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54044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89877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9388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45256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29764C-B3C7-40BE-9CAC-9F5BA9A8BDA4}" type="datetimeFigureOut">
              <a:rPr lang="en-US" smtClean="0"/>
              <a:t>11/19/2017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35779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29764C-B3C7-40BE-9CAC-9F5BA9A8BDA4}"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429265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29764C-B3C7-40BE-9CAC-9F5BA9A8BDA4}" type="datetimeFigureOut">
              <a:rPr lang="en-US" smtClean="0"/>
              <a:t>11/19/2017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65822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9764C-B3C7-40BE-9CAC-9F5BA9A8BDA4}" type="datetimeFigureOut">
              <a:rPr lang="en-US" smtClean="0"/>
              <a:t>11/19/2017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73886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9764C-B3C7-40BE-9CAC-9F5BA9A8BDA4}" type="datetimeFigureOut">
              <a:rPr lang="en-US" smtClean="0"/>
              <a:t>11/19/2017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05239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764C-B3C7-40BE-9CAC-9F5BA9A8BDA4}"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97226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764C-B3C7-40BE-9CAC-9F5BA9A8BDA4}" type="datetimeFigureOut">
              <a:rPr lang="en-US" smtClean="0"/>
              <a:t>11/19/2017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9994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9764C-B3C7-40BE-9CAC-9F5BA9A8BDA4}" type="datetimeFigureOut">
              <a:rPr lang="en-US" smtClean="0"/>
              <a:t>11/19/2017</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EED52-D53F-413C-BEBB-ACA0B17E0F92}" type="slidenum">
              <a:rPr lang="en-US" smtClean="0"/>
              <a:t>‹#›</a:t>
            </a:fld>
            <a:endParaRPr lang="en-US"/>
          </a:p>
        </p:txBody>
      </p:sp>
    </p:spTree>
    <p:extLst>
      <p:ext uri="{BB962C8B-B14F-4D97-AF65-F5344CB8AC3E}">
        <p14:creationId xmlns:p14="http://schemas.microsoft.com/office/powerpoint/2010/main" val="11815531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AFEFF4-7FBD-4617-A911-3E22560AC4C9}"/>
              </a:ext>
            </a:extLst>
          </p:cNvPr>
          <p:cNvSpPr/>
          <p:nvPr/>
        </p:nvSpPr>
        <p:spPr>
          <a:xfrm rot="20052038">
            <a:off x="-879425" y="2993310"/>
            <a:ext cx="13953803" cy="869951"/>
          </a:xfrm>
          <a:prstGeom prst="rect">
            <a:avLst/>
          </a:prstGeom>
          <a:noFill/>
        </p:spPr>
        <p:txBody>
          <a:bodyPr wrap="square" lIns="38576" tIns="19289" rIns="38576" bIns="19289">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PROPERTIES OF MINIMUM STEINER TREES</a:t>
            </a:r>
          </a:p>
        </p:txBody>
      </p:sp>
    </p:spTree>
    <p:extLst>
      <p:ext uri="{BB962C8B-B14F-4D97-AF65-F5344CB8AC3E}">
        <p14:creationId xmlns:p14="http://schemas.microsoft.com/office/powerpoint/2010/main" val="255498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xit" presetSubtype="0" fill="hold" grpId="1" nodeType="clickEffect">
                                  <p:stCondLst>
                                    <p:cond delay="0"/>
                                  </p:stCondLst>
                                  <p:iterate type="lt">
                                    <p:tmPct val="10000"/>
                                  </p:iterate>
                                  <p:childTnLst>
                                    <p:anim calcmode="lin" valueType="num">
                                      <p:cBhvr>
                                        <p:cTn id="15" dur="500"/>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6" dur="500"/>
                                        <p:tgtEl>
                                          <p:spTgt spid="2"/>
                                        </p:tgtEl>
                                        <p:attrNameLst>
                                          <p:attrName>ppt_y</p:attrName>
                                        </p:attrNameLst>
                                      </p:cBhvr>
                                      <p:tavLst>
                                        <p:tav tm="0">
                                          <p:val>
                                            <p:strVal val="ppt_y"/>
                                          </p:val>
                                        </p:tav>
                                        <p:tav tm="100000">
                                          <p:val>
                                            <p:strVal val="ppt_y"/>
                                          </p:val>
                                        </p:tav>
                                      </p:tavLst>
                                    </p:anim>
                                    <p:anim calcmode="lin" valueType="num">
                                      <p:cBhvr>
                                        <p:cTn id="17" dur="500"/>
                                        <p:tgtEl>
                                          <p:spTgt spid="2"/>
                                        </p:tgtEl>
                                        <p:attrNameLst>
                                          <p:attrName>ppt_h</p:attrName>
                                        </p:attrNameLst>
                                      </p:cBhvr>
                                      <p:tavLst>
                                        <p:tav tm="0">
                                          <p:val>
                                            <p:strVal val="ppt_h"/>
                                          </p:val>
                                        </p:tav>
                                        <p:tav tm="50000">
                                          <p:val>
                                            <p:strVal val="ppt_h+.01"/>
                                          </p:val>
                                        </p:tav>
                                        <p:tav tm="100000">
                                          <p:val>
                                            <p:strVal val="ppt_h/10"/>
                                          </p:val>
                                        </p:tav>
                                      </p:tavLst>
                                    </p:anim>
                                    <p:anim calcmode="lin" valueType="num">
                                      <p:cBhvr>
                                        <p:cTn id="18" dur="500"/>
                                        <p:tgtEl>
                                          <p:spTgt spid="2"/>
                                        </p:tgtEl>
                                        <p:attrNameLst>
                                          <p:attrName>ppt_w</p:attrName>
                                        </p:attrNameLst>
                                      </p:cBhvr>
                                      <p:tavLst>
                                        <p:tav tm="0">
                                          <p:val>
                                            <p:strVal val="ppt_w"/>
                                          </p:val>
                                        </p:tav>
                                        <p:tav tm="50000">
                                          <p:val>
                                            <p:strVal val="ppt_w+.01"/>
                                          </p:val>
                                        </p:tav>
                                        <p:tav tm="100000">
                                          <p:val>
                                            <p:strVal val="ppt_w/10"/>
                                          </p:val>
                                        </p:tav>
                                      </p:tavLst>
                                    </p:anim>
                                    <p:animEffect transition="out" filter="fade">
                                      <p:cBhvr>
                                        <p:cTn id="19" dur="500" tmFilter="0,0; .5, 0; 1, 1"/>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30442C-A35C-4A0D-8CA8-54A41DC91AFB}"/>
              </a:ext>
            </a:extLst>
          </p:cNvPr>
          <p:cNvSpPr>
            <a:spLocks noGrp="1"/>
          </p:cNvSpPr>
          <p:nvPr>
            <p:ph type="subTitle" idx="1"/>
          </p:nvPr>
        </p:nvSpPr>
        <p:spPr>
          <a:xfrm>
            <a:off x="0" y="0"/>
            <a:ext cx="12192000" cy="6858000"/>
          </a:xfrm>
        </p:spPr>
        <p:txBody>
          <a:bodyPr>
            <a:normAutofit/>
          </a:bodyPr>
          <a:lstStyle/>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Given a graph and a subset of vertices in the graph, a Steiner tree spans through the given subset.</a:t>
            </a:r>
          </a:p>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Steiner Tree may contain some vertices which are not in given subset but are used to connect the vertices of subset.</a:t>
            </a:r>
          </a:p>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Steiner Tree Problem is to find the minimum cost Steiner Tree.</a:t>
            </a:r>
          </a:p>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If given subset (or terminal) vertices is equal to set of all vertices in Steiner Tree problem, then the problem becomes Minimum Spanning Tree problem. And if the given subset contains only two vertices, then it shortest path problem between two vertices.</a:t>
            </a:r>
          </a:p>
          <a:p>
            <a:pPr marL="144661" indent="-14466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Minimum Steiner Tree problem is NP Hard.</a:t>
            </a:r>
          </a:p>
        </p:txBody>
      </p:sp>
    </p:spTree>
    <p:extLst>
      <p:ext uri="{BB962C8B-B14F-4D97-AF65-F5344CB8AC3E}">
        <p14:creationId xmlns:p14="http://schemas.microsoft.com/office/powerpoint/2010/main" val="248129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
                                            <p:txEl>
                                              <p:pRg st="0" end="0"/>
                                            </p:txEl>
                                          </p:spTgt>
                                        </p:tgtEl>
                                      </p:cBhvr>
                                    </p:animEffect>
                                    <p:set>
                                      <p:cBhvr>
                                        <p:cTn id="3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
                                            <p:txEl>
                                              <p:pRg st="1" end="1"/>
                                            </p:txEl>
                                          </p:spTgt>
                                        </p:tgtEl>
                                      </p:cBhvr>
                                    </p:animEffect>
                                    <p:set>
                                      <p:cBhvr>
                                        <p:cTn id="3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
                                            <p:txEl>
                                              <p:pRg st="2" end="2"/>
                                            </p:txEl>
                                          </p:spTgt>
                                        </p:tgtEl>
                                      </p:cBhvr>
                                    </p:animEffect>
                                    <p:set>
                                      <p:cBhvr>
                                        <p:cTn id="4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3">
                                            <p:txEl>
                                              <p:pRg st="3" end="3"/>
                                            </p:txEl>
                                          </p:spTgt>
                                        </p:tgtEl>
                                      </p:cBhvr>
                                    </p:animEffect>
                                    <p:set>
                                      <p:cBhvr>
                                        <p:cTn id="47"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3">
                                            <p:txEl>
                                              <p:pRg st="4" end="4"/>
                                            </p:txEl>
                                          </p:spTgt>
                                        </p:tgtEl>
                                      </p:cBhvr>
                                    </p:animEffect>
                                    <p:set>
                                      <p:cBhvr>
                                        <p:cTn id="52"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teiner">
            <a:extLst>
              <a:ext uri="{FF2B5EF4-FFF2-40B4-BE49-F238E27FC236}">
                <a16:creationId xmlns:a16="http://schemas.microsoft.com/office/drawing/2014/main" id="{67457C5D-06EA-4803-88A7-9991D08CD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8" y="0"/>
            <a:ext cx="4619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03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2000"/>
                                        <p:tgtEl>
                                          <p:spTgt spid="1030"/>
                                        </p:tgtEl>
                                      </p:cBhvr>
                                    </p:animEffect>
                                    <p:anim calcmode="lin" valueType="num">
                                      <p:cBhvr>
                                        <p:cTn id="8" dur="2000" fill="hold"/>
                                        <p:tgtEl>
                                          <p:spTgt spid="1030"/>
                                        </p:tgtEl>
                                        <p:attrNameLst>
                                          <p:attrName>style.rotation</p:attrName>
                                        </p:attrNameLst>
                                      </p:cBhvr>
                                      <p:tavLst>
                                        <p:tav tm="0">
                                          <p:val>
                                            <p:fltVal val="720"/>
                                          </p:val>
                                        </p:tav>
                                        <p:tav tm="100000">
                                          <p:val>
                                            <p:fltVal val="0"/>
                                          </p:val>
                                        </p:tav>
                                      </p:tavLst>
                                    </p:anim>
                                    <p:anim calcmode="lin" valueType="num">
                                      <p:cBhvr>
                                        <p:cTn id="9" dur="2000" fill="hold"/>
                                        <p:tgtEl>
                                          <p:spTgt spid="1030"/>
                                        </p:tgtEl>
                                        <p:attrNameLst>
                                          <p:attrName>ppt_h</p:attrName>
                                        </p:attrNameLst>
                                      </p:cBhvr>
                                      <p:tavLst>
                                        <p:tav tm="0">
                                          <p:val>
                                            <p:fltVal val="0"/>
                                          </p:val>
                                        </p:tav>
                                        <p:tav tm="100000">
                                          <p:val>
                                            <p:strVal val="#ppt_h"/>
                                          </p:val>
                                        </p:tav>
                                      </p:tavLst>
                                    </p:anim>
                                    <p:anim calcmode="lin" valueType="num">
                                      <p:cBhvr>
                                        <p:cTn id="10" dur="2000" fill="hold"/>
                                        <p:tgtEl>
                                          <p:spTgt spid="1030"/>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xit" presetSubtype="0" fill="hold" nodeType="clickEffect">
                                  <p:stCondLst>
                                    <p:cond delay="0"/>
                                  </p:stCondLst>
                                  <p:childTnLst>
                                    <p:animEffect transition="out" filter="fade">
                                      <p:cBhvr>
                                        <p:cTn id="14" dur="2000"/>
                                        <p:tgtEl>
                                          <p:spTgt spid="1030"/>
                                        </p:tgtEl>
                                      </p:cBhvr>
                                    </p:animEffect>
                                    <p:anim calcmode="lin" valueType="num">
                                      <p:cBhvr>
                                        <p:cTn id="15" dur="2000"/>
                                        <p:tgtEl>
                                          <p:spTgt spid="1030"/>
                                        </p:tgtEl>
                                        <p:attrNameLst>
                                          <p:attrName>style.rotation</p:attrName>
                                        </p:attrNameLst>
                                      </p:cBhvr>
                                      <p:tavLst>
                                        <p:tav tm="0">
                                          <p:val>
                                            <p:fltVal val="0"/>
                                          </p:val>
                                        </p:tav>
                                        <p:tav tm="100000">
                                          <p:val>
                                            <p:fltVal val="720"/>
                                          </p:val>
                                        </p:tav>
                                      </p:tavLst>
                                    </p:anim>
                                    <p:anim calcmode="lin" valueType="num">
                                      <p:cBhvr>
                                        <p:cTn id="16" dur="2000"/>
                                        <p:tgtEl>
                                          <p:spTgt spid="1030"/>
                                        </p:tgtEl>
                                        <p:attrNameLst>
                                          <p:attrName>ppt_h</p:attrName>
                                        </p:attrNameLst>
                                      </p:cBhvr>
                                      <p:tavLst>
                                        <p:tav tm="0">
                                          <p:val>
                                            <p:strVal val="ppt_h"/>
                                          </p:val>
                                        </p:tav>
                                        <p:tav tm="100000">
                                          <p:val>
                                            <p:fltVal val="0"/>
                                          </p:val>
                                        </p:tav>
                                      </p:tavLst>
                                    </p:anim>
                                    <p:anim calcmode="lin" valueType="num">
                                      <p:cBhvr>
                                        <p:cTn id="17" dur="2000"/>
                                        <p:tgtEl>
                                          <p:spTgt spid="1030"/>
                                        </p:tgtEl>
                                        <p:attrNameLst>
                                          <p:attrName>ppt_w</p:attrName>
                                        </p:attrNameLst>
                                      </p:cBhvr>
                                      <p:tavLst>
                                        <p:tav tm="0">
                                          <p:val>
                                            <p:strVal val="ppt_w"/>
                                          </p:val>
                                        </p:tav>
                                        <p:tav tm="100000">
                                          <p:val>
                                            <p:fltVal val="0"/>
                                          </p:val>
                                        </p:tav>
                                      </p:tavLst>
                                    </p:anim>
                                    <p:set>
                                      <p:cBhvr>
                                        <p:cTn id="18" dur="1" fill="hold">
                                          <p:stCondLst>
                                            <p:cond delay="19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6315A6-3F50-4A04-BBE3-667E2A37340F}"/>
              </a:ext>
            </a:extLst>
          </p:cNvPr>
          <p:cNvSpPr/>
          <p:nvPr/>
        </p:nvSpPr>
        <p:spPr>
          <a:xfrm rot="19983365">
            <a:off x="-86866" y="2147600"/>
            <a:ext cx="12366838" cy="2562240"/>
          </a:xfrm>
          <a:prstGeom prst="rect">
            <a:avLst/>
          </a:prstGeom>
          <a:noFill/>
        </p:spPr>
        <p:txBody>
          <a:bodyPr wrap="square" lIns="68580" tIns="34290" rIns="68580" bIns="3429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SHORTEST PATH BASED</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APPROXIMATE ALGORITHM</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TO SOLVE STEINER TREE PROBLEM</a:t>
            </a:r>
          </a:p>
        </p:txBody>
      </p:sp>
    </p:spTree>
    <p:extLst>
      <p:ext uri="{BB962C8B-B14F-4D97-AF65-F5344CB8AC3E}">
        <p14:creationId xmlns:p14="http://schemas.microsoft.com/office/powerpoint/2010/main" val="285117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xit" presetSubtype="0" fill="hold" grpId="1" nodeType="clickEffect">
                                  <p:stCondLst>
                                    <p:cond delay="0"/>
                                  </p:stCondLst>
                                  <p:iterate type="lt">
                                    <p:tmPct val="10000"/>
                                  </p:iterate>
                                  <p:childTnLst>
                                    <p:anim calcmode="lin" valueType="num">
                                      <p:cBhvr>
                                        <p:cTn id="15" dur="500"/>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6" dur="500"/>
                                        <p:tgtEl>
                                          <p:spTgt spid="2"/>
                                        </p:tgtEl>
                                        <p:attrNameLst>
                                          <p:attrName>ppt_y</p:attrName>
                                        </p:attrNameLst>
                                      </p:cBhvr>
                                      <p:tavLst>
                                        <p:tav tm="0">
                                          <p:val>
                                            <p:strVal val="ppt_y"/>
                                          </p:val>
                                        </p:tav>
                                        <p:tav tm="100000">
                                          <p:val>
                                            <p:strVal val="ppt_y"/>
                                          </p:val>
                                        </p:tav>
                                      </p:tavLst>
                                    </p:anim>
                                    <p:anim calcmode="lin" valueType="num">
                                      <p:cBhvr>
                                        <p:cTn id="17" dur="500"/>
                                        <p:tgtEl>
                                          <p:spTgt spid="2"/>
                                        </p:tgtEl>
                                        <p:attrNameLst>
                                          <p:attrName>ppt_h</p:attrName>
                                        </p:attrNameLst>
                                      </p:cBhvr>
                                      <p:tavLst>
                                        <p:tav tm="0">
                                          <p:val>
                                            <p:strVal val="ppt_h"/>
                                          </p:val>
                                        </p:tav>
                                        <p:tav tm="50000">
                                          <p:val>
                                            <p:strVal val="ppt_h+.01"/>
                                          </p:val>
                                        </p:tav>
                                        <p:tav tm="100000">
                                          <p:val>
                                            <p:strVal val="ppt_h/10"/>
                                          </p:val>
                                        </p:tav>
                                      </p:tavLst>
                                    </p:anim>
                                    <p:anim calcmode="lin" valueType="num">
                                      <p:cBhvr>
                                        <p:cTn id="18" dur="500"/>
                                        <p:tgtEl>
                                          <p:spTgt spid="2"/>
                                        </p:tgtEl>
                                        <p:attrNameLst>
                                          <p:attrName>ppt_w</p:attrName>
                                        </p:attrNameLst>
                                      </p:cBhvr>
                                      <p:tavLst>
                                        <p:tav tm="0">
                                          <p:val>
                                            <p:strVal val="ppt_w"/>
                                          </p:val>
                                        </p:tav>
                                        <p:tav tm="50000">
                                          <p:val>
                                            <p:strVal val="ppt_w+.01"/>
                                          </p:val>
                                        </p:tav>
                                        <p:tav tm="100000">
                                          <p:val>
                                            <p:strVal val="ppt_w/10"/>
                                          </p:val>
                                        </p:tav>
                                      </p:tavLst>
                                    </p:anim>
                                    <p:animEffect transition="out" filter="fade">
                                      <p:cBhvr>
                                        <p:cTn id="19" dur="500" tmFilter="0,0; .5, 0; 1, 1"/>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199904-AD30-45AE-B058-058AD38AF5EF}"/>
              </a:ext>
            </a:extLst>
          </p:cNvPr>
          <p:cNvSpPr>
            <a:spLocks noGrp="1"/>
          </p:cNvSpPr>
          <p:nvPr>
            <p:ph type="subTitle" idx="1"/>
          </p:nvPr>
        </p:nvSpPr>
        <p:spPr>
          <a:xfrm>
            <a:off x="0" y="0"/>
            <a:ext cx="12192000" cy="6858000"/>
          </a:xfrm>
        </p:spPr>
        <p:txBody>
          <a:bodyPr>
            <a:noAutofit/>
          </a:bodyPr>
          <a:lstStyle/>
          <a:p>
            <a:pPr algn="just"/>
            <a:r>
              <a:rPr lang="en-US" sz="2800" dirty="0">
                <a:latin typeface="Times New Roman" panose="02020603050405020304" pitchFamily="18" charset="0"/>
                <a:cs typeface="Times New Roman" panose="02020603050405020304" pitchFamily="18" charset="0"/>
              </a:rPr>
              <a:t>Since Steiner Tree problem is NP-Hard, there are no polynomial time solutions that always give optimal cost. Therefore, there are approximate algorithms to solve the same. Below is one simple approximate algorithm.</a:t>
            </a:r>
          </a:p>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800" dirty="0">
                <a:latin typeface="Times New Roman" panose="02020603050405020304" pitchFamily="18" charset="0"/>
                <a:cs typeface="Times New Roman" panose="02020603050405020304" pitchFamily="18" charset="0"/>
              </a:rPr>
              <a:t>Start with a subtree T consisting of one given terminal vertex</a:t>
            </a:r>
          </a:p>
          <a:p>
            <a:pPr marL="342900" indent="-342900" algn="just">
              <a:buFont typeface="+mj-lt"/>
              <a:buAutoNum type="arabicParenR"/>
            </a:pPr>
            <a:r>
              <a:rPr lang="en-US" sz="2800" dirty="0">
                <a:latin typeface="Times New Roman" panose="02020603050405020304" pitchFamily="18" charset="0"/>
                <a:cs typeface="Times New Roman" panose="02020603050405020304" pitchFamily="18" charset="0"/>
              </a:rPr>
              <a:t>While T does not span all terminals</a:t>
            </a:r>
          </a:p>
          <a:p>
            <a:pPr marL="685800" lvl="1" indent="-342900" algn="just">
              <a:buFont typeface="+mj-lt"/>
              <a:buAutoNum type="alphaLcParenR"/>
            </a:pPr>
            <a:r>
              <a:rPr lang="en-US" sz="2800" dirty="0">
                <a:latin typeface="Times New Roman" panose="02020603050405020304" pitchFamily="18" charset="0"/>
                <a:cs typeface="Times New Roman" panose="02020603050405020304" pitchFamily="18" charset="0"/>
              </a:rPr>
              <a:t>Select a terminal x not in T that is closest to a vertex in T.</a:t>
            </a:r>
          </a:p>
          <a:p>
            <a:pPr marL="685800" lvl="1" indent="-342900" algn="just">
              <a:buFont typeface="+mj-lt"/>
              <a:buAutoNum type="alphaLcParenR"/>
            </a:pPr>
            <a:r>
              <a:rPr lang="en-US" sz="2800" dirty="0">
                <a:latin typeface="Times New Roman" panose="02020603050405020304" pitchFamily="18" charset="0"/>
                <a:cs typeface="Times New Roman" panose="02020603050405020304" pitchFamily="18" charset="0"/>
              </a:rPr>
              <a:t>Add to T the shortest path that connects x with T</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above algorithm is (2-2/n) approximate, i.e., it guarantees that solution produced by this algorithm is not more than this ratio of optimized solution for a given graph with n vertices. There are better algorithms also that provide better ratio.</a:t>
            </a:r>
          </a:p>
        </p:txBody>
      </p:sp>
    </p:spTree>
    <p:extLst>
      <p:ext uri="{BB962C8B-B14F-4D97-AF65-F5344CB8AC3E}">
        <p14:creationId xmlns:p14="http://schemas.microsoft.com/office/powerpoint/2010/main" val="21536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
                                            <p:txEl>
                                              <p:pRg st="2" end="2"/>
                                            </p:txEl>
                                          </p:spTgt>
                                        </p:tgtEl>
                                      </p:cBhvr>
                                    </p:animEffect>
                                    <p:set>
                                      <p:cBhvr>
                                        <p:cTn id="4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3">
                                            <p:txEl>
                                              <p:pRg st="3" end="3"/>
                                            </p:txEl>
                                          </p:spTgt>
                                        </p:tgtEl>
                                      </p:cBhvr>
                                    </p:animEffect>
                                    <p:set>
                                      <p:cBhvr>
                                        <p:cTn id="47"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3">
                                            <p:txEl>
                                              <p:pRg st="4" end="4"/>
                                            </p:txEl>
                                          </p:spTgt>
                                        </p:tgtEl>
                                      </p:cBhvr>
                                    </p:animEffect>
                                    <p:set>
                                      <p:cBhvr>
                                        <p:cTn id="52"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
                                            <p:txEl>
                                              <p:pRg st="5" end="5"/>
                                            </p:txEl>
                                          </p:spTgt>
                                        </p:tgtEl>
                                      </p:cBhvr>
                                    </p:animEffect>
                                    <p:set>
                                      <p:cBhvr>
                                        <p:cTn id="57"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3">
                                            <p:txEl>
                                              <p:pRg st="7" end="7"/>
                                            </p:txEl>
                                          </p:spTgt>
                                        </p:tgtEl>
                                      </p:cBhvr>
                                    </p:animEffect>
                                    <p:set>
                                      <p:cBhvr>
                                        <p:cTn id="62"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TotalTime>
  <Words>260</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AJINKYA BEDEKAR</dc:creator>
  <cp:keywords>Minimum Steiner Trees</cp:keywords>
  <cp:lastModifiedBy>AJINKYA BEDEKAR</cp:lastModifiedBy>
  <cp:revision>7</cp:revision>
  <dcterms:created xsi:type="dcterms:W3CDTF">2017-11-19T06:12:27Z</dcterms:created>
  <dcterms:modified xsi:type="dcterms:W3CDTF">2017-11-19T07:16:16Z</dcterms:modified>
</cp:coreProperties>
</file>