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87" r:id="rId2"/>
    <p:sldId id="271" r:id="rId3"/>
    <p:sldId id="288" r:id="rId4"/>
    <p:sldId id="283" r:id="rId5"/>
    <p:sldId id="286" r:id="rId6"/>
    <p:sldId id="261" r:id="rId7"/>
    <p:sldId id="278" r:id="rId8"/>
    <p:sldId id="262" r:id="rId9"/>
    <p:sldId id="281" r:id="rId10"/>
    <p:sldId id="279" r:id="rId11"/>
    <p:sldId id="280" r:id="rId12"/>
    <p:sldId id="273" r:id="rId13"/>
    <p:sldId id="263" r:id="rId14"/>
    <p:sldId id="264" r:id="rId15"/>
    <p:sldId id="265" r:id="rId16"/>
    <p:sldId id="266" r:id="rId17"/>
    <p:sldId id="267" r:id="rId18"/>
    <p:sldId id="268" r:id="rId19"/>
    <p:sldId id="269" r:id="rId20"/>
    <p:sldId id="270" r:id="rId21"/>
    <p:sldId id="28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53E18D-8764-4B50-A75B-5957D4E9E4DE}" type="datetimeFigureOut">
              <a:rPr lang="en-IN" smtClean="0"/>
              <a:t>20-11-2017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23F2BF-1F17-4151-90DB-509715A1EE8A}" type="slidenum">
              <a:rPr lang="en-IN" smtClean="0"/>
              <a:t>‹#›</a:t>
            </a:fld>
            <a:endParaRPr lang="en-IN"/>
          </a:p>
        </p:txBody>
      </p:sp>
    </p:spTree>
    <p:extLst>
      <p:ext uri="{BB962C8B-B14F-4D97-AF65-F5344CB8AC3E}">
        <p14:creationId xmlns:p14="http://schemas.microsoft.com/office/powerpoint/2010/main" val="538390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AF32882-0E21-4602-94BD-3FE29387276F}" type="slidenum">
              <a:rPr lang="en-IN" smtClean="0"/>
              <a:t>13</a:t>
            </a:fld>
            <a:endParaRPr lang="en-IN"/>
          </a:p>
        </p:txBody>
      </p:sp>
    </p:spTree>
    <p:extLst>
      <p:ext uri="{BB962C8B-B14F-4D97-AF65-F5344CB8AC3E}">
        <p14:creationId xmlns:p14="http://schemas.microsoft.com/office/powerpoint/2010/main" val="3468569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29764C-B3C7-40BE-9CAC-9F5BA9A8BDA4}"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1540446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29764C-B3C7-40BE-9CAC-9F5BA9A8BDA4}"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1898778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29764C-B3C7-40BE-9CAC-9F5BA9A8BDA4}"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938888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29764C-B3C7-40BE-9CAC-9F5BA9A8BDA4}"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145256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29764C-B3C7-40BE-9CAC-9F5BA9A8BDA4}"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135779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29764C-B3C7-40BE-9CAC-9F5BA9A8BDA4}" type="datetimeFigureOut">
              <a:rPr lang="en-US" smtClean="0"/>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4292657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29764C-B3C7-40BE-9CAC-9F5BA9A8BDA4}" type="datetimeFigureOut">
              <a:rPr lang="en-US" smtClean="0"/>
              <a:t>11/20/2017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2658226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29764C-B3C7-40BE-9CAC-9F5BA9A8BDA4}" type="datetimeFigureOut">
              <a:rPr lang="en-US" smtClean="0"/>
              <a:t>11/20/2017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2738863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29764C-B3C7-40BE-9CAC-9F5BA9A8BDA4}" type="datetimeFigureOut">
              <a:rPr lang="en-US" smtClean="0"/>
              <a:t>11/20/2017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2052394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29764C-B3C7-40BE-9CAC-9F5BA9A8BDA4}" type="datetimeFigureOut">
              <a:rPr lang="en-US" smtClean="0"/>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1972267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29764C-B3C7-40BE-9CAC-9F5BA9A8BDA4}" type="datetimeFigureOut">
              <a:rPr lang="en-US" smtClean="0"/>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299944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29764C-B3C7-40BE-9CAC-9F5BA9A8BDA4}" type="datetimeFigureOut">
              <a:rPr lang="en-US" smtClean="0"/>
              <a:t>11/20/2017</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CEED52-D53F-413C-BEBB-ACA0B17E0F92}" type="slidenum">
              <a:rPr lang="en-US" smtClean="0"/>
              <a:t>‹#›</a:t>
            </a:fld>
            <a:endParaRPr lang="en-US"/>
          </a:p>
        </p:txBody>
      </p:sp>
    </p:spTree>
    <p:extLst>
      <p:ext uri="{BB962C8B-B14F-4D97-AF65-F5344CB8AC3E}">
        <p14:creationId xmlns:p14="http://schemas.microsoft.com/office/powerpoint/2010/main" val="11815531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F51465-C6D1-4D63-AFBC-195A27CCB6D0}"/>
              </a:ext>
            </a:extLst>
          </p:cNvPr>
          <p:cNvSpPr txBox="1"/>
          <p:nvPr/>
        </p:nvSpPr>
        <p:spPr>
          <a:xfrm flipH="1">
            <a:off x="-1" y="0"/>
            <a:ext cx="12192000" cy="5863144"/>
          </a:xfrm>
          <a:prstGeom prst="rect">
            <a:avLst/>
          </a:prstGeom>
          <a:noFill/>
        </p:spPr>
        <p:txBody>
          <a:bodyPr wrap="square" rtlCol="0">
            <a:spAutoFit/>
          </a:bodyPr>
          <a:lstStyle/>
          <a:p>
            <a:pPr algn="ctr"/>
            <a:endParaRPr lang="en-IN" sz="7500" b="1" dirty="0">
              <a:latin typeface="Times New Roman" panose="02020603050405020304" pitchFamily="18" charset="0"/>
              <a:cs typeface="Times New Roman" panose="02020603050405020304" pitchFamily="18" charset="0"/>
            </a:endParaRPr>
          </a:p>
          <a:p>
            <a:pPr algn="ctr"/>
            <a:r>
              <a:rPr lang="en-IN" sz="15000" b="1" dirty="0">
                <a:latin typeface="Times New Roman" panose="02020603050405020304" pitchFamily="18" charset="0"/>
                <a:cs typeface="Times New Roman" panose="02020603050405020304" pitchFamily="18" charset="0"/>
              </a:rPr>
              <a:t>STEINER</a:t>
            </a:r>
          </a:p>
          <a:p>
            <a:pPr algn="ctr"/>
            <a:r>
              <a:rPr lang="en-IN" sz="15000" b="1" dirty="0">
                <a:latin typeface="Times New Roman" panose="02020603050405020304" pitchFamily="18" charset="0"/>
                <a:cs typeface="Times New Roman" panose="02020603050405020304" pitchFamily="18" charset="0"/>
              </a:rPr>
              <a:t>TREE</a:t>
            </a:r>
          </a:p>
        </p:txBody>
      </p:sp>
    </p:spTree>
    <p:extLst>
      <p:ext uri="{BB962C8B-B14F-4D97-AF65-F5344CB8AC3E}">
        <p14:creationId xmlns:p14="http://schemas.microsoft.com/office/powerpoint/2010/main" val="3311962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6229" y="1260629"/>
            <a:ext cx="11354540" cy="5308847"/>
          </a:xfrm>
        </p:spPr>
        <p:txBody>
          <a:bodyPr>
            <a:normAutofit/>
          </a:bodyPr>
          <a:lstStyle/>
          <a:p>
            <a:pPr algn="l"/>
            <a:r>
              <a:rPr lang="en-US" dirty="0">
                <a:latin typeface="Times New Roman" panose="02020603050405020304" pitchFamily="18" charset="0"/>
                <a:cs typeface="Times New Roman" panose="02020603050405020304" pitchFamily="18" charset="0"/>
              </a:rPr>
              <a:t>Given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points in the plane, the goal is to connect them by lines of minimum total length in such a way that any two points may be interconnected by line segments either directly or via other points and line segments. It may be shown that the connecting line segments do not intersect each other except at the endpoints and form a tree.</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The problem for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3 has long been considered, and quickly extended to the problem of finding a star network with a single hub connecting to all of the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given points, of minimum total length</a:t>
            </a:r>
          </a:p>
        </p:txBody>
      </p:sp>
      <p:sp>
        <p:nvSpPr>
          <p:cNvPr id="4" name="Rectangle 3">
            <a:extLst>
              <a:ext uri="{FF2B5EF4-FFF2-40B4-BE49-F238E27FC236}">
                <a16:creationId xmlns:a16="http://schemas.microsoft.com/office/drawing/2014/main" id="{3990C9AF-9236-40AF-83A7-C7473256ED72}"/>
              </a:ext>
            </a:extLst>
          </p:cNvPr>
          <p:cNvSpPr/>
          <p:nvPr/>
        </p:nvSpPr>
        <p:spPr>
          <a:xfrm>
            <a:off x="0" y="172660"/>
            <a:ext cx="12192000" cy="707886"/>
          </a:xfrm>
          <a:prstGeom prst="rect">
            <a:avLst/>
          </a:prstGeom>
        </p:spPr>
        <p:txBody>
          <a:bodyPr wrap="square">
            <a:spAutoFit/>
          </a:bodyPr>
          <a:lstStyle/>
          <a:p>
            <a:pPr algn="ctr"/>
            <a:r>
              <a:rPr lang="en-US" sz="4000" dirty="0">
                <a:latin typeface="Times New Roman" panose="02020603050405020304" pitchFamily="18" charset="0"/>
                <a:cs typeface="Times New Roman" panose="02020603050405020304" pitchFamily="18" charset="0"/>
              </a:rPr>
              <a:t>EUCLIDEAN STEINER TREE</a:t>
            </a:r>
            <a:endParaRPr lang="en-IN" sz="4000" dirty="0"/>
          </a:p>
        </p:txBody>
      </p:sp>
    </p:spTree>
    <p:extLst>
      <p:ext uri="{BB962C8B-B14F-4D97-AF65-F5344CB8AC3E}">
        <p14:creationId xmlns:p14="http://schemas.microsoft.com/office/powerpoint/2010/main" val="202100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3983" y="1162975"/>
            <a:ext cx="11327907" cy="5149048"/>
          </a:xfrm>
        </p:spPr>
        <p:txBody>
          <a:bodyPr>
            <a:normAutofit/>
          </a:bodyPr>
          <a:lstStyle/>
          <a:p>
            <a:pPr algn="l"/>
            <a:r>
              <a:rPr lang="en-US" dirty="0">
                <a:latin typeface="Times New Roman" panose="02020603050405020304" pitchFamily="18" charset="0"/>
                <a:cs typeface="Times New Roman" panose="02020603050405020304" pitchFamily="18" charset="0"/>
              </a:rPr>
              <a:t>The rectilinear Steiner tree problem is a variant of the geometric Steiner tree problem in the plane, in which the Euclidean distance is replaced with the rectilinear distance. The problem arises in the physical design of electronic design automation. In VLSI circuits, wire routing is carried out by wires that are often constrained by design rules to run only in vertical and horizontal directions, so the rectilinear Steiner tree problem can be used to model the routing of nets with more than two terminals</a:t>
            </a:r>
          </a:p>
        </p:txBody>
      </p:sp>
      <p:sp>
        <p:nvSpPr>
          <p:cNvPr id="4" name="Rectangle 3">
            <a:extLst>
              <a:ext uri="{FF2B5EF4-FFF2-40B4-BE49-F238E27FC236}">
                <a16:creationId xmlns:a16="http://schemas.microsoft.com/office/drawing/2014/main" id="{811AFA73-1C2F-410B-B1B4-C41F1E5682EC}"/>
              </a:ext>
            </a:extLst>
          </p:cNvPr>
          <p:cNvSpPr/>
          <p:nvPr/>
        </p:nvSpPr>
        <p:spPr>
          <a:xfrm>
            <a:off x="0" y="176481"/>
            <a:ext cx="12192000" cy="707886"/>
          </a:xfrm>
          <a:prstGeom prst="rect">
            <a:avLst/>
          </a:prstGeom>
        </p:spPr>
        <p:txBody>
          <a:bodyPr wrap="square">
            <a:spAutoFit/>
          </a:bodyPr>
          <a:lstStyle/>
          <a:p>
            <a:pPr algn="ctr"/>
            <a:r>
              <a:rPr lang="en-US" sz="4000" dirty="0">
                <a:latin typeface="Times New Roman" panose="02020603050405020304" pitchFamily="18" charset="0"/>
                <a:cs typeface="Times New Roman" panose="02020603050405020304" pitchFamily="18" charset="0"/>
              </a:rPr>
              <a:t>RECTILINEAR STEINER TREE</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4590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D48487F-A892-43CC-B31C-72B0F2246A9D}"/>
              </a:ext>
            </a:extLst>
          </p:cNvPr>
          <p:cNvSpPr/>
          <p:nvPr/>
        </p:nvSpPr>
        <p:spPr>
          <a:xfrm>
            <a:off x="186431" y="266330"/>
            <a:ext cx="11745157" cy="707886"/>
          </a:xfrm>
          <a:prstGeom prst="rect">
            <a:avLst/>
          </a:prstGeom>
        </p:spPr>
        <p:txBody>
          <a:bodyPr wrap="square">
            <a:spAutoFit/>
          </a:bodyPr>
          <a:lstStyle/>
          <a:p>
            <a:pPr algn="ctr"/>
            <a:r>
              <a:rPr lang="en-IN" sz="4000" dirty="0">
                <a:latin typeface="Times New Roman" panose="02020603050405020304" pitchFamily="18" charset="0"/>
                <a:cs typeface="Times New Roman" panose="02020603050405020304" pitchFamily="18" charset="0"/>
              </a:rPr>
              <a:t>APPLICATIONS OF STEINER TREE</a:t>
            </a:r>
          </a:p>
        </p:txBody>
      </p:sp>
      <p:sp>
        <p:nvSpPr>
          <p:cNvPr id="4" name="Rectangle 3">
            <a:extLst>
              <a:ext uri="{FF2B5EF4-FFF2-40B4-BE49-F238E27FC236}">
                <a16:creationId xmlns:a16="http://schemas.microsoft.com/office/drawing/2014/main" id="{687CAE55-6484-453A-91C8-41CFF81001E3}"/>
              </a:ext>
            </a:extLst>
          </p:cNvPr>
          <p:cNvSpPr/>
          <p:nvPr/>
        </p:nvSpPr>
        <p:spPr>
          <a:xfrm>
            <a:off x="310718" y="1367161"/>
            <a:ext cx="11620870" cy="2308324"/>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Any scenario where the task is to minimize cost of connection among some important locations like </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Modelling of Biomolecular Structures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VLSI Design</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Computer Networks, etc.</a:t>
            </a:r>
            <a:br>
              <a:rPr lang="en-IN" sz="2400" dirty="0">
                <a:latin typeface="Times New Roman" panose="02020603050405020304" pitchFamily="18" charset="0"/>
                <a:cs typeface="Times New Roman" panose="02020603050405020304" pitchFamily="18" charset="0"/>
              </a:rPr>
            </a:br>
            <a:endParaRPr lang="en-IN" sz="2400" dirty="0"/>
          </a:p>
        </p:txBody>
      </p:sp>
    </p:spTree>
    <p:extLst>
      <p:ext uri="{BB962C8B-B14F-4D97-AF65-F5344CB8AC3E}">
        <p14:creationId xmlns:p14="http://schemas.microsoft.com/office/powerpoint/2010/main" val="4117103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9495" y="1118632"/>
            <a:ext cx="11434439" cy="2308324"/>
          </a:xfrm>
          <a:prstGeom prst="rect">
            <a:avLst/>
          </a:prstGeom>
        </p:spPr>
        <p:txBody>
          <a:bodyPr wrap="square">
            <a:spAutoFit/>
          </a:bodyPr>
          <a:lstStyle/>
          <a:p>
            <a:r>
              <a:rPr lang="en-US" sz="2400" dirty="0"/>
              <a:t>1. Sort all the edges in non-decreasing order of their weight.</a:t>
            </a:r>
          </a:p>
          <a:p>
            <a:br>
              <a:rPr lang="en-US" sz="2400" dirty="0"/>
            </a:br>
            <a:r>
              <a:rPr lang="en-US" sz="2400" dirty="0"/>
              <a:t>2. Pick the smallest edge. Check if it forms a cycle with the spanning tree formed so far. If cycle is not formed, include this edge. Else, discard it.</a:t>
            </a:r>
          </a:p>
          <a:p>
            <a:br>
              <a:rPr lang="en-US" sz="2400" dirty="0"/>
            </a:br>
            <a:r>
              <a:rPr lang="en-US" sz="2400" dirty="0"/>
              <a:t>3. Repeat step#2 until there are (V-1) edges in the spanning tree.</a:t>
            </a:r>
            <a:endParaRPr lang="en-IN" sz="2400" dirty="0"/>
          </a:p>
        </p:txBody>
      </p:sp>
      <p:sp>
        <p:nvSpPr>
          <p:cNvPr id="6" name="Rectangle 5"/>
          <p:cNvSpPr/>
          <p:nvPr/>
        </p:nvSpPr>
        <p:spPr>
          <a:xfrm>
            <a:off x="0" y="188641"/>
            <a:ext cx="12192000" cy="707886"/>
          </a:xfrm>
          <a:prstGeom prst="rect">
            <a:avLst/>
          </a:prstGeom>
        </p:spPr>
        <p:txBody>
          <a:bodyPr wrap="square">
            <a:spAutoFit/>
          </a:bodyPr>
          <a:lstStyle/>
          <a:p>
            <a:pPr algn="ctr"/>
            <a:r>
              <a:rPr lang="en-IN" sz="4000" dirty="0">
                <a:latin typeface="Times New Roman" panose="02020603050405020304" pitchFamily="18" charset="0"/>
                <a:cs typeface="Times New Roman" panose="02020603050405020304" pitchFamily="18" charset="0"/>
              </a:rPr>
              <a:t>KRUSKAL’S  ALGORITHM</a:t>
            </a:r>
          </a:p>
        </p:txBody>
      </p:sp>
      <p:pic>
        <p:nvPicPr>
          <p:cNvPr id="1026" name="Picture 2" descr="C:\Users\AETUK\Desktop\discrete project\Fig-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637" y="4211376"/>
            <a:ext cx="3779118" cy="21145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ETUK\Desktop\discrete project\fig8new.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2817" y="4338099"/>
            <a:ext cx="4052018" cy="186666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5386771" y="5268651"/>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117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92963" y="1038687"/>
            <a:ext cx="9917837" cy="5558665"/>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MST- KRUSKAL(G):</a:t>
            </a:r>
          </a:p>
          <a:p>
            <a:pPr marL="0" indent="0">
              <a:buNone/>
            </a:pPr>
            <a:r>
              <a:rPr lang="en-US" sz="2000" dirty="0">
                <a:latin typeface="Times New Roman" panose="02020603050405020304" pitchFamily="18" charset="0"/>
                <a:cs typeface="Times New Roman" panose="02020603050405020304" pitchFamily="18" charset="0"/>
              </a:rPr>
              <a:t>      1  A = ∅ </a:t>
            </a:r>
          </a:p>
          <a:p>
            <a:pPr marL="0" indent="0">
              <a:buNone/>
            </a:pP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foreach</a:t>
            </a:r>
            <a:r>
              <a:rPr lang="en-US" sz="2000" dirty="0">
                <a:latin typeface="Times New Roman" panose="02020603050405020304" pitchFamily="18" charset="0"/>
                <a:cs typeface="Times New Roman" panose="02020603050405020304" pitchFamily="18" charset="0"/>
              </a:rPr>
              <a:t>  v ∈ G.V: </a:t>
            </a:r>
          </a:p>
          <a:p>
            <a:pPr marL="0" indent="0">
              <a:buNone/>
            </a:pPr>
            <a:r>
              <a:rPr lang="en-US" sz="2000" dirty="0">
                <a:latin typeface="Times New Roman" panose="02020603050405020304" pitchFamily="18" charset="0"/>
                <a:cs typeface="Times New Roman" panose="02020603050405020304" pitchFamily="18" charset="0"/>
              </a:rPr>
              <a:t>      3         MAKE-SET(v) </a:t>
            </a:r>
          </a:p>
          <a:p>
            <a:pPr marL="0" indent="0">
              <a:buNone/>
            </a:pPr>
            <a:r>
              <a:rPr lang="en-US" sz="2000" dirty="0">
                <a:latin typeface="Times New Roman" panose="02020603050405020304" pitchFamily="18" charset="0"/>
                <a:cs typeface="Times New Roman" panose="02020603050405020304" pitchFamily="18" charset="0"/>
              </a:rPr>
              <a:t>      4  </a:t>
            </a:r>
            <a:r>
              <a:rPr lang="en-US" sz="2000" dirty="0" err="1">
                <a:latin typeface="Times New Roman" panose="02020603050405020304" pitchFamily="18" charset="0"/>
                <a:cs typeface="Times New Roman" panose="02020603050405020304" pitchFamily="18" charset="0"/>
              </a:rPr>
              <a:t>foreach</a:t>
            </a:r>
            <a:r>
              <a:rPr lang="en-US" sz="2000" dirty="0">
                <a:latin typeface="Times New Roman" panose="02020603050405020304" pitchFamily="18" charset="0"/>
                <a:cs typeface="Times New Roman" panose="02020603050405020304" pitchFamily="18" charset="0"/>
              </a:rPr>
              <a:t>  (u, v) in G.E ordered by weight(u, v), increasing:</a:t>
            </a:r>
          </a:p>
          <a:p>
            <a:pPr marL="0" indent="0">
              <a:buNone/>
            </a:pPr>
            <a:r>
              <a:rPr lang="en-US" sz="2000" dirty="0">
                <a:latin typeface="Times New Roman" panose="02020603050405020304" pitchFamily="18" charset="0"/>
                <a:cs typeface="Times New Roman" panose="02020603050405020304" pitchFamily="18" charset="0"/>
              </a:rPr>
              <a:t>      5        If FIND-SET(u) ≠ FIND-SET(v):</a:t>
            </a:r>
          </a:p>
          <a:p>
            <a:pPr marL="0" indent="0">
              <a:buNone/>
            </a:pPr>
            <a:r>
              <a:rPr lang="en-US" sz="2000" dirty="0">
                <a:latin typeface="Times New Roman" panose="02020603050405020304" pitchFamily="18" charset="0"/>
                <a:cs typeface="Times New Roman" panose="02020603050405020304" pitchFamily="18" charset="0"/>
              </a:rPr>
              <a:t>      6                   A = A ∪ {(u, v)}</a:t>
            </a:r>
          </a:p>
          <a:p>
            <a:pPr marL="0" indent="0">
              <a:buNone/>
            </a:pPr>
            <a:r>
              <a:rPr lang="en-US" sz="2000" dirty="0">
                <a:latin typeface="Times New Roman" panose="02020603050405020304" pitchFamily="18" charset="0"/>
                <a:cs typeface="Times New Roman" panose="02020603050405020304" pitchFamily="18" charset="0"/>
              </a:rPr>
              <a:t>      7                   UNION(u, v)</a:t>
            </a:r>
          </a:p>
          <a:p>
            <a:pPr marL="0" indent="0">
              <a:buNone/>
            </a:pPr>
            <a:r>
              <a:rPr lang="en-US" sz="2000" dirty="0">
                <a:latin typeface="Times New Roman" panose="02020603050405020304" pitchFamily="18" charset="0"/>
                <a:cs typeface="Times New Roman" panose="02020603050405020304" pitchFamily="18" charset="0"/>
              </a:rPr>
              <a:t>      8 return A</a:t>
            </a:r>
          </a:p>
          <a:p>
            <a:pPr marL="457200" indent="-457200">
              <a:buAutoNum type="arabicPeriod"/>
            </a:pPr>
            <a:r>
              <a:rPr lang="en-US" sz="2000" dirty="0">
                <a:latin typeface="Times New Roman" panose="02020603050405020304" pitchFamily="18" charset="0"/>
                <a:cs typeface="Times New Roman" panose="02020603050405020304" pitchFamily="18" charset="0"/>
              </a:rPr>
              <a:t>O(1)</a:t>
            </a:r>
          </a:p>
          <a:p>
            <a:pPr marL="0" indent="0">
              <a:buNone/>
            </a:pPr>
            <a:r>
              <a:rPr lang="en-US" sz="2000" dirty="0">
                <a:latin typeface="Times New Roman" panose="02020603050405020304" pitchFamily="18" charset="0"/>
                <a:cs typeface="Times New Roman" panose="02020603050405020304" pitchFamily="18" charset="0"/>
              </a:rPr>
              <a:t>2,3.  A Very Slowly Growing Function                               O(</a:t>
            </a:r>
            <a:r>
              <a:rPr lang="en-US" sz="2000" dirty="0" err="1">
                <a:latin typeface="Times New Roman" panose="02020603050405020304" pitchFamily="18" charset="0"/>
                <a:cs typeface="Times New Roman" panose="02020603050405020304" pitchFamily="18" charset="0"/>
              </a:rPr>
              <a:t>ElogE</a:t>
            </a:r>
            <a:r>
              <a:rPr lang="en-US" sz="2000" dirty="0">
                <a:latin typeface="Times New Roman" panose="02020603050405020304" pitchFamily="18" charset="0"/>
                <a:cs typeface="Times New Roman" panose="02020603050405020304" pitchFamily="18" charset="0"/>
              </a:rPr>
              <a:t>) or</a:t>
            </a:r>
          </a:p>
          <a:p>
            <a:pPr marL="0" indent="0">
              <a:buNone/>
            </a:pPr>
            <a:r>
              <a:rPr lang="en-US" sz="2000" dirty="0">
                <a:latin typeface="Times New Roman" panose="02020603050405020304" pitchFamily="18" charset="0"/>
                <a:cs typeface="Times New Roman" panose="02020603050405020304" pitchFamily="18" charset="0"/>
              </a:rPr>
              <a:t>4. O(E log (E))                                                                          O(</a:t>
            </a:r>
            <a:r>
              <a:rPr lang="en-US" sz="2000" dirty="0" err="1">
                <a:latin typeface="Times New Roman" panose="02020603050405020304" pitchFamily="18" charset="0"/>
                <a:cs typeface="Times New Roman" panose="02020603050405020304" pitchFamily="18" charset="0"/>
              </a:rPr>
              <a:t>ElogV</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5,6,7,8.  O(E log(V))</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6" name="Right Brace 5"/>
          <p:cNvSpPr/>
          <p:nvPr/>
        </p:nvSpPr>
        <p:spPr>
          <a:xfrm>
            <a:off x="5164832" y="4720213"/>
            <a:ext cx="648072" cy="14401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 name="Rectangle 2">
            <a:extLst>
              <a:ext uri="{FF2B5EF4-FFF2-40B4-BE49-F238E27FC236}">
                <a16:creationId xmlns:a16="http://schemas.microsoft.com/office/drawing/2014/main" id="{ED7D98CA-DD21-44FA-BF28-3217A45A911C}"/>
              </a:ext>
            </a:extLst>
          </p:cNvPr>
          <p:cNvSpPr/>
          <p:nvPr/>
        </p:nvSpPr>
        <p:spPr>
          <a:xfrm>
            <a:off x="159798" y="195308"/>
            <a:ext cx="11842812" cy="707886"/>
          </a:xfrm>
          <a:prstGeom prst="rect">
            <a:avLst/>
          </a:prstGeom>
        </p:spPr>
        <p:txBody>
          <a:bodyPr wrap="square">
            <a:spAutoFit/>
          </a:bodyPr>
          <a:lstStyle/>
          <a:p>
            <a:pPr algn="ctr"/>
            <a:r>
              <a:rPr lang="en-IN" sz="4000" dirty="0">
                <a:latin typeface="Times New Roman" panose="02020603050405020304" pitchFamily="18" charset="0"/>
                <a:cs typeface="Times New Roman" panose="02020603050405020304" pitchFamily="18" charset="0"/>
              </a:rPr>
              <a:t>PSEUDU CODE</a:t>
            </a:r>
          </a:p>
        </p:txBody>
      </p:sp>
    </p:spTree>
    <p:extLst>
      <p:ext uri="{BB962C8B-B14F-4D97-AF65-F5344CB8AC3E}">
        <p14:creationId xmlns:p14="http://schemas.microsoft.com/office/powerpoint/2010/main" val="2466598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7788" y="1699862"/>
            <a:ext cx="4399788" cy="4525897"/>
          </a:xfrm>
        </p:spPr>
      </p:pic>
      <p:sp>
        <p:nvSpPr>
          <p:cNvPr id="3" name="Rectangle 2">
            <a:extLst>
              <a:ext uri="{FF2B5EF4-FFF2-40B4-BE49-F238E27FC236}">
                <a16:creationId xmlns:a16="http://schemas.microsoft.com/office/drawing/2014/main" id="{05BB4043-A9A2-4CBE-950D-BCFE9F6428F4}"/>
              </a:ext>
            </a:extLst>
          </p:cNvPr>
          <p:cNvSpPr/>
          <p:nvPr/>
        </p:nvSpPr>
        <p:spPr>
          <a:xfrm>
            <a:off x="0" y="274320"/>
            <a:ext cx="12192000" cy="707886"/>
          </a:xfrm>
          <a:prstGeom prst="rect">
            <a:avLst/>
          </a:prstGeom>
        </p:spPr>
        <p:txBody>
          <a:bodyPr wrap="square">
            <a:spAutoFit/>
          </a:bodyPr>
          <a:lstStyle/>
          <a:p>
            <a:pPr algn="ctr"/>
            <a:r>
              <a:rPr lang="en-IN" sz="4000" dirty="0">
                <a:latin typeface="Times New Roman" panose="02020603050405020304" pitchFamily="18" charset="0"/>
                <a:cs typeface="Times New Roman" panose="02020603050405020304" pitchFamily="18" charset="0"/>
              </a:rPr>
              <a:t>Kruskal’s Algorithm for a Big Graph(more Vertices)</a:t>
            </a:r>
            <a:endParaRPr lang="en-IN" sz="4000" dirty="0"/>
          </a:p>
        </p:txBody>
      </p:sp>
    </p:spTree>
    <p:extLst>
      <p:ext uri="{BB962C8B-B14F-4D97-AF65-F5344CB8AC3E}">
        <p14:creationId xmlns:p14="http://schemas.microsoft.com/office/powerpoint/2010/main" val="3368851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107" y="1233996"/>
            <a:ext cx="11461072" cy="5422027"/>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1) Create a set </a:t>
            </a:r>
            <a:r>
              <a:rPr lang="en-US" sz="2400" dirty="0" err="1">
                <a:latin typeface="Times New Roman" panose="02020603050405020304" pitchFamily="18" charset="0"/>
                <a:cs typeface="Times New Roman" panose="02020603050405020304" pitchFamily="18" charset="0"/>
              </a:rPr>
              <a:t>mstSet</a:t>
            </a:r>
            <a:r>
              <a:rPr lang="en-US" sz="2400" dirty="0">
                <a:latin typeface="Times New Roman" panose="02020603050405020304" pitchFamily="18" charset="0"/>
                <a:cs typeface="Times New Roman" panose="02020603050405020304" pitchFamily="18" charset="0"/>
              </a:rPr>
              <a:t> that keeps track of vertices already included in MST.</a:t>
            </a:r>
          </a:p>
          <a:p>
            <a:pPr marL="0" indent="0">
              <a:buNone/>
            </a:pP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2) Assign a key value to all vertices in the input graph. Initialize all key values as INFINITE. Assign key value as 0 for the first vertex so that it is picked first.</a:t>
            </a:r>
          </a:p>
          <a:p>
            <a:pPr marL="0" indent="0">
              <a:buNone/>
            </a:pP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3) While </a:t>
            </a:r>
            <a:r>
              <a:rPr lang="en-US" sz="2400" dirty="0" err="1">
                <a:latin typeface="Times New Roman" panose="02020603050405020304" pitchFamily="18" charset="0"/>
                <a:cs typeface="Times New Roman" panose="02020603050405020304" pitchFamily="18" charset="0"/>
              </a:rPr>
              <a:t>mstSet</a:t>
            </a:r>
            <a:r>
              <a:rPr lang="en-US" sz="2400" dirty="0">
                <a:latin typeface="Times New Roman" panose="02020603050405020304" pitchFamily="18" charset="0"/>
                <a:cs typeface="Times New Roman" panose="02020603050405020304" pitchFamily="18" charset="0"/>
              </a:rPr>
              <a:t> doesn’t include all vertices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 Pick a vertex u which is not there in </a:t>
            </a:r>
            <a:r>
              <a:rPr lang="en-US" sz="2400" dirty="0" err="1">
                <a:latin typeface="Times New Roman" panose="02020603050405020304" pitchFamily="18" charset="0"/>
                <a:cs typeface="Times New Roman" panose="02020603050405020304" pitchFamily="18" charset="0"/>
              </a:rPr>
              <a:t>mstSet</a:t>
            </a:r>
            <a:r>
              <a:rPr lang="en-US" sz="2400" dirty="0">
                <a:latin typeface="Times New Roman" panose="02020603050405020304" pitchFamily="18" charset="0"/>
                <a:cs typeface="Times New Roman" panose="02020603050405020304" pitchFamily="18" charset="0"/>
              </a:rPr>
              <a:t> and has minimum key value.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….b) Include u to </a:t>
            </a:r>
            <a:r>
              <a:rPr lang="en-US" sz="2400" dirty="0" err="1">
                <a:latin typeface="Times New Roman" panose="02020603050405020304" pitchFamily="18" charset="0"/>
                <a:cs typeface="Times New Roman" panose="02020603050405020304" pitchFamily="18" charset="0"/>
              </a:rPr>
              <a:t>mstSet</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 Update key value of all adjacent vertices of u. To update the key values, iterate through all adjacent vertices. For every adjacent vertex v, if weight of edge u-v is less than the previous key value of v, update the key value as weight of u-v</a:t>
            </a:r>
            <a:endParaRPr lang="en-IN"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E74A6C08-4060-460C-A836-DA9F9A32404A}"/>
              </a:ext>
            </a:extLst>
          </p:cNvPr>
          <p:cNvSpPr/>
          <p:nvPr/>
        </p:nvSpPr>
        <p:spPr>
          <a:xfrm>
            <a:off x="1" y="201977"/>
            <a:ext cx="12191999" cy="707886"/>
          </a:xfrm>
          <a:prstGeom prst="rect">
            <a:avLst/>
          </a:prstGeom>
        </p:spPr>
        <p:txBody>
          <a:bodyPr wrap="square">
            <a:spAutoFit/>
          </a:bodyPr>
          <a:lstStyle/>
          <a:p>
            <a:pPr algn="ctr"/>
            <a:r>
              <a:rPr lang="en-IN" sz="4000" dirty="0">
                <a:latin typeface="Times New Roman" panose="02020603050405020304" pitchFamily="18" charset="0"/>
                <a:cs typeface="Times New Roman" panose="02020603050405020304" pitchFamily="18" charset="0"/>
              </a:rPr>
              <a:t>PRIM’S ALGORITHM</a:t>
            </a:r>
          </a:p>
        </p:txBody>
      </p:sp>
    </p:spTree>
    <p:extLst>
      <p:ext uri="{BB962C8B-B14F-4D97-AF65-F5344CB8AC3E}">
        <p14:creationId xmlns:p14="http://schemas.microsoft.com/office/powerpoint/2010/main" val="75807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04213"/>
            <a:ext cx="12192000" cy="1486478"/>
          </a:xfrm>
        </p:spPr>
        <p:txBody>
          <a:bodyPr>
            <a:normAutofit/>
          </a:bodyPr>
          <a:lstStyle/>
          <a:p>
            <a:pPr algn="ctr"/>
            <a:r>
              <a:rPr lang="en-IN" sz="4000" dirty="0">
                <a:latin typeface="Times New Roman" panose="02020603050405020304" pitchFamily="18" charset="0"/>
                <a:cs typeface="Times New Roman" panose="02020603050405020304" pitchFamily="18" charset="0"/>
              </a:rPr>
              <a:t>EXAMPLE</a:t>
            </a:r>
          </a:p>
        </p:txBody>
      </p:sp>
      <p:pic>
        <p:nvPicPr>
          <p:cNvPr id="3074" name="Picture 2" descr="C:\Users\AETUK\Desktop\discrete project\Fig-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36" y="3068961"/>
            <a:ext cx="3816424" cy="1956011"/>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ETUK\Desktop\discrete project\MST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6120" y="3140969"/>
            <a:ext cx="3202302" cy="17120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5951984" y="4043138"/>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460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1857"/>
            <a:ext cx="12191999" cy="1388834"/>
          </a:xfrm>
        </p:spPr>
        <p:txBody>
          <a:bodyPr>
            <a:normAutofit/>
          </a:bodyPr>
          <a:lstStyle/>
          <a:p>
            <a:pPr algn="ctr"/>
            <a:r>
              <a:rPr lang="en-IN" sz="4000" dirty="0">
                <a:latin typeface="Times New Roman" panose="02020603050405020304" pitchFamily="18" charset="0"/>
                <a:cs typeface="Times New Roman" panose="02020603050405020304" pitchFamily="18" charset="0"/>
              </a:rPr>
              <a:t>STEPS IN BETWEEN</a:t>
            </a:r>
          </a:p>
        </p:txBody>
      </p:sp>
      <p:pic>
        <p:nvPicPr>
          <p:cNvPr id="7170" name="Picture 2" descr="C:\Users\AETUK\Desktop\discrete project\MST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272" y="3062120"/>
            <a:ext cx="2000250" cy="1323975"/>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AETUK\Desktop\discrete project\MST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536" y="3068961"/>
            <a:ext cx="762000" cy="13239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Users\AETUK\Desktop\discrete project\MST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7728" y="3062121"/>
            <a:ext cx="1428750" cy="1323975"/>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C:\Users\AETUK\Desktop\discrete project\MST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8008" y="3068961"/>
            <a:ext cx="1428750" cy="132397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V="1">
            <a:off x="2999656" y="3724107"/>
            <a:ext cx="360040" cy="68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159896" y="3730947"/>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24192" y="3730947"/>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103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0719"/>
            <a:ext cx="12192000" cy="1379972"/>
          </a:xfrm>
        </p:spPr>
        <p:txBody>
          <a:bodyPr>
            <a:normAutofit/>
          </a:bodyPr>
          <a:lstStyle/>
          <a:p>
            <a:pPr algn="ctr"/>
            <a:r>
              <a:rPr lang="en-IN" sz="4000" dirty="0">
                <a:latin typeface="Times New Roman" panose="02020603050405020304" pitchFamily="18" charset="0"/>
                <a:cs typeface="Times New Roman" panose="02020603050405020304" pitchFamily="18" charset="0"/>
              </a:rPr>
              <a:t>HOW IT WORKS(DEMO)</a:t>
            </a:r>
          </a:p>
        </p:txBody>
      </p:sp>
      <p:pic>
        <p:nvPicPr>
          <p:cNvPr id="4098" name="Picture 2" descr="C:\Users\AETUK\Desktop\discrete project\PrimAlgDemo.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600575" y="1890714"/>
            <a:ext cx="299085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452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teiner"/>
          <p:cNvPicPr/>
          <p:nvPr/>
        </p:nvPicPr>
        <p:blipFill>
          <a:blip r:embed="rId2">
            <a:extLst>
              <a:ext uri="{28A0092B-C50C-407E-A947-70E740481C1C}">
                <a14:useLocalDpi xmlns:a14="http://schemas.microsoft.com/office/drawing/2010/main" val="0"/>
              </a:ext>
            </a:extLst>
          </a:blip>
          <a:srcRect/>
          <a:stretch>
            <a:fillRect/>
          </a:stretch>
        </p:blipFill>
        <p:spPr bwMode="auto">
          <a:xfrm>
            <a:off x="4613429" y="3102746"/>
            <a:ext cx="2965141" cy="3755254"/>
          </a:xfrm>
          <a:prstGeom prst="rect">
            <a:avLst/>
          </a:prstGeom>
          <a:noFill/>
          <a:ln>
            <a:noFill/>
          </a:ln>
        </p:spPr>
      </p:pic>
      <p:sp>
        <p:nvSpPr>
          <p:cNvPr id="7" name="Rectangle 6">
            <a:extLst>
              <a:ext uri="{FF2B5EF4-FFF2-40B4-BE49-F238E27FC236}">
                <a16:creationId xmlns:a16="http://schemas.microsoft.com/office/drawing/2014/main" id="{9C1DFE4E-7072-410C-B473-D7F3DBEAB8F4}"/>
              </a:ext>
            </a:extLst>
          </p:cNvPr>
          <p:cNvSpPr/>
          <p:nvPr/>
        </p:nvSpPr>
        <p:spPr>
          <a:xfrm>
            <a:off x="204186" y="985420"/>
            <a:ext cx="11762913" cy="1571349"/>
          </a:xfrm>
          <a:prstGeom prst="rect">
            <a:avLst/>
          </a:prstGeom>
        </p:spPr>
        <p:txBody>
          <a:bodyPr wrap="square">
            <a:spAutoFit/>
          </a:bodyPr>
          <a:lstStyle/>
          <a:p>
            <a:r>
              <a:rPr lang="en-US" sz="2400" dirty="0"/>
              <a:t>Given a graph and a </a:t>
            </a:r>
            <a:r>
              <a:rPr lang="en-US" sz="2400" b="1" dirty="0"/>
              <a:t>subset </a:t>
            </a:r>
            <a:r>
              <a:rPr lang="en-US" sz="2400" dirty="0"/>
              <a:t>of vertices in the graph, a </a:t>
            </a:r>
            <a:r>
              <a:rPr lang="en-US" sz="2400" dirty="0" err="1"/>
              <a:t>steiner</a:t>
            </a:r>
            <a:r>
              <a:rPr lang="en-US" sz="2400" dirty="0"/>
              <a:t> tree spans though the given subset. The Steiner Tree may contain some vertices which are not in given subset but are used to connect the vertices of subset. </a:t>
            </a:r>
            <a:r>
              <a:rPr lang="en-US" sz="2400" dirty="0">
                <a:latin typeface="Times New Roman" panose="02020603050405020304" pitchFamily="18" charset="0"/>
                <a:cs typeface="Times New Roman" panose="02020603050405020304" pitchFamily="18" charset="0"/>
              </a:rPr>
              <a:t>The given set of vertices is called </a:t>
            </a:r>
            <a:r>
              <a:rPr lang="en-US" sz="2400" b="1" i="1" dirty="0">
                <a:latin typeface="Times New Roman" panose="02020603050405020304" pitchFamily="18" charset="0"/>
                <a:cs typeface="Times New Roman" panose="02020603050405020304" pitchFamily="18" charset="0"/>
              </a:rPr>
              <a:t>Terminal Vertices</a:t>
            </a:r>
            <a:r>
              <a:rPr lang="en-US" sz="2400" dirty="0">
                <a:latin typeface="Times New Roman" panose="02020603050405020304" pitchFamily="18" charset="0"/>
                <a:cs typeface="Times New Roman" panose="02020603050405020304" pitchFamily="18" charset="0"/>
              </a:rPr>
              <a:t> and other vertices that are used to construct Steiner tree are called </a:t>
            </a:r>
            <a:r>
              <a:rPr lang="en-US" sz="2400" b="1" i="1" dirty="0">
                <a:latin typeface="Times New Roman" panose="02020603050405020304" pitchFamily="18" charset="0"/>
                <a:cs typeface="Times New Roman" panose="02020603050405020304" pitchFamily="18" charset="0"/>
              </a:rPr>
              <a:t>Steiner vertices</a:t>
            </a:r>
            <a:r>
              <a:rPr lang="en-US" sz="2400" dirty="0">
                <a:latin typeface="Times New Roman" panose="02020603050405020304" pitchFamily="18" charset="0"/>
                <a:cs typeface="Times New Roman" panose="02020603050405020304" pitchFamily="18" charset="0"/>
              </a:rPr>
              <a:t>.</a:t>
            </a:r>
            <a:endParaRPr lang="en-IN" sz="2400" dirty="0"/>
          </a:p>
        </p:txBody>
      </p:sp>
      <p:sp>
        <p:nvSpPr>
          <p:cNvPr id="8" name="Rectangle 7">
            <a:extLst>
              <a:ext uri="{FF2B5EF4-FFF2-40B4-BE49-F238E27FC236}">
                <a16:creationId xmlns:a16="http://schemas.microsoft.com/office/drawing/2014/main" id="{C523AD4A-3456-44F7-ABB9-88BBB1F19C1F}"/>
              </a:ext>
            </a:extLst>
          </p:cNvPr>
          <p:cNvSpPr/>
          <p:nvPr/>
        </p:nvSpPr>
        <p:spPr>
          <a:xfrm>
            <a:off x="0" y="124992"/>
            <a:ext cx="12192000" cy="707886"/>
          </a:xfrm>
          <a:prstGeom prst="rect">
            <a:avLst/>
          </a:prstGeom>
        </p:spPr>
        <p:txBody>
          <a:bodyPr wrap="square">
            <a:spAutoFit/>
          </a:bodyPr>
          <a:lstStyle/>
          <a:p>
            <a:pPr algn="ctr"/>
            <a:r>
              <a:rPr lang="en-US" sz="4000" dirty="0">
                <a:latin typeface="Times New Roman" panose="02020603050405020304" pitchFamily="18" charset="0"/>
                <a:cs typeface="Times New Roman" panose="02020603050405020304" pitchFamily="18" charset="0"/>
              </a:rPr>
              <a:t>WHAT IS STEINER TREE?</a:t>
            </a:r>
            <a:endParaRPr lang="en-IN" sz="4000" dirty="0"/>
          </a:p>
        </p:txBody>
      </p:sp>
    </p:spTree>
    <p:extLst>
      <p:ext uri="{BB962C8B-B14F-4D97-AF65-F5344CB8AC3E}">
        <p14:creationId xmlns:p14="http://schemas.microsoft.com/office/powerpoint/2010/main" val="3478501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7"/>
            <a:ext cx="12192000" cy="1325563"/>
          </a:xfrm>
        </p:spPr>
        <p:txBody>
          <a:bodyPr>
            <a:normAutofit/>
          </a:bodyPr>
          <a:lstStyle/>
          <a:p>
            <a:pPr algn="ctr"/>
            <a:r>
              <a:rPr lang="en-IN" sz="4000" dirty="0">
                <a:latin typeface="Times New Roman" panose="02020603050405020304" pitchFamily="18" charset="0"/>
                <a:cs typeface="Times New Roman" panose="02020603050405020304" pitchFamily="18" charset="0"/>
              </a:rPr>
              <a:t>TIME COMPLEXITY</a:t>
            </a:r>
          </a:p>
        </p:txBody>
      </p:sp>
      <p:sp>
        <p:nvSpPr>
          <p:cNvPr id="3" name="Content Placeholder 2"/>
          <p:cNvSpPr>
            <a:spLocks noGrp="1"/>
          </p:cNvSpPr>
          <p:nvPr>
            <p:ph idx="1"/>
          </p:nvPr>
        </p:nvSpPr>
        <p:spPr>
          <a:xfrm>
            <a:off x="470517" y="1802167"/>
            <a:ext cx="10883283" cy="4374796"/>
          </a:xfrm>
        </p:spPr>
        <p:txBody>
          <a:bodyPr>
            <a:normAutofit/>
          </a:bodyPr>
          <a:lstStyle/>
          <a:p>
            <a:r>
              <a:rPr lang="en-IN" sz="2400" dirty="0">
                <a:latin typeface="Times New Roman" panose="02020603050405020304" pitchFamily="18" charset="0"/>
                <a:cs typeface="Times New Roman" panose="02020603050405020304" pitchFamily="18" charset="0"/>
              </a:rPr>
              <a:t>The complexity of prim’s is O(V^2) if Adjacency matrix is used.</a:t>
            </a:r>
          </a:p>
          <a:p>
            <a:r>
              <a:rPr lang="en-IN" sz="2400" dirty="0">
                <a:latin typeface="Times New Roman" panose="02020603050405020304" pitchFamily="18" charset="0"/>
                <a:cs typeface="Times New Roman" panose="02020603050405020304" pitchFamily="18" charset="0"/>
              </a:rPr>
              <a:t>If Adjacency list is used then O(</a:t>
            </a:r>
            <a:r>
              <a:rPr lang="en-IN" sz="2400" dirty="0" err="1">
                <a:latin typeface="Times New Roman" panose="02020603050405020304" pitchFamily="18" charset="0"/>
                <a:cs typeface="Times New Roman" panose="02020603050405020304" pitchFamily="18" charset="0"/>
              </a:rPr>
              <a:t>Elog</a:t>
            </a:r>
            <a:r>
              <a:rPr lang="en-IN" sz="2400" dirty="0">
                <a:latin typeface="Times New Roman" panose="02020603050405020304" pitchFamily="18" charset="0"/>
                <a:cs typeface="Times New Roman" panose="02020603050405020304" pitchFamily="18" charset="0"/>
              </a:rPr>
              <a:t>(V)).</a:t>
            </a:r>
          </a:p>
        </p:txBody>
      </p:sp>
    </p:spTree>
    <p:extLst>
      <p:ext uri="{BB962C8B-B14F-4D97-AF65-F5344CB8AC3E}">
        <p14:creationId xmlns:p14="http://schemas.microsoft.com/office/powerpoint/2010/main" val="1864991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hank you">
            <a:extLst>
              <a:ext uri="{FF2B5EF4-FFF2-40B4-BE49-F238E27FC236}">
                <a16:creationId xmlns:a16="http://schemas.microsoft.com/office/drawing/2014/main" id="{7C53AC65-3D27-49C3-8CC9-0497135479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69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594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5EB1C8-15A6-4306-99A8-867152A868CE}"/>
              </a:ext>
            </a:extLst>
          </p:cNvPr>
          <p:cNvSpPr/>
          <p:nvPr/>
        </p:nvSpPr>
        <p:spPr>
          <a:xfrm>
            <a:off x="177553" y="239695"/>
            <a:ext cx="11718526" cy="4154751"/>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The Steiner tree problem in graphs can be seen as a generalization of two other famous combinatorial optimization problems: the (non-negative) shortest path problem and the minimum spanning tree problem. If a Steiner tree problem in graphs contains exactly two terminals, it reduces to finding a shortest path. If, on the other hand, all vertices are terminals, the Steiner tree problem in graphs is equivalent to the minimum spanning tree. However, while both the non-negative shortest path and the minimum spanning tree problem are solvable in polynomial time, the decision variant of the Steiner tree problem in graphs is NP-complete (which implies that the optimization variant is NP-hard); in fact, the decision variant was among Karp's original 21 NP-complete problems. The Steiner tree problem in graphs has applications in circuit layout or network design. However, practical applications usually require variations, giving rise to a multitude of Steiner tree problem variants.</a:t>
            </a:r>
          </a:p>
          <a:p>
            <a:r>
              <a:rPr lang="en-US" sz="2000" dirty="0">
                <a:latin typeface="Times New Roman" panose="02020603050405020304" pitchFamily="18" charset="0"/>
                <a:cs typeface="Times New Roman" panose="02020603050405020304" pitchFamily="18" charset="0"/>
              </a:rPr>
              <a:t>Most versions of the Steiner tree problem are NP-hard, but some restricted cases can be solved in polynomial time. Despite the pessimistic worst-case complexity, several Steiner tree problem variants, including the Steiner tree problem in graphs and the rectilinear Steiner tree problem, can be solved efficiently in practice, even for large-scale real-world problems. </a:t>
            </a:r>
            <a:endParaRPr lang="en-US" sz="2000" b="0" i="0" dirty="0">
              <a:effectLst/>
              <a:latin typeface="Times New Roman" panose="02020603050405020304" pitchFamily="18" charset="0"/>
              <a:cs typeface="Times New Roman" panose="02020603050405020304" pitchFamily="18" charset="0"/>
            </a:endParaRPr>
          </a:p>
        </p:txBody>
      </p:sp>
      <p:pic>
        <p:nvPicPr>
          <p:cNvPr id="5" name="Picture 4" descr="https://upload.wikimedia.org/wikipedia/commons/thumb/3/3f/Steiner_3_points.svg/220px-Steiner_3_points.svg.png">
            <a:extLst>
              <a:ext uri="{FF2B5EF4-FFF2-40B4-BE49-F238E27FC236}">
                <a16:creationId xmlns:a16="http://schemas.microsoft.com/office/drawing/2014/main" id="{7B7C61A2-0D30-41A1-B5DB-7F9FD88B6C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3714" y="4495800"/>
            <a:ext cx="2852689" cy="22821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upload.wikimedia.org/wikipedia/commons/thumb/e/e4/Steiner_4_points.svg/220px-Steiner_4_points.svg.png">
            <a:extLst>
              <a:ext uri="{FF2B5EF4-FFF2-40B4-BE49-F238E27FC236}">
                <a16:creationId xmlns:a16="http://schemas.microsoft.com/office/drawing/2014/main" id="{1FC7845F-3A90-4254-A402-0243E43487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2965" y="4495800"/>
            <a:ext cx="20955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3224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430442C-A35C-4A0D-8CA8-54A41DC91AFB}"/>
              </a:ext>
            </a:extLst>
          </p:cNvPr>
          <p:cNvSpPr>
            <a:spLocks noGrp="1"/>
          </p:cNvSpPr>
          <p:nvPr>
            <p:ph type="subTitle" idx="1"/>
          </p:nvPr>
        </p:nvSpPr>
        <p:spPr>
          <a:xfrm>
            <a:off x="266330" y="115410"/>
            <a:ext cx="11683014" cy="6742590"/>
          </a:xfrm>
        </p:spPr>
        <p:txBody>
          <a:bodyPr>
            <a:normAutofit/>
          </a:bodyPr>
          <a:lstStyle/>
          <a:p>
            <a:r>
              <a:rPr lang="en-US" sz="4000" dirty="0">
                <a:latin typeface="Times New Roman" panose="02020603050405020304" pitchFamily="18" charset="0"/>
                <a:cs typeface="Times New Roman" panose="02020603050405020304" pitchFamily="18" charset="0"/>
              </a:rPr>
              <a:t>PROPERTIES OF MINIMUM STEINER TREES</a:t>
            </a:r>
          </a:p>
          <a:p>
            <a:endParaRPr lang="en-US" sz="2000" dirty="0">
              <a:latin typeface="Times New Roman" panose="02020603050405020304" pitchFamily="18" charset="0"/>
              <a:cs typeface="Times New Roman" panose="02020603050405020304" pitchFamily="18" charset="0"/>
            </a:endParaRPr>
          </a:p>
          <a:p>
            <a:pPr marL="144661" indent="-14466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Given a graph and a subset of vertices in the graph, a Steiner tree spans through the given subset.</a:t>
            </a:r>
          </a:p>
          <a:p>
            <a:pPr marL="144661" indent="-14466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Steiner Tree may contain some vertices which are not in given subset but are used to connect the vertices of subset.</a:t>
            </a:r>
          </a:p>
          <a:p>
            <a:pPr marL="144661" indent="-14466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Steiner Tree Problem is to find the minimum cost Steiner Tree.</a:t>
            </a:r>
          </a:p>
          <a:p>
            <a:pPr marL="144661" indent="-14466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given subset (or terminal) vertices is equal to set of all vertices in Steiner Tree problem, then the problem becomes Minimum Spanning Tree problem. And if the given subset contains only two vertices, then it shortest path problem between two vertices.</a:t>
            </a:r>
          </a:p>
          <a:p>
            <a:pPr marL="144661" indent="-14466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Minimum Steiner Tree problem is NP Hard.</a:t>
            </a:r>
          </a:p>
          <a:p>
            <a:pPr marL="144661" indent="-14466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Exactly three edges at every Steiner vertex.</a:t>
            </a:r>
          </a:p>
          <a:p>
            <a:pPr marL="144661" indent="-14466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angles between the edges meeting at a Steiner vertex is 120 degrees.</a:t>
            </a:r>
          </a:p>
          <a:p>
            <a:pPr marL="144661" indent="-14466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there are N vertices then we can use a maximum of N-2 Steiner vertices.</a:t>
            </a:r>
          </a:p>
        </p:txBody>
      </p:sp>
    </p:spTree>
    <p:extLst>
      <p:ext uri="{BB962C8B-B14F-4D97-AF65-F5344CB8AC3E}">
        <p14:creationId xmlns:p14="http://schemas.microsoft.com/office/powerpoint/2010/main" val="248129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3">
                                            <p:txEl>
                                              <p:pRg st="2" end="2"/>
                                            </p:txEl>
                                          </p:spTgt>
                                        </p:tgtEl>
                                      </p:cBhvr>
                                    </p:animEffect>
                                    <p:set>
                                      <p:cBhvr>
                                        <p:cTn id="47"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3">
                                            <p:txEl>
                                              <p:pRg st="3" end="3"/>
                                            </p:txEl>
                                          </p:spTgt>
                                        </p:tgtEl>
                                      </p:cBhvr>
                                    </p:animEffect>
                                    <p:set>
                                      <p:cBhvr>
                                        <p:cTn id="52"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3">
                                            <p:txEl>
                                              <p:pRg st="4" end="4"/>
                                            </p:txEl>
                                          </p:spTgt>
                                        </p:tgtEl>
                                      </p:cBhvr>
                                    </p:animEffect>
                                    <p:set>
                                      <p:cBhvr>
                                        <p:cTn id="57"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3">
                                            <p:txEl>
                                              <p:pRg st="5" end="5"/>
                                            </p:txEl>
                                          </p:spTgt>
                                        </p:tgtEl>
                                      </p:cBhvr>
                                    </p:animEffect>
                                    <p:set>
                                      <p:cBhvr>
                                        <p:cTn id="62"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3">
                                            <p:txEl>
                                              <p:pRg st="6" end="6"/>
                                            </p:txEl>
                                          </p:spTgt>
                                        </p:tgtEl>
                                      </p:cBhvr>
                                    </p:animEffect>
                                    <p:set>
                                      <p:cBhvr>
                                        <p:cTn id="67" dur="1" fill="hold">
                                          <p:stCondLst>
                                            <p:cond delay="499"/>
                                          </p:stCondLst>
                                        </p:cTn>
                                        <p:tgtEl>
                                          <p:spTgt spid="3">
                                            <p:txEl>
                                              <p:pRg st="6" end="6"/>
                                            </p:txEl>
                                          </p:spTgt>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500"/>
                                        <p:tgtEl>
                                          <p:spTgt spid="3">
                                            <p:txEl>
                                              <p:pRg st="7" end="7"/>
                                            </p:txEl>
                                          </p:spTgt>
                                        </p:tgtEl>
                                      </p:cBhvr>
                                    </p:animEffect>
                                    <p:set>
                                      <p:cBhvr>
                                        <p:cTn id="72" dur="1" fill="hold">
                                          <p:stCondLst>
                                            <p:cond delay="499"/>
                                          </p:stCondLst>
                                        </p:cTn>
                                        <p:tgtEl>
                                          <p:spTgt spid="3">
                                            <p:txEl>
                                              <p:pRg st="7" end="7"/>
                                            </p:txEl>
                                          </p:spTgt>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500"/>
                                        <p:tgtEl>
                                          <p:spTgt spid="3">
                                            <p:txEl>
                                              <p:pRg st="8" end="8"/>
                                            </p:txEl>
                                          </p:spTgt>
                                        </p:tgtEl>
                                      </p:cBhvr>
                                    </p:animEffect>
                                    <p:set>
                                      <p:cBhvr>
                                        <p:cTn id="77" dur="1" fill="hold">
                                          <p:stCondLst>
                                            <p:cond delay="499"/>
                                          </p:stCondLst>
                                        </p:cTn>
                                        <p:tgtEl>
                                          <p:spTgt spid="3">
                                            <p:txEl>
                                              <p:pRg st="8" end="8"/>
                                            </p:txEl>
                                          </p:spTgt>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500"/>
                                        <p:tgtEl>
                                          <p:spTgt spid="3">
                                            <p:txEl>
                                              <p:pRg st="9" end="9"/>
                                            </p:txEl>
                                          </p:spTgt>
                                        </p:tgtEl>
                                      </p:cBhvr>
                                    </p:animEffect>
                                    <p:set>
                                      <p:cBhvr>
                                        <p:cTn id="82" dur="1" fill="hold">
                                          <p:stCondLst>
                                            <p:cond delay="499"/>
                                          </p:stCondLst>
                                        </p:cTn>
                                        <p:tgtEl>
                                          <p:spTgt spid="3">
                                            <p:txEl>
                                              <p:pRg st="9" end="9"/>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3199904-AD30-45AE-B058-058AD38AF5EF}"/>
              </a:ext>
            </a:extLst>
          </p:cNvPr>
          <p:cNvSpPr>
            <a:spLocks noGrp="1"/>
          </p:cNvSpPr>
          <p:nvPr>
            <p:ph type="subTitle" idx="1"/>
          </p:nvPr>
        </p:nvSpPr>
        <p:spPr>
          <a:xfrm>
            <a:off x="195308" y="133165"/>
            <a:ext cx="11727403" cy="6249880"/>
          </a:xfrm>
        </p:spPr>
        <p:txBody>
          <a:bodyPr>
            <a:noAutofit/>
          </a:bodyPr>
          <a:lstStyle/>
          <a:p>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Shortest Path Based Approximate Algorithm To Solve Steiner Tree Problem</a:t>
            </a:r>
          </a:p>
          <a:p>
            <a:endParaRPr lang="en-US" sz="15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Since Steiner Tree problem is NP-Hard, there are no polynomial time solutions that always give optimal cost. Therefore, there are approximate algorithms to solve the same. Below is one simple approximate algorithm.</a:t>
            </a:r>
          </a:p>
          <a:p>
            <a:pPr marL="342900" indent="-342900" algn="just">
              <a:buFont typeface="+mj-lt"/>
              <a:buAutoNum type="arabicParenR"/>
            </a:pPr>
            <a:r>
              <a:rPr lang="en-US" dirty="0">
                <a:latin typeface="Times New Roman" panose="02020603050405020304" pitchFamily="18" charset="0"/>
                <a:cs typeface="Times New Roman" panose="02020603050405020304" pitchFamily="18" charset="0"/>
              </a:rPr>
              <a:t>Start with a subtree T consisting of one given terminal vertex</a:t>
            </a:r>
          </a:p>
          <a:p>
            <a:pPr marL="342900" indent="-342900" algn="just">
              <a:buFont typeface="+mj-lt"/>
              <a:buAutoNum type="arabicParenR"/>
            </a:pPr>
            <a:r>
              <a:rPr lang="en-US" dirty="0">
                <a:latin typeface="Times New Roman" panose="02020603050405020304" pitchFamily="18" charset="0"/>
                <a:cs typeface="Times New Roman" panose="02020603050405020304" pitchFamily="18" charset="0"/>
              </a:rPr>
              <a:t>While T does not span all terminals</a:t>
            </a:r>
          </a:p>
          <a:p>
            <a:pPr marL="685800" lvl="1" indent="-342900" algn="just">
              <a:buFont typeface="+mj-lt"/>
              <a:buAutoNum type="alphaLcParenR"/>
            </a:pPr>
            <a:r>
              <a:rPr lang="en-US" sz="2400" dirty="0">
                <a:latin typeface="Times New Roman" panose="02020603050405020304" pitchFamily="18" charset="0"/>
                <a:cs typeface="Times New Roman" panose="02020603050405020304" pitchFamily="18" charset="0"/>
              </a:rPr>
              <a:t>Select a terminal x not in T that is closest to a vertex in T.</a:t>
            </a:r>
          </a:p>
          <a:p>
            <a:pPr marL="685800" lvl="1" indent="-342900" algn="just">
              <a:buFont typeface="+mj-lt"/>
              <a:buAutoNum type="alphaLcParenR"/>
            </a:pPr>
            <a:r>
              <a:rPr lang="en-US" sz="2400" dirty="0">
                <a:latin typeface="Times New Roman" panose="02020603050405020304" pitchFamily="18" charset="0"/>
                <a:cs typeface="Times New Roman" panose="02020603050405020304" pitchFamily="18" charset="0"/>
              </a:rPr>
              <a:t>Add to T the shortest path that connects x with 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above algorithm is (2-2/n) approximate, i.e., it guarantees that solution produced by this algorithm is not more than this ratio of optimized solution for a given graph with n vertices. There are better algorithms also that provide better ratio.</a:t>
            </a:r>
          </a:p>
        </p:txBody>
      </p:sp>
    </p:spTree>
    <p:extLst>
      <p:ext uri="{BB962C8B-B14F-4D97-AF65-F5344CB8AC3E}">
        <p14:creationId xmlns:p14="http://schemas.microsoft.com/office/powerpoint/2010/main" val="215363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3">
                                            <p:txEl>
                                              <p:pRg st="2" end="2"/>
                                            </p:txEl>
                                          </p:spTgt>
                                        </p:tgtEl>
                                      </p:cBhvr>
                                    </p:animEffect>
                                    <p:set>
                                      <p:cBhvr>
                                        <p:cTn id="42"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3">
                                            <p:txEl>
                                              <p:pRg st="0" end="0"/>
                                            </p:txEl>
                                          </p:spTgt>
                                        </p:tgtEl>
                                      </p:cBhvr>
                                    </p:animEffect>
                                    <p:set>
                                      <p:cBhvr>
                                        <p:cTn id="4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3">
                                            <p:txEl>
                                              <p:pRg st="3" end="3"/>
                                            </p:txEl>
                                          </p:spTgt>
                                        </p:tgtEl>
                                      </p:cBhvr>
                                    </p:animEffect>
                                    <p:set>
                                      <p:cBhvr>
                                        <p:cTn id="52"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3">
                                            <p:txEl>
                                              <p:pRg st="4" end="4"/>
                                            </p:txEl>
                                          </p:spTgt>
                                        </p:tgtEl>
                                      </p:cBhvr>
                                    </p:animEffect>
                                    <p:set>
                                      <p:cBhvr>
                                        <p:cTn id="57"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3">
                                            <p:txEl>
                                              <p:pRg st="5" end="5"/>
                                            </p:txEl>
                                          </p:spTgt>
                                        </p:tgtEl>
                                      </p:cBhvr>
                                    </p:animEffect>
                                    <p:set>
                                      <p:cBhvr>
                                        <p:cTn id="62"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3">
                                            <p:txEl>
                                              <p:pRg st="6" end="6"/>
                                            </p:txEl>
                                          </p:spTgt>
                                        </p:tgtEl>
                                      </p:cBhvr>
                                    </p:animEffect>
                                    <p:set>
                                      <p:cBhvr>
                                        <p:cTn id="67" dur="1" fill="hold">
                                          <p:stCondLst>
                                            <p:cond delay="499"/>
                                          </p:stCondLst>
                                        </p:cTn>
                                        <p:tgtEl>
                                          <p:spTgt spid="3">
                                            <p:txEl>
                                              <p:pRg st="6" end="6"/>
                                            </p:txEl>
                                          </p:spTgt>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500"/>
                                        <p:tgtEl>
                                          <p:spTgt spid="3">
                                            <p:txEl>
                                              <p:pRg st="8" end="8"/>
                                            </p:txEl>
                                          </p:spTgt>
                                        </p:tgtEl>
                                      </p:cBhvr>
                                    </p:animEffect>
                                    <p:set>
                                      <p:cBhvr>
                                        <p:cTn id="72" dur="1" fill="hold">
                                          <p:stCondLst>
                                            <p:cond delay="499"/>
                                          </p:stCondLst>
                                        </p:cTn>
                                        <p:tgtEl>
                                          <p:spTgt spid="3">
                                            <p:txEl>
                                              <p:pRg st="8" end="8"/>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DBD0A-7B56-4CD8-A47C-34DA75A84CF6}"/>
              </a:ext>
            </a:extLst>
          </p:cNvPr>
          <p:cNvSpPr>
            <a:spLocks noGrp="1"/>
          </p:cNvSpPr>
          <p:nvPr>
            <p:ph type="title" idx="4294967295"/>
          </p:nvPr>
        </p:nvSpPr>
        <p:spPr>
          <a:xfrm>
            <a:off x="0" y="150921"/>
            <a:ext cx="12192000" cy="1162974"/>
          </a:xfrm>
        </p:spPr>
        <p:txBody>
          <a:bodyPr>
            <a:normAutofit fontScale="90000"/>
          </a:bodyPr>
          <a:lstStyle/>
          <a:p>
            <a:pPr algn="ctr"/>
            <a:r>
              <a:rPr lang="en-IN" sz="4000" dirty="0">
                <a:latin typeface="Times New Roman" panose="02020603050405020304" pitchFamily="18" charset="0"/>
                <a:cs typeface="Times New Roman" panose="02020603050405020304" pitchFamily="18" charset="0"/>
              </a:rPr>
              <a:t>MINIMUM SPANNING TREE VS MINIMUM STEINER TREE</a:t>
            </a:r>
          </a:p>
        </p:txBody>
      </p:sp>
      <p:sp>
        <p:nvSpPr>
          <p:cNvPr id="3" name="Content Placeholder 2">
            <a:extLst>
              <a:ext uri="{FF2B5EF4-FFF2-40B4-BE49-F238E27FC236}">
                <a16:creationId xmlns:a16="http://schemas.microsoft.com/office/drawing/2014/main" id="{7F10CC43-E941-436F-8CFE-E3B4D24439FB}"/>
              </a:ext>
            </a:extLst>
          </p:cNvPr>
          <p:cNvSpPr>
            <a:spLocks noGrp="1"/>
          </p:cNvSpPr>
          <p:nvPr>
            <p:ph idx="4294967295"/>
          </p:nvPr>
        </p:nvSpPr>
        <p:spPr>
          <a:xfrm>
            <a:off x="355107" y="1660124"/>
            <a:ext cx="11469949" cy="5197876"/>
          </a:xfrm>
        </p:spPr>
        <p:txBody>
          <a:bodyPr>
            <a:normAutofit/>
          </a:bodyPr>
          <a:lstStyle/>
          <a:p>
            <a:r>
              <a:rPr lang="en-US" sz="2400" dirty="0">
                <a:latin typeface="Times New Roman" panose="02020603050405020304" pitchFamily="18" charset="0"/>
                <a:cs typeface="Times New Roman" panose="02020603050405020304" pitchFamily="18" charset="0"/>
              </a:rPr>
              <a:t>Minimum Spanning Tree is a minimum weight tree that spans through </a:t>
            </a:r>
            <a:r>
              <a:rPr lang="en-US" sz="2400" b="1" dirty="0">
                <a:latin typeface="Times New Roman" panose="02020603050405020304" pitchFamily="18" charset="0"/>
                <a:cs typeface="Times New Roman" panose="02020603050405020304" pitchFamily="18" charset="0"/>
              </a:rPr>
              <a:t>all </a:t>
            </a:r>
            <a:r>
              <a:rPr lang="en-US" sz="2400" dirty="0">
                <a:latin typeface="Times New Roman" panose="02020603050405020304" pitchFamily="18" charset="0"/>
                <a:cs typeface="Times New Roman" panose="02020603050405020304" pitchFamily="18" charset="0"/>
              </a:rPr>
              <a:t>vertices whereas Steiner tree spans through a given subset of </a:t>
            </a:r>
            <a:r>
              <a:rPr lang="en-IN" sz="2400" dirty="0">
                <a:latin typeface="Times New Roman" panose="02020603050405020304" pitchFamily="18" charset="0"/>
                <a:cs typeface="Times New Roman" panose="02020603050405020304" pitchFamily="18" charset="0"/>
              </a:rPr>
              <a:t>vertices.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Finding out Minimum Spanning Tree is polynomial time solvable, but Minimum Steiner Tree problem is NP Hard and related decision problem is NP-Complete.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Spanning trees are just used to remove broadcast loops while Steiner trees ensure smallest common path by adding Steiner vertices.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9636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9FFF0D-B36E-4421-B2F5-05CAC67B07DE}"/>
              </a:ext>
            </a:extLst>
          </p:cNvPr>
          <p:cNvPicPr>
            <a:picLocks noChangeAspect="1"/>
          </p:cNvPicPr>
          <p:nvPr/>
        </p:nvPicPr>
        <p:blipFill>
          <a:blip r:embed="rId2"/>
          <a:stretch>
            <a:fillRect/>
          </a:stretch>
        </p:blipFill>
        <p:spPr>
          <a:xfrm>
            <a:off x="0" y="0"/>
            <a:ext cx="12192000" cy="6908821"/>
          </a:xfrm>
          <a:prstGeom prst="rect">
            <a:avLst/>
          </a:prstGeom>
        </p:spPr>
      </p:pic>
      <p:sp>
        <p:nvSpPr>
          <p:cNvPr id="3" name="Oval 2">
            <a:extLst>
              <a:ext uri="{FF2B5EF4-FFF2-40B4-BE49-F238E27FC236}">
                <a16:creationId xmlns:a16="http://schemas.microsoft.com/office/drawing/2014/main" id="{BA0E48EA-1413-4D07-9D2C-A25C13F5F825}"/>
              </a:ext>
            </a:extLst>
          </p:cNvPr>
          <p:cNvSpPr/>
          <p:nvPr/>
        </p:nvSpPr>
        <p:spPr>
          <a:xfrm>
            <a:off x="1935332" y="2636668"/>
            <a:ext cx="816746" cy="497149"/>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Tree>
    <p:extLst>
      <p:ext uri="{BB962C8B-B14F-4D97-AF65-F5344CB8AC3E}">
        <p14:creationId xmlns:p14="http://schemas.microsoft.com/office/powerpoint/2010/main" val="57868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F161C4-76BE-4B50-8D90-971C1B42D1C2}"/>
              </a:ext>
            </a:extLst>
          </p:cNvPr>
          <p:cNvSpPr>
            <a:spLocks noGrp="1"/>
          </p:cNvSpPr>
          <p:nvPr>
            <p:ph idx="4294967295"/>
          </p:nvPr>
        </p:nvSpPr>
        <p:spPr>
          <a:xfrm>
            <a:off x="275208" y="1420427"/>
            <a:ext cx="11656380" cy="4953740"/>
          </a:xfrm>
        </p:spPr>
        <p:txBody>
          <a:bodyPr/>
          <a:lstStyle/>
          <a:p>
            <a:pPr marL="0" indent="0">
              <a:buNone/>
            </a:pPr>
            <a:r>
              <a:rPr lang="en-US" dirty="0"/>
              <a:t>For a given variant of the </a:t>
            </a:r>
            <a:r>
              <a:rPr lang="en-US" i="1" dirty="0"/>
              <a:t>Steiner tree</a:t>
            </a:r>
            <a:r>
              <a:rPr lang="en-US" dirty="0"/>
              <a:t> problem, Steiner ratio is the maximum possible ratio of the length of a </a:t>
            </a:r>
            <a:r>
              <a:rPr lang="en-US" i="1" dirty="0"/>
              <a:t>minimum spanning tree</a:t>
            </a:r>
            <a:r>
              <a:rPr lang="en-US" dirty="0"/>
              <a:t> of a set of </a:t>
            </a:r>
            <a:r>
              <a:rPr lang="en-US" i="1" dirty="0"/>
              <a:t>terminals</a:t>
            </a:r>
            <a:r>
              <a:rPr lang="en-US" dirty="0"/>
              <a:t> to the length of an optimal Steiner tree of the same set of terminals. </a:t>
            </a:r>
          </a:p>
          <a:p>
            <a:pPr marL="0" indent="0">
              <a:buNone/>
            </a:pPr>
            <a:r>
              <a:rPr lang="en-US" dirty="0"/>
              <a:t>It is usually written ρ (rho).</a:t>
            </a:r>
          </a:p>
        </p:txBody>
      </p:sp>
      <p:sp>
        <p:nvSpPr>
          <p:cNvPr id="4" name="Rectangle 3">
            <a:extLst>
              <a:ext uri="{FF2B5EF4-FFF2-40B4-BE49-F238E27FC236}">
                <a16:creationId xmlns:a16="http://schemas.microsoft.com/office/drawing/2014/main" id="{B7F51B08-742A-41A3-A28F-652882A65F0D}"/>
              </a:ext>
            </a:extLst>
          </p:cNvPr>
          <p:cNvSpPr/>
          <p:nvPr/>
        </p:nvSpPr>
        <p:spPr>
          <a:xfrm>
            <a:off x="0" y="327094"/>
            <a:ext cx="12192000" cy="707886"/>
          </a:xfrm>
          <a:prstGeom prst="rect">
            <a:avLst/>
          </a:prstGeom>
        </p:spPr>
        <p:txBody>
          <a:bodyPr wrap="square">
            <a:spAutoFit/>
          </a:bodyPr>
          <a:lstStyle/>
          <a:p>
            <a:pPr algn="ctr"/>
            <a:r>
              <a:rPr lang="en-IN" sz="4000" dirty="0">
                <a:latin typeface="Times New Roman" panose="02020603050405020304" pitchFamily="18" charset="0"/>
                <a:cs typeface="Times New Roman" panose="02020603050405020304" pitchFamily="18" charset="0"/>
              </a:rPr>
              <a:t>STEINER RATIO</a:t>
            </a:r>
            <a:endParaRPr lang="en-IN" sz="4000" dirty="0"/>
          </a:p>
        </p:txBody>
      </p:sp>
      <p:pic>
        <p:nvPicPr>
          <p:cNvPr id="5" name="Picture 4">
            <a:extLst>
              <a:ext uri="{FF2B5EF4-FFF2-40B4-BE49-F238E27FC236}">
                <a16:creationId xmlns:a16="http://schemas.microsoft.com/office/drawing/2014/main" id="{B44710E1-88FE-4FB3-B975-8D7DC4025B97}"/>
              </a:ext>
            </a:extLst>
          </p:cNvPr>
          <p:cNvPicPr>
            <a:picLocks noChangeAspect="1"/>
          </p:cNvPicPr>
          <p:nvPr/>
        </p:nvPicPr>
        <p:blipFill rotWithShape="1">
          <a:blip r:embed="rId2">
            <a:grayscl/>
          </a:blip>
          <a:srcRect t="16222"/>
          <a:stretch/>
        </p:blipFill>
        <p:spPr>
          <a:xfrm>
            <a:off x="100614" y="3320247"/>
            <a:ext cx="5527829" cy="3460377"/>
          </a:xfrm>
          <a:prstGeom prst="rect">
            <a:avLst/>
          </a:prstGeom>
        </p:spPr>
      </p:pic>
      <p:pic>
        <p:nvPicPr>
          <p:cNvPr id="6" name="Picture 5">
            <a:extLst>
              <a:ext uri="{FF2B5EF4-FFF2-40B4-BE49-F238E27FC236}">
                <a16:creationId xmlns:a16="http://schemas.microsoft.com/office/drawing/2014/main" id="{FB4BE41A-6BD9-4516-889F-E2EC3C23FB72}"/>
              </a:ext>
            </a:extLst>
          </p:cNvPr>
          <p:cNvPicPr>
            <a:picLocks noChangeAspect="1"/>
          </p:cNvPicPr>
          <p:nvPr/>
        </p:nvPicPr>
        <p:blipFill rotWithShape="1">
          <a:blip r:embed="rId3">
            <a:grayscl/>
          </a:blip>
          <a:srcRect t="15462"/>
          <a:stretch/>
        </p:blipFill>
        <p:spPr>
          <a:xfrm>
            <a:off x="6575394" y="3429000"/>
            <a:ext cx="5356194" cy="3383370"/>
          </a:xfrm>
          <a:prstGeom prst="rect">
            <a:avLst/>
          </a:prstGeom>
        </p:spPr>
      </p:pic>
    </p:spTree>
    <p:extLst>
      <p:ext uri="{BB962C8B-B14F-4D97-AF65-F5344CB8AC3E}">
        <p14:creationId xmlns:p14="http://schemas.microsoft.com/office/powerpoint/2010/main" val="3016220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794" y="72162"/>
            <a:ext cx="12192000" cy="1325563"/>
          </a:xfrm>
        </p:spPr>
        <p:txBody>
          <a:bodyPr>
            <a:normAutofit/>
          </a:bodyPr>
          <a:lstStyle/>
          <a:p>
            <a:pPr algn="ctr"/>
            <a:r>
              <a:rPr lang="en-US" sz="4000" dirty="0">
                <a:latin typeface="Times New Roman" panose="02020603050405020304" pitchFamily="18" charset="0"/>
                <a:cs typeface="Times New Roman" panose="02020603050405020304" pitchFamily="18" charset="0"/>
              </a:rPr>
              <a:t>Well-known variants of minimum Steiner trees</a:t>
            </a:r>
          </a:p>
        </p:txBody>
      </p:sp>
      <p:sp>
        <p:nvSpPr>
          <p:cNvPr id="3" name="Content Placeholder 2"/>
          <p:cNvSpPr>
            <a:spLocks noGrp="1"/>
          </p:cNvSpPr>
          <p:nvPr>
            <p:ph idx="4294967295"/>
          </p:nvPr>
        </p:nvSpPr>
        <p:spPr>
          <a:xfrm>
            <a:off x="301840" y="1646301"/>
            <a:ext cx="11434440" cy="4541436"/>
          </a:xfrm>
        </p:spPr>
        <p:txBody>
          <a:bodyPr>
            <a:normAutofit/>
          </a:bodyPr>
          <a:lstStyle/>
          <a:p>
            <a:r>
              <a:rPr lang="en-US" sz="2400" dirty="0"/>
              <a:t>Euclidean Steiner tree</a:t>
            </a:r>
          </a:p>
          <a:p>
            <a:r>
              <a:rPr lang="en-US" sz="2400" dirty="0"/>
              <a:t>Rectilinear Steiner tree</a:t>
            </a:r>
          </a:p>
          <a:p>
            <a:r>
              <a:rPr lang="en-US" sz="2400" dirty="0"/>
              <a:t>Steiner tree in graphs and variants</a:t>
            </a:r>
          </a:p>
          <a:p>
            <a:pPr marL="0" indent="0">
              <a:buNone/>
            </a:pPr>
            <a:endParaRPr lang="en-US" sz="2400" dirty="0"/>
          </a:p>
          <a:p>
            <a:pPr algn="ctr"/>
            <a:r>
              <a:rPr lang="en-US" sz="2400" b="1" i="1" dirty="0"/>
              <a:t>k</a:t>
            </a:r>
            <a:r>
              <a:rPr lang="en-US" sz="2400" b="1" dirty="0"/>
              <a:t>-edge-connected Steiner network problem</a:t>
            </a:r>
          </a:p>
          <a:p>
            <a:pPr algn="ctr"/>
            <a:r>
              <a:rPr lang="en-US" sz="2400" b="1" i="1" dirty="0"/>
              <a:t>k</a:t>
            </a:r>
            <a:r>
              <a:rPr lang="en-US" sz="2400" b="1" dirty="0"/>
              <a:t>-vertex-connected Steiner network problem</a:t>
            </a:r>
            <a:endParaRPr lang="en-US" sz="2400" dirty="0"/>
          </a:p>
          <a:p>
            <a:endParaRPr lang="en-US" sz="2400" dirty="0"/>
          </a:p>
        </p:txBody>
      </p:sp>
    </p:spTree>
    <p:extLst>
      <p:ext uri="{BB962C8B-B14F-4D97-AF65-F5344CB8AC3E}">
        <p14:creationId xmlns:p14="http://schemas.microsoft.com/office/powerpoint/2010/main" val="17715503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253</TotalTime>
  <Words>628</Words>
  <Application>Microsoft Office PowerPoint</Application>
  <PresentationFormat>Widescreen</PresentationFormat>
  <Paragraphs>83</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MINIMUM SPANNING TREE VS MINIMUM STEINER TREE</vt:lpstr>
      <vt:lpstr>PowerPoint Presentation</vt:lpstr>
      <vt:lpstr>PowerPoint Presentation</vt:lpstr>
      <vt:lpstr>Well-known variants of minimum Steiner trees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STEPS IN BETWEEN</vt:lpstr>
      <vt:lpstr>HOW IT WORKS(DEMO)</vt:lpstr>
      <vt:lpstr>TIME COMPLEXITY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AJINKYA BEDEKAR</dc:creator>
  <cp:keywords>Minimum Steiner Trees</cp:keywords>
  <cp:lastModifiedBy>Aman Garg</cp:lastModifiedBy>
  <cp:revision>31</cp:revision>
  <dcterms:created xsi:type="dcterms:W3CDTF">2017-11-19T06:12:27Z</dcterms:created>
  <dcterms:modified xsi:type="dcterms:W3CDTF">2017-11-19T22:15:33Z</dcterms:modified>
</cp:coreProperties>
</file>