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5"/>
  </p:notesMasterIdLst>
  <p:sldIdLst>
    <p:sldId id="287" r:id="rId2"/>
    <p:sldId id="271" r:id="rId3"/>
    <p:sldId id="283" r:id="rId4"/>
    <p:sldId id="286" r:id="rId5"/>
    <p:sldId id="261" r:id="rId6"/>
    <p:sldId id="278" r:id="rId7"/>
    <p:sldId id="262" r:id="rId8"/>
    <p:sldId id="281" r:id="rId9"/>
    <p:sldId id="279" r:id="rId10"/>
    <p:sldId id="280" r:id="rId11"/>
    <p:sldId id="273" r:id="rId12"/>
    <p:sldId id="270" r:id="rId13"/>
    <p:sldId id="28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98" d="100"/>
          <a:sy n="98" d="100"/>
        </p:scale>
        <p:origin x="-72"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53E18D-8764-4B50-A75B-5957D4E9E4DE}" type="datetimeFigureOut">
              <a:rPr lang="en-IN" smtClean="0"/>
              <a:t>24-11-2017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23F2BF-1F17-4151-90DB-509715A1EE8A}" type="slidenum">
              <a:rPr lang="en-IN" smtClean="0"/>
              <a:t>‹#›</a:t>
            </a:fld>
            <a:endParaRPr lang="en-IN"/>
          </a:p>
        </p:txBody>
      </p:sp>
    </p:spTree>
    <p:extLst>
      <p:ext uri="{BB962C8B-B14F-4D97-AF65-F5344CB8AC3E}">
        <p14:creationId xmlns:p14="http://schemas.microsoft.com/office/powerpoint/2010/main" val="5383904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29764C-B3C7-40BE-9CAC-9F5BA9A8BDA4}" type="datetimeFigureOut">
              <a:rPr lang="en-US" smtClean="0"/>
              <a:t>11/24/2017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CEED52-D53F-413C-BEBB-ACA0B17E0F92}" type="slidenum">
              <a:rPr lang="en-US" smtClean="0"/>
              <a:t>‹#›</a:t>
            </a:fld>
            <a:endParaRPr lang="en-US"/>
          </a:p>
        </p:txBody>
      </p:sp>
    </p:spTree>
    <p:extLst>
      <p:ext uri="{BB962C8B-B14F-4D97-AF65-F5344CB8AC3E}">
        <p14:creationId xmlns:p14="http://schemas.microsoft.com/office/powerpoint/2010/main" val="1540446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29764C-B3C7-40BE-9CAC-9F5BA9A8BDA4}" type="datetimeFigureOut">
              <a:rPr lang="en-US" smtClean="0"/>
              <a:t>11/24/2017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CEED52-D53F-413C-BEBB-ACA0B17E0F92}" type="slidenum">
              <a:rPr lang="en-US" smtClean="0"/>
              <a:t>‹#›</a:t>
            </a:fld>
            <a:endParaRPr lang="en-US"/>
          </a:p>
        </p:txBody>
      </p:sp>
    </p:spTree>
    <p:extLst>
      <p:ext uri="{BB962C8B-B14F-4D97-AF65-F5344CB8AC3E}">
        <p14:creationId xmlns:p14="http://schemas.microsoft.com/office/powerpoint/2010/main" val="1898778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29764C-B3C7-40BE-9CAC-9F5BA9A8BDA4}" type="datetimeFigureOut">
              <a:rPr lang="en-US" smtClean="0"/>
              <a:t>11/24/2017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CEED52-D53F-413C-BEBB-ACA0B17E0F92}" type="slidenum">
              <a:rPr lang="en-US" smtClean="0"/>
              <a:t>‹#›</a:t>
            </a:fld>
            <a:endParaRPr lang="en-US"/>
          </a:p>
        </p:txBody>
      </p:sp>
    </p:spTree>
    <p:extLst>
      <p:ext uri="{BB962C8B-B14F-4D97-AF65-F5344CB8AC3E}">
        <p14:creationId xmlns:p14="http://schemas.microsoft.com/office/powerpoint/2010/main" val="938888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29764C-B3C7-40BE-9CAC-9F5BA9A8BDA4}" type="datetimeFigureOut">
              <a:rPr lang="en-US" smtClean="0"/>
              <a:t>11/24/2017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CEED52-D53F-413C-BEBB-ACA0B17E0F92}" type="slidenum">
              <a:rPr lang="en-US" smtClean="0"/>
              <a:t>‹#›</a:t>
            </a:fld>
            <a:endParaRPr lang="en-US"/>
          </a:p>
        </p:txBody>
      </p:sp>
    </p:spTree>
    <p:extLst>
      <p:ext uri="{BB962C8B-B14F-4D97-AF65-F5344CB8AC3E}">
        <p14:creationId xmlns:p14="http://schemas.microsoft.com/office/powerpoint/2010/main" val="1452564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29764C-B3C7-40BE-9CAC-9F5BA9A8BDA4}" type="datetimeFigureOut">
              <a:rPr lang="en-US" smtClean="0"/>
              <a:t>11/24/2017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CEED52-D53F-413C-BEBB-ACA0B17E0F92}" type="slidenum">
              <a:rPr lang="en-US" smtClean="0"/>
              <a:t>‹#›</a:t>
            </a:fld>
            <a:endParaRPr lang="en-US"/>
          </a:p>
        </p:txBody>
      </p:sp>
    </p:spTree>
    <p:extLst>
      <p:ext uri="{BB962C8B-B14F-4D97-AF65-F5344CB8AC3E}">
        <p14:creationId xmlns:p14="http://schemas.microsoft.com/office/powerpoint/2010/main" val="1357790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29764C-B3C7-40BE-9CAC-9F5BA9A8BDA4}" type="datetimeFigureOut">
              <a:rPr lang="en-US" smtClean="0"/>
              <a:t>11/24/2017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CEED52-D53F-413C-BEBB-ACA0B17E0F92}" type="slidenum">
              <a:rPr lang="en-US" smtClean="0"/>
              <a:t>‹#›</a:t>
            </a:fld>
            <a:endParaRPr lang="en-US"/>
          </a:p>
        </p:txBody>
      </p:sp>
    </p:spTree>
    <p:extLst>
      <p:ext uri="{BB962C8B-B14F-4D97-AF65-F5344CB8AC3E}">
        <p14:creationId xmlns:p14="http://schemas.microsoft.com/office/powerpoint/2010/main" val="4292657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29764C-B3C7-40BE-9CAC-9F5BA9A8BDA4}" type="datetimeFigureOut">
              <a:rPr lang="en-US" smtClean="0"/>
              <a:t>11/24/2017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CEED52-D53F-413C-BEBB-ACA0B17E0F92}" type="slidenum">
              <a:rPr lang="en-US" smtClean="0"/>
              <a:t>‹#›</a:t>
            </a:fld>
            <a:endParaRPr lang="en-US"/>
          </a:p>
        </p:txBody>
      </p:sp>
    </p:spTree>
    <p:extLst>
      <p:ext uri="{BB962C8B-B14F-4D97-AF65-F5344CB8AC3E}">
        <p14:creationId xmlns:p14="http://schemas.microsoft.com/office/powerpoint/2010/main" val="2658226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29764C-B3C7-40BE-9CAC-9F5BA9A8BDA4}" type="datetimeFigureOut">
              <a:rPr lang="en-US" smtClean="0"/>
              <a:t>11/24/2017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CEED52-D53F-413C-BEBB-ACA0B17E0F92}" type="slidenum">
              <a:rPr lang="en-US" smtClean="0"/>
              <a:t>‹#›</a:t>
            </a:fld>
            <a:endParaRPr lang="en-US"/>
          </a:p>
        </p:txBody>
      </p:sp>
    </p:spTree>
    <p:extLst>
      <p:ext uri="{BB962C8B-B14F-4D97-AF65-F5344CB8AC3E}">
        <p14:creationId xmlns:p14="http://schemas.microsoft.com/office/powerpoint/2010/main" val="2738863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29764C-B3C7-40BE-9CAC-9F5BA9A8BDA4}" type="datetimeFigureOut">
              <a:rPr lang="en-US" smtClean="0"/>
              <a:t>11/24/2017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CEED52-D53F-413C-BEBB-ACA0B17E0F92}" type="slidenum">
              <a:rPr lang="en-US" smtClean="0"/>
              <a:t>‹#›</a:t>
            </a:fld>
            <a:endParaRPr lang="en-US"/>
          </a:p>
        </p:txBody>
      </p:sp>
    </p:spTree>
    <p:extLst>
      <p:ext uri="{BB962C8B-B14F-4D97-AF65-F5344CB8AC3E}">
        <p14:creationId xmlns:p14="http://schemas.microsoft.com/office/powerpoint/2010/main" val="2052394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829764C-B3C7-40BE-9CAC-9F5BA9A8BDA4}" type="datetimeFigureOut">
              <a:rPr lang="en-US" smtClean="0"/>
              <a:t>11/24/2017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CEED52-D53F-413C-BEBB-ACA0B17E0F92}" type="slidenum">
              <a:rPr lang="en-US" smtClean="0"/>
              <a:t>‹#›</a:t>
            </a:fld>
            <a:endParaRPr lang="en-US"/>
          </a:p>
        </p:txBody>
      </p:sp>
    </p:spTree>
    <p:extLst>
      <p:ext uri="{BB962C8B-B14F-4D97-AF65-F5344CB8AC3E}">
        <p14:creationId xmlns:p14="http://schemas.microsoft.com/office/powerpoint/2010/main" val="1972267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829764C-B3C7-40BE-9CAC-9F5BA9A8BDA4}" type="datetimeFigureOut">
              <a:rPr lang="en-US" smtClean="0"/>
              <a:t>11/24/2017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CEED52-D53F-413C-BEBB-ACA0B17E0F92}" type="slidenum">
              <a:rPr lang="en-US" smtClean="0"/>
              <a:t>‹#›</a:t>
            </a:fld>
            <a:endParaRPr lang="en-US"/>
          </a:p>
        </p:txBody>
      </p:sp>
    </p:spTree>
    <p:extLst>
      <p:ext uri="{BB962C8B-B14F-4D97-AF65-F5344CB8AC3E}">
        <p14:creationId xmlns:p14="http://schemas.microsoft.com/office/powerpoint/2010/main" val="299944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29764C-B3C7-40BE-9CAC-9F5BA9A8BDA4}" type="datetimeFigureOut">
              <a:rPr lang="en-US" smtClean="0"/>
              <a:t>11/24/2017</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CEED52-D53F-413C-BEBB-ACA0B17E0F92}" type="slidenum">
              <a:rPr lang="en-US" smtClean="0"/>
              <a:t>‹#›</a:t>
            </a:fld>
            <a:endParaRPr lang="en-US"/>
          </a:p>
        </p:txBody>
      </p:sp>
    </p:spTree>
    <p:extLst>
      <p:ext uri="{BB962C8B-B14F-4D97-AF65-F5344CB8AC3E}">
        <p14:creationId xmlns:p14="http://schemas.microsoft.com/office/powerpoint/2010/main" val="11815531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17F51465-C6D1-4D63-AFBC-195A27CCB6D0}"/>
              </a:ext>
            </a:extLst>
          </p:cNvPr>
          <p:cNvSpPr txBox="1"/>
          <p:nvPr/>
        </p:nvSpPr>
        <p:spPr>
          <a:xfrm flipH="1">
            <a:off x="0" y="0"/>
            <a:ext cx="12192000" cy="7263527"/>
          </a:xfrm>
          <a:prstGeom prst="rect">
            <a:avLst/>
          </a:prstGeom>
          <a:noFill/>
        </p:spPr>
        <p:txBody>
          <a:bodyPr wrap="square" rtlCol="0">
            <a:spAutoFit/>
          </a:bodyPr>
          <a:lstStyle/>
          <a:p>
            <a:pPr algn="ctr"/>
            <a:endParaRPr lang="en-IN" sz="1400" b="1" dirty="0" smtClean="0">
              <a:latin typeface="Times New Roman" panose="02020603050405020304" pitchFamily="18" charset="0"/>
              <a:cs typeface="Times New Roman" panose="02020603050405020304" pitchFamily="18" charset="0"/>
            </a:endParaRPr>
          </a:p>
          <a:p>
            <a:pPr algn="ctr"/>
            <a:r>
              <a:rPr lang="en-IN" sz="6600" b="1" dirty="0" smtClean="0">
                <a:latin typeface="Times New Roman" panose="02020603050405020304" pitchFamily="18" charset="0"/>
                <a:cs typeface="Times New Roman" panose="02020603050405020304" pitchFamily="18" charset="0"/>
              </a:rPr>
              <a:t>MINIMUM STEINER</a:t>
            </a:r>
            <a:endParaRPr lang="en-IN" sz="6600" b="1" dirty="0">
              <a:latin typeface="Times New Roman" panose="02020603050405020304" pitchFamily="18" charset="0"/>
              <a:cs typeface="Times New Roman" panose="02020603050405020304" pitchFamily="18" charset="0"/>
            </a:endParaRPr>
          </a:p>
          <a:p>
            <a:pPr algn="ctr"/>
            <a:r>
              <a:rPr lang="en-IN" sz="6600" b="1" dirty="0" smtClean="0">
                <a:latin typeface="Times New Roman" panose="02020603050405020304" pitchFamily="18" charset="0"/>
                <a:cs typeface="Times New Roman" panose="02020603050405020304" pitchFamily="18" charset="0"/>
              </a:rPr>
              <a:t>TREES</a:t>
            </a:r>
          </a:p>
          <a:p>
            <a:endParaRPr lang="en-IN" sz="3200" b="1" dirty="0" smtClean="0">
              <a:latin typeface="Times New Roman" panose="02020603050405020304" pitchFamily="18" charset="0"/>
              <a:cs typeface="Times New Roman" panose="02020603050405020304" pitchFamily="18" charset="0"/>
            </a:endParaRPr>
          </a:p>
          <a:p>
            <a:r>
              <a:rPr lang="en-IN" sz="3200" b="1" dirty="0" smtClean="0">
                <a:latin typeface="Times New Roman" panose="02020603050405020304" pitchFamily="18" charset="0"/>
                <a:cs typeface="Times New Roman" panose="02020603050405020304" pitchFamily="18" charset="0"/>
              </a:rPr>
              <a:t>														BY:-</a:t>
            </a:r>
          </a:p>
          <a:p>
            <a:r>
              <a:rPr lang="en-IN" sz="3200" b="1" dirty="0">
                <a:latin typeface="Times New Roman" panose="02020603050405020304" pitchFamily="18" charset="0"/>
                <a:cs typeface="Times New Roman" panose="02020603050405020304" pitchFamily="18" charset="0"/>
              </a:rPr>
              <a:t>														</a:t>
            </a:r>
            <a:r>
              <a:rPr lang="en-IN" sz="3200" b="1" dirty="0" smtClean="0">
                <a:latin typeface="Times New Roman" panose="02020603050405020304" pitchFamily="18" charset="0"/>
                <a:cs typeface="Times New Roman" panose="02020603050405020304" pitchFamily="18" charset="0"/>
              </a:rPr>
              <a:t>AJAY SHARMA</a:t>
            </a:r>
          </a:p>
          <a:p>
            <a:r>
              <a:rPr lang="en-IN" sz="3200" b="1" dirty="0">
                <a:latin typeface="Times New Roman" panose="02020603050405020304" pitchFamily="18" charset="0"/>
                <a:cs typeface="Times New Roman" panose="02020603050405020304" pitchFamily="18" charset="0"/>
              </a:rPr>
              <a:t>														AJINKYA </a:t>
            </a:r>
            <a:r>
              <a:rPr lang="en-IN" sz="3200" b="1" dirty="0" smtClean="0">
                <a:latin typeface="Times New Roman" panose="02020603050405020304" pitchFamily="18" charset="0"/>
                <a:cs typeface="Times New Roman" panose="02020603050405020304" pitchFamily="18" charset="0"/>
              </a:rPr>
              <a:t>BEDEKAR</a:t>
            </a:r>
          </a:p>
          <a:p>
            <a:r>
              <a:rPr lang="en-IN" sz="3200" b="1" dirty="0">
                <a:latin typeface="Times New Roman" panose="02020603050405020304" pitchFamily="18" charset="0"/>
                <a:cs typeface="Times New Roman" panose="02020603050405020304" pitchFamily="18" charset="0"/>
              </a:rPr>
              <a:t>														</a:t>
            </a:r>
            <a:r>
              <a:rPr lang="en-IN" sz="3200" b="1" dirty="0" smtClean="0">
                <a:latin typeface="Times New Roman" panose="02020603050405020304" pitchFamily="18" charset="0"/>
                <a:cs typeface="Times New Roman" panose="02020603050405020304" pitchFamily="18" charset="0"/>
              </a:rPr>
              <a:t>AMAN GARG</a:t>
            </a:r>
          </a:p>
          <a:p>
            <a:r>
              <a:rPr lang="en-IN" sz="3200" b="1" dirty="0">
                <a:latin typeface="Times New Roman" panose="02020603050405020304" pitchFamily="18" charset="0"/>
                <a:cs typeface="Times New Roman" panose="02020603050405020304" pitchFamily="18" charset="0"/>
              </a:rPr>
              <a:t>														ALTHAF </a:t>
            </a:r>
            <a:endParaRPr lang="en-IN" sz="3200" b="1" dirty="0" smtClean="0">
              <a:latin typeface="Times New Roman" panose="02020603050405020304" pitchFamily="18" charset="0"/>
              <a:cs typeface="Times New Roman" panose="02020603050405020304" pitchFamily="18" charset="0"/>
            </a:endParaRPr>
          </a:p>
          <a:p>
            <a:r>
              <a:rPr lang="en-IN" sz="3200" b="1" dirty="0">
                <a:latin typeface="Times New Roman" panose="02020603050405020304" pitchFamily="18" charset="0"/>
                <a:cs typeface="Times New Roman" panose="02020603050405020304" pitchFamily="18" charset="0"/>
              </a:rPr>
              <a:t>														ABHINAV </a:t>
            </a:r>
            <a:r>
              <a:rPr lang="en-IN" sz="3200" b="1" dirty="0" smtClean="0">
                <a:latin typeface="Times New Roman" panose="02020603050405020304" pitchFamily="18" charset="0"/>
                <a:cs typeface="Times New Roman" panose="02020603050405020304" pitchFamily="18" charset="0"/>
              </a:rPr>
              <a:t>REDDY </a:t>
            </a:r>
          </a:p>
          <a:p>
            <a:r>
              <a:rPr lang="en-IN" sz="3200" b="1" dirty="0">
                <a:latin typeface="Times New Roman" panose="02020603050405020304" pitchFamily="18" charset="0"/>
                <a:cs typeface="Times New Roman" panose="02020603050405020304" pitchFamily="18" charset="0"/>
              </a:rPr>
              <a:t>														</a:t>
            </a:r>
            <a:r>
              <a:rPr lang="en-IN" sz="3200" b="1" dirty="0" smtClean="0">
                <a:latin typeface="Times New Roman" panose="02020603050405020304" pitchFamily="18" charset="0"/>
                <a:cs typeface="Times New Roman" panose="02020603050405020304" pitchFamily="18" charset="0"/>
              </a:rPr>
              <a:t>SRINATH</a:t>
            </a:r>
          </a:p>
          <a:p>
            <a:pPr algn="ctr"/>
            <a:endParaRPr lang="en-IN" sz="5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19620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63983" y="1162975"/>
            <a:ext cx="11327907" cy="5149048"/>
          </a:xfrm>
        </p:spPr>
        <p:txBody>
          <a:bodyPr>
            <a:normAutofit/>
          </a:bodyPr>
          <a:lstStyle/>
          <a:p>
            <a:pPr algn="l"/>
            <a:r>
              <a:rPr lang="en-US" dirty="0">
                <a:latin typeface="Times New Roman" panose="02020603050405020304" pitchFamily="18" charset="0"/>
                <a:cs typeface="Times New Roman" panose="02020603050405020304" pitchFamily="18" charset="0"/>
              </a:rPr>
              <a:t>The rectilinear Steiner tree problem is a variant of the geometric Steiner tree problem in the plane, in which the Euclidean distance is replaced with the rectilinear distance. The problem arises in the physical design of electronic design automation. In VLSI circuits, wire routing is carried out by wires that are often constrained by design rules to run only in vertical and horizontal directions, so the rectilinear Steiner tree problem can be used to model the routing of nets with more than two terminals</a:t>
            </a:r>
          </a:p>
        </p:txBody>
      </p:sp>
      <p:sp>
        <p:nvSpPr>
          <p:cNvPr id="4" name="Rectangle 3">
            <a:extLst>
              <a:ext uri="{FF2B5EF4-FFF2-40B4-BE49-F238E27FC236}">
                <a16:creationId xmlns="" xmlns:a16="http://schemas.microsoft.com/office/drawing/2014/main" id="{811AFA73-1C2F-410B-B1B4-C41F1E5682EC}"/>
              </a:ext>
            </a:extLst>
          </p:cNvPr>
          <p:cNvSpPr/>
          <p:nvPr/>
        </p:nvSpPr>
        <p:spPr>
          <a:xfrm>
            <a:off x="0" y="176481"/>
            <a:ext cx="12192000" cy="707886"/>
          </a:xfrm>
          <a:prstGeom prst="rect">
            <a:avLst/>
          </a:prstGeom>
        </p:spPr>
        <p:txBody>
          <a:bodyPr wrap="square">
            <a:spAutoFit/>
          </a:bodyPr>
          <a:lstStyle/>
          <a:p>
            <a:pPr algn="ctr"/>
            <a:r>
              <a:rPr lang="en-US" sz="4000" dirty="0">
                <a:latin typeface="Times New Roman" panose="02020603050405020304" pitchFamily="18" charset="0"/>
                <a:cs typeface="Times New Roman" panose="02020603050405020304" pitchFamily="18" charset="0"/>
              </a:rPr>
              <a:t>RECTILINEAR STEINER TREE</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45903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6D48487F-A892-43CC-B31C-72B0F2246A9D}"/>
              </a:ext>
            </a:extLst>
          </p:cNvPr>
          <p:cNvSpPr/>
          <p:nvPr/>
        </p:nvSpPr>
        <p:spPr>
          <a:xfrm>
            <a:off x="186431" y="266330"/>
            <a:ext cx="11745157" cy="707886"/>
          </a:xfrm>
          <a:prstGeom prst="rect">
            <a:avLst/>
          </a:prstGeom>
        </p:spPr>
        <p:txBody>
          <a:bodyPr wrap="square">
            <a:spAutoFit/>
          </a:bodyPr>
          <a:lstStyle/>
          <a:p>
            <a:pPr algn="ctr"/>
            <a:r>
              <a:rPr lang="en-IN" sz="4000" dirty="0">
                <a:latin typeface="Times New Roman" panose="02020603050405020304" pitchFamily="18" charset="0"/>
                <a:cs typeface="Times New Roman" panose="02020603050405020304" pitchFamily="18" charset="0"/>
              </a:rPr>
              <a:t>APPLICATIONS OF STEINER TREE</a:t>
            </a:r>
          </a:p>
        </p:txBody>
      </p:sp>
      <p:sp>
        <p:nvSpPr>
          <p:cNvPr id="4" name="Rectangle 3">
            <a:extLst>
              <a:ext uri="{FF2B5EF4-FFF2-40B4-BE49-F238E27FC236}">
                <a16:creationId xmlns="" xmlns:a16="http://schemas.microsoft.com/office/drawing/2014/main" id="{687CAE55-6484-453A-91C8-41CFF81001E3}"/>
              </a:ext>
            </a:extLst>
          </p:cNvPr>
          <p:cNvSpPr/>
          <p:nvPr/>
        </p:nvSpPr>
        <p:spPr>
          <a:xfrm>
            <a:off x="310718" y="1367161"/>
            <a:ext cx="11620870" cy="3046988"/>
          </a:xfrm>
          <a:prstGeom prst="rect">
            <a:avLst/>
          </a:prstGeom>
        </p:spPr>
        <p:txBody>
          <a:bodyPr wrap="square">
            <a:spAutoFit/>
          </a:bodyPr>
          <a:lstStyle/>
          <a:p>
            <a:r>
              <a:rPr lang="en-IN" sz="2400" dirty="0">
                <a:latin typeface="Times New Roman" panose="02020603050405020304" pitchFamily="18" charset="0"/>
                <a:cs typeface="Times New Roman" panose="02020603050405020304" pitchFamily="18" charset="0"/>
              </a:rPr>
              <a:t>Any scenario where the task is to minimize cost of connection among some important locations like </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Modelling of </a:t>
            </a:r>
            <a:r>
              <a:rPr lang="en-IN" sz="2400" dirty="0" err="1">
                <a:latin typeface="Times New Roman" panose="02020603050405020304" pitchFamily="18" charset="0"/>
                <a:cs typeface="Times New Roman" panose="02020603050405020304" pitchFamily="18" charset="0"/>
              </a:rPr>
              <a:t>Biomolecular</a:t>
            </a: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Structures</a:t>
            </a:r>
          </a:p>
          <a:p>
            <a:pPr marL="342900" indent="-3429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VLSI </a:t>
            </a:r>
            <a:r>
              <a:rPr lang="en-IN" sz="2400" dirty="0" smtClean="0">
                <a:latin typeface="Times New Roman" panose="02020603050405020304" pitchFamily="18" charset="0"/>
                <a:cs typeface="Times New Roman" panose="02020603050405020304" pitchFamily="18" charset="0"/>
              </a:rPr>
              <a:t>Design</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Computer Networks, etc.</a:t>
            </a:r>
            <a:br>
              <a:rPr lang="en-IN" sz="2400" dirty="0">
                <a:latin typeface="Times New Roman" panose="02020603050405020304" pitchFamily="18" charset="0"/>
                <a:cs typeface="Times New Roman" panose="02020603050405020304" pitchFamily="18" charset="0"/>
              </a:rPr>
            </a:br>
            <a:endParaRPr lang="en-IN" sz="2400" dirty="0"/>
          </a:p>
        </p:txBody>
      </p:sp>
    </p:spTree>
    <p:extLst>
      <p:ext uri="{BB962C8B-B14F-4D97-AF65-F5344CB8AC3E}">
        <p14:creationId xmlns:p14="http://schemas.microsoft.com/office/powerpoint/2010/main" val="41171036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7"/>
            <a:ext cx="12192000" cy="1325563"/>
          </a:xfrm>
        </p:spPr>
        <p:txBody>
          <a:bodyPr>
            <a:normAutofit/>
          </a:bodyPr>
          <a:lstStyle/>
          <a:p>
            <a:pPr algn="ctr"/>
            <a:r>
              <a:rPr lang="en-IN" sz="4000" dirty="0" smtClean="0">
                <a:latin typeface="Times New Roman" panose="02020603050405020304" pitchFamily="18" charset="0"/>
                <a:cs typeface="Times New Roman" panose="02020603050405020304" pitchFamily="18" charset="0"/>
              </a:rPr>
              <a:t>Exact Algorithms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93765" y="2081137"/>
            <a:ext cx="10883283" cy="4374796"/>
          </a:xfrm>
        </p:spPr>
        <p:txBody>
          <a:bodyPr>
            <a:normAutofit/>
          </a:bodyPr>
          <a:lstStyle/>
          <a:p>
            <a:r>
              <a:rPr lang="en-IN" sz="2400" dirty="0" smtClean="0">
                <a:latin typeface="Times New Roman" panose="02020603050405020304" pitchFamily="18" charset="0"/>
                <a:cs typeface="Times New Roman" panose="02020603050405020304" pitchFamily="18" charset="0"/>
              </a:rPr>
              <a:t>The 3 Point Algorithm</a:t>
            </a:r>
          </a:p>
          <a:p>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The </a:t>
            </a:r>
            <a:r>
              <a:rPr lang="en-IN" sz="2400" dirty="0" err="1" smtClean="0">
                <a:latin typeface="Times New Roman" panose="02020603050405020304" pitchFamily="18" charset="0"/>
                <a:cs typeface="Times New Roman" panose="02020603050405020304" pitchFamily="18" charset="0"/>
              </a:rPr>
              <a:t>Melzak</a:t>
            </a:r>
            <a:r>
              <a:rPr lang="en-IN" sz="2400" dirty="0" smtClean="0">
                <a:latin typeface="Times New Roman" panose="02020603050405020304" pitchFamily="18" charset="0"/>
                <a:cs typeface="Times New Roman" panose="02020603050405020304" pitchFamily="18" charset="0"/>
              </a:rPr>
              <a:t> Algorithm</a:t>
            </a:r>
          </a:p>
          <a:p>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The Numerical Algorithm</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49916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thank you">
            <a:extLst>
              <a:ext uri="{FF2B5EF4-FFF2-40B4-BE49-F238E27FC236}">
                <a16:creationId xmlns="" xmlns:a16="http://schemas.microsoft.com/office/drawing/2014/main" id="{7C53AC65-3D27-49C3-8CC9-0497135479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69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65941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teiner"/>
          <p:cNvPicPr/>
          <p:nvPr/>
        </p:nvPicPr>
        <p:blipFill>
          <a:blip r:embed="rId2">
            <a:extLst>
              <a:ext uri="{28A0092B-C50C-407E-A947-70E740481C1C}">
                <a14:useLocalDpi xmlns:a14="http://schemas.microsoft.com/office/drawing/2010/main" val="0"/>
              </a:ext>
            </a:extLst>
          </a:blip>
          <a:srcRect/>
          <a:stretch>
            <a:fillRect/>
          </a:stretch>
        </p:blipFill>
        <p:spPr bwMode="auto">
          <a:xfrm>
            <a:off x="638113" y="2816027"/>
            <a:ext cx="2965141" cy="3755254"/>
          </a:xfrm>
          <a:prstGeom prst="rect">
            <a:avLst/>
          </a:prstGeom>
          <a:noFill/>
          <a:ln>
            <a:noFill/>
          </a:ln>
        </p:spPr>
      </p:pic>
      <p:sp>
        <p:nvSpPr>
          <p:cNvPr id="7" name="Rectangle 6">
            <a:extLst>
              <a:ext uri="{FF2B5EF4-FFF2-40B4-BE49-F238E27FC236}">
                <a16:creationId xmlns="" xmlns:a16="http://schemas.microsoft.com/office/drawing/2014/main" id="{9C1DFE4E-7072-410C-B473-D7F3DBEAB8F4}"/>
              </a:ext>
            </a:extLst>
          </p:cNvPr>
          <p:cNvSpPr/>
          <p:nvPr/>
        </p:nvSpPr>
        <p:spPr>
          <a:xfrm>
            <a:off x="204186" y="985420"/>
            <a:ext cx="11762913" cy="1571349"/>
          </a:xfrm>
          <a:prstGeom prst="rect">
            <a:avLst/>
          </a:prstGeom>
        </p:spPr>
        <p:txBody>
          <a:bodyPr wrap="square">
            <a:spAutoFit/>
          </a:bodyPr>
          <a:lstStyle/>
          <a:p>
            <a:r>
              <a:rPr lang="en-US" sz="2400" dirty="0"/>
              <a:t>Given a graph and a </a:t>
            </a:r>
            <a:r>
              <a:rPr lang="en-US" sz="2400" b="1" dirty="0"/>
              <a:t>subset </a:t>
            </a:r>
            <a:r>
              <a:rPr lang="en-US" sz="2400" dirty="0"/>
              <a:t>of vertices in the graph, a </a:t>
            </a:r>
            <a:r>
              <a:rPr lang="en-US" sz="2400" dirty="0" err="1"/>
              <a:t>steiner</a:t>
            </a:r>
            <a:r>
              <a:rPr lang="en-US" sz="2400" dirty="0"/>
              <a:t> tree spans though the given subset. The Steiner Tree may contain some vertices which are not in given subset but are used to connect the vertices of subset. </a:t>
            </a:r>
            <a:r>
              <a:rPr lang="en-US" sz="2400" dirty="0">
                <a:latin typeface="Times New Roman" panose="02020603050405020304" pitchFamily="18" charset="0"/>
                <a:cs typeface="Times New Roman" panose="02020603050405020304" pitchFamily="18" charset="0"/>
              </a:rPr>
              <a:t>The given set of vertices is called </a:t>
            </a:r>
            <a:r>
              <a:rPr lang="en-US" sz="2400" b="1" i="1" dirty="0">
                <a:latin typeface="Times New Roman" panose="02020603050405020304" pitchFamily="18" charset="0"/>
                <a:cs typeface="Times New Roman" panose="02020603050405020304" pitchFamily="18" charset="0"/>
              </a:rPr>
              <a:t>Terminal Vertices</a:t>
            </a:r>
            <a:r>
              <a:rPr lang="en-US" sz="2400" dirty="0">
                <a:latin typeface="Times New Roman" panose="02020603050405020304" pitchFamily="18" charset="0"/>
                <a:cs typeface="Times New Roman" panose="02020603050405020304" pitchFamily="18" charset="0"/>
              </a:rPr>
              <a:t> and other vertices that are used to construct Steiner tree are called </a:t>
            </a:r>
            <a:r>
              <a:rPr lang="en-US" sz="2400" b="1" i="1" dirty="0">
                <a:latin typeface="Times New Roman" panose="02020603050405020304" pitchFamily="18" charset="0"/>
                <a:cs typeface="Times New Roman" panose="02020603050405020304" pitchFamily="18" charset="0"/>
              </a:rPr>
              <a:t>Steiner vertices</a:t>
            </a:r>
            <a:r>
              <a:rPr lang="en-US" sz="2400" dirty="0">
                <a:latin typeface="Times New Roman" panose="02020603050405020304" pitchFamily="18" charset="0"/>
                <a:cs typeface="Times New Roman" panose="02020603050405020304" pitchFamily="18" charset="0"/>
              </a:rPr>
              <a:t>.</a:t>
            </a:r>
            <a:endParaRPr lang="en-IN" sz="2400" dirty="0"/>
          </a:p>
        </p:txBody>
      </p:sp>
      <p:sp>
        <p:nvSpPr>
          <p:cNvPr id="8" name="Rectangle 7">
            <a:extLst>
              <a:ext uri="{FF2B5EF4-FFF2-40B4-BE49-F238E27FC236}">
                <a16:creationId xmlns="" xmlns:a16="http://schemas.microsoft.com/office/drawing/2014/main" id="{C523AD4A-3456-44F7-ABB9-88BBB1F19C1F}"/>
              </a:ext>
            </a:extLst>
          </p:cNvPr>
          <p:cNvSpPr/>
          <p:nvPr/>
        </p:nvSpPr>
        <p:spPr>
          <a:xfrm>
            <a:off x="0" y="124992"/>
            <a:ext cx="12192000" cy="707886"/>
          </a:xfrm>
          <a:prstGeom prst="rect">
            <a:avLst/>
          </a:prstGeom>
        </p:spPr>
        <p:txBody>
          <a:bodyPr wrap="square">
            <a:spAutoFit/>
          </a:bodyPr>
          <a:lstStyle/>
          <a:p>
            <a:pPr algn="ctr"/>
            <a:r>
              <a:rPr lang="en-US" sz="4000" dirty="0">
                <a:latin typeface="Times New Roman" panose="02020603050405020304" pitchFamily="18" charset="0"/>
                <a:cs typeface="Times New Roman" panose="02020603050405020304" pitchFamily="18" charset="0"/>
              </a:rPr>
              <a:t>WHAT IS STEINER TREE?</a:t>
            </a:r>
            <a:endParaRPr lang="en-IN" sz="4000" dirty="0"/>
          </a:p>
        </p:txBody>
      </p:sp>
      <p:pic>
        <p:nvPicPr>
          <p:cNvPr id="5" name="Picture 4" descr="https://upload.wikimedia.org/wikipedia/commons/thumb/3/3f/Steiner_3_points.svg/220px-Steiner_3_points.svg.png">
            <a:extLst>
              <a:ext uri="{FF2B5EF4-FFF2-40B4-BE49-F238E27FC236}">
                <a16:creationId xmlns="" xmlns:a16="http://schemas.microsoft.com/office/drawing/2014/main" id="{7B7C61A2-0D30-41A1-B5DB-7F9FD88B6C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9233" y="3420462"/>
            <a:ext cx="2764163" cy="221133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https://upload.wikimedia.org/wikipedia/commons/thumb/e/e4/Steiner_4_points.svg/220px-Steiner_4_points.svg.png">
            <a:extLst>
              <a:ext uri="{FF2B5EF4-FFF2-40B4-BE49-F238E27FC236}">
                <a16:creationId xmlns="" xmlns:a16="http://schemas.microsoft.com/office/drawing/2014/main" id="{1FC7845F-3A90-4254-A402-0243E43487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66111" y="3046709"/>
            <a:ext cx="209550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85019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4430442C-A35C-4A0D-8CA8-54A41DC91AFB}"/>
              </a:ext>
            </a:extLst>
          </p:cNvPr>
          <p:cNvSpPr>
            <a:spLocks noGrp="1"/>
          </p:cNvSpPr>
          <p:nvPr>
            <p:ph type="subTitle" idx="1"/>
          </p:nvPr>
        </p:nvSpPr>
        <p:spPr>
          <a:xfrm>
            <a:off x="266330" y="115410"/>
            <a:ext cx="11683014" cy="6742590"/>
          </a:xfrm>
        </p:spPr>
        <p:txBody>
          <a:bodyPr>
            <a:normAutofit/>
          </a:bodyPr>
          <a:lstStyle/>
          <a:p>
            <a:r>
              <a:rPr lang="en-US" sz="4000" dirty="0">
                <a:latin typeface="Times New Roman" panose="02020603050405020304" pitchFamily="18" charset="0"/>
                <a:cs typeface="Times New Roman" panose="02020603050405020304" pitchFamily="18" charset="0"/>
              </a:rPr>
              <a:t>PROPERTIES OF MINIMUM STEINER TREES</a:t>
            </a:r>
          </a:p>
          <a:p>
            <a:endParaRPr lang="en-US" sz="2000" dirty="0">
              <a:latin typeface="Times New Roman" panose="02020603050405020304" pitchFamily="18" charset="0"/>
              <a:cs typeface="Times New Roman" panose="02020603050405020304" pitchFamily="18" charset="0"/>
            </a:endParaRPr>
          </a:p>
          <a:p>
            <a:pPr marL="144661" indent="-144661"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Given a graph and a subset of vertices in the graph, a Steiner tree spans through the given subset.</a:t>
            </a:r>
          </a:p>
          <a:p>
            <a:pPr marL="144661" indent="-144661"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Steiner Tree may contain some vertices which are not in given subset but are used to connect the vertices of subset.</a:t>
            </a:r>
          </a:p>
          <a:p>
            <a:pPr marL="144661" indent="-144661"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Steiner Tree Problem is to find the minimum cost Steiner Tree.</a:t>
            </a:r>
          </a:p>
          <a:p>
            <a:pPr marL="144661" indent="-144661"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If given subset (or terminal) vertices is equal to set of all vertices in Steiner Tree problem, then the problem becomes Minimum Spanning Tree problem. And if the given subset contains only two vertices, then it shortest path problem between two vertices.</a:t>
            </a:r>
          </a:p>
          <a:p>
            <a:pPr marL="144661" indent="-144661"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Minimum Steiner Tree problem is NP Hard.</a:t>
            </a:r>
          </a:p>
          <a:p>
            <a:pPr marL="144661" indent="-144661"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Exactly three edges at every Steiner vertex.</a:t>
            </a:r>
          </a:p>
          <a:p>
            <a:pPr marL="144661" indent="-144661"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angles between the edges meeting at a Steiner vertex is 120 degrees.</a:t>
            </a:r>
          </a:p>
          <a:p>
            <a:pPr marL="144661" indent="-144661"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If there are N vertices then we can use a maximum of N-2 Steiner vertices.</a:t>
            </a:r>
          </a:p>
        </p:txBody>
      </p:sp>
    </p:spTree>
    <p:extLst>
      <p:ext uri="{BB962C8B-B14F-4D97-AF65-F5344CB8AC3E}">
        <p14:creationId xmlns:p14="http://schemas.microsoft.com/office/powerpoint/2010/main" val="2481299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03199904-AD30-45AE-B058-058AD38AF5EF}"/>
              </a:ext>
            </a:extLst>
          </p:cNvPr>
          <p:cNvSpPr>
            <a:spLocks noGrp="1"/>
          </p:cNvSpPr>
          <p:nvPr>
            <p:ph type="subTitle" idx="1"/>
          </p:nvPr>
        </p:nvSpPr>
        <p:spPr>
          <a:xfrm>
            <a:off x="195308" y="133165"/>
            <a:ext cx="11727403" cy="6249880"/>
          </a:xfrm>
        </p:spPr>
        <p:txBody>
          <a:bodyPr>
            <a:noAutofit/>
          </a:bodyPr>
          <a:lstStyle/>
          <a:p>
            <a:r>
              <a:rPr lang="en-US" sz="4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Shortest Path Based Approximate Algorithm To Solve Steiner Tree Problem</a:t>
            </a:r>
          </a:p>
          <a:p>
            <a:endParaRPr lang="en-US" sz="15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Since Steiner Tree problem is NP-Hard, there are no polynomial time solutions that always give optimal cost. Therefore, there are approximate algorithms to solve the same. Below is one simple approximate algorithm.</a:t>
            </a:r>
          </a:p>
          <a:p>
            <a:pPr marL="342900" indent="-342900" algn="just">
              <a:buFont typeface="+mj-lt"/>
              <a:buAutoNum type="arabicParenR"/>
            </a:pPr>
            <a:r>
              <a:rPr lang="en-US" dirty="0">
                <a:latin typeface="Times New Roman" panose="02020603050405020304" pitchFamily="18" charset="0"/>
                <a:cs typeface="Times New Roman" panose="02020603050405020304" pitchFamily="18" charset="0"/>
              </a:rPr>
              <a:t>Start with a subtree T consisting of one given terminal vertex</a:t>
            </a:r>
          </a:p>
          <a:p>
            <a:pPr marL="342900" indent="-342900" algn="just">
              <a:buFont typeface="+mj-lt"/>
              <a:buAutoNum type="arabicParenR"/>
            </a:pPr>
            <a:r>
              <a:rPr lang="en-US" dirty="0">
                <a:latin typeface="Times New Roman" panose="02020603050405020304" pitchFamily="18" charset="0"/>
                <a:cs typeface="Times New Roman" panose="02020603050405020304" pitchFamily="18" charset="0"/>
              </a:rPr>
              <a:t>While T does not span all terminals</a:t>
            </a:r>
          </a:p>
          <a:p>
            <a:pPr marL="685800" lvl="1" indent="-342900" algn="just">
              <a:buFont typeface="+mj-lt"/>
              <a:buAutoNum type="alphaLcParenR"/>
            </a:pPr>
            <a:r>
              <a:rPr lang="en-US" sz="2400" dirty="0">
                <a:latin typeface="Times New Roman" panose="02020603050405020304" pitchFamily="18" charset="0"/>
                <a:cs typeface="Times New Roman" panose="02020603050405020304" pitchFamily="18" charset="0"/>
              </a:rPr>
              <a:t>Select a terminal x not in T that is closest to a vertex in T.</a:t>
            </a:r>
          </a:p>
          <a:p>
            <a:pPr marL="685800" lvl="1" indent="-342900" algn="just">
              <a:buFont typeface="+mj-lt"/>
              <a:buAutoNum type="alphaLcParenR"/>
            </a:pPr>
            <a:r>
              <a:rPr lang="en-US" sz="2400" dirty="0">
                <a:latin typeface="Times New Roman" panose="02020603050405020304" pitchFamily="18" charset="0"/>
                <a:cs typeface="Times New Roman" panose="02020603050405020304" pitchFamily="18" charset="0"/>
              </a:rPr>
              <a:t>Add to T the shortest path that connects x with T</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above algorithm is (2-2/n) approximate, i.e., it guarantees that solution produced by this algorithm is not more than this ratio of optimized solution for a given graph with n vertices. There are better algorithms also that provide better ratio.</a:t>
            </a:r>
          </a:p>
        </p:txBody>
      </p:sp>
    </p:spTree>
    <p:extLst>
      <p:ext uri="{BB962C8B-B14F-4D97-AF65-F5344CB8AC3E}">
        <p14:creationId xmlns:p14="http://schemas.microsoft.com/office/powerpoint/2010/main" val="2153632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01DBD0A-7B56-4CD8-A47C-34DA75A84CF6}"/>
              </a:ext>
            </a:extLst>
          </p:cNvPr>
          <p:cNvSpPr>
            <a:spLocks noGrp="1"/>
          </p:cNvSpPr>
          <p:nvPr>
            <p:ph type="title" idx="4294967295"/>
          </p:nvPr>
        </p:nvSpPr>
        <p:spPr>
          <a:xfrm>
            <a:off x="0" y="150921"/>
            <a:ext cx="12192000" cy="1162974"/>
          </a:xfrm>
        </p:spPr>
        <p:txBody>
          <a:bodyPr>
            <a:normAutofit fontScale="90000"/>
          </a:bodyPr>
          <a:lstStyle/>
          <a:p>
            <a:pPr algn="ctr"/>
            <a:r>
              <a:rPr lang="en-IN" sz="4000" dirty="0">
                <a:latin typeface="Times New Roman" panose="02020603050405020304" pitchFamily="18" charset="0"/>
                <a:cs typeface="Times New Roman" panose="02020603050405020304" pitchFamily="18" charset="0"/>
              </a:rPr>
              <a:t>MINIMUM SPANNING TREE VS MINIMUM STEINER TREE</a:t>
            </a:r>
          </a:p>
        </p:txBody>
      </p:sp>
      <p:sp>
        <p:nvSpPr>
          <p:cNvPr id="3" name="Content Placeholder 2">
            <a:extLst>
              <a:ext uri="{FF2B5EF4-FFF2-40B4-BE49-F238E27FC236}">
                <a16:creationId xmlns="" xmlns:a16="http://schemas.microsoft.com/office/drawing/2014/main" id="{7F10CC43-E941-436F-8CFE-E3B4D24439FB}"/>
              </a:ext>
            </a:extLst>
          </p:cNvPr>
          <p:cNvSpPr>
            <a:spLocks noGrp="1"/>
          </p:cNvSpPr>
          <p:nvPr>
            <p:ph idx="4294967295"/>
          </p:nvPr>
        </p:nvSpPr>
        <p:spPr>
          <a:xfrm>
            <a:off x="355107" y="1660124"/>
            <a:ext cx="11469949" cy="5197876"/>
          </a:xfrm>
        </p:spPr>
        <p:txBody>
          <a:bodyPr>
            <a:normAutofit/>
          </a:bodyPr>
          <a:lstStyle/>
          <a:p>
            <a:r>
              <a:rPr lang="en-US" sz="2400" dirty="0">
                <a:latin typeface="Times New Roman" panose="02020603050405020304" pitchFamily="18" charset="0"/>
                <a:cs typeface="Times New Roman" panose="02020603050405020304" pitchFamily="18" charset="0"/>
              </a:rPr>
              <a:t>Minimum Spanning Tree is a minimum weight tree that spans through </a:t>
            </a:r>
            <a:r>
              <a:rPr lang="en-US" sz="2400" b="1" dirty="0">
                <a:latin typeface="Times New Roman" panose="02020603050405020304" pitchFamily="18" charset="0"/>
                <a:cs typeface="Times New Roman" panose="02020603050405020304" pitchFamily="18" charset="0"/>
              </a:rPr>
              <a:t>all </a:t>
            </a:r>
            <a:r>
              <a:rPr lang="en-US" sz="2400" dirty="0">
                <a:latin typeface="Times New Roman" panose="02020603050405020304" pitchFamily="18" charset="0"/>
                <a:cs typeface="Times New Roman" panose="02020603050405020304" pitchFamily="18" charset="0"/>
              </a:rPr>
              <a:t>vertices whereas Steiner tree spans through a given subset of </a:t>
            </a:r>
            <a:r>
              <a:rPr lang="en-IN" sz="2400" dirty="0">
                <a:latin typeface="Times New Roman" panose="02020603050405020304" pitchFamily="18" charset="0"/>
                <a:cs typeface="Times New Roman" panose="02020603050405020304" pitchFamily="18" charset="0"/>
              </a:rPr>
              <a:t>vertices.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Finding out Minimum Spanning Tree is polynomial time solvable, but Minimum Steiner Tree problem is NP Hard and related decision problem is NP-Complete.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Spanning trees are just used to remove broadcast loops while Steiner trees ensure smallest common path by adding Steiner vertices.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96368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539FFF0D-B36E-4421-B2F5-05CAC67B07DE}"/>
              </a:ext>
            </a:extLst>
          </p:cNvPr>
          <p:cNvPicPr>
            <a:picLocks noChangeAspect="1"/>
          </p:cNvPicPr>
          <p:nvPr/>
        </p:nvPicPr>
        <p:blipFill>
          <a:blip r:embed="rId2"/>
          <a:stretch>
            <a:fillRect/>
          </a:stretch>
        </p:blipFill>
        <p:spPr>
          <a:xfrm>
            <a:off x="0" y="0"/>
            <a:ext cx="12192000" cy="6908821"/>
          </a:xfrm>
          <a:prstGeom prst="rect">
            <a:avLst/>
          </a:prstGeom>
        </p:spPr>
      </p:pic>
      <p:sp>
        <p:nvSpPr>
          <p:cNvPr id="3" name="Oval 2">
            <a:extLst>
              <a:ext uri="{FF2B5EF4-FFF2-40B4-BE49-F238E27FC236}">
                <a16:creationId xmlns="" xmlns:a16="http://schemas.microsoft.com/office/drawing/2014/main" id="{BA0E48EA-1413-4D07-9D2C-A25C13F5F825}"/>
              </a:ext>
            </a:extLst>
          </p:cNvPr>
          <p:cNvSpPr/>
          <p:nvPr/>
        </p:nvSpPr>
        <p:spPr>
          <a:xfrm>
            <a:off x="1935332" y="2636668"/>
            <a:ext cx="816746" cy="497149"/>
          </a:xfrm>
          <a:prstGeom prst="ellipse">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Tree>
    <p:extLst>
      <p:ext uri="{BB962C8B-B14F-4D97-AF65-F5344CB8AC3E}">
        <p14:creationId xmlns:p14="http://schemas.microsoft.com/office/powerpoint/2010/main" val="578686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DF161C4-76BE-4B50-8D90-971C1B42D1C2}"/>
              </a:ext>
            </a:extLst>
          </p:cNvPr>
          <p:cNvSpPr>
            <a:spLocks noGrp="1"/>
          </p:cNvSpPr>
          <p:nvPr>
            <p:ph idx="4294967295"/>
          </p:nvPr>
        </p:nvSpPr>
        <p:spPr>
          <a:xfrm>
            <a:off x="275208" y="1420427"/>
            <a:ext cx="11656380" cy="4953740"/>
          </a:xfrm>
        </p:spPr>
        <p:txBody>
          <a:bodyPr/>
          <a:lstStyle/>
          <a:p>
            <a:pPr marL="0" indent="0">
              <a:buNone/>
            </a:pPr>
            <a:r>
              <a:rPr lang="en-US" dirty="0"/>
              <a:t>For a given variant of the </a:t>
            </a:r>
            <a:r>
              <a:rPr lang="en-US" i="1" dirty="0"/>
              <a:t>Steiner tree</a:t>
            </a:r>
            <a:r>
              <a:rPr lang="en-US" dirty="0"/>
              <a:t> problem, Steiner ratio is the maximum possible ratio of the length of a </a:t>
            </a:r>
            <a:r>
              <a:rPr lang="en-US" i="1" dirty="0"/>
              <a:t>minimum spanning tree</a:t>
            </a:r>
            <a:r>
              <a:rPr lang="en-US" dirty="0"/>
              <a:t> of a set of </a:t>
            </a:r>
            <a:r>
              <a:rPr lang="en-US" i="1" dirty="0"/>
              <a:t>terminals</a:t>
            </a:r>
            <a:r>
              <a:rPr lang="en-US" dirty="0"/>
              <a:t> to the length of an optimal Steiner tree of the same set of terminals. </a:t>
            </a:r>
          </a:p>
          <a:p>
            <a:pPr marL="0" indent="0">
              <a:buNone/>
            </a:pPr>
            <a:r>
              <a:rPr lang="en-US" dirty="0"/>
              <a:t>It is usually written ρ (rho).</a:t>
            </a:r>
          </a:p>
        </p:txBody>
      </p:sp>
      <p:sp>
        <p:nvSpPr>
          <p:cNvPr id="4" name="Rectangle 3">
            <a:extLst>
              <a:ext uri="{FF2B5EF4-FFF2-40B4-BE49-F238E27FC236}">
                <a16:creationId xmlns="" xmlns:a16="http://schemas.microsoft.com/office/drawing/2014/main" id="{B7F51B08-742A-41A3-A28F-652882A65F0D}"/>
              </a:ext>
            </a:extLst>
          </p:cNvPr>
          <p:cNvSpPr/>
          <p:nvPr/>
        </p:nvSpPr>
        <p:spPr>
          <a:xfrm>
            <a:off x="0" y="327094"/>
            <a:ext cx="12192000" cy="707886"/>
          </a:xfrm>
          <a:prstGeom prst="rect">
            <a:avLst/>
          </a:prstGeom>
        </p:spPr>
        <p:txBody>
          <a:bodyPr wrap="square">
            <a:spAutoFit/>
          </a:bodyPr>
          <a:lstStyle/>
          <a:p>
            <a:pPr algn="ctr"/>
            <a:r>
              <a:rPr lang="en-IN" sz="4000" dirty="0">
                <a:latin typeface="Times New Roman" panose="02020603050405020304" pitchFamily="18" charset="0"/>
                <a:cs typeface="Times New Roman" panose="02020603050405020304" pitchFamily="18" charset="0"/>
              </a:rPr>
              <a:t>STEINER RATIO</a:t>
            </a:r>
            <a:endParaRPr lang="en-IN" sz="4000" dirty="0"/>
          </a:p>
        </p:txBody>
      </p:sp>
      <p:pic>
        <p:nvPicPr>
          <p:cNvPr id="5" name="Picture 4">
            <a:extLst>
              <a:ext uri="{FF2B5EF4-FFF2-40B4-BE49-F238E27FC236}">
                <a16:creationId xmlns="" xmlns:a16="http://schemas.microsoft.com/office/drawing/2014/main" id="{B44710E1-88FE-4FB3-B975-8D7DC4025B97}"/>
              </a:ext>
            </a:extLst>
          </p:cNvPr>
          <p:cNvPicPr>
            <a:picLocks noChangeAspect="1"/>
          </p:cNvPicPr>
          <p:nvPr/>
        </p:nvPicPr>
        <p:blipFill rotWithShape="1">
          <a:blip r:embed="rId2">
            <a:grayscl/>
          </a:blip>
          <a:srcRect t="16222"/>
          <a:stretch/>
        </p:blipFill>
        <p:spPr>
          <a:xfrm>
            <a:off x="100614" y="3320247"/>
            <a:ext cx="5527829" cy="3460377"/>
          </a:xfrm>
          <a:prstGeom prst="rect">
            <a:avLst/>
          </a:prstGeom>
        </p:spPr>
      </p:pic>
      <p:pic>
        <p:nvPicPr>
          <p:cNvPr id="6" name="Picture 5">
            <a:extLst>
              <a:ext uri="{FF2B5EF4-FFF2-40B4-BE49-F238E27FC236}">
                <a16:creationId xmlns="" xmlns:a16="http://schemas.microsoft.com/office/drawing/2014/main" id="{FB4BE41A-6BD9-4516-889F-E2EC3C23FB72}"/>
              </a:ext>
            </a:extLst>
          </p:cNvPr>
          <p:cNvPicPr>
            <a:picLocks noChangeAspect="1"/>
          </p:cNvPicPr>
          <p:nvPr/>
        </p:nvPicPr>
        <p:blipFill rotWithShape="1">
          <a:blip r:embed="rId3">
            <a:grayscl/>
          </a:blip>
          <a:srcRect t="15462"/>
          <a:stretch/>
        </p:blipFill>
        <p:spPr>
          <a:xfrm>
            <a:off x="6575394" y="3429000"/>
            <a:ext cx="5356194" cy="3383370"/>
          </a:xfrm>
          <a:prstGeom prst="rect">
            <a:avLst/>
          </a:prstGeom>
        </p:spPr>
      </p:pic>
    </p:spTree>
    <p:extLst>
      <p:ext uri="{BB962C8B-B14F-4D97-AF65-F5344CB8AC3E}">
        <p14:creationId xmlns:p14="http://schemas.microsoft.com/office/powerpoint/2010/main" val="30162201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794" y="72162"/>
            <a:ext cx="12192000" cy="1325563"/>
          </a:xfrm>
        </p:spPr>
        <p:txBody>
          <a:bodyPr>
            <a:normAutofit/>
          </a:bodyPr>
          <a:lstStyle/>
          <a:p>
            <a:pPr algn="ctr"/>
            <a:r>
              <a:rPr lang="en-US" sz="4000" dirty="0">
                <a:latin typeface="Times New Roman" panose="02020603050405020304" pitchFamily="18" charset="0"/>
                <a:cs typeface="Times New Roman" panose="02020603050405020304" pitchFamily="18" charset="0"/>
              </a:rPr>
              <a:t>Well-known variants of minimum Steiner trees</a:t>
            </a:r>
          </a:p>
        </p:txBody>
      </p:sp>
      <p:sp>
        <p:nvSpPr>
          <p:cNvPr id="3" name="Content Placeholder 2"/>
          <p:cNvSpPr>
            <a:spLocks noGrp="1"/>
          </p:cNvSpPr>
          <p:nvPr>
            <p:ph idx="4294967295"/>
          </p:nvPr>
        </p:nvSpPr>
        <p:spPr>
          <a:xfrm>
            <a:off x="301840" y="1646301"/>
            <a:ext cx="11434440" cy="4541436"/>
          </a:xfrm>
        </p:spPr>
        <p:txBody>
          <a:bodyPr>
            <a:normAutofit/>
          </a:bodyPr>
          <a:lstStyle/>
          <a:p>
            <a:r>
              <a:rPr lang="en-US" sz="2400" dirty="0"/>
              <a:t>Euclidean Steiner tree</a:t>
            </a:r>
          </a:p>
          <a:p>
            <a:r>
              <a:rPr lang="en-US" sz="2400" dirty="0"/>
              <a:t>Rectilinear Steiner tree</a:t>
            </a:r>
          </a:p>
          <a:p>
            <a:r>
              <a:rPr lang="en-US" sz="2400" dirty="0"/>
              <a:t>Steiner tree in graphs and variants</a:t>
            </a:r>
          </a:p>
          <a:p>
            <a:pPr marL="0" indent="0">
              <a:buNone/>
            </a:pPr>
            <a:endParaRPr lang="en-US" sz="2400" dirty="0"/>
          </a:p>
          <a:p>
            <a:pPr algn="ctr"/>
            <a:r>
              <a:rPr lang="en-US" sz="2400" b="1" i="1" dirty="0"/>
              <a:t>k</a:t>
            </a:r>
            <a:r>
              <a:rPr lang="en-US" sz="2400" b="1" dirty="0"/>
              <a:t>-edge-connected Steiner network problem</a:t>
            </a:r>
          </a:p>
          <a:p>
            <a:pPr algn="ctr"/>
            <a:r>
              <a:rPr lang="en-US" sz="2400" b="1" i="1" dirty="0"/>
              <a:t>k</a:t>
            </a:r>
            <a:r>
              <a:rPr lang="en-US" sz="2400" b="1" dirty="0"/>
              <a:t>-vertex-connected Steiner network problem</a:t>
            </a:r>
            <a:endParaRPr lang="en-US" sz="2400" dirty="0"/>
          </a:p>
          <a:p>
            <a:endParaRPr lang="en-US" sz="2400" dirty="0"/>
          </a:p>
        </p:txBody>
      </p:sp>
    </p:spTree>
    <p:extLst>
      <p:ext uri="{BB962C8B-B14F-4D97-AF65-F5344CB8AC3E}">
        <p14:creationId xmlns:p14="http://schemas.microsoft.com/office/powerpoint/2010/main" val="17715503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46229" y="1260629"/>
            <a:ext cx="11354540" cy="5308847"/>
          </a:xfrm>
        </p:spPr>
        <p:txBody>
          <a:bodyPr>
            <a:normAutofit/>
          </a:bodyPr>
          <a:lstStyle/>
          <a:p>
            <a:pPr algn="l"/>
            <a:r>
              <a:rPr lang="en-US" dirty="0">
                <a:latin typeface="Times New Roman" panose="02020603050405020304" pitchFamily="18" charset="0"/>
                <a:cs typeface="Times New Roman" panose="02020603050405020304" pitchFamily="18" charset="0"/>
              </a:rPr>
              <a:t>Given </a:t>
            </a:r>
            <a:r>
              <a:rPr lang="en-US" i="1"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points in the plane, the goal is to connect them by lines of minimum total length in such a way that any two points may be interconnected by line segments either directly or via other points and line segments. It may be shown that the connecting line segments do not intersect each other except at the endpoints and form a tree.</a:t>
            </a:r>
          </a:p>
          <a:p>
            <a:pPr algn="l"/>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The problem for </a:t>
            </a:r>
            <a:r>
              <a:rPr lang="en-US" i="1"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 3 has long been considered, and quickly extended to the problem of finding a star network with a single hub connecting to all of the </a:t>
            </a:r>
            <a:r>
              <a:rPr lang="en-US" i="1"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given points, of minimum total length</a:t>
            </a:r>
          </a:p>
        </p:txBody>
      </p:sp>
      <p:sp>
        <p:nvSpPr>
          <p:cNvPr id="4" name="Rectangle 3">
            <a:extLst>
              <a:ext uri="{FF2B5EF4-FFF2-40B4-BE49-F238E27FC236}">
                <a16:creationId xmlns="" xmlns:a16="http://schemas.microsoft.com/office/drawing/2014/main" id="{3990C9AF-9236-40AF-83A7-C7473256ED72}"/>
              </a:ext>
            </a:extLst>
          </p:cNvPr>
          <p:cNvSpPr/>
          <p:nvPr/>
        </p:nvSpPr>
        <p:spPr>
          <a:xfrm>
            <a:off x="0" y="172660"/>
            <a:ext cx="12192000" cy="707886"/>
          </a:xfrm>
          <a:prstGeom prst="rect">
            <a:avLst/>
          </a:prstGeom>
        </p:spPr>
        <p:txBody>
          <a:bodyPr wrap="square">
            <a:spAutoFit/>
          </a:bodyPr>
          <a:lstStyle/>
          <a:p>
            <a:pPr algn="ctr"/>
            <a:r>
              <a:rPr lang="en-US" sz="4000" dirty="0">
                <a:latin typeface="Times New Roman" panose="02020603050405020304" pitchFamily="18" charset="0"/>
                <a:cs typeface="Times New Roman" panose="02020603050405020304" pitchFamily="18" charset="0"/>
              </a:rPr>
              <a:t>EUCLIDEAN STEINER TREE</a:t>
            </a:r>
            <a:endParaRPr lang="en-IN" sz="4000" dirty="0"/>
          </a:p>
        </p:txBody>
      </p:sp>
    </p:spTree>
    <p:extLst>
      <p:ext uri="{BB962C8B-B14F-4D97-AF65-F5344CB8AC3E}">
        <p14:creationId xmlns:p14="http://schemas.microsoft.com/office/powerpoint/2010/main" val="2021001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290</TotalTime>
  <Words>430</Words>
  <Application>Microsoft Office PowerPoint</Application>
  <PresentationFormat>Custom</PresentationFormat>
  <Paragraphs>67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PowerPoint Presentation</vt:lpstr>
      <vt:lpstr>PowerPoint Presentation</vt:lpstr>
      <vt:lpstr>PowerPoint Presentation</vt:lpstr>
      <vt:lpstr>MINIMUM SPANNING TREE VS MINIMUM STEINER TREE</vt:lpstr>
      <vt:lpstr>PowerPoint Presentation</vt:lpstr>
      <vt:lpstr>PowerPoint Presentation</vt:lpstr>
      <vt:lpstr>Well-known variants of minimum Steiner trees</vt:lpstr>
      <vt:lpstr>PowerPoint Presentation</vt:lpstr>
      <vt:lpstr>PowerPoint Presentation</vt:lpstr>
      <vt:lpstr>PowerPoint Presentation</vt:lpstr>
      <vt:lpstr>Exact Algorithms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AJINKYA BEDEKAR</dc:creator>
  <cp:keywords>Minimum Steiner Trees</cp:keywords>
  <cp:lastModifiedBy>admin</cp:lastModifiedBy>
  <cp:revision>35</cp:revision>
  <dcterms:created xsi:type="dcterms:W3CDTF">2017-11-19T06:12:27Z</dcterms:created>
  <dcterms:modified xsi:type="dcterms:W3CDTF">2017-11-24T12:57:18Z</dcterms:modified>
</cp:coreProperties>
</file>