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0059829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278CBA-41C5-433C-BA33-B61F9FF32E64}"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1437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65431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329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3553700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83146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88081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803495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531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9879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424834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78CBA-41C5-433C-BA33-B61F9FF32E64}"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67521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78CBA-41C5-433C-BA33-B61F9FF32E64}" type="datetimeFigureOut">
              <a:rPr lang="en-IN" smtClean="0"/>
              <a:t>01-12-2018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30697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31640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180227159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F278CBA-41C5-433C-BA33-B61F9FF32E64}" type="datetimeFigureOut">
              <a:rPr lang="en-IN" smtClean="0"/>
              <a:t>01-12-2018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20550953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278CBA-41C5-433C-BA33-B61F9FF32E64}"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12722-E02D-4270-98C6-EDA3459151B6}" type="slidenum">
              <a:rPr lang="en-IN" smtClean="0"/>
              <a:t>‹#›</a:t>
            </a:fld>
            <a:endParaRPr lang="en-IN"/>
          </a:p>
        </p:txBody>
      </p:sp>
    </p:spTree>
    <p:extLst>
      <p:ext uri="{BB962C8B-B14F-4D97-AF65-F5344CB8AC3E}">
        <p14:creationId xmlns:p14="http://schemas.microsoft.com/office/powerpoint/2010/main" val="298933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278CBA-41C5-433C-BA33-B61F9FF32E64}" type="datetimeFigureOut">
              <a:rPr lang="en-IN" smtClean="0"/>
              <a:t>01-12-2018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F12722-E02D-4270-98C6-EDA3459151B6}" type="slidenum">
              <a:rPr lang="en-IN" smtClean="0"/>
              <a:t>‹#›</a:t>
            </a:fld>
            <a:endParaRPr lang="en-IN"/>
          </a:p>
        </p:txBody>
      </p:sp>
    </p:spTree>
    <p:extLst>
      <p:ext uri="{BB962C8B-B14F-4D97-AF65-F5344CB8AC3E}">
        <p14:creationId xmlns:p14="http://schemas.microsoft.com/office/powerpoint/2010/main" val="568667060"/>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17AE-9FEE-4377-AEA1-C3B4544D37F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4B626DC-635F-4582-A550-53EA2FE7658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F74CB9B-0178-40D9-8EDD-88FC80C1A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450BF8B-4C84-4B4C-8486-8ECC8B28440B}"/>
              </a:ext>
            </a:extLst>
          </p:cNvPr>
          <p:cNvSpPr txBox="1"/>
          <p:nvPr/>
        </p:nvSpPr>
        <p:spPr>
          <a:xfrm>
            <a:off x="0" y="1859660"/>
            <a:ext cx="12192000" cy="646331"/>
          </a:xfrm>
          <a:prstGeom prst="rect">
            <a:avLst/>
          </a:prstGeom>
          <a:noFill/>
        </p:spPr>
        <p:txBody>
          <a:bodyPr wrap="square" rtlCol="0">
            <a:spAutoFit/>
          </a:bodyPr>
          <a:lstStyle/>
          <a:p>
            <a:pPr algn="ctr"/>
            <a:r>
              <a:rPr lang="en-IN" sz="3600" dirty="0">
                <a:solidFill>
                  <a:schemeClr val="bg1"/>
                </a:solidFill>
              </a:rPr>
              <a:t>at</a:t>
            </a:r>
            <a:endParaRPr lang="en-IN" dirty="0">
              <a:solidFill>
                <a:schemeClr val="bg1"/>
              </a:solidFill>
            </a:endParaRPr>
          </a:p>
        </p:txBody>
      </p:sp>
      <p:sp>
        <p:nvSpPr>
          <p:cNvPr id="7" name="TextBox 6">
            <a:extLst>
              <a:ext uri="{FF2B5EF4-FFF2-40B4-BE49-F238E27FC236}">
                <a16:creationId xmlns:a16="http://schemas.microsoft.com/office/drawing/2014/main" id="{AEB26111-943C-4221-AEE2-97EE644B703C}"/>
              </a:ext>
            </a:extLst>
          </p:cNvPr>
          <p:cNvSpPr txBox="1"/>
          <p:nvPr/>
        </p:nvSpPr>
        <p:spPr>
          <a:xfrm>
            <a:off x="0" y="2345950"/>
            <a:ext cx="12192000" cy="646331"/>
          </a:xfrm>
          <a:prstGeom prst="rect">
            <a:avLst/>
          </a:prstGeom>
          <a:noFill/>
        </p:spPr>
        <p:txBody>
          <a:bodyPr wrap="square" rtlCol="0">
            <a:spAutoFit/>
          </a:bodyPr>
          <a:lstStyle/>
          <a:p>
            <a:pPr algn="ctr"/>
            <a:r>
              <a:rPr lang="en-IN" sz="3600" dirty="0" err="1">
                <a:solidFill>
                  <a:schemeClr val="bg1"/>
                </a:solidFill>
              </a:rPr>
              <a:t>theProject</a:t>
            </a:r>
            <a:endParaRPr lang="en-IN" sz="2000" dirty="0">
              <a:solidFill>
                <a:schemeClr val="bg1"/>
              </a:solidFill>
            </a:endParaRPr>
          </a:p>
        </p:txBody>
      </p:sp>
      <p:sp>
        <p:nvSpPr>
          <p:cNvPr id="8" name="TextBox 7">
            <a:extLst>
              <a:ext uri="{FF2B5EF4-FFF2-40B4-BE49-F238E27FC236}">
                <a16:creationId xmlns:a16="http://schemas.microsoft.com/office/drawing/2014/main" id="{8D30C6DE-E8DC-4EE7-82D6-E9ABA88BDA89}"/>
              </a:ext>
            </a:extLst>
          </p:cNvPr>
          <p:cNvSpPr txBox="1"/>
          <p:nvPr/>
        </p:nvSpPr>
        <p:spPr>
          <a:xfrm>
            <a:off x="0" y="2868867"/>
            <a:ext cx="12192000" cy="338554"/>
          </a:xfrm>
          <a:prstGeom prst="rect">
            <a:avLst/>
          </a:prstGeom>
          <a:noFill/>
        </p:spPr>
        <p:txBody>
          <a:bodyPr wrap="square" rtlCol="0">
            <a:spAutoFit/>
          </a:bodyPr>
          <a:lstStyle/>
          <a:p>
            <a:pPr algn="ctr"/>
            <a:r>
              <a:rPr lang="en-IN" sz="1600" dirty="0">
                <a:solidFill>
                  <a:schemeClr val="bg1"/>
                </a:solidFill>
              </a:rPr>
              <a:t>(Online Job Portal)</a:t>
            </a:r>
          </a:p>
        </p:txBody>
      </p:sp>
      <p:sp>
        <p:nvSpPr>
          <p:cNvPr id="9" name="TextBox 8">
            <a:extLst>
              <a:ext uri="{FF2B5EF4-FFF2-40B4-BE49-F238E27FC236}">
                <a16:creationId xmlns:a16="http://schemas.microsoft.com/office/drawing/2014/main" id="{8754083B-821B-4764-B7C4-FBFC0F1ACF80}"/>
              </a:ext>
            </a:extLst>
          </p:cNvPr>
          <p:cNvSpPr txBox="1"/>
          <p:nvPr/>
        </p:nvSpPr>
        <p:spPr>
          <a:xfrm>
            <a:off x="1154954" y="6104586"/>
            <a:ext cx="10191333" cy="369332"/>
          </a:xfrm>
          <a:prstGeom prst="rect">
            <a:avLst/>
          </a:prstGeom>
          <a:noFill/>
        </p:spPr>
        <p:txBody>
          <a:bodyPr wrap="square" rtlCol="0">
            <a:spAutoFit/>
          </a:bodyPr>
          <a:lstStyle/>
          <a:p>
            <a:r>
              <a:rPr lang="en-IN" dirty="0" err="1"/>
              <a:t>Avi</a:t>
            </a:r>
            <a:r>
              <a:rPr lang="en-IN" dirty="0"/>
              <a:t> Gupta(018)         Dhruva Agarwal(177)          Ronak Jain(102)           </a:t>
            </a:r>
            <a:r>
              <a:rPr lang="en-IN" dirty="0" err="1"/>
              <a:t>Shivam</a:t>
            </a:r>
            <a:r>
              <a:rPr lang="en-IN" dirty="0"/>
              <a:t> Goel(115)</a:t>
            </a:r>
          </a:p>
        </p:txBody>
      </p:sp>
    </p:spTree>
    <p:extLst>
      <p:ext uri="{BB962C8B-B14F-4D97-AF65-F5344CB8AC3E}">
        <p14:creationId xmlns:p14="http://schemas.microsoft.com/office/powerpoint/2010/main" val="390123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23D5A2-E162-4456-947E-7A1B855CB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32" y="1704874"/>
            <a:ext cx="6610684" cy="3626980"/>
          </a:xfrm>
          <a:prstGeom prst="rect">
            <a:avLst/>
          </a:prstGeom>
        </p:spPr>
      </p:pic>
      <p:sp>
        <p:nvSpPr>
          <p:cNvPr id="7" name="TextBox 6">
            <a:extLst>
              <a:ext uri="{FF2B5EF4-FFF2-40B4-BE49-F238E27FC236}">
                <a16:creationId xmlns:a16="http://schemas.microsoft.com/office/drawing/2014/main" id="{D97FE46B-7878-4B15-AD15-A026D3F18A30}"/>
              </a:ext>
            </a:extLst>
          </p:cNvPr>
          <p:cNvSpPr txBox="1"/>
          <p:nvPr/>
        </p:nvSpPr>
        <p:spPr>
          <a:xfrm>
            <a:off x="8255358" y="3136612"/>
            <a:ext cx="1880315" cy="584775"/>
          </a:xfrm>
          <a:prstGeom prst="rect">
            <a:avLst/>
          </a:prstGeom>
          <a:noFill/>
        </p:spPr>
        <p:txBody>
          <a:bodyPr wrap="square" rtlCol="0">
            <a:spAutoFit/>
          </a:bodyPr>
          <a:lstStyle/>
          <a:p>
            <a:r>
              <a:rPr lang="en-IN" sz="3200" dirty="0"/>
              <a:t>Creator</a:t>
            </a:r>
            <a:endParaRPr lang="en-IN" dirty="0"/>
          </a:p>
        </p:txBody>
      </p:sp>
    </p:spTree>
    <p:extLst>
      <p:ext uri="{BB962C8B-B14F-4D97-AF65-F5344CB8AC3E}">
        <p14:creationId xmlns:p14="http://schemas.microsoft.com/office/powerpoint/2010/main" val="20716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173F-5B74-4734-BE8F-475F43246842}"/>
              </a:ext>
            </a:extLst>
          </p:cNvPr>
          <p:cNvSpPr>
            <a:spLocks noGrp="1"/>
          </p:cNvSpPr>
          <p:nvPr>
            <p:ph type="title"/>
          </p:nvPr>
        </p:nvSpPr>
        <p:spPr>
          <a:xfrm>
            <a:off x="298382" y="182262"/>
            <a:ext cx="9404723" cy="1400530"/>
          </a:xfrm>
        </p:spPr>
        <p:txBody>
          <a:bodyPr/>
          <a:lstStyle/>
          <a:p>
            <a:r>
              <a:rPr lang="en-IN" dirty="0"/>
              <a:t>Tools and Technologies</a:t>
            </a:r>
          </a:p>
        </p:txBody>
      </p:sp>
      <p:sp>
        <p:nvSpPr>
          <p:cNvPr id="3" name="Content Placeholder 2">
            <a:extLst>
              <a:ext uri="{FF2B5EF4-FFF2-40B4-BE49-F238E27FC236}">
                <a16:creationId xmlns:a16="http://schemas.microsoft.com/office/drawing/2014/main" id="{65DF2FDD-D4E9-443B-805C-60ABB2E35AD7}"/>
              </a:ext>
            </a:extLst>
          </p:cNvPr>
          <p:cNvSpPr>
            <a:spLocks noGrp="1"/>
          </p:cNvSpPr>
          <p:nvPr>
            <p:ph idx="1"/>
          </p:nvPr>
        </p:nvSpPr>
        <p:spPr>
          <a:xfrm>
            <a:off x="298382" y="1331259"/>
            <a:ext cx="8946541" cy="4195481"/>
          </a:xfrm>
        </p:spPr>
        <p:txBody>
          <a:bodyPr/>
          <a:lstStyle/>
          <a:p>
            <a:r>
              <a:rPr lang="en-IN" b="1" dirty="0" err="1"/>
              <a:t>MySql</a:t>
            </a:r>
            <a:r>
              <a:rPr lang="en-IN" b="1" dirty="0"/>
              <a:t> for Database</a:t>
            </a:r>
          </a:p>
          <a:p>
            <a:r>
              <a:rPr lang="en-IN" b="1" dirty="0" err="1"/>
              <a:t>Jsp</a:t>
            </a:r>
            <a:r>
              <a:rPr lang="en-IN" b="1" dirty="0"/>
              <a:t>, CSS, Bootstrap for front-end development</a:t>
            </a:r>
          </a:p>
          <a:p>
            <a:r>
              <a:rPr lang="en-IN" b="1" dirty="0"/>
              <a:t>Advanced Java(inclusive of spring) for back-end development</a:t>
            </a:r>
          </a:p>
          <a:p>
            <a:r>
              <a:rPr lang="en-IN" b="1" dirty="0"/>
              <a:t>In order for the database interact with java, we used JDBC.</a:t>
            </a:r>
          </a:p>
          <a:p>
            <a:r>
              <a:rPr lang="en-IN" b="1" dirty="0"/>
              <a:t>For the front end pages to work with java, we applied JSP to it.</a:t>
            </a:r>
            <a:endParaRPr lang="en-IN" dirty="0"/>
          </a:p>
        </p:txBody>
      </p:sp>
    </p:spTree>
    <p:extLst>
      <p:ext uri="{BB962C8B-B14F-4D97-AF65-F5344CB8AC3E}">
        <p14:creationId xmlns:p14="http://schemas.microsoft.com/office/powerpoint/2010/main" val="19175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DAEA-A6DC-427D-BB3C-7CAB50E98B3F}"/>
              </a:ext>
            </a:extLst>
          </p:cNvPr>
          <p:cNvSpPr>
            <a:spLocks noGrp="1"/>
          </p:cNvSpPr>
          <p:nvPr>
            <p:ph type="title"/>
          </p:nvPr>
        </p:nvSpPr>
        <p:spPr>
          <a:xfrm>
            <a:off x="0" y="121834"/>
            <a:ext cx="10680856" cy="1400530"/>
          </a:xfrm>
        </p:spPr>
        <p:txBody>
          <a:bodyPr/>
          <a:lstStyle/>
          <a:p>
            <a:r>
              <a:rPr lang="en-IN" sz="4000" dirty="0"/>
              <a:t>Coding Metrics and Testing of </a:t>
            </a:r>
            <a:r>
              <a:rPr lang="en-IN" sz="4000" dirty="0" err="1"/>
              <a:t>theProject</a:t>
            </a:r>
            <a:endParaRPr lang="en-IN" sz="4000" dirty="0"/>
          </a:p>
        </p:txBody>
      </p:sp>
      <p:pic>
        <p:nvPicPr>
          <p:cNvPr id="5" name="Picture 4">
            <a:extLst>
              <a:ext uri="{FF2B5EF4-FFF2-40B4-BE49-F238E27FC236}">
                <a16:creationId xmlns:a16="http://schemas.microsoft.com/office/drawing/2014/main" id="{D3889252-3A38-4C06-9639-53E6BB219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76" y="1357644"/>
            <a:ext cx="5458587" cy="1000265"/>
          </a:xfrm>
          <a:prstGeom prst="rect">
            <a:avLst/>
          </a:prstGeom>
        </p:spPr>
      </p:pic>
      <p:sp>
        <p:nvSpPr>
          <p:cNvPr id="6" name="TextBox 5">
            <a:extLst>
              <a:ext uri="{FF2B5EF4-FFF2-40B4-BE49-F238E27FC236}">
                <a16:creationId xmlns:a16="http://schemas.microsoft.com/office/drawing/2014/main" id="{CD4ACC87-6594-446D-BF87-C9A9E7084CF3}"/>
              </a:ext>
            </a:extLst>
          </p:cNvPr>
          <p:cNvSpPr txBox="1"/>
          <p:nvPr/>
        </p:nvSpPr>
        <p:spPr>
          <a:xfrm>
            <a:off x="1585242" y="2434107"/>
            <a:ext cx="2588653" cy="369332"/>
          </a:xfrm>
          <a:prstGeom prst="rect">
            <a:avLst/>
          </a:prstGeom>
          <a:noFill/>
        </p:spPr>
        <p:txBody>
          <a:bodyPr wrap="square" rtlCol="0">
            <a:spAutoFit/>
          </a:bodyPr>
          <a:lstStyle/>
          <a:p>
            <a:r>
              <a:rPr lang="en-IN" dirty="0" err="1"/>
              <a:t>metric_app</a:t>
            </a:r>
            <a:endParaRPr lang="en-IN" dirty="0"/>
          </a:p>
        </p:txBody>
      </p:sp>
      <p:pic>
        <p:nvPicPr>
          <p:cNvPr id="8" name="Picture 7">
            <a:extLst>
              <a:ext uri="{FF2B5EF4-FFF2-40B4-BE49-F238E27FC236}">
                <a16:creationId xmlns:a16="http://schemas.microsoft.com/office/drawing/2014/main" id="{C310E28A-39BB-4AE3-B694-2C9F734B4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76" y="3429000"/>
            <a:ext cx="6163535" cy="1705213"/>
          </a:xfrm>
          <a:prstGeom prst="rect">
            <a:avLst/>
          </a:prstGeom>
        </p:spPr>
      </p:pic>
      <p:sp>
        <p:nvSpPr>
          <p:cNvPr id="9" name="TextBox 8">
            <a:extLst>
              <a:ext uri="{FF2B5EF4-FFF2-40B4-BE49-F238E27FC236}">
                <a16:creationId xmlns:a16="http://schemas.microsoft.com/office/drawing/2014/main" id="{33F0023B-D83D-4D45-8956-84AB6B8E36C0}"/>
              </a:ext>
            </a:extLst>
          </p:cNvPr>
          <p:cNvSpPr txBox="1"/>
          <p:nvPr/>
        </p:nvSpPr>
        <p:spPr>
          <a:xfrm>
            <a:off x="1585242" y="5131024"/>
            <a:ext cx="1712890" cy="369332"/>
          </a:xfrm>
          <a:prstGeom prst="rect">
            <a:avLst/>
          </a:prstGeom>
          <a:noFill/>
        </p:spPr>
        <p:txBody>
          <a:bodyPr wrap="square" rtlCol="0">
            <a:spAutoFit/>
          </a:bodyPr>
          <a:lstStyle/>
          <a:p>
            <a:r>
              <a:rPr lang="en-IN" dirty="0" err="1"/>
              <a:t>metric_config</a:t>
            </a:r>
            <a:endParaRPr lang="en-IN" dirty="0"/>
          </a:p>
        </p:txBody>
      </p:sp>
      <p:pic>
        <p:nvPicPr>
          <p:cNvPr id="11" name="Picture 10">
            <a:extLst>
              <a:ext uri="{FF2B5EF4-FFF2-40B4-BE49-F238E27FC236}">
                <a16:creationId xmlns:a16="http://schemas.microsoft.com/office/drawing/2014/main" id="{D402F1E3-A1B4-4B21-8A90-FC5CDE3E9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708" y="1476468"/>
            <a:ext cx="5019372" cy="3839222"/>
          </a:xfrm>
          <a:prstGeom prst="rect">
            <a:avLst/>
          </a:prstGeom>
        </p:spPr>
      </p:pic>
      <p:sp>
        <p:nvSpPr>
          <p:cNvPr id="12" name="TextBox 11">
            <a:extLst>
              <a:ext uri="{FF2B5EF4-FFF2-40B4-BE49-F238E27FC236}">
                <a16:creationId xmlns:a16="http://schemas.microsoft.com/office/drawing/2014/main" id="{07711094-C0D3-40C9-90C5-900E4527D1BB}"/>
              </a:ext>
            </a:extLst>
          </p:cNvPr>
          <p:cNvSpPr txBox="1"/>
          <p:nvPr/>
        </p:nvSpPr>
        <p:spPr>
          <a:xfrm>
            <a:off x="8814464" y="5500356"/>
            <a:ext cx="1481070" cy="369332"/>
          </a:xfrm>
          <a:prstGeom prst="rect">
            <a:avLst/>
          </a:prstGeom>
          <a:noFill/>
        </p:spPr>
        <p:txBody>
          <a:bodyPr wrap="square" rtlCol="0">
            <a:spAutoFit/>
          </a:bodyPr>
          <a:lstStyle/>
          <a:p>
            <a:r>
              <a:rPr lang="en-IN" dirty="0" err="1"/>
              <a:t>metric_dao</a:t>
            </a:r>
            <a:endParaRPr lang="en-IN" dirty="0"/>
          </a:p>
        </p:txBody>
      </p:sp>
    </p:spTree>
    <p:extLst>
      <p:ext uri="{BB962C8B-B14F-4D97-AF65-F5344CB8AC3E}">
        <p14:creationId xmlns:p14="http://schemas.microsoft.com/office/powerpoint/2010/main" val="92026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C352F-8027-4FC9-9101-9F17FE086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10" y="323910"/>
            <a:ext cx="3427221" cy="5033119"/>
          </a:xfrm>
          <a:prstGeom prst="rect">
            <a:avLst/>
          </a:prstGeom>
        </p:spPr>
      </p:pic>
      <p:sp>
        <p:nvSpPr>
          <p:cNvPr id="6" name="TextBox 5">
            <a:extLst>
              <a:ext uri="{FF2B5EF4-FFF2-40B4-BE49-F238E27FC236}">
                <a16:creationId xmlns:a16="http://schemas.microsoft.com/office/drawing/2014/main" id="{9CB03E44-34B9-4E11-8278-58C33DEE056B}"/>
              </a:ext>
            </a:extLst>
          </p:cNvPr>
          <p:cNvSpPr txBox="1"/>
          <p:nvPr/>
        </p:nvSpPr>
        <p:spPr>
          <a:xfrm>
            <a:off x="791330" y="5357029"/>
            <a:ext cx="2511380" cy="369332"/>
          </a:xfrm>
          <a:prstGeom prst="rect">
            <a:avLst/>
          </a:prstGeom>
          <a:noFill/>
        </p:spPr>
        <p:txBody>
          <a:bodyPr wrap="square" rtlCol="0">
            <a:spAutoFit/>
          </a:bodyPr>
          <a:lstStyle/>
          <a:p>
            <a:r>
              <a:rPr lang="en-IN" dirty="0" err="1"/>
              <a:t>metric_entity</a:t>
            </a:r>
            <a:endParaRPr lang="en-IN" dirty="0"/>
          </a:p>
        </p:txBody>
      </p:sp>
      <p:pic>
        <p:nvPicPr>
          <p:cNvPr id="8" name="Picture 7">
            <a:extLst>
              <a:ext uri="{FF2B5EF4-FFF2-40B4-BE49-F238E27FC236}">
                <a16:creationId xmlns:a16="http://schemas.microsoft.com/office/drawing/2014/main" id="{10ABD035-48BE-4A50-877F-ED4456FB8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841" y="1300835"/>
            <a:ext cx="6068272" cy="933580"/>
          </a:xfrm>
          <a:prstGeom prst="rect">
            <a:avLst/>
          </a:prstGeom>
        </p:spPr>
      </p:pic>
      <p:sp>
        <p:nvSpPr>
          <p:cNvPr id="9" name="TextBox 8">
            <a:extLst>
              <a:ext uri="{FF2B5EF4-FFF2-40B4-BE49-F238E27FC236}">
                <a16:creationId xmlns:a16="http://schemas.microsoft.com/office/drawing/2014/main" id="{66AE5CFD-631E-49FC-BB02-41885C550AC1}"/>
              </a:ext>
            </a:extLst>
          </p:cNvPr>
          <p:cNvSpPr txBox="1"/>
          <p:nvPr/>
        </p:nvSpPr>
        <p:spPr>
          <a:xfrm>
            <a:off x="5885645" y="2300957"/>
            <a:ext cx="2253803" cy="369332"/>
          </a:xfrm>
          <a:prstGeom prst="rect">
            <a:avLst/>
          </a:prstGeom>
          <a:noFill/>
        </p:spPr>
        <p:txBody>
          <a:bodyPr wrap="square" rtlCol="0">
            <a:spAutoFit/>
          </a:bodyPr>
          <a:lstStyle/>
          <a:p>
            <a:r>
              <a:rPr lang="en-IN" dirty="0" err="1"/>
              <a:t>metric_mail</a:t>
            </a:r>
            <a:endParaRPr lang="en-IN" dirty="0"/>
          </a:p>
        </p:txBody>
      </p:sp>
      <p:pic>
        <p:nvPicPr>
          <p:cNvPr id="11" name="Picture 10">
            <a:extLst>
              <a:ext uri="{FF2B5EF4-FFF2-40B4-BE49-F238E27FC236}">
                <a16:creationId xmlns:a16="http://schemas.microsoft.com/office/drawing/2014/main" id="{645F3399-6E50-464E-A7CB-0E9F7DC82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5253" y="3235507"/>
            <a:ext cx="4734586" cy="1571844"/>
          </a:xfrm>
          <a:prstGeom prst="rect">
            <a:avLst/>
          </a:prstGeom>
        </p:spPr>
      </p:pic>
      <p:sp>
        <p:nvSpPr>
          <p:cNvPr id="12" name="TextBox 11">
            <a:extLst>
              <a:ext uri="{FF2B5EF4-FFF2-40B4-BE49-F238E27FC236}">
                <a16:creationId xmlns:a16="http://schemas.microsoft.com/office/drawing/2014/main" id="{02B1029D-510E-4D6E-8823-F44CBCE46B93}"/>
              </a:ext>
            </a:extLst>
          </p:cNvPr>
          <p:cNvSpPr txBox="1"/>
          <p:nvPr/>
        </p:nvSpPr>
        <p:spPr>
          <a:xfrm>
            <a:off x="6012287" y="4820230"/>
            <a:ext cx="2511380" cy="369332"/>
          </a:xfrm>
          <a:prstGeom prst="rect">
            <a:avLst/>
          </a:prstGeom>
          <a:noFill/>
        </p:spPr>
        <p:txBody>
          <a:bodyPr wrap="square" rtlCol="0">
            <a:spAutoFit/>
          </a:bodyPr>
          <a:lstStyle/>
          <a:p>
            <a:r>
              <a:rPr lang="en-IN" dirty="0" err="1"/>
              <a:t>metric_dto</a:t>
            </a:r>
            <a:endParaRPr lang="en-IN" dirty="0"/>
          </a:p>
        </p:txBody>
      </p:sp>
    </p:spTree>
    <p:extLst>
      <p:ext uri="{BB962C8B-B14F-4D97-AF65-F5344CB8AC3E}">
        <p14:creationId xmlns:p14="http://schemas.microsoft.com/office/powerpoint/2010/main" val="340537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E4A1DD-7288-46E6-A8C6-7E8C49F8B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45" y="327264"/>
            <a:ext cx="4154587" cy="5372850"/>
          </a:xfrm>
          <a:prstGeom prst="rect">
            <a:avLst/>
          </a:prstGeom>
        </p:spPr>
      </p:pic>
      <p:pic>
        <p:nvPicPr>
          <p:cNvPr id="7" name="Picture 6">
            <a:extLst>
              <a:ext uri="{FF2B5EF4-FFF2-40B4-BE49-F238E27FC236}">
                <a16:creationId xmlns:a16="http://schemas.microsoft.com/office/drawing/2014/main" id="{F9CA1A7D-0D5A-4850-80E2-462688661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877" y="327264"/>
            <a:ext cx="4925112" cy="5372850"/>
          </a:xfrm>
          <a:prstGeom prst="rect">
            <a:avLst/>
          </a:prstGeom>
        </p:spPr>
      </p:pic>
      <p:sp>
        <p:nvSpPr>
          <p:cNvPr id="8" name="TextBox 7">
            <a:extLst>
              <a:ext uri="{FF2B5EF4-FFF2-40B4-BE49-F238E27FC236}">
                <a16:creationId xmlns:a16="http://schemas.microsoft.com/office/drawing/2014/main" id="{1D35BCAD-EE7F-4596-B68A-CB1EFD1F1E2C}"/>
              </a:ext>
            </a:extLst>
          </p:cNvPr>
          <p:cNvSpPr txBox="1"/>
          <p:nvPr/>
        </p:nvSpPr>
        <p:spPr>
          <a:xfrm>
            <a:off x="6096000" y="5700114"/>
            <a:ext cx="2562896" cy="369332"/>
          </a:xfrm>
          <a:prstGeom prst="rect">
            <a:avLst/>
          </a:prstGeom>
          <a:noFill/>
        </p:spPr>
        <p:txBody>
          <a:bodyPr wrap="square" rtlCol="0">
            <a:spAutoFit/>
          </a:bodyPr>
          <a:lstStyle/>
          <a:p>
            <a:r>
              <a:rPr lang="en-IN" dirty="0" err="1"/>
              <a:t>metric_controller</a:t>
            </a:r>
            <a:endParaRPr lang="en-IN" dirty="0"/>
          </a:p>
        </p:txBody>
      </p:sp>
      <p:sp>
        <p:nvSpPr>
          <p:cNvPr id="9" name="TextBox 8">
            <a:extLst>
              <a:ext uri="{FF2B5EF4-FFF2-40B4-BE49-F238E27FC236}">
                <a16:creationId xmlns:a16="http://schemas.microsoft.com/office/drawing/2014/main" id="{84321835-91DD-4320-A866-D6FBC0E1F48E}"/>
              </a:ext>
            </a:extLst>
          </p:cNvPr>
          <p:cNvSpPr txBox="1"/>
          <p:nvPr/>
        </p:nvSpPr>
        <p:spPr>
          <a:xfrm>
            <a:off x="1282227" y="5725871"/>
            <a:ext cx="2485622" cy="369332"/>
          </a:xfrm>
          <a:prstGeom prst="rect">
            <a:avLst/>
          </a:prstGeom>
          <a:noFill/>
        </p:spPr>
        <p:txBody>
          <a:bodyPr wrap="square" rtlCol="0">
            <a:spAutoFit/>
          </a:bodyPr>
          <a:lstStyle/>
          <a:p>
            <a:r>
              <a:rPr lang="en-IN" dirty="0" err="1"/>
              <a:t>metric_sprng</a:t>
            </a:r>
            <a:endParaRPr lang="en-IN" dirty="0"/>
          </a:p>
        </p:txBody>
      </p:sp>
    </p:spTree>
    <p:extLst>
      <p:ext uri="{BB962C8B-B14F-4D97-AF65-F5344CB8AC3E}">
        <p14:creationId xmlns:p14="http://schemas.microsoft.com/office/powerpoint/2010/main" val="153463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FF17-5C4C-4E4F-BA2D-876D7FF7A993}"/>
              </a:ext>
            </a:extLst>
          </p:cNvPr>
          <p:cNvSpPr>
            <a:spLocks noGrp="1"/>
          </p:cNvSpPr>
          <p:nvPr>
            <p:ph type="title"/>
          </p:nvPr>
        </p:nvSpPr>
        <p:spPr>
          <a:xfrm>
            <a:off x="395511" y="299459"/>
            <a:ext cx="9603275" cy="1049235"/>
          </a:xfrm>
        </p:spPr>
        <p:txBody>
          <a:bodyPr/>
          <a:lstStyle/>
          <a:p>
            <a:r>
              <a:rPr lang="en-IN" dirty="0"/>
              <a:t>Novelty of </a:t>
            </a:r>
            <a:r>
              <a:rPr lang="en-IN" dirty="0" err="1"/>
              <a:t>theProject</a:t>
            </a:r>
            <a:endParaRPr lang="en-IN" dirty="0"/>
          </a:p>
        </p:txBody>
      </p:sp>
      <p:sp>
        <p:nvSpPr>
          <p:cNvPr id="3" name="Content Placeholder 2">
            <a:extLst>
              <a:ext uri="{FF2B5EF4-FFF2-40B4-BE49-F238E27FC236}">
                <a16:creationId xmlns:a16="http://schemas.microsoft.com/office/drawing/2014/main" id="{B52C7584-887F-4121-B59C-3E907746CCB2}"/>
              </a:ext>
            </a:extLst>
          </p:cNvPr>
          <p:cNvSpPr>
            <a:spLocks noGrp="1"/>
          </p:cNvSpPr>
          <p:nvPr>
            <p:ph idx="1"/>
          </p:nvPr>
        </p:nvSpPr>
        <p:spPr>
          <a:xfrm>
            <a:off x="395511" y="1249251"/>
            <a:ext cx="9603275" cy="4932608"/>
          </a:xfrm>
        </p:spPr>
        <p:txBody>
          <a:bodyPr>
            <a:normAutofit lnSpcReduction="10000"/>
          </a:bodyPr>
          <a:lstStyle/>
          <a:p>
            <a:r>
              <a:rPr lang="en-IN" b="1" dirty="0"/>
              <a:t>Yes, We agree that there are other competitors in the market with the similar product but “</a:t>
            </a:r>
            <a:r>
              <a:rPr lang="en-IN" b="1" dirty="0" err="1"/>
              <a:t>theProject</a:t>
            </a:r>
            <a:r>
              <a:rPr lang="en-IN" b="1" dirty="0"/>
              <a:t>” stands out of all of them.</a:t>
            </a:r>
          </a:p>
          <a:p>
            <a:r>
              <a:rPr lang="en-IN" b="1" dirty="0"/>
              <a:t>First let's see what are some of the biggest problems with current products then we will have a look at how the “</a:t>
            </a:r>
            <a:r>
              <a:rPr lang="en-IN" b="1" dirty="0" err="1"/>
              <a:t>theProject</a:t>
            </a:r>
            <a:r>
              <a:rPr lang="en-IN" b="1" dirty="0"/>
              <a:t>” aims at eliminating them all.</a:t>
            </a:r>
          </a:p>
          <a:p>
            <a:r>
              <a:rPr lang="en-IN" b="1" dirty="0"/>
              <a:t>“Close to 61% of the surveyed freelancers and Interns have not been paid at least once through their career. Further, many freelancers receive payments only after 2-4 weeks of invoicing, thereby creating a gap in flow of capital,” – PayPal survey</a:t>
            </a:r>
          </a:p>
          <a:p>
            <a:r>
              <a:rPr lang="en-IN" b="1" dirty="0"/>
              <a:t>Solution,</a:t>
            </a:r>
            <a:br>
              <a:rPr lang="en-IN" b="1" dirty="0"/>
            </a:br>
            <a:r>
              <a:rPr lang="en-IN" b="1" dirty="0"/>
              <a:t>Trust is the biggest factor affecting freelancers and intern, to tackle this we have added an agreement between project creator and project Seeker so that if any party fails to do his/her duty, he/she will blocked from the site and in severe cases he/she will be fined. And payment is secure and should be done through our website’s provided gateways of banks to remove any kind of disparities.</a:t>
            </a:r>
            <a:endParaRPr lang="en-IN" dirty="0"/>
          </a:p>
          <a:p>
            <a:endParaRPr lang="en-IN" b="1" dirty="0"/>
          </a:p>
        </p:txBody>
      </p:sp>
    </p:spTree>
    <p:extLst>
      <p:ext uri="{BB962C8B-B14F-4D97-AF65-F5344CB8AC3E}">
        <p14:creationId xmlns:p14="http://schemas.microsoft.com/office/powerpoint/2010/main" val="174262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AE28-A34A-486A-930A-756DC525F28D}"/>
              </a:ext>
            </a:extLst>
          </p:cNvPr>
          <p:cNvSpPr>
            <a:spLocks noGrp="1"/>
          </p:cNvSpPr>
          <p:nvPr>
            <p:ph type="title"/>
          </p:nvPr>
        </p:nvSpPr>
        <p:spPr>
          <a:xfrm>
            <a:off x="395510" y="204607"/>
            <a:ext cx="9603275" cy="1049235"/>
          </a:xfrm>
        </p:spPr>
        <p:txBody>
          <a:bodyPr/>
          <a:lstStyle/>
          <a:p>
            <a:r>
              <a:rPr lang="en-IN" dirty="0"/>
              <a:t>Sophistication value of </a:t>
            </a:r>
            <a:r>
              <a:rPr lang="en-IN" dirty="0" err="1"/>
              <a:t>theProject</a:t>
            </a:r>
            <a:endParaRPr lang="en-IN" dirty="0"/>
          </a:p>
        </p:txBody>
      </p:sp>
      <p:sp>
        <p:nvSpPr>
          <p:cNvPr id="3" name="Content Placeholder 2">
            <a:extLst>
              <a:ext uri="{FF2B5EF4-FFF2-40B4-BE49-F238E27FC236}">
                <a16:creationId xmlns:a16="http://schemas.microsoft.com/office/drawing/2014/main" id="{FA852D18-8AA6-4DC9-8AE9-ACD5E8D4690A}"/>
              </a:ext>
            </a:extLst>
          </p:cNvPr>
          <p:cNvSpPr>
            <a:spLocks noGrp="1"/>
          </p:cNvSpPr>
          <p:nvPr>
            <p:ph idx="1"/>
          </p:nvPr>
        </p:nvSpPr>
        <p:spPr>
          <a:xfrm>
            <a:off x="395510" y="1495957"/>
            <a:ext cx="9603275" cy="5157435"/>
          </a:xfrm>
        </p:spPr>
        <p:txBody>
          <a:bodyPr>
            <a:normAutofit/>
          </a:bodyPr>
          <a:lstStyle/>
          <a:p>
            <a:r>
              <a:rPr lang="en-IN" b="1" dirty="0" err="1"/>
              <a:t>theProject</a:t>
            </a:r>
            <a:r>
              <a:rPr lang="en-IN" b="1" dirty="0"/>
              <a:t>” is basically a Web based Application, which enables desirous individual to search for an opportunity through our application, and a desirous venture/company to hire the best resource available. This web page aims to reduce the time and hustle of Seekers and Creators .</a:t>
            </a:r>
          </a:p>
          <a:p>
            <a:r>
              <a:rPr lang="en-IN" b="1" dirty="0"/>
              <a:t>Some of its features are :-</a:t>
            </a:r>
          </a:p>
          <a:p>
            <a:pPr marL="0" indent="0">
              <a:buNone/>
            </a:pPr>
            <a:r>
              <a:rPr lang="en-IN" b="1" dirty="0"/>
              <a:t>	</a:t>
            </a:r>
            <a:r>
              <a:rPr lang="en-IN" dirty="0"/>
              <a:t>● </a:t>
            </a:r>
            <a:r>
              <a:rPr lang="en-IN" b="1" dirty="0"/>
              <a:t>Students, Freelancers, Job/Avenue seekers can register on the portal, 	then they will add their skills, certificates, experiences &amp; will go through 	various evaluations which would all contribute to rating(or Trust 	coefficient), a 	unique feature for employer/avenue creators.</a:t>
            </a:r>
          </a:p>
          <a:p>
            <a:pPr marL="0" indent="0">
              <a:buNone/>
            </a:pPr>
            <a:r>
              <a:rPr lang="en-IN" dirty="0"/>
              <a:t>	● </a:t>
            </a:r>
            <a:r>
              <a:rPr lang="en-IN" b="1" dirty="0"/>
              <a:t>Employers or Avenue Creators can register on the platform and then 	search for a candidates according to their requirements.</a:t>
            </a: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190095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D727-A966-494C-9696-492AAE9FEA21}"/>
              </a:ext>
            </a:extLst>
          </p:cNvPr>
          <p:cNvSpPr>
            <a:spLocks noGrp="1"/>
          </p:cNvSpPr>
          <p:nvPr>
            <p:ph type="title"/>
          </p:nvPr>
        </p:nvSpPr>
        <p:spPr>
          <a:xfrm>
            <a:off x="343996" y="218530"/>
            <a:ext cx="9603275" cy="1049235"/>
          </a:xfrm>
        </p:spPr>
        <p:txBody>
          <a:bodyPr/>
          <a:lstStyle/>
          <a:p>
            <a:r>
              <a:rPr lang="en-IN" dirty="0"/>
              <a:t>Continued…</a:t>
            </a:r>
          </a:p>
        </p:txBody>
      </p:sp>
      <p:sp>
        <p:nvSpPr>
          <p:cNvPr id="3" name="Content Placeholder 2">
            <a:extLst>
              <a:ext uri="{FF2B5EF4-FFF2-40B4-BE49-F238E27FC236}">
                <a16:creationId xmlns:a16="http://schemas.microsoft.com/office/drawing/2014/main" id="{5F4897C6-63D4-4807-9A29-C769B8A44458}"/>
              </a:ext>
            </a:extLst>
          </p:cNvPr>
          <p:cNvSpPr>
            <a:spLocks noGrp="1"/>
          </p:cNvSpPr>
          <p:nvPr>
            <p:ph idx="1"/>
          </p:nvPr>
        </p:nvSpPr>
        <p:spPr>
          <a:xfrm>
            <a:off x="343996" y="1177155"/>
            <a:ext cx="8946541" cy="4195481"/>
          </a:xfrm>
        </p:spPr>
        <p:txBody>
          <a:bodyPr/>
          <a:lstStyle/>
          <a:p>
            <a:r>
              <a:rPr lang="en-IN" b="1" dirty="0"/>
              <a:t>So, this project aims to attempt a lot of things at the same time with implementation of the newest technologies, which makes it stand between intermediate and hard level of sophistication.</a:t>
            </a:r>
          </a:p>
          <a:p>
            <a:r>
              <a:rPr lang="en-IN" b="1" dirty="0"/>
              <a:t>If we as a team had to rate it between 1 - 10 where 1 being the easiest and 10 being the hardest :-</a:t>
            </a:r>
          </a:p>
          <a:p>
            <a:pPr marL="0" indent="0">
              <a:buNone/>
            </a:pPr>
            <a:endParaRPr lang="en-IN" dirty="0"/>
          </a:p>
        </p:txBody>
      </p:sp>
      <p:pic>
        <p:nvPicPr>
          <p:cNvPr id="7" name="Picture 6">
            <a:extLst>
              <a:ext uri="{FF2B5EF4-FFF2-40B4-BE49-F238E27FC236}">
                <a16:creationId xmlns:a16="http://schemas.microsoft.com/office/drawing/2014/main" id="{30E4D3B1-E406-4699-AECD-9FD11067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243" y="3590792"/>
            <a:ext cx="5988779" cy="1651290"/>
          </a:xfrm>
          <a:prstGeom prst="rect">
            <a:avLst/>
          </a:prstGeom>
        </p:spPr>
      </p:pic>
    </p:spTree>
    <p:extLst>
      <p:ext uri="{BB962C8B-B14F-4D97-AF65-F5344CB8AC3E}">
        <p14:creationId xmlns:p14="http://schemas.microsoft.com/office/powerpoint/2010/main" val="403780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BC90-0A66-41F1-9E1A-0B4327A808C6}"/>
              </a:ext>
            </a:extLst>
          </p:cNvPr>
          <p:cNvSpPr>
            <a:spLocks noGrp="1"/>
          </p:cNvSpPr>
          <p:nvPr>
            <p:ph type="title"/>
          </p:nvPr>
        </p:nvSpPr>
        <p:spPr>
          <a:xfrm>
            <a:off x="356875" y="217487"/>
            <a:ext cx="9603275" cy="1049235"/>
          </a:xfrm>
        </p:spPr>
        <p:txBody>
          <a:bodyPr/>
          <a:lstStyle/>
          <a:p>
            <a:r>
              <a:rPr lang="en-IN" dirty="0"/>
              <a:t>Applicability of </a:t>
            </a:r>
            <a:r>
              <a:rPr lang="en-IN" dirty="0" err="1"/>
              <a:t>theproject</a:t>
            </a:r>
            <a:endParaRPr lang="en-IN" dirty="0"/>
          </a:p>
        </p:txBody>
      </p:sp>
      <p:sp>
        <p:nvSpPr>
          <p:cNvPr id="3" name="Content Placeholder 2">
            <a:extLst>
              <a:ext uri="{FF2B5EF4-FFF2-40B4-BE49-F238E27FC236}">
                <a16:creationId xmlns:a16="http://schemas.microsoft.com/office/drawing/2014/main" id="{EE4B206F-84C9-4B3F-8810-7654197C403A}"/>
              </a:ext>
            </a:extLst>
          </p:cNvPr>
          <p:cNvSpPr>
            <a:spLocks noGrp="1"/>
          </p:cNvSpPr>
          <p:nvPr>
            <p:ph idx="1"/>
          </p:nvPr>
        </p:nvSpPr>
        <p:spPr>
          <a:xfrm>
            <a:off x="485663" y="1266722"/>
            <a:ext cx="9603275" cy="3866084"/>
          </a:xfrm>
        </p:spPr>
        <p:txBody>
          <a:bodyPr>
            <a:normAutofit/>
          </a:bodyPr>
          <a:lstStyle/>
          <a:p>
            <a:r>
              <a:rPr lang="en-IN" b="1" dirty="0"/>
              <a:t>Our project is build for students, job seekers and people who have projects which they need to be worked upon by other experts.</a:t>
            </a:r>
          </a:p>
          <a:p>
            <a:r>
              <a:rPr lang="en-IN" b="1" dirty="0"/>
              <a:t>Just like other web apps which provide such opportunities for both the parties, we also provide a platform for all to meet and help each other.</a:t>
            </a:r>
          </a:p>
          <a:p>
            <a:r>
              <a:rPr lang="en-IN" b="1" dirty="0"/>
              <a:t>But, with all that, we also provide them with trust and surety. Thus, our product is more beneficial for the public when compared to every other present web-app.</a:t>
            </a:r>
          </a:p>
          <a:p>
            <a:r>
              <a:rPr lang="en-IN" b="1" dirty="0"/>
              <a:t>Whenever, a student or job seeker wishes to apply for a job, they can visit the web app and the jobs posted by the job providers can be accessed from there.</a:t>
            </a:r>
            <a:endParaRPr lang="en-IN" dirty="0"/>
          </a:p>
        </p:txBody>
      </p:sp>
    </p:spTree>
    <p:extLst>
      <p:ext uri="{BB962C8B-B14F-4D97-AF65-F5344CB8AC3E}">
        <p14:creationId xmlns:p14="http://schemas.microsoft.com/office/powerpoint/2010/main" val="290296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0FB1-C23A-490F-A0C7-A50140D462DF}"/>
              </a:ext>
            </a:extLst>
          </p:cNvPr>
          <p:cNvSpPr>
            <a:spLocks noGrp="1"/>
          </p:cNvSpPr>
          <p:nvPr>
            <p:ph type="title"/>
          </p:nvPr>
        </p:nvSpPr>
        <p:spPr>
          <a:xfrm>
            <a:off x="246866" y="208019"/>
            <a:ext cx="9404723" cy="1400530"/>
          </a:xfrm>
        </p:spPr>
        <p:txBody>
          <a:bodyPr/>
          <a:lstStyle/>
          <a:p>
            <a:r>
              <a:rPr lang="en-IN" dirty="0"/>
              <a:t>Class Diagram</a:t>
            </a:r>
          </a:p>
        </p:txBody>
      </p:sp>
      <p:pic>
        <p:nvPicPr>
          <p:cNvPr id="5" name="Picture 4">
            <a:extLst>
              <a:ext uri="{FF2B5EF4-FFF2-40B4-BE49-F238E27FC236}">
                <a16:creationId xmlns:a16="http://schemas.microsoft.com/office/drawing/2014/main" id="{7E2AFB0F-B5E4-4938-95BE-03F71525A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17" y="7771"/>
            <a:ext cx="5756706" cy="6850229"/>
          </a:xfrm>
          <a:prstGeom prst="rect">
            <a:avLst/>
          </a:prstGeom>
        </p:spPr>
      </p:pic>
    </p:spTree>
    <p:extLst>
      <p:ext uri="{BB962C8B-B14F-4D97-AF65-F5344CB8AC3E}">
        <p14:creationId xmlns:p14="http://schemas.microsoft.com/office/powerpoint/2010/main" val="298486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B8BF-4BB6-4016-A0A1-9C5AA809A7BD}"/>
              </a:ext>
            </a:extLst>
          </p:cNvPr>
          <p:cNvSpPr>
            <a:spLocks noGrp="1"/>
          </p:cNvSpPr>
          <p:nvPr>
            <p:ph type="title"/>
          </p:nvPr>
        </p:nvSpPr>
        <p:spPr>
          <a:xfrm>
            <a:off x="259745" y="169383"/>
            <a:ext cx="9404723" cy="1400530"/>
          </a:xfrm>
        </p:spPr>
        <p:txBody>
          <a:bodyPr/>
          <a:lstStyle/>
          <a:p>
            <a:r>
              <a:rPr lang="en-IN" dirty="0"/>
              <a:t>State Diagram</a:t>
            </a:r>
          </a:p>
        </p:txBody>
      </p:sp>
      <p:pic>
        <p:nvPicPr>
          <p:cNvPr id="6" name="Picture 5">
            <a:extLst>
              <a:ext uri="{FF2B5EF4-FFF2-40B4-BE49-F238E27FC236}">
                <a16:creationId xmlns:a16="http://schemas.microsoft.com/office/drawing/2014/main" id="{1A5F7D9E-B8A3-408B-AAB6-41C9EB899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16" y="1820952"/>
            <a:ext cx="4428387" cy="4122981"/>
          </a:xfrm>
          <a:prstGeom prst="rect">
            <a:avLst/>
          </a:prstGeom>
        </p:spPr>
      </p:pic>
      <p:sp>
        <p:nvSpPr>
          <p:cNvPr id="7" name="TextBox 6">
            <a:extLst>
              <a:ext uri="{FF2B5EF4-FFF2-40B4-BE49-F238E27FC236}">
                <a16:creationId xmlns:a16="http://schemas.microsoft.com/office/drawing/2014/main" id="{1AE95059-F9C3-4AF9-8B51-284C3C155676}"/>
              </a:ext>
            </a:extLst>
          </p:cNvPr>
          <p:cNvSpPr txBox="1"/>
          <p:nvPr/>
        </p:nvSpPr>
        <p:spPr>
          <a:xfrm>
            <a:off x="7042399" y="3136612"/>
            <a:ext cx="2923504" cy="584775"/>
          </a:xfrm>
          <a:prstGeom prst="rect">
            <a:avLst/>
          </a:prstGeom>
          <a:noFill/>
        </p:spPr>
        <p:txBody>
          <a:bodyPr wrap="square" rtlCol="0">
            <a:spAutoFit/>
          </a:bodyPr>
          <a:lstStyle/>
          <a:p>
            <a:r>
              <a:rPr lang="en-IN" sz="3200" dirty="0"/>
              <a:t>Contract</a:t>
            </a:r>
            <a:endParaRPr lang="en-IN" dirty="0"/>
          </a:p>
        </p:txBody>
      </p:sp>
    </p:spTree>
    <p:extLst>
      <p:ext uri="{BB962C8B-B14F-4D97-AF65-F5344CB8AC3E}">
        <p14:creationId xmlns:p14="http://schemas.microsoft.com/office/powerpoint/2010/main" val="56524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D461F0-8866-4615-8C7F-092271C35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17" y="1750453"/>
            <a:ext cx="6875585" cy="3357093"/>
          </a:xfrm>
          <a:prstGeom prst="rect">
            <a:avLst/>
          </a:prstGeom>
        </p:spPr>
      </p:pic>
      <p:sp>
        <p:nvSpPr>
          <p:cNvPr id="8" name="TextBox 7">
            <a:extLst>
              <a:ext uri="{FF2B5EF4-FFF2-40B4-BE49-F238E27FC236}">
                <a16:creationId xmlns:a16="http://schemas.microsoft.com/office/drawing/2014/main" id="{3A7F5A1D-EFC4-4906-8C27-2947D00A3A24}"/>
              </a:ext>
            </a:extLst>
          </p:cNvPr>
          <p:cNvSpPr txBox="1"/>
          <p:nvPr/>
        </p:nvSpPr>
        <p:spPr>
          <a:xfrm>
            <a:off x="8422782" y="3136611"/>
            <a:ext cx="2421229" cy="584775"/>
          </a:xfrm>
          <a:prstGeom prst="rect">
            <a:avLst/>
          </a:prstGeom>
          <a:noFill/>
        </p:spPr>
        <p:txBody>
          <a:bodyPr wrap="square" rtlCol="0">
            <a:spAutoFit/>
          </a:bodyPr>
          <a:lstStyle/>
          <a:p>
            <a:r>
              <a:rPr lang="en-IN" sz="3200" dirty="0" err="1"/>
              <a:t>Panelist</a:t>
            </a:r>
            <a:endParaRPr lang="en-IN" sz="2400" dirty="0"/>
          </a:p>
        </p:txBody>
      </p:sp>
    </p:spTree>
    <p:extLst>
      <p:ext uri="{BB962C8B-B14F-4D97-AF65-F5344CB8AC3E}">
        <p14:creationId xmlns:p14="http://schemas.microsoft.com/office/powerpoint/2010/main" val="135651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11EAAA-D7D1-49D2-ACA8-CCE610CA9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29" y="1669055"/>
            <a:ext cx="6956304" cy="3519890"/>
          </a:xfrm>
          <a:prstGeom prst="rect">
            <a:avLst/>
          </a:prstGeom>
        </p:spPr>
      </p:pic>
      <p:sp>
        <p:nvSpPr>
          <p:cNvPr id="6" name="TextBox 5">
            <a:extLst>
              <a:ext uri="{FF2B5EF4-FFF2-40B4-BE49-F238E27FC236}">
                <a16:creationId xmlns:a16="http://schemas.microsoft.com/office/drawing/2014/main" id="{55F05E06-734B-4E4E-B1A9-0720097C4D18}"/>
              </a:ext>
            </a:extLst>
          </p:cNvPr>
          <p:cNvSpPr txBox="1"/>
          <p:nvPr/>
        </p:nvSpPr>
        <p:spPr>
          <a:xfrm>
            <a:off x="8358389" y="3136612"/>
            <a:ext cx="1828800" cy="584775"/>
          </a:xfrm>
          <a:prstGeom prst="rect">
            <a:avLst/>
          </a:prstGeom>
          <a:noFill/>
        </p:spPr>
        <p:txBody>
          <a:bodyPr wrap="square" rtlCol="0">
            <a:spAutoFit/>
          </a:bodyPr>
          <a:lstStyle/>
          <a:p>
            <a:r>
              <a:rPr lang="en-IN" sz="3200" dirty="0"/>
              <a:t>Seeker</a:t>
            </a:r>
            <a:endParaRPr lang="en-IN" dirty="0"/>
          </a:p>
        </p:txBody>
      </p:sp>
    </p:spTree>
    <p:extLst>
      <p:ext uri="{BB962C8B-B14F-4D97-AF65-F5344CB8AC3E}">
        <p14:creationId xmlns:p14="http://schemas.microsoft.com/office/powerpoint/2010/main" val="1819084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471</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Novelty of theProject</vt:lpstr>
      <vt:lpstr>Sophistication value of theProject</vt:lpstr>
      <vt:lpstr>Continued…</vt:lpstr>
      <vt:lpstr>Applicability of theproject</vt:lpstr>
      <vt:lpstr>Class Diagram</vt:lpstr>
      <vt:lpstr>State Diagram</vt:lpstr>
      <vt:lpstr>PowerPoint Presentation</vt:lpstr>
      <vt:lpstr>PowerPoint Presentation</vt:lpstr>
      <vt:lpstr>PowerPoint Presentation</vt:lpstr>
      <vt:lpstr>Tools and Technologies</vt:lpstr>
      <vt:lpstr>Coding Metrics and Testing of theProject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Jain</dc:creator>
  <cp:lastModifiedBy>Ronak Jain</cp:lastModifiedBy>
  <cp:revision>9</cp:revision>
  <dcterms:created xsi:type="dcterms:W3CDTF">2018-11-30T19:38:03Z</dcterms:created>
  <dcterms:modified xsi:type="dcterms:W3CDTF">2018-11-30T20:40:02Z</dcterms:modified>
</cp:coreProperties>
</file>