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Lor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14D63A-9BF2-4D17-AD84-0C1BB35792A5}">
  <a:tblStyle styleId="{0E14D63A-9BF2-4D17-AD84-0C1BB35792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5.xml"/><Relationship Id="rId41" Type="http://schemas.openxmlformats.org/officeDocument/2006/relationships/font" Target="fonts/Lor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Lora-bold.fntdata"/><Relationship Id="rId16" Type="http://schemas.openxmlformats.org/officeDocument/2006/relationships/slide" Target="slides/slide11.xml"/><Relationship Id="rId38" Type="http://schemas.openxmlformats.org/officeDocument/2006/relationships/font" Target="fonts/Lor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f4690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f4690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convolution--&gt;feature map--&gt;relu--&gt;maxpooling--&gt;1d matrix conversion--&gt;sending it to ann as input layer</a:t>
            </a:r>
            <a:endParaRPr/>
          </a:p>
          <a:p>
            <a:pPr indent="0" lvl="0" marL="0" rtl="0" algn="l">
              <a:spcBef>
                <a:spcPts val="0"/>
              </a:spcBef>
              <a:spcAft>
                <a:spcPts val="0"/>
              </a:spcAft>
              <a:buNone/>
            </a:pPr>
            <a:r>
              <a:rPr lang="en"/>
              <a:t>Rectifie linearity unit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4690a57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4690a57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f4690a576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f4690a576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e20073e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20073e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4690a57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4690a57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f4690a57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f4690a57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f4690a576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f4690a576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 div(x,y) = (M31x+ M32y+ M13) ; dst(x,y) = (M11x+ M12y+ M13, M21x+ M22y+ M23)/div(x,y)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De-Warping : Polyfit(x,y,2) = p2 x + px + p ; E = sigma(Polyfit(x,y,2) – y)2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f42dd673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f42dd673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e14c1d7bb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e14c1d7bb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f42dd673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f42dd673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14c1d7bb_1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14c1d7bb_1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mentor name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e14c1d7b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e14c1d7b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e14c1d7bb_1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e14c1d7bb_1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e20073e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e20073e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f42dd673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f42dd673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f4690a576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f4690a576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14c1d7bb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14c1d7bb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14c1d7bb_1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14c1d7bb_1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4690a57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4690a57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42dd673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42dd673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42dd6739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42dd6739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14c1d7bb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14c1d7bb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42dd673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42dd673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ooglecarjames.weebly.com/detail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pectrum.ieee.org/static/the-self-driving-car" TargetMode="External"/><Relationship Id="rId4" Type="http://schemas.openxmlformats.org/officeDocument/2006/relationships/hyperlink" Target="https://www.hindustantimes.com/india-news/india-to-change-definition-of-blindness-reduce-number-of-blind-by-4-million/story-HxHKeH3XpfPBEtSr2moerO.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4925" y="596725"/>
            <a:ext cx="7896600" cy="39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Calibri"/>
                <a:ea typeface="Calibri"/>
                <a:cs typeface="Calibri"/>
                <a:sym typeface="Calibri"/>
              </a:rPr>
              <a:t>WALKER FOR BLIND PEOPLE USING DEEP LEARNING</a:t>
            </a:r>
            <a:endParaRPr sz="4800">
              <a:latin typeface="Calibri"/>
              <a:ea typeface="Calibri"/>
              <a:cs typeface="Calibri"/>
              <a:sym typeface="Calibri"/>
            </a:endParaRPr>
          </a:p>
        </p:txBody>
      </p:sp>
      <p:sp>
        <p:nvSpPr>
          <p:cNvPr id="87" name="Google Shape;87;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	</a:t>
            </a:r>
            <a:endParaRPr/>
          </a:p>
        </p:txBody>
      </p:sp>
      <p:sp>
        <p:nvSpPr>
          <p:cNvPr id="155" name="Google Shape;155;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6" name="Google Shape;156;p22"/>
          <p:cNvSpPr/>
          <p:nvPr/>
        </p:nvSpPr>
        <p:spPr>
          <a:xfrm>
            <a:off x="1117775" y="3101225"/>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nvSpPr>
        <p:spPr>
          <a:xfrm>
            <a:off x="1218575" y="3193775"/>
            <a:ext cx="13194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p:txBody>
      </p:sp>
      <p:sp>
        <p:nvSpPr>
          <p:cNvPr id="158" name="Google Shape;158;p22"/>
          <p:cNvSpPr/>
          <p:nvPr/>
        </p:nvSpPr>
        <p:spPr>
          <a:xfrm>
            <a:off x="3016188" y="3101225"/>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3016188" y="3193775"/>
            <a:ext cx="13194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Max Pooling</a:t>
            </a:r>
            <a:endParaRPr>
              <a:latin typeface="Lato"/>
              <a:ea typeface="Lato"/>
              <a:cs typeface="Lato"/>
              <a:sym typeface="Lato"/>
            </a:endParaRPr>
          </a:p>
        </p:txBody>
      </p:sp>
      <p:sp>
        <p:nvSpPr>
          <p:cNvPr id="160" name="Google Shape;160;p22"/>
          <p:cNvSpPr/>
          <p:nvPr/>
        </p:nvSpPr>
        <p:spPr>
          <a:xfrm>
            <a:off x="4960825" y="3101225"/>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4960825" y="3193775"/>
            <a:ext cx="13194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Flattening</a:t>
            </a:r>
            <a:endParaRPr>
              <a:latin typeface="Lato"/>
              <a:ea typeface="Lato"/>
              <a:cs typeface="Lato"/>
              <a:sym typeface="Lato"/>
            </a:endParaRPr>
          </a:p>
        </p:txBody>
      </p:sp>
      <p:sp>
        <p:nvSpPr>
          <p:cNvPr id="162" name="Google Shape;162;p22"/>
          <p:cNvSpPr/>
          <p:nvPr/>
        </p:nvSpPr>
        <p:spPr>
          <a:xfrm>
            <a:off x="6852950" y="3101225"/>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6852950" y="3193775"/>
            <a:ext cx="13194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Full Connection</a:t>
            </a:r>
            <a:endParaRPr>
              <a:latin typeface="Lato"/>
              <a:ea typeface="Lato"/>
              <a:cs typeface="Lato"/>
              <a:sym typeface="Lato"/>
            </a:endParaRPr>
          </a:p>
        </p:txBody>
      </p:sp>
      <p:sp>
        <p:nvSpPr>
          <p:cNvPr id="164" name="Google Shape;164;p22"/>
          <p:cNvSpPr/>
          <p:nvPr/>
        </p:nvSpPr>
        <p:spPr>
          <a:xfrm>
            <a:off x="2462375" y="3223175"/>
            <a:ext cx="5055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4383900" y="3223175"/>
            <a:ext cx="5055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6313838" y="3223175"/>
            <a:ext cx="5055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1117775" y="2101950"/>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nvSpPr>
        <p:spPr>
          <a:xfrm>
            <a:off x="1117775" y="2194513"/>
            <a:ext cx="13194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Input Image</a:t>
            </a:r>
            <a:endParaRPr>
              <a:latin typeface="Lato"/>
              <a:ea typeface="Lato"/>
              <a:cs typeface="Lato"/>
              <a:sym typeface="Lato"/>
            </a:endParaRPr>
          </a:p>
        </p:txBody>
      </p:sp>
      <p:sp>
        <p:nvSpPr>
          <p:cNvPr id="169" name="Google Shape;169;p22"/>
          <p:cNvSpPr/>
          <p:nvPr/>
        </p:nvSpPr>
        <p:spPr>
          <a:xfrm>
            <a:off x="6852950" y="4139050"/>
            <a:ext cx="13194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6852950" y="4231600"/>
            <a:ext cx="13194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Object Detected</a:t>
            </a:r>
            <a:endParaRPr>
              <a:latin typeface="Lato"/>
              <a:ea typeface="Lato"/>
              <a:cs typeface="Lato"/>
              <a:sym typeface="Lato"/>
            </a:endParaRPr>
          </a:p>
        </p:txBody>
      </p:sp>
      <p:sp>
        <p:nvSpPr>
          <p:cNvPr id="171" name="Google Shape;171;p22"/>
          <p:cNvSpPr/>
          <p:nvPr/>
        </p:nvSpPr>
        <p:spPr>
          <a:xfrm>
            <a:off x="1591225" y="2584225"/>
            <a:ext cx="163500" cy="26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7430900" y="3805225"/>
            <a:ext cx="163500" cy="26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2"/>
          <p:cNvCxnSpPr/>
          <p:nvPr/>
        </p:nvCxnSpPr>
        <p:spPr>
          <a:xfrm flipH="1" rot="10800000">
            <a:off x="877325" y="3741600"/>
            <a:ext cx="7525800" cy="171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2"/>
          <p:cNvCxnSpPr/>
          <p:nvPr/>
        </p:nvCxnSpPr>
        <p:spPr>
          <a:xfrm>
            <a:off x="877325" y="2915800"/>
            <a:ext cx="0" cy="8430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2"/>
          <p:cNvCxnSpPr/>
          <p:nvPr/>
        </p:nvCxnSpPr>
        <p:spPr>
          <a:xfrm flipH="1" rot="10800000">
            <a:off x="877325" y="2881400"/>
            <a:ext cx="7474500" cy="25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2"/>
          <p:cNvCxnSpPr/>
          <p:nvPr/>
        </p:nvCxnSpPr>
        <p:spPr>
          <a:xfrm>
            <a:off x="8360350" y="2898600"/>
            <a:ext cx="17100" cy="8430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2"/>
          <p:cNvSpPr txBox="1"/>
          <p:nvPr/>
        </p:nvSpPr>
        <p:spPr>
          <a:xfrm>
            <a:off x="2950200" y="3818925"/>
            <a:ext cx="29244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 Main steps involved in CNN</a:t>
            </a:r>
            <a:endParaRPr>
              <a:latin typeface="Lato"/>
              <a:ea typeface="Lato"/>
              <a:cs typeface="Lato"/>
              <a:sym typeface="Lato"/>
            </a:endParaRPr>
          </a:p>
        </p:txBody>
      </p:sp>
      <p:sp>
        <p:nvSpPr>
          <p:cNvPr id="178" name="Google Shape;178;p22"/>
          <p:cNvSpPr txBox="1"/>
          <p:nvPr/>
        </p:nvSpPr>
        <p:spPr>
          <a:xfrm>
            <a:off x="1726625" y="2579663"/>
            <a:ext cx="19770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Feature Detector</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23"/>
          <p:cNvPicPr preferRelativeResize="0"/>
          <p:nvPr/>
        </p:nvPicPr>
        <p:blipFill>
          <a:blip r:embed="rId3">
            <a:alphaModFix/>
          </a:blip>
          <a:stretch>
            <a:fillRect/>
          </a:stretch>
        </p:blipFill>
        <p:spPr>
          <a:xfrm>
            <a:off x="706676" y="1300950"/>
            <a:ext cx="7730650" cy="350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4"/>
          <p:cNvPicPr preferRelativeResize="0"/>
          <p:nvPr/>
        </p:nvPicPr>
        <p:blipFill rotWithShape="1">
          <a:blip r:embed="rId3">
            <a:alphaModFix/>
          </a:blip>
          <a:srcRect b="3460" l="0" r="0" t="-3460"/>
          <a:stretch/>
        </p:blipFill>
        <p:spPr>
          <a:xfrm>
            <a:off x="1978750" y="1610600"/>
            <a:ext cx="5186500"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6" name="Google Shape;196;p25"/>
          <p:cNvSpPr txBox="1"/>
          <p:nvPr/>
        </p:nvSpPr>
        <p:spPr>
          <a:xfrm>
            <a:off x="622450" y="1584800"/>
            <a:ext cx="8215200" cy="29529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An implementation of</a:t>
            </a:r>
            <a:r>
              <a:rPr b="1" lang="en" sz="1800">
                <a:solidFill>
                  <a:srgbClr val="666666"/>
                </a:solidFill>
                <a:latin typeface="Calibri"/>
                <a:ea typeface="Calibri"/>
                <a:cs typeface="Calibri"/>
                <a:sym typeface="Calibri"/>
              </a:rPr>
              <a:t> lane detection</a:t>
            </a:r>
            <a:r>
              <a:rPr lang="en" sz="1800">
                <a:solidFill>
                  <a:srgbClr val="666666"/>
                </a:solidFill>
                <a:latin typeface="Calibri"/>
                <a:ea typeface="Calibri"/>
                <a:cs typeface="Calibri"/>
                <a:sym typeface="Calibri"/>
              </a:rPr>
              <a:t> algorithm for Self-Driving Car has been explained [2].</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The author has used Computer Vision, Sensor Fusion, Deep Learning, Path Planning, Actuator System for the implementation</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Image Processing methods are used which are a combination of colour region, line selection, canny edge detection, and Hough transform.</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As suggested by the author, some method needs to be added to the algorithm that can change the parameters during day and night adaptively because constant parameters can only be used in same lighting conditions.</a:t>
            </a:r>
            <a:endParaRPr sz="1800">
              <a:solidFill>
                <a:srgbClr val="6666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27650" y="134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r>
              <a:rPr lang="en"/>
              <a:t> CONTD...</a:t>
            </a:r>
            <a:endParaRPr/>
          </a:p>
        </p:txBody>
      </p:sp>
      <p:sp>
        <p:nvSpPr>
          <p:cNvPr id="202" name="Google Shape;202;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3" name="Google Shape;203;p26"/>
          <p:cNvSpPr txBox="1"/>
          <p:nvPr/>
        </p:nvSpPr>
        <p:spPr>
          <a:xfrm>
            <a:off x="680638" y="2059700"/>
            <a:ext cx="8215200" cy="29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666666"/>
              </a:solidFill>
              <a:latin typeface="Lato"/>
              <a:ea typeface="Lato"/>
              <a:cs typeface="Lato"/>
              <a:sym typeface="Lato"/>
            </a:endParaRPr>
          </a:p>
        </p:txBody>
      </p:sp>
      <p:sp>
        <p:nvSpPr>
          <p:cNvPr id="204" name="Google Shape;204;p26"/>
          <p:cNvSpPr/>
          <p:nvPr/>
        </p:nvSpPr>
        <p:spPr>
          <a:xfrm>
            <a:off x="457888" y="31551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Capture</a:t>
            </a:r>
            <a:endParaRPr/>
          </a:p>
        </p:txBody>
      </p:sp>
      <p:sp>
        <p:nvSpPr>
          <p:cNvPr id="205" name="Google Shape;205;p26"/>
          <p:cNvSpPr/>
          <p:nvPr/>
        </p:nvSpPr>
        <p:spPr>
          <a:xfrm>
            <a:off x="1904338" y="3155150"/>
            <a:ext cx="1287738"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Color Selection</a:t>
            </a:r>
            <a:endParaRPr/>
          </a:p>
        </p:txBody>
      </p:sp>
      <p:sp>
        <p:nvSpPr>
          <p:cNvPr id="206" name="Google Shape;206;p26"/>
          <p:cNvSpPr/>
          <p:nvPr/>
        </p:nvSpPr>
        <p:spPr>
          <a:xfrm>
            <a:off x="3479075" y="31551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Region Masking</a:t>
            </a:r>
            <a:endParaRPr/>
          </a:p>
        </p:txBody>
      </p:sp>
      <p:sp>
        <p:nvSpPr>
          <p:cNvPr id="207" name="Google Shape;207;p26"/>
          <p:cNvSpPr/>
          <p:nvPr/>
        </p:nvSpPr>
        <p:spPr>
          <a:xfrm>
            <a:off x="4900838" y="31551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Canny Edge</a:t>
            </a:r>
            <a:endParaRPr/>
          </a:p>
        </p:txBody>
      </p:sp>
      <p:sp>
        <p:nvSpPr>
          <p:cNvPr id="208" name="Google Shape;208;p26"/>
          <p:cNvSpPr/>
          <p:nvPr/>
        </p:nvSpPr>
        <p:spPr>
          <a:xfrm>
            <a:off x="6302050" y="31551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Hough</a:t>
            </a:r>
            <a:r>
              <a:rPr lang="en"/>
              <a:t> Transform</a:t>
            </a:r>
            <a:endParaRPr/>
          </a:p>
        </p:txBody>
      </p:sp>
      <p:sp>
        <p:nvSpPr>
          <p:cNvPr id="209" name="Google Shape;209;p26"/>
          <p:cNvSpPr/>
          <p:nvPr/>
        </p:nvSpPr>
        <p:spPr>
          <a:xfrm>
            <a:off x="7703250" y="31551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Lane Identified</a:t>
            </a:r>
            <a:endParaRPr/>
          </a:p>
        </p:txBody>
      </p:sp>
      <p:sp>
        <p:nvSpPr>
          <p:cNvPr id="210" name="Google Shape;210;p26"/>
          <p:cNvSpPr/>
          <p:nvPr/>
        </p:nvSpPr>
        <p:spPr>
          <a:xfrm>
            <a:off x="1615063" y="3339350"/>
            <a:ext cx="2751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3206250" y="3339350"/>
            <a:ext cx="2751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4626225" y="3339350"/>
            <a:ext cx="2751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6027175" y="3339350"/>
            <a:ext cx="2751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428150" y="3339350"/>
            <a:ext cx="2751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nvSpPr>
        <p:spPr>
          <a:xfrm>
            <a:off x="3149850" y="4094150"/>
            <a:ext cx="2844300" cy="3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666666"/>
                </a:solidFill>
                <a:latin typeface="Lato"/>
                <a:ea typeface="Lato"/>
                <a:cs typeface="Lato"/>
                <a:sym typeface="Lato"/>
              </a:rPr>
              <a:t>Steps for Lane Detection </a:t>
            </a:r>
            <a:endParaRPr sz="1800">
              <a:solidFill>
                <a:srgbClr val="6666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727650" y="134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r>
              <a:rPr lang="en"/>
              <a:t> CONTD...</a:t>
            </a:r>
            <a:endParaRPr/>
          </a:p>
        </p:txBody>
      </p:sp>
      <p:sp>
        <p:nvSpPr>
          <p:cNvPr id="221" name="Google Shape;221;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2" name="Google Shape;222;p27"/>
          <p:cNvSpPr txBox="1"/>
          <p:nvPr/>
        </p:nvSpPr>
        <p:spPr>
          <a:xfrm>
            <a:off x="631050" y="2146975"/>
            <a:ext cx="8215200" cy="2780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A</a:t>
            </a:r>
            <a:r>
              <a:rPr lang="en" sz="1800">
                <a:solidFill>
                  <a:srgbClr val="666666"/>
                </a:solidFill>
                <a:latin typeface="Calibri"/>
                <a:ea typeface="Calibri"/>
                <a:cs typeface="Calibri"/>
                <a:sym typeface="Calibri"/>
              </a:rPr>
              <a:t> model of self driving car using CNN and </a:t>
            </a:r>
            <a:r>
              <a:rPr b="1" lang="en" sz="1800">
                <a:solidFill>
                  <a:srgbClr val="666666"/>
                </a:solidFill>
                <a:latin typeface="Calibri"/>
                <a:ea typeface="Calibri"/>
                <a:cs typeface="Calibri"/>
                <a:sym typeface="Calibri"/>
              </a:rPr>
              <a:t>Road Lane Detector</a:t>
            </a:r>
            <a:r>
              <a:rPr lang="en" sz="1800">
                <a:solidFill>
                  <a:srgbClr val="666666"/>
                </a:solidFill>
                <a:latin typeface="Calibri"/>
                <a:ea typeface="Calibri"/>
                <a:cs typeface="Calibri"/>
                <a:sym typeface="Calibri"/>
              </a:rPr>
              <a:t> has been proposed.</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b="1" lang="en" sz="1800">
                <a:solidFill>
                  <a:srgbClr val="666666"/>
                </a:solidFill>
                <a:latin typeface="Calibri"/>
                <a:ea typeface="Calibri"/>
                <a:cs typeface="Calibri"/>
                <a:sym typeface="Calibri"/>
              </a:rPr>
              <a:t>YOLO (You Only Look Once)</a:t>
            </a:r>
            <a:r>
              <a:rPr lang="en" sz="1800">
                <a:solidFill>
                  <a:srgbClr val="666666"/>
                </a:solidFill>
                <a:latin typeface="Calibri"/>
                <a:ea typeface="Calibri"/>
                <a:cs typeface="Calibri"/>
                <a:sym typeface="Calibri"/>
              </a:rPr>
              <a:t> is used as the object detector [3]</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Polynomial regression is used as the </a:t>
            </a:r>
            <a:r>
              <a:rPr b="1" lang="en" sz="1800">
                <a:solidFill>
                  <a:srgbClr val="666666"/>
                </a:solidFill>
                <a:latin typeface="Calibri"/>
                <a:ea typeface="Calibri"/>
                <a:cs typeface="Calibri"/>
                <a:sym typeface="Calibri"/>
              </a:rPr>
              <a:t>road guidance</a:t>
            </a:r>
            <a:r>
              <a:rPr lang="en" sz="1800">
                <a:solidFill>
                  <a:srgbClr val="666666"/>
                </a:solidFill>
                <a:latin typeface="Calibri"/>
                <a:ea typeface="Calibri"/>
                <a:cs typeface="Calibri"/>
                <a:sym typeface="Calibri"/>
              </a:rPr>
              <a:t>.</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Lato"/>
              <a:buChar char="❏"/>
            </a:pPr>
            <a:r>
              <a:rPr b="1" lang="en" sz="1800">
                <a:solidFill>
                  <a:srgbClr val="666666"/>
                </a:solidFill>
                <a:latin typeface="Calibri"/>
                <a:ea typeface="Calibri"/>
                <a:cs typeface="Calibri"/>
                <a:sym typeface="Calibri"/>
              </a:rPr>
              <a:t>Edge detection Approach</a:t>
            </a:r>
            <a:r>
              <a:rPr lang="en" sz="1800">
                <a:solidFill>
                  <a:srgbClr val="666666"/>
                </a:solidFill>
                <a:latin typeface="Calibri"/>
                <a:ea typeface="Calibri"/>
                <a:cs typeface="Calibri"/>
                <a:sym typeface="Calibri"/>
              </a:rPr>
              <a:t> for</a:t>
            </a:r>
            <a:r>
              <a:rPr b="1" lang="en" sz="1800">
                <a:solidFill>
                  <a:srgbClr val="666666"/>
                </a:solidFill>
                <a:latin typeface="Calibri"/>
                <a:ea typeface="Calibri"/>
                <a:cs typeface="Calibri"/>
                <a:sym typeface="Calibri"/>
              </a:rPr>
              <a:t> lane detection</a:t>
            </a:r>
            <a:r>
              <a:rPr lang="en" sz="1800">
                <a:solidFill>
                  <a:srgbClr val="666666"/>
                </a:solidFill>
                <a:latin typeface="Calibri"/>
                <a:ea typeface="Calibri"/>
                <a:cs typeface="Calibri"/>
                <a:sym typeface="Calibri"/>
              </a:rPr>
              <a:t> : Sobel, Laplacian, and Canny Detectors.</a:t>
            </a:r>
            <a:endParaRPr sz="1800">
              <a:solidFill>
                <a:srgbClr val="666666"/>
              </a:solidFill>
              <a:latin typeface="Calibri"/>
              <a:ea typeface="Calibri"/>
              <a:cs typeface="Calibri"/>
              <a:sym typeface="Calibri"/>
            </a:endParaRPr>
          </a:p>
          <a:p>
            <a:pPr indent="-342900" lvl="0" marL="457200" rtl="0" algn="just">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Edge detection and the lane detection to run in parallel for faster computation </a:t>
            </a:r>
            <a:endParaRPr sz="1800">
              <a:solidFill>
                <a:srgbClr val="666666"/>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727650" y="134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r>
              <a:rPr lang="en"/>
              <a:t> CONTD...</a:t>
            </a:r>
            <a:endParaRPr/>
          </a:p>
        </p:txBody>
      </p:sp>
      <p:sp>
        <p:nvSpPr>
          <p:cNvPr id="228" name="Google Shape;228;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9" name="Google Shape;229;p28"/>
          <p:cNvSpPr txBox="1"/>
          <p:nvPr/>
        </p:nvSpPr>
        <p:spPr>
          <a:xfrm>
            <a:off x="510650" y="1920200"/>
            <a:ext cx="8215200" cy="29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Lato"/>
                <a:ea typeface="Lato"/>
                <a:cs typeface="Lato"/>
                <a:sym typeface="Lato"/>
              </a:rPr>
              <a:t>Steps involved in YOLO :</a:t>
            </a:r>
            <a:endParaRPr sz="1800">
              <a:solidFill>
                <a:srgbClr val="666666"/>
              </a:solidFill>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solidFill>
                <a:srgbClr val="666666"/>
              </a:solidFill>
              <a:latin typeface="Calibri"/>
              <a:ea typeface="Calibri"/>
              <a:cs typeface="Calibri"/>
              <a:sym typeface="Calibri"/>
            </a:endParaRPr>
          </a:p>
        </p:txBody>
      </p:sp>
      <p:sp>
        <p:nvSpPr>
          <p:cNvPr id="230" name="Google Shape;230;p28"/>
          <p:cNvSpPr/>
          <p:nvPr/>
        </p:nvSpPr>
        <p:spPr>
          <a:xfrm>
            <a:off x="631050" y="2469350"/>
            <a:ext cx="11430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Resize image input</a:t>
            </a:r>
            <a:endParaRPr/>
          </a:p>
        </p:txBody>
      </p:sp>
      <p:sp>
        <p:nvSpPr>
          <p:cNvPr id="231" name="Google Shape;231;p28"/>
          <p:cNvSpPr/>
          <p:nvPr/>
        </p:nvSpPr>
        <p:spPr>
          <a:xfrm>
            <a:off x="2103425" y="2469350"/>
            <a:ext cx="169240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Feed resized images to convolutional layers</a:t>
            </a:r>
            <a:endParaRPr/>
          </a:p>
        </p:txBody>
      </p:sp>
      <p:sp>
        <p:nvSpPr>
          <p:cNvPr id="232" name="Google Shape;232;p28"/>
          <p:cNvSpPr/>
          <p:nvPr/>
        </p:nvSpPr>
        <p:spPr>
          <a:xfrm>
            <a:off x="4151813" y="2469350"/>
            <a:ext cx="1297950"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Outputs of Detection</a:t>
            </a:r>
            <a:endParaRPr/>
          </a:p>
        </p:txBody>
      </p:sp>
      <p:sp>
        <p:nvSpPr>
          <p:cNvPr id="233" name="Google Shape;233;p28"/>
          <p:cNvSpPr/>
          <p:nvPr/>
        </p:nvSpPr>
        <p:spPr>
          <a:xfrm>
            <a:off x="5791488" y="2469350"/>
            <a:ext cx="1419225"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Pre-trained Object Detection</a:t>
            </a:r>
            <a:endParaRPr/>
          </a:p>
        </p:txBody>
      </p:sp>
      <p:sp>
        <p:nvSpPr>
          <p:cNvPr id="234" name="Google Shape;234;p28"/>
          <p:cNvSpPr/>
          <p:nvPr/>
        </p:nvSpPr>
        <p:spPr>
          <a:xfrm>
            <a:off x="7552425" y="2469350"/>
            <a:ext cx="1419225" cy="762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a:t>r</a:t>
            </a:r>
            <a:r>
              <a:rPr lang="en"/>
              <a:t>ediction of bounding boxes</a:t>
            </a:r>
            <a:endParaRPr/>
          </a:p>
        </p:txBody>
      </p:sp>
      <p:sp>
        <p:nvSpPr>
          <p:cNvPr id="235" name="Google Shape;235;p28"/>
          <p:cNvSpPr/>
          <p:nvPr/>
        </p:nvSpPr>
        <p:spPr>
          <a:xfrm>
            <a:off x="1774050" y="2653550"/>
            <a:ext cx="341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795829" y="2653550"/>
            <a:ext cx="341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5449777" y="2653550"/>
            <a:ext cx="341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7210725" y="2653550"/>
            <a:ext cx="341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1777875" y="3784500"/>
            <a:ext cx="1204200" cy="4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Object Label</a:t>
            </a:r>
            <a:endParaRPr>
              <a:solidFill>
                <a:srgbClr val="666666"/>
              </a:solidFill>
            </a:endParaRPr>
          </a:p>
        </p:txBody>
      </p:sp>
      <p:sp>
        <p:nvSpPr>
          <p:cNvPr id="240" name="Google Shape;240;p28"/>
          <p:cNvSpPr/>
          <p:nvPr/>
        </p:nvSpPr>
        <p:spPr>
          <a:xfrm>
            <a:off x="3319450" y="3784500"/>
            <a:ext cx="1204200" cy="4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666666"/>
                </a:solidFill>
                <a:latin typeface="Calibri"/>
                <a:ea typeface="Calibri"/>
                <a:cs typeface="Calibri"/>
                <a:sym typeface="Calibri"/>
              </a:rPr>
              <a:t>X, Y midpoint coordinate</a:t>
            </a:r>
            <a:endParaRPr/>
          </a:p>
        </p:txBody>
      </p:sp>
      <p:sp>
        <p:nvSpPr>
          <p:cNvPr id="241" name="Google Shape;241;p28"/>
          <p:cNvSpPr/>
          <p:nvPr/>
        </p:nvSpPr>
        <p:spPr>
          <a:xfrm>
            <a:off x="4811850" y="3784500"/>
            <a:ext cx="1419300" cy="4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666666"/>
                </a:solidFill>
                <a:latin typeface="Calibri"/>
                <a:ea typeface="Calibri"/>
                <a:cs typeface="Calibri"/>
                <a:sym typeface="Calibri"/>
              </a:rPr>
              <a:t>Width and Height of object</a:t>
            </a:r>
            <a:endParaRPr>
              <a:solidFill>
                <a:srgbClr val="666666"/>
              </a:solidFill>
              <a:latin typeface="Calibri"/>
              <a:ea typeface="Calibri"/>
              <a:cs typeface="Calibri"/>
              <a:sym typeface="Calibri"/>
            </a:endParaRPr>
          </a:p>
        </p:txBody>
      </p:sp>
      <p:sp>
        <p:nvSpPr>
          <p:cNvPr id="242" name="Google Shape;242;p28"/>
          <p:cNvSpPr/>
          <p:nvPr/>
        </p:nvSpPr>
        <p:spPr>
          <a:xfrm>
            <a:off x="6658650" y="3784500"/>
            <a:ext cx="1298100" cy="4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Probability of Correctness</a:t>
            </a:r>
            <a:endParaRPr>
              <a:solidFill>
                <a:srgbClr val="666666"/>
              </a:solidFill>
              <a:latin typeface="Calibri"/>
              <a:ea typeface="Calibri"/>
              <a:cs typeface="Calibri"/>
              <a:sym typeface="Calibri"/>
            </a:endParaRPr>
          </a:p>
        </p:txBody>
      </p:sp>
      <p:cxnSp>
        <p:nvCxnSpPr>
          <p:cNvPr id="243" name="Google Shape;243;p28"/>
          <p:cNvCxnSpPr>
            <a:stCxn id="239" idx="0"/>
            <a:endCxn id="232" idx="2"/>
          </p:cNvCxnSpPr>
          <p:nvPr/>
        </p:nvCxnSpPr>
        <p:spPr>
          <a:xfrm flipH="1" rot="10800000">
            <a:off x="2379975" y="3231300"/>
            <a:ext cx="2420700" cy="5532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8"/>
          <p:cNvCxnSpPr>
            <a:stCxn id="232" idx="2"/>
            <a:endCxn id="240" idx="0"/>
          </p:cNvCxnSpPr>
          <p:nvPr/>
        </p:nvCxnSpPr>
        <p:spPr>
          <a:xfrm flipH="1">
            <a:off x="3921488" y="3231350"/>
            <a:ext cx="879300" cy="5532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8"/>
          <p:cNvCxnSpPr>
            <a:stCxn id="232" idx="2"/>
            <a:endCxn id="241" idx="0"/>
          </p:cNvCxnSpPr>
          <p:nvPr/>
        </p:nvCxnSpPr>
        <p:spPr>
          <a:xfrm>
            <a:off x="4800788" y="3231350"/>
            <a:ext cx="720600" cy="5532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8"/>
          <p:cNvCxnSpPr>
            <a:stCxn id="232" idx="2"/>
            <a:endCxn id="242" idx="0"/>
          </p:cNvCxnSpPr>
          <p:nvPr/>
        </p:nvCxnSpPr>
        <p:spPr>
          <a:xfrm>
            <a:off x="4800788" y="3231350"/>
            <a:ext cx="2506800" cy="55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LITERATURE REVIEW CONTD...</a:t>
            </a:r>
            <a:endParaRPr/>
          </a:p>
          <a:p>
            <a:pPr indent="0" lvl="0" marL="0" rtl="0" algn="l">
              <a:spcBef>
                <a:spcPts val="0"/>
              </a:spcBef>
              <a:spcAft>
                <a:spcPts val="0"/>
              </a:spcAft>
              <a:buNone/>
            </a:pPr>
            <a:r>
              <a:t/>
            </a:r>
            <a:endParaRPr/>
          </a:p>
        </p:txBody>
      </p:sp>
      <p:sp>
        <p:nvSpPr>
          <p:cNvPr id="252" name="Google Shape;252;p29"/>
          <p:cNvSpPr txBox="1"/>
          <p:nvPr>
            <p:ph idx="1" type="body"/>
          </p:nvPr>
        </p:nvSpPr>
        <p:spPr>
          <a:xfrm>
            <a:off x="729450" y="2078875"/>
            <a:ext cx="7688700" cy="25743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0"/>
              </a:spcBef>
              <a:spcAft>
                <a:spcPts val="0"/>
              </a:spcAft>
              <a:buNone/>
            </a:pPr>
            <a:r>
              <a:rPr b="1" lang="en" sz="1900">
                <a:solidFill>
                  <a:srgbClr val="666666"/>
                </a:solidFill>
                <a:latin typeface="Calibri"/>
                <a:ea typeface="Calibri"/>
                <a:cs typeface="Calibri"/>
                <a:sym typeface="Calibri"/>
              </a:rPr>
              <a:t>Limitations mentioned by the author :</a:t>
            </a:r>
            <a:r>
              <a:rPr lang="en" sz="1800">
                <a:solidFill>
                  <a:srgbClr val="666666"/>
                </a:solidFill>
                <a:latin typeface="Calibri"/>
                <a:ea typeface="Calibri"/>
                <a:cs typeface="Calibri"/>
                <a:sym typeface="Calibri"/>
              </a:rPr>
              <a:t> </a:t>
            </a:r>
            <a:endParaRPr sz="1800">
              <a:solidFill>
                <a:srgbClr val="666666"/>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sz="1800">
              <a:solidFill>
                <a:srgbClr val="666666"/>
              </a:solidFill>
              <a:latin typeface="Calibri"/>
              <a:ea typeface="Calibri"/>
              <a:cs typeface="Calibri"/>
              <a:sym typeface="Calibri"/>
            </a:endParaRPr>
          </a:p>
          <a:p>
            <a:pPr indent="-342900" lvl="1" marL="914400" rtl="0" algn="just">
              <a:lnSpc>
                <a:spcPct val="100000"/>
              </a:lnSpc>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Accommodating undetected road lanes</a:t>
            </a:r>
            <a:endParaRPr sz="1800">
              <a:solidFill>
                <a:srgbClr val="666666"/>
              </a:solidFill>
              <a:latin typeface="Calibri"/>
              <a:ea typeface="Calibri"/>
              <a:cs typeface="Calibri"/>
              <a:sym typeface="Calibri"/>
            </a:endParaRPr>
          </a:p>
          <a:p>
            <a:pPr indent="-342900" lvl="1" marL="914400" rtl="0" algn="just">
              <a:lnSpc>
                <a:spcPct val="100000"/>
              </a:lnSpc>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Effects of sudden over lighting/illumination to recording camera/environment</a:t>
            </a:r>
            <a:endParaRPr sz="1800">
              <a:solidFill>
                <a:srgbClr val="666666"/>
              </a:solidFill>
              <a:latin typeface="Calibri"/>
              <a:ea typeface="Calibri"/>
              <a:cs typeface="Calibri"/>
              <a:sym typeface="Calibri"/>
            </a:endParaRPr>
          </a:p>
          <a:p>
            <a:pPr indent="-342900" lvl="1" marL="914400" rtl="0" algn="just">
              <a:lnSpc>
                <a:spcPct val="100000"/>
              </a:lnSpc>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Inaccurate detection of sharp-turned roads</a:t>
            </a:r>
            <a:endParaRPr/>
          </a:p>
        </p:txBody>
      </p:sp>
      <p:sp>
        <p:nvSpPr>
          <p:cNvPr id="253" name="Google Shape;253;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BEING USED (TENTATIVE)</a:t>
            </a:r>
            <a:endParaRPr/>
          </a:p>
        </p:txBody>
      </p:sp>
      <p:sp>
        <p:nvSpPr>
          <p:cNvPr id="259" name="Google Shape;259;p30"/>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Deep Learning ( </a:t>
            </a:r>
            <a:r>
              <a:rPr b="1" lang="en" sz="1800"/>
              <a:t>Convolutional Neural Networks</a:t>
            </a:r>
            <a:r>
              <a:rPr lang="en" sz="1800"/>
              <a:t>,</a:t>
            </a:r>
            <a:r>
              <a:rPr b="1" lang="en" sz="1800"/>
              <a:t> Artificial Neural Networks</a:t>
            </a:r>
            <a:r>
              <a:rPr lang="en" sz="1800"/>
              <a:t>) for </a:t>
            </a:r>
            <a:r>
              <a:rPr b="1" lang="en" sz="1800"/>
              <a:t>Feature Extraction</a:t>
            </a:r>
            <a:r>
              <a:rPr lang="en" sz="1800"/>
              <a:t> and </a:t>
            </a:r>
            <a:r>
              <a:rPr b="1" lang="en" sz="1800"/>
              <a:t>Object Detection</a:t>
            </a:r>
            <a:endParaRPr b="1" sz="1800"/>
          </a:p>
          <a:p>
            <a:pPr indent="-342900" lvl="0" marL="457200" rtl="0" algn="l">
              <a:spcBef>
                <a:spcPts val="0"/>
              </a:spcBef>
              <a:spcAft>
                <a:spcPts val="0"/>
              </a:spcAft>
              <a:buSzPts val="1800"/>
              <a:buChar char="❏"/>
            </a:pPr>
            <a:r>
              <a:rPr b="1" lang="en" sz="1800"/>
              <a:t>Google Maps API</a:t>
            </a:r>
            <a:endParaRPr b="1" sz="1800"/>
          </a:p>
          <a:p>
            <a:pPr indent="-342900" lvl="0" marL="457200" rtl="0" algn="l">
              <a:spcBef>
                <a:spcPts val="0"/>
              </a:spcBef>
              <a:spcAft>
                <a:spcPts val="0"/>
              </a:spcAft>
              <a:buSzPts val="1800"/>
              <a:buChar char="❏"/>
            </a:pPr>
            <a:r>
              <a:rPr b="1" lang="en" sz="1800"/>
              <a:t>Python</a:t>
            </a:r>
            <a:r>
              <a:rPr lang="en" sz="1800"/>
              <a:t> for Programming</a:t>
            </a:r>
            <a:endParaRPr sz="1800"/>
          </a:p>
          <a:p>
            <a:pPr indent="-342900" lvl="0" marL="457200" rtl="0" algn="l">
              <a:spcBef>
                <a:spcPts val="0"/>
              </a:spcBef>
              <a:spcAft>
                <a:spcPts val="0"/>
              </a:spcAft>
              <a:buSzPts val="1800"/>
              <a:buChar char="❏"/>
            </a:pPr>
            <a:r>
              <a:rPr lang="en" sz="1800"/>
              <a:t>Object Detection API(</a:t>
            </a:r>
            <a:r>
              <a:rPr b="1" lang="en" sz="1800"/>
              <a:t>YOLO, Tensorflow</a:t>
            </a:r>
            <a:r>
              <a:rPr lang="en" sz="1800"/>
              <a:t>, etc.)</a:t>
            </a:r>
            <a:endParaRPr sz="1800"/>
          </a:p>
        </p:txBody>
      </p:sp>
      <p:sp>
        <p:nvSpPr>
          <p:cNvPr id="260" name="Google Shape;260;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6500" y="2223525"/>
            <a:ext cx="5116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266" name="Google Shape;266;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31"/>
          <p:cNvPicPr preferRelativeResize="0"/>
          <p:nvPr/>
        </p:nvPicPr>
        <p:blipFill>
          <a:blip r:embed="rId3">
            <a:alphaModFix/>
          </a:blip>
          <a:stretch>
            <a:fillRect/>
          </a:stretch>
        </p:blipFill>
        <p:spPr>
          <a:xfrm>
            <a:off x="2786075" y="524575"/>
            <a:ext cx="6239401" cy="461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endParaRPr/>
          </a:p>
        </p:txBody>
      </p:sp>
      <p:sp>
        <p:nvSpPr>
          <p:cNvPr id="93" name="Google Shape;93;p14"/>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n" sz="2000">
                <a:latin typeface="Calibri"/>
                <a:ea typeface="Calibri"/>
                <a:cs typeface="Calibri"/>
                <a:sym typeface="Calibri"/>
              </a:rPr>
              <a:t>Mentor: Gaurav Sharma</a:t>
            </a:r>
            <a:endParaRPr b="1" sz="20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Ajinkya Bedekar (U101116FCS183)</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Archana Gujar (U101116FEC158)</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Chinju Mary George (U101116FCS025)</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Dhruva Agarwal (U101116FCS177)</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Soumyadip Ghosh (U101116FCS133)</a:t>
            </a:r>
            <a:endParaRPr sz="1800">
              <a:latin typeface="Calibri"/>
              <a:ea typeface="Calibri"/>
              <a:cs typeface="Calibri"/>
              <a:sym typeface="Calibri"/>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DELIVERABLES</a:t>
            </a:r>
            <a:endParaRPr/>
          </a:p>
        </p:txBody>
      </p:sp>
      <p:sp>
        <p:nvSpPr>
          <p:cNvPr id="273" name="Google Shape;273;p32"/>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Algorithms to </a:t>
            </a:r>
            <a:r>
              <a:rPr lang="en" sz="1800"/>
              <a:t>achieve</a:t>
            </a:r>
            <a:r>
              <a:rPr lang="en" sz="1800"/>
              <a:t> the desired</a:t>
            </a:r>
            <a:r>
              <a:rPr lang="en" sz="1800"/>
              <a:t> output.</a:t>
            </a:r>
            <a:endParaRPr sz="1800"/>
          </a:p>
          <a:p>
            <a:pPr indent="-342900" lvl="0" marL="457200" rtl="0" algn="l">
              <a:spcBef>
                <a:spcPts val="0"/>
              </a:spcBef>
              <a:spcAft>
                <a:spcPts val="0"/>
              </a:spcAft>
              <a:buSzPts val="1800"/>
              <a:buChar char="❏"/>
            </a:pPr>
            <a:r>
              <a:rPr lang="en" sz="1800"/>
              <a:t>Software simulation/prototype of the actual product</a:t>
            </a:r>
            <a:endParaRPr sz="1800"/>
          </a:p>
        </p:txBody>
      </p:sp>
      <p:sp>
        <p:nvSpPr>
          <p:cNvPr id="274" name="Google Shape;274;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80" name="Google Shape;280;p33"/>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1800"/>
              <a:t>A walker with camera and wearable headphones for the blind ones. The camera captures real time video and will provide instruction to the user to reach his destination safely.</a:t>
            </a:r>
            <a:endParaRPr sz="1800"/>
          </a:p>
        </p:txBody>
      </p:sp>
      <p:sp>
        <p:nvSpPr>
          <p:cNvPr id="281" name="Google Shape;281;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7" name="Google Shape;287;p34"/>
          <p:cNvSpPr txBox="1"/>
          <p:nvPr>
            <p:ph idx="1" type="body"/>
          </p:nvPr>
        </p:nvSpPr>
        <p:spPr>
          <a:xfrm>
            <a:off x="559650" y="2281150"/>
            <a:ext cx="7858500" cy="2468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libri"/>
              <a:buAutoNum type="arabicPeriod"/>
            </a:pPr>
            <a:r>
              <a:rPr lang="en" sz="1500">
                <a:latin typeface="Calibri"/>
                <a:ea typeface="Calibri"/>
                <a:cs typeface="Calibri"/>
                <a:sym typeface="Calibri"/>
              </a:rPr>
              <a:t>Aditya Kumar Jain, ”</a:t>
            </a:r>
            <a:r>
              <a:rPr lang="en" sz="1500">
                <a:latin typeface="Calibri"/>
                <a:ea typeface="Calibri"/>
                <a:cs typeface="Calibri"/>
                <a:sym typeface="Calibri"/>
              </a:rPr>
              <a:t>Working model of Self-driving car using Convolutional Neural Network, Raspberry Pi and Arduino</a:t>
            </a:r>
            <a:r>
              <a:rPr lang="en" sz="1500">
                <a:latin typeface="Calibri"/>
                <a:ea typeface="Calibri"/>
                <a:cs typeface="Calibri"/>
                <a:sym typeface="Calibri"/>
              </a:rPr>
              <a:t>”, Dharmsinh Desai University, 2018</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en" sz="1500">
                <a:latin typeface="Calibri"/>
                <a:ea typeface="Calibri"/>
                <a:cs typeface="Calibri"/>
                <a:sym typeface="Calibri"/>
              </a:rPr>
              <a:t>Mochamad Vicky Ghani Aziz, Ary Setijadi Prihatmanto, Hilwadi Hindersah, ”</a:t>
            </a:r>
            <a:r>
              <a:rPr lang="en" sz="1500">
                <a:latin typeface="Calibri"/>
                <a:ea typeface="Calibri"/>
                <a:cs typeface="Calibri"/>
                <a:sym typeface="Calibri"/>
              </a:rPr>
              <a:t>Implementation of lane detection algorithm for self-driving car on toll road cipularang using Python language</a:t>
            </a:r>
            <a:r>
              <a:rPr lang="en" sz="1500">
                <a:latin typeface="Calibri"/>
                <a:ea typeface="Calibri"/>
                <a:cs typeface="Calibri"/>
                <a:sym typeface="Calibri"/>
              </a:rPr>
              <a:t>”, School of Electrical Engineering and Informatics,  ITB, 2017</a:t>
            </a:r>
            <a:endParaRPr sz="1500">
              <a:latin typeface="Calibri"/>
              <a:ea typeface="Calibri"/>
              <a:cs typeface="Calibri"/>
              <a:sym typeface="Calibri"/>
            </a:endParaRPr>
          </a:p>
          <a:p>
            <a:pPr indent="-323850" lvl="0" marL="457200" rtl="0" algn="just">
              <a:spcBef>
                <a:spcPts val="0"/>
              </a:spcBef>
              <a:spcAft>
                <a:spcPts val="0"/>
              </a:spcAft>
              <a:buSzPts val="1500"/>
              <a:buFont typeface="Calibri"/>
              <a:buAutoNum type="arabicPeriod"/>
            </a:pPr>
            <a:r>
              <a:rPr lang="en" sz="1500">
                <a:latin typeface="Calibri"/>
                <a:ea typeface="Calibri"/>
                <a:cs typeface="Calibri"/>
                <a:sym typeface="Calibri"/>
              </a:rPr>
              <a:t>Brilian Tafjira Nugraha1, Shun-Feng Su2, Fahmizal, ”</a:t>
            </a:r>
            <a:r>
              <a:rPr lang="en" sz="1500">
                <a:latin typeface="Calibri"/>
                <a:ea typeface="Calibri"/>
                <a:cs typeface="Calibri"/>
                <a:sym typeface="Calibri"/>
              </a:rPr>
              <a:t>Towards self-driving car using convolutional neural network and road lane detector</a:t>
            </a:r>
            <a:r>
              <a:rPr lang="en" sz="1500">
                <a:latin typeface="Calibri"/>
                <a:ea typeface="Calibri"/>
                <a:cs typeface="Calibri"/>
                <a:sym typeface="Calibri"/>
              </a:rPr>
              <a:t>”, Department of Electrical Engineering , 2017</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en" sz="1500" u="sng">
                <a:solidFill>
                  <a:schemeClr val="hlink"/>
                </a:solidFill>
                <a:latin typeface="Calibri"/>
                <a:ea typeface="Calibri"/>
                <a:cs typeface="Calibri"/>
                <a:sym typeface="Calibri"/>
                <a:hlinkClick r:id="rId3"/>
              </a:rPr>
              <a:t>https://googlecarjames.weebly.com/details.html</a:t>
            </a:r>
            <a:endParaRPr sz="1500">
              <a:latin typeface="Calibri"/>
              <a:ea typeface="Calibri"/>
              <a:cs typeface="Calibri"/>
              <a:sym typeface="Calibri"/>
            </a:endParaRPr>
          </a:p>
        </p:txBody>
      </p:sp>
      <p:sp>
        <p:nvSpPr>
          <p:cNvPr id="288" name="Google Shape;288;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4" name="Google Shape;294;p35"/>
          <p:cNvSpPr txBox="1"/>
          <p:nvPr>
            <p:ph idx="1" type="body"/>
          </p:nvPr>
        </p:nvSpPr>
        <p:spPr>
          <a:xfrm>
            <a:off x="419875" y="18538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400"/>
              <a:t> 5.</a:t>
            </a:r>
            <a:r>
              <a:rPr lang="en" sz="1400"/>
              <a:t>	IEEE Spectrum report: self driving car </a:t>
            </a:r>
            <a:r>
              <a:rPr lang="en" sz="1400">
                <a:latin typeface="Calibri"/>
                <a:ea typeface="Calibri"/>
                <a:cs typeface="Calibri"/>
                <a:sym typeface="Calibri"/>
              </a:rPr>
              <a:t>(</a:t>
            </a:r>
            <a:r>
              <a:rPr lang="en" sz="1400" u="sng">
                <a:solidFill>
                  <a:schemeClr val="hlink"/>
                </a:solidFill>
                <a:latin typeface="Calibri"/>
                <a:ea typeface="Calibri"/>
                <a:cs typeface="Calibri"/>
                <a:sym typeface="Calibri"/>
                <a:hlinkClick r:id="rId3"/>
              </a:rPr>
              <a:t>link</a:t>
            </a:r>
            <a:r>
              <a:rPr lang="en" sz="1400">
                <a:latin typeface="Calibri"/>
                <a:ea typeface="Calibri"/>
                <a:cs typeface="Calibri"/>
                <a:sym typeface="Calibri"/>
              </a:rPr>
              <a:t>)</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   6. </a:t>
            </a:r>
            <a:r>
              <a:rPr lang="en" sz="1400">
                <a:solidFill>
                  <a:srgbClr val="666666"/>
                </a:solidFill>
                <a:latin typeface="Calibri"/>
                <a:ea typeface="Calibri"/>
                <a:cs typeface="Calibri"/>
                <a:sym typeface="Calibri"/>
              </a:rPr>
              <a:t>Self-driving and driver relaxing vehicle: Research Gate</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   7.	Matteo Poggi,Stefano Mattoccia,A Wearable Mobility Aid for the Visually Impaired based on embedded 3D Vision and Deep Learning,Department of Computer Science and Engineering (DISI)</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8. </a:t>
            </a:r>
            <a:r>
              <a:rPr lang="en" sz="1400" u="sng">
                <a:solidFill>
                  <a:schemeClr val="hlink"/>
                </a:solidFill>
                <a:latin typeface="Calibri"/>
                <a:ea typeface="Calibri"/>
                <a:cs typeface="Calibri"/>
                <a:sym typeface="Calibri"/>
                <a:hlinkClick r:id="rId4"/>
              </a:rPr>
              <a:t>https://www.hindustantimes.com/india-news/india-to-change-definition-of-blindness-reduce-number-of-blind-by-4-million/story-HxHKeH3XpfPBEtSr2moerO.html</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9.	</a:t>
            </a:r>
            <a:r>
              <a:rPr lang="en" sz="1400">
                <a:solidFill>
                  <a:srgbClr val="434343"/>
                </a:solidFill>
                <a:latin typeface="Calibri"/>
                <a:ea typeface="Calibri"/>
                <a:cs typeface="Calibri"/>
                <a:sym typeface="Calibri"/>
              </a:rPr>
              <a:t>Pallav Doshi, Shubhankar Punktambekar, Niraj Kini, Simarjeet Singh Dhami,”Object Detection and its Application using Convolutional Neural Network”,</a:t>
            </a:r>
            <a:r>
              <a:rPr lang="en" sz="1400">
                <a:solidFill>
                  <a:srgbClr val="000000"/>
                </a:solidFill>
                <a:highlight>
                  <a:srgbClr val="F1F1F1"/>
                </a:highlight>
                <a:latin typeface="Calibri"/>
                <a:ea typeface="Calibri"/>
                <a:cs typeface="Calibri"/>
                <a:sym typeface="Calibri"/>
              </a:rPr>
              <a:t>Department of Computer Engineering, NBNSSOE</a:t>
            </a:r>
            <a:endParaRPr sz="1400">
              <a:solidFill>
                <a:srgbClr val="000000"/>
              </a:solidFill>
              <a:latin typeface="Calibri"/>
              <a:ea typeface="Calibri"/>
              <a:cs typeface="Calibri"/>
              <a:sym typeface="Calibri"/>
            </a:endParaRPr>
          </a:p>
          <a:p>
            <a:pPr indent="0" lvl="0" marL="0" rtl="0" algn="l">
              <a:spcBef>
                <a:spcPts val="1600"/>
              </a:spcBef>
              <a:spcAft>
                <a:spcPts val="0"/>
              </a:spcAft>
              <a:buClr>
                <a:srgbClr val="000000"/>
              </a:buClr>
              <a:buSzPts val="1100"/>
              <a:buFont typeface="Arial"/>
              <a:buNone/>
            </a:pPr>
            <a:r>
              <a:t/>
            </a:r>
            <a:endParaRPr sz="1400">
              <a:solidFill>
                <a:srgbClr val="434343"/>
              </a:solidFill>
              <a:latin typeface="Calibri"/>
              <a:ea typeface="Calibri"/>
              <a:cs typeface="Calibri"/>
              <a:sym typeface="Calibri"/>
            </a:endParaRPr>
          </a:p>
          <a:p>
            <a:pPr indent="0" lvl="0" marL="0" rtl="0" algn="l">
              <a:spcBef>
                <a:spcPts val="0"/>
              </a:spcBef>
              <a:spcAft>
                <a:spcPts val="1600"/>
              </a:spcAft>
              <a:buNone/>
            </a:pPr>
            <a:r>
              <a:t/>
            </a:r>
            <a:endParaRPr sz="1400">
              <a:solidFill>
                <a:srgbClr val="434343"/>
              </a:solidFill>
              <a:latin typeface="Calibri"/>
              <a:ea typeface="Calibri"/>
              <a:cs typeface="Calibri"/>
              <a:sym typeface="Calibri"/>
            </a:endParaRPr>
          </a:p>
        </p:txBody>
      </p:sp>
      <p:sp>
        <p:nvSpPr>
          <p:cNvPr id="295" name="Google Shape;295;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6"/>
          <p:cNvSpPr txBox="1"/>
          <p:nvPr>
            <p:ph type="ctrTitle"/>
          </p:nvPr>
        </p:nvSpPr>
        <p:spPr>
          <a:xfrm>
            <a:off x="727950" y="902100"/>
            <a:ext cx="7688100" cy="33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01" name="Google Shape;301;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OF WORK</a:t>
            </a:r>
            <a:endParaRPr/>
          </a:p>
        </p:txBody>
      </p:sp>
      <p:sp>
        <p:nvSpPr>
          <p:cNvPr id="100" name="Google Shape;100;p15"/>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About 39 million people are blind worldwide, out of which 12 millions are Indian (almost 32.5%).</a:t>
            </a:r>
            <a:endParaRPr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Government</a:t>
            </a:r>
            <a:r>
              <a:rPr lang="en" sz="1800">
                <a:latin typeface="Calibri"/>
                <a:ea typeface="Calibri"/>
                <a:cs typeface="Calibri"/>
                <a:sym typeface="Calibri"/>
              </a:rPr>
              <a:t> policies (NPCB) are not sufficient to overcome the problem of providing self sustaining capabilities to them. </a:t>
            </a:r>
            <a:endParaRPr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A technology oriented approach can help to solve this problem.</a:t>
            </a:r>
            <a:endParaRPr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Smart walker can help blind people to be more independent without any human intervention.  </a:t>
            </a:r>
            <a:endParaRPr sz="1800">
              <a:latin typeface="Calibri"/>
              <a:ea typeface="Calibri"/>
              <a:cs typeface="Calibri"/>
              <a:sym typeface="Calibri"/>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107" name="Google Shape;107;p16"/>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1800">
                <a:latin typeface="Calibri"/>
                <a:ea typeface="Calibri"/>
                <a:cs typeface="Calibri"/>
                <a:sym typeface="Calibri"/>
              </a:rPr>
              <a:t>Many blind people require travel aids to navigate in unknown environment. In this project, we are trying to develop a walker for the blind people that does not only provide walking assistance but also enables blind user with mobility impairment to avoid obstacles and reach their destination without human assistance.</a:t>
            </a:r>
            <a:endParaRPr/>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r>
              <a:rPr lang="en"/>
              <a:t>	</a:t>
            </a:r>
            <a:endParaRPr/>
          </a:p>
        </p:txBody>
      </p:sp>
      <p:sp>
        <p:nvSpPr>
          <p:cNvPr id="114" name="Google Shape;114;p17"/>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Divided into </a:t>
            </a:r>
            <a:r>
              <a:rPr b="1" lang="en" sz="1800">
                <a:latin typeface="Calibri"/>
                <a:ea typeface="Calibri"/>
                <a:cs typeface="Calibri"/>
                <a:sym typeface="Calibri"/>
              </a:rPr>
              <a:t>2</a:t>
            </a:r>
            <a:r>
              <a:rPr lang="en" sz="1800">
                <a:latin typeface="Calibri"/>
                <a:ea typeface="Calibri"/>
                <a:cs typeface="Calibri"/>
                <a:sym typeface="Calibri"/>
              </a:rPr>
              <a:t> parts:</a:t>
            </a:r>
            <a:endParaRPr sz="1800">
              <a:latin typeface="Calibri"/>
              <a:ea typeface="Calibri"/>
              <a:cs typeface="Calibri"/>
              <a:sym typeface="Calibri"/>
            </a:endParaRPr>
          </a:p>
          <a:p>
            <a:pPr indent="-342900" lvl="0" marL="457200" rtl="0" algn="l">
              <a:spcBef>
                <a:spcPts val="1600"/>
              </a:spcBef>
              <a:spcAft>
                <a:spcPts val="0"/>
              </a:spcAft>
              <a:buSzPts val="1800"/>
              <a:buFont typeface="Calibri"/>
              <a:buAutoNum type="arabicPeriod"/>
            </a:pPr>
            <a:r>
              <a:rPr b="1" lang="en" sz="1800">
                <a:latin typeface="Calibri"/>
                <a:ea typeface="Calibri"/>
                <a:cs typeface="Calibri"/>
                <a:sym typeface="Calibri"/>
              </a:rPr>
              <a:t>Existing Walkers for Blind People</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Self Driving Car Concept</a:t>
            </a:r>
            <a:endParaRPr b="1" sz="1800">
              <a:latin typeface="Calibri"/>
              <a:ea typeface="Calibri"/>
              <a:cs typeface="Calibri"/>
              <a:sym typeface="Calibri"/>
            </a:endParaRPr>
          </a:p>
        </p:txBody>
      </p:sp>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r>
              <a:rPr lang="en"/>
              <a:t>(Existing Walker Technology)</a:t>
            </a:r>
            <a:endParaRPr/>
          </a:p>
        </p:txBody>
      </p:sp>
      <p:sp>
        <p:nvSpPr>
          <p:cNvPr id="121" name="Google Shape;12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2" name="Google Shape;122;p18"/>
          <p:cNvGraphicFramePr/>
          <p:nvPr/>
        </p:nvGraphicFramePr>
        <p:xfrm>
          <a:off x="727650" y="2440525"/>
          <a:ext cx="3000000" cy="3000000"/>
        </p:xfrm>
        <a:graphic>
          <a:graphicData uri="http://schemas.openxmlformats.org/drawingml/2006/table">
            <a:tbl>
              <a:tblPr>
                <a:noFill/>
                <a:tableStyleId>{0E14D63A-9BF2-4D17-AD84-0C1BB35792A5}</a:tableStyleId>
              </a:tblPr>
              <a:tblGrid>
                <a:gridCol w="755725"/>
                <a:gridCol w="3644125"/>
                <a:gridCol w="3288850"/>
              </a:tblGrid>
              <a:tr h="1074625">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b="1" lang="en">
                          <a:latin typeface="Calibri"/>
                          <a:ea typeface="Calibri"/>
                          <a:cs typeface="Calibri"/>
                          <a:sym typeface="Calibri"/>
                        </a:rPr>
                        <a:t>Smart Walker by Gaby Abou Haidar, Roger, Achkar, Richard Maalouf</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Publication: International Journal of Computing and Digital Systems</a:t>
                      </a:r>
                      <a:endParaRPr>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t>Hardware based solution with microcontrollers, camera, IR sensor, pulse sensor, speakers, IOT</a:t>
                      </a:r>
                      <a:endParaRPr/>
                    </a:p>
                  </a:txBody>
                  <a:tcPr marT="91425" marB="91425" marR="91425" marL="91425"/>
                </a:tc>
              </a:tr>
              <a:tr h="1074625">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b="1" lang="en">
                          <a:latin typeface="Calibri"/>
                          <a:ea typeface="Calibri"/>
                          <a:cs typeface="Calibri"/>
                          <a:sym typeface="Calibri"/>
                        </a:rPr>
                        <a:t>Multisensor guided walker for visually impaired elderly people </a:t>
                      </a:r>
                      <a:endParaRPr b="1">
                        <a:latin typeface="Lora"/>
                        <a:ea typeface="Lora"/>
                        <a:cs typeface="Lora"/>
                        <a:sym typeface="Lora"/>
                      </a:endParaRPr>
                    </a:p>
                    <a:p>
                      <a:pPr indent="0" lvl="0" marL="0" rtl="0" algn="l">
                        <a:spcBef>
                          <a:spcPts val="0"/>
                        </a:spcBef>
                        <a:spcAft>
                          <a:spcPts val="0"/>
                        </a:spcAft>
                        <a:buNone/>
                      </a:pPr>
                      <a:r>
                        <a:rPr lang="en">
                          <a:latin typeface="Calibri"/>
                          <a:ea typeface="Calibri"/>
                          <a:cs typeface="Calibri"/>
                          <a:sym typeface="Calibri"/>
                        </a:rPr>
                        <a:t>Conference Paper · September 2015</a:t>
                      </a:r>
                      <a:endParaRPr>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t>Ultrasonic sensors input, orientation and guiding algorithm embedded in microcontroller, motors, etc</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128" name="Google Shape;128;p19"/>
          <p:cNvGraphicFramePr/>
          <p:nvPr/>
        </p:nvGraphicFramePr>
        <p:xfrm>
          <a:off x="895375" y="1881850"/>
          <a:ext cx="3000000" cy="3000000"/>
        </p:xfrm>
        <a:graphic>
          <a:graphicData uri="http://schemas.openxmlformats.org/drawingml/2006/table">
            <a:tbl>
              <a:tblPr>
                <a:noFill/>
                <a:tableStyleId>{0E14D63A-9BF2-4D17-AD84-0C1BB35792A5}</a:tableStyleId>
              </a:tblPr>
              <a:tblGrid>
                <a:gridCol w="700850"/>
                <a:gridCol w="3589400"/>
                <a:gridCol w="3063000"/>
              </a:tblGrid>
              <a:tr h="1421100">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just">
                        <a:spcBef>
                          <a:spcPts val="0"/>
                        </a:spcBef>
                        <a:spcAft>
                          <a:spcPts val="0"/>
                        </a:spcAft>
                        <a:buNone/>
                      </a:pPr>
                      <a:r>
                        <a:rPr b="1" lang="en"/>
                        <a:t>A Navigation Aid for Blind People with Walking Disabilities</a:t>
                      </a:r>
                      <a:r>
                        <a:rPr lang="en"/>
                        <a:t> </a:t>
                      </a:r>
                      <a:endParaRPr/>
                    </a:p>
                    <a:p>
                      <a:pPr indent="0" lvl="0" marL="0" rtl="0" algn="just">
                        <a:spcBef>
                          <a:spcPts val="0"/>
                        </a:spcBef>
                        <a:spcAft>
                          <a:spcPts val="0"/>
                        </a:spcAft>
                        <a:buNone/>
                      </a:pPr>
                      <a:r>
                        <a:rPr lang="en"/>
                        <a:t>Andreas Wachaja, Pratik Agarwal,  Miguel Reyes Adame, Knut Moller,  Wolfram Burgard</a:t>
                      </a:r>
                      <a:endParaRPr/>
                    </a:p>
                  </a:txBody>
                  <a:tcPr marT="91425" marB="91425" marR="91425" marL="91425"/>
                </a:tc>
                <a:tc>
                  <a:txBody>
                    <a:bodyPr>
                      <a:noAutofit/>
                    </a:bodyPr>
                    <a:lstStyle/>
                    <a:p>
                      <a:pPr indent="0" lvl="0" marL="0" rtl="0" algn="l">
                        <a:spcBef>
                          <a:spcPts val="0"/>
                        </a:spcBef>
                        <a:spcAft>
                          <a:spcPts val="0"/>
                        </a:spcAft>
                        <a:buNone/>
                      </a:pPr>
                      <a:r>
                        <a:rPr lang="en"/>
                        <a:t>Vibration belt, lazer inputs, servo motor, HLD classifier</a:t>
                      </a:r>
                      <a:endParaRPr/>
                    </a:p>
                  </a:txBody>
                  <a:tcPr marT="91425" marB="91425" marR="91425" marL="91425"/>
                </a:tc>
              </a:tr>
              <a:tr h="1052650">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just">
                        <a:spcBef>
                          <a:spcPts val="0"/>
                        </a:spcBef>
                        <a:spcAft>
                          <a:spcPts val="0"/>
                        </a:spcAft>
                        <a:buNone/>
                      </a:pPr>
                      <a:r>
                        <a:rPr b="1" lang="en"/>
                        <a:t>A Wearable Mobility Aid for the Visually Impaired based on embedded 3D Vision and Deep Learning[7]</a:t>
                      </a:r>
                      <a:endParaRPr b="1"/>
                    </a:p>
                    <a:p>
                      <a:pPr indent="0" lvl="0" marL="0" rtl="0" algn="just">
                        <a:spcBef>
                          <a:spcPts val="0"/>
                        </a:spcBef>
                        <a:spcAft>
                          <a:spcPts val="0"/>
                        </a:spcAft>
                        <a:buNone/>
                      </a:pPr>
                      <a:r>
                        <a:rPr lang="en"/>
                        <a:t>Matteo Poggi, Stefano Mattoccia</a:t>
                      </a:r>
                      <a:endParaRPr/>
                    </a:p>
                  </a:txBody>
                  <a:tcPr marT="91425" marB="91425" marR="91425" marL="91425"/>
                </a:tc>
                <a:tc>
                  <a:txBody>
                    <a:bodyPr>
                      <a:noAutofit/>
                    </a:bodyPr>
                    <a:lstStyle/>
                    <a:p>
                      <a:pPr indent="0" lvl="0" marL="0" rtl="0" algn="l">
                        <a:spcBef>
                          <a:spcPts val="0"/>
                        </a:spcBef>
                        <a:spcAft>
                          <a:spcPts val="0"/>
                        </a:spcAft>
                        <a:buNone/>
                      </a:pPr>
                      <a:r>
                        <a:rPr lang="en"/>
                        <a:t>3D sensing, ETS system, Stereo vision, FPGA, odroid U3, CNN</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a:t>
            </a:r>
            <a:r>
              <a:rPr lang="en"/>
              <a:t>REVIEW</a:t>
            </a:r>
            <a:r>
              <a:rPr lang="en"/>
              <a:t>(Self driving car concept)</a:t>
            </a:r>
            <a:endParaRPr/>
          </a:p>
        </p:txBody>
      </p:sp>
      <p:sp>
        <p:nvSpPr>
          <p:cNvPr id="134" name="Google Shape;134;p20"/>
          <p:cNvSpPr txBox="1"/>
          <p:nvPr>
            <p:ph idx="1" type="body"/>
          </p:nvPr>
        </p:nvSpPr>
        <p:spPr>
          <a:xfrm>
            <a:off x="727650" y="1853850"/>
            <a:ext cx="7999500" cy="31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sz="1800">
                <a:solidFill>
                  <a:srgbClr val="666666"/>
                </a:solidFill>
                <a:latin typeface="Calibri"/>
                <a:ea typeface="Calibri"/>
                <a:cs typeface="Calibri"/>
                <a:sym typeface="Calibri"/>
              </a:rPr>
              <a:t>A model has been proposed for </a:t>
            </a:r>
            <a:r>
              <a:rPr b="1" lang="en" sz="1800">
                <a:solidFill>
                  <a:srgbClr val="666666"/>
                </a:solidFill>
                <a:latin typeface="Calibri"/>
                <a:ea typeface="Calibri"/>
                <a:cs typeface="Calibri"/>
                <a:sym typeface="Calibri"/>
              </a:rPr>
              <a:t>Self-Driving car</a:t>
            </a:r>
            <a:r>
              <a:rPr lang="en" sz="1800">
                <a:solidFill>
                  <a:srgbClr val="666666"/>
                </a:solidFill>
                <a:latin typeface="Calibri"/>
                <a:ea typeface="Calibri"/>
                <a:cs typeface="Calibri"/>
                <a:sym typeface="Calibri"/>
              </a:rPr>
              <a:t> in which it takes the image through Raspberry Pi [1].</a:t>
            </a:r>
            <a:endParaRPr sz="1800">
              <a:solidFill>
                <a:srgbClr val="666666"/>
              </a:solidFill>
              <a:latin typeface="Calibri"/>
              <a:ea typeface="Calibri"/>
              <a:cs typeface="Calibri"/>
              <a:sym typeface="Calibri"/>
            </a:endParaRPr>
          </a:p>
          <a:p>
            <a:pPr indent="-342900" lvl="0" marL="457200" rtl="0" algn="l">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Raspberry Pi sends the image captured as an input image to </a:t>
            </a:r>
            <a:r>
              <a:rPr b="1" lang="en" sz="1800">
                <a:solidFill>
                  <a:srgbClr val="666666"/>
                </a:solidFill>
                <a:latin typeface="Calibri"/>
                <a:ea typeface="Calibri"/>
                <a:cs typeface="Calibri"/>
                <a:sym typeface="Calibri"/>
              </a:rPr>
              <a:t>Convolutional Neural Network</a:t>
            </a:r>
            <a:r>
              <a:rPr lang="en" sz="1800">
                <a:solidFill>
                  <a:srgbClr val="666666"/>
                </a:solidFill>
                <a:latin typeface="Calibri"/>
                <a:ea typeface="Calibri"/>
                <a:cs typeface="Calibri"/>
                <a:sym typeface="Calibri"/>
              </a:rPr>
              <a:t>. The image is gray-scaled before passing it to the Neural Network. </a:t>
            </a:r>
            <a:endParaRPr sz="1800">
              <a:solidFill>
                <a:srgbClr val="666666"/>
              </a:solidFill>
              <a:latin typeface="Calibri"/>
              <a:ea typeface="Calibri"/>
              <a:cs typeface="Calibri"/>
              <a:sym typeface="Calibri"/>
            </a:endParaRPr>
          </a:p>
          <a:p>
            <a:pPr indent="-342900" lvl="0" marL="457200" rtl="0" algn="l">
              <a:spcBef>
                <a:spcPts val="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Upon prediction the model gives one of the four output i.e. left, right, forward or stop. When the result is predicted corresponding Arduino signal is triggered which in turn helps the car to move in a particular direction with the help of its controller.</a:t>
            </a:r>
            <a:endParaRPr sz="1800">
              <a:solidFill>
                <a:srgbClr val="666666"/>
              </a:solidFill>
              <a:latin typeface="Calibri"/>
              <a:ea typeface="Calibri"/>
              <a:cs typeface="Calibri"/>
              <a:sym typeface="Calibri"/>
            </a:endParaRPr>
          </a:p>
        </p:txBody>
      </p:sp>
      <p:sp>
        <p:nvSpPr>
          <p:cNvPr id="135" name="Google Shape;13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69900" y="1271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LITERATURE REVIEW CONTD...</a:t>
            </a:r>
            <a:endParaRPr/>
          </a:p>
          <a:p>
            <a:pPr indent="0" lvl="0" marL="0" rtl="0" algn="l">
              <a:spcBef>
                <a:spcPts val="0"/>
              </a:spcBef>
              <a:spcAft>
                <a:spcPts val="0"/>
              </a:spcAft>
              <a:buNone/>
            </a:pPr>
            <a:r>
              <a:t/>
            </a:r>
            <a:endParaRPr/>
          </a:p>
        </p:txBody>
      </p:sp>
      <p:sp>
        <p:nvSpPr>
          <p:cNvPr id="141" name="Google Shape;14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2" name="Google Shape;142;p21"/>
          <p:cNvSpPr/>
          <p:nvPr/>
        </p:nvSpPr>
        <p:spPr>
          <a:xfrm>
            <a:off x="1321975" y="1914775"/>
            <a:ext cx="1654875" cy="1097388"/>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Camera module takes the image</a:t>
            </a:r>
            <a:endParaRPr/>
          </a:p>
        </p:txBody>
      </p:sp>
      <p:sp>
        <p:nvSpPr>
          <p:cNvPr id="143" name="Google Shape;143;p21"/>
          <p:cNvSpPr/>
          <p:nvPr/>
        </p:nvSpPr>
        <p:spPr>
          <a:xfrm>
            <a:off x="4250950" y="1914763"/>
            <a:ext cx="1809850" cy="8574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Direction Prediction Algorithm</a:t>
            </a:r>
            <a:endParaRPr/>
          </a:p>
        </p:txBody>
      </p:sp>
      <p:sp>
        <p:nvSpPr>
          <p:cNvPr id="144" name="Google Shape;144;p21"/>
          <p:cNvSpPr/>
          <p:nvPr/>
        </p:nvSpPr>
        <p:spPr>
          <a:xfrm>
            <a:off x="4655725" y="3881600"/>
            <a:ext cx="2011550" cy="8574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Control Signal to Arduino Microcontroller</a:t>
            </a:r>
            <a:endParaRPr/>
          </a:p>
        </p:txBody>
      </p:sp>
      <p:sp>
        <p:nvSpPr>
          <p:cNvPr id="145" name="Google Shape;145;p21"/>
          <p:cNvSpPr/>
          <p:nvPr/>
        </p:nvSpPr>
        <p:spPr>
          <a:xfrm>
            <a:off x="1535750" y="3751075"/>
            <a:ext cx="2214575" cy="111845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Arduino sends</a:t>
            </a:r>
            <a:endParaRPr/>
          </a:p>
          <a:p>
            <a:pPr indent="0" lvl="0" marL="0" rtl="0" algn="l">
              <a:spcBef>
                <a:spcPts val="0"/>
              </a:spcBef>
              <a:spcAft>
                <a:spcPts val="0"/>
              </a:spcAft>
              <a:buClr>
                <a:srgbClr val="000000"/>
              </a:buClr>
              <a:buSzPts val="1100"/>
              <a:buFont typeface="Arial"/>
              <a:buNone/>
            </a:pPr>
            <a:r>
              <a:rPr lang="en"/>
              <a:t>the signal to the</a:t>
            </a:r>
            <a:endParaRPr/>
          </a:p>
          <a:p>
            <a:pPr indent="0" lvl="0" marL="0" rtl="0" algn="l">
              <a:spcBef>
                <a:spcPts val="0"/>
              </a:spcBef>
              <a:spcAft>
                <a:spcPts val="0"/>
              </a:spcAft>
              <a:buClr>
                <a:srgbClr val="000000"/>
              </a:buClr>
              <a:buSzPts val="1100"/>
              <a:buFont typeface="Arial"/>
              <a:buNone/>
            </a:pPr>
            <a:r>
              <a:rPr lang="en"/>
              <a:t>car via Remote</a:t>
            </a:r>
            <a:endParaRPr/>
          </a:p>
          <a:p>
            <a:pPr indent="0" lvl="0" marL="0" rtl="0" algn="l">
              <a:spcBef>
                <a:spcPts val="0"/>
              </a:spcBef>
              <a:spcAft>
                <a:spcPts val="0"/>
              </a:spcAft>
              <a:buClr>
                <a:srgbClr val="000000"/>
              </a:buClr>
              <a:buSzPts val="1100"/>
              <a:buFont typeface="Arial"/>
              <a:buNone/>
            </a:pPr>
            <a:r>
              <a:rPr lang="en"/>
              <a:t>controller</a:t>
            </a:r>
            <a:endParaRPr/>
          </a:p>
          <a:p>
            <a:pPr indent="0" lvl="0" marL="0" rtl="0" algn="l">
              <a:spcBef>
                <a:spcPts val="0"/>
              </a:spcBef>
              <a:spcAft>
                <a:spcPts val="0"/>
              </a:spcAft>
              <a:buNone/>
            </a:pPr>
            <a:r>
              <a:t/>
            </a:r>
            <a:endParaRPr/>
          </a:p>
        </p:txBody>
      </p:sp>
      <p:cxnSp>
        <p:nvCxnSpPr>
          <p:cNvPr id="146" name="Google Shape;146;p21"/>
          <p:cNvCxnSpPr>
            <a:stCxn id="142" idx="3"/>
          </p:cNvCxnSpPr>
          <p:nvPr/>
        </p:nvCxnSpPr>
        <p:spPr>
          <a:xfrm>
            <a:off x="2976850" y="2463469"/>
            <a:ext cx="1274100" cy="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1"/>
          <p:cNvCxnSpPr>
            <a:stCxn id="143" idx="2"/>
          </p:cNvCxnSpPr>
          <p:nvPr/>
        </p:nvCxnSpPr>
        <p:spPr>
          <a:xfrm>
            <a:off x="5155875" y="2772163"/>
            <a:ext cx="23700" cy="1104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1"/>
          <p:cNvCxnSpPr>
            <a:stCxn id="144" idx="1"/>
          </p:cNvCxnSpPr>
          <p:nvPr/>
        </p:nvCxnSpPr>
        <p:spPr>
          <a:xfrm rot="10800000">
            <a:off x="3750325" y="4310000"/>
            <a:ext cx="905400" cy="3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1"/>
          <p:cNvSpPr txBox="1"/>
          <p:nvPr/>
        </p:nvSpPr>
        <p:spPr>
          <a:xfrm>
            <a:off x="6929450" y="2512225"/>
            <a:ext cx="2011500" cy="10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Steps for the self driving model</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