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891" r:id="rId2"/>
    <p:sldMasterId id="2147483904" r:id="rId3"/>
    <p:sldMasterId id="2147483915" r:id="rId4"/>
  </p:sldMasterIdLst>
  <p:notesMasterIdLst>
    <p:notesMasterId r:id="rId13"/>
  </p:notesMasterIdLst>
  <p:handoutMasterIdLst>
    <p:handoutMasterId r:id="rId14"/>
  </p:handoutMasterIdLst>
  <p:sldIdLst>
    <p:sldId id="803" r:id="rId5"/>
    <p:sldId id="802" r:id="rId6"/>
    <p:sldId id="804" r:id="rId7"/>
    <p:sldId id="805" r:id="rId8"/>
    <p:sldId id="806" r:id="rId9"/>
    <p:sldId id="807" r:id="rId10"/>
    <p:sldId id="808" r:id="rId11"/>
    <p:sldId id="809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91">
          <p15:clr>
            <a:srgbClr val="A4A3A4"/>
          </p15:clr>
        </p15:guide>
        <p15:guide id="3" orient="horz" pos="962">
          <p15:clr>
            <a:srgbClr val="A4A3A4"/>
          </p15:clr>
        </p15:guide>
        <p15:guide id="4" orient="horz" pos="622">
          <p15:clr>
            <a:srgbClr val="A4A3A4"/>
          </p15:clr>
        </p15:guide>
        <p15:guide id="5" orient="horz" pos="2930">
          <p15:clr>
            <a:srgbClr val="A4A3A4"/>
          </p15:clr>
        </p15:guide>
        <p15:guide id="6" orient="horz" pos="3163">
          <p15:clr>
            <a:srgbClr val="A4A3A4"/>
          </p15:clr>
        </p15:guide>
        <p15:guide id="7" orient="horz" pos="2855">
          <p15:clr>
            <a:srgbClr val="A4A3A4"/>
          </p15:clr>
        </p15:guide>
        <p15:guide id="8" orient="horz" pos="1314">
          <p15:clr>
            <a:srgbClr val="A4A3A4"/>
          </p15:clr>
        </p15:guide>
        <p15:guide id="9" orient="horz" pos="940">
          <p15:clr>
            <a:srgbClr val="A4A3A4"/>
          </p15:clr>
        </p15:guide>
        <p15:guide id="10" pos="2880">
          <p15:clr>
            <a:srgbClr val="A4A3A4"/>
          </p15:clr>
        </p15:guide>
        <p15:guide id="11" pos="2449">
          <p15:clr>
            <a:srgbClr val="A4A3A4"/>
          </p15:clr>
        </p15:guide>
        <p15:guide id="12" pos="3291">
          <p15:clr>
            <a:srgbClr val="A4A3A4"/>
          </p15:clr>
        </p15:guide>
        <p15:guide id="13" pos="5602">
          <p15:clr>
            <a:srgbClr val="A4A3A4"/>
          </p15:clr>
        </p15:guide>
        <p15:guide id="14" pos="417">
          <p15:clr>
            <a:srgbClr val="A4A3A4"/>
          </p15:clr>
        </p15:guide>
        <p15:guide id="15" pos="5443">
          <p15:clr>
            <a:srgbClr val="A4A3A4"/>
          </p15:clr>
        </p15:guide>
        <p15:guide id="16" pos="158">
          <p15:clr>
            <a:srgbClr val="A4A3A4"/>
          </p15:clr>
        </p15:guide>
        <p15:guide id="17" pos="26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B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9591" autoAdjust="0"/>
  </p:normalViewPr>
  <p:slideViewPr>
    <p:cSldViewPr showGuides="1">
      <p:cViewPr varScale="1">
        <p:scale>
          <a:sx n="146" d="100"/>
          <a:sy n="146" d="100"/>
        </p:scale>
        <p:origin x="492" y="120"/>
      </p:cViewPr>
      <p:guideLst>
        <p:guide orient="horz" pos="1620"/>
        <p:guide orient="horz" pos="191"/>
        <p:guide orient="horz" pos="962"/>
        <p:guide orient="horz" pos="622"/>
        <p:guide orient="horz" pos="2930"/>
        <p:guide orient="horz" pos="3163"/>
        <p:guide orient="horz" pos="2855"/>
        <p:guide orient="horz" pos="1314"/>
        <p:guide orient="horz" pos="940"/>
        <p:guide pos="2880"/>
        <p:guide pos="2449"/>
        <p:guide pos="3291"/>
        <p:guide pos="5602"/>
        <p:guide pos="417"/>
        <p:guide pos="5443"/>
        <p:guide pos="158"/>
        <p:guide pos="26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355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75D78-A935-4C51-90BC-8D392F4B1638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EFD57-335A-4B16-907F-E5DD04F19B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62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17/12/2018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space réservé pour une image  61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0"/>
            <a:ext cx="9144000" cy="5143500"/>
          </a:xfrm>
          <a:solidFill>
            <a:schemeClr val="bg2"/>
          </a:solidFill>
        </p:spPr>
        <p:txBody>
          <a:bodyPr lIns="1800000" tIns="1080000" rIns="180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(Sélectionner l’image avec le bouton droit de la souris / Mettre à l’arrière plan)</a:t>
            </a:r>
          </a:p>
        </p:txBody>
      </p:sp>
      <p:sp>
        <p:nvSpPr>
          <p:cNvPr id="55" name="Espace réservé du texte 5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07599" y="792000"/>
            <a:ext cx="8385576" cy="1656000"/>
          </a:xfrm>
          <a:noFill/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1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Date</a:t>
            </a:r>
          </a:p>
        </p:txBody>
      </p:sp>
      <p:sp>
        <p:nvSpPr>
          <p:cNvPr id="58" name="Espace réservé du texte 56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0" y="360000"/>
            <a:ext cx="1440000" cy="360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59" name="Espace réservé du texte 56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0" y="2448000"/>
            <a:ext cx="1440000" cy="360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60" name="Espace réservé du texte 56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6" y="4428000"/>
            <a:ext cx="9143708" cy="360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57" name="Espace réservé du texte 56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3312000"/>
            <a:ext cx="2520000" cy="1080000"/>
          </a:xfr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4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30/11/2017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25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6"/>
          </p:nvPr>
        </p:nvSpPr>
        <p:spPr bwMode="gray">
          <a:xfrm>
            <a:off x="1" y="5020867"/>
            <a:ext cx="327024" cy="122633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071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4" y="303213"/>
            <a:ext cx="8642351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pour une image  61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250825" y="1527175"/>
            <a:ext cx="8642349" cy="3004344"/>
          </a:xfrm>
          <a:solidFill>
            <a:schemeClr val="bg2"/>
          </a:solidFill>
        </p:spPr>
        <p:txBody>
          <a:bodyPr lIns="360000" tIns="72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r>
              <a:rPr lang="fr-FR" noProof="0" dirty="0"/>
              <a:t>Sélectionner l’icône pour 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24844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252000" y="1492250"/>
            <a:ext cx="2591966" cy="212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16279" y="3659127"/>
            <a:ext cx="2484000" cy="86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1" hasCustomPrompt="1"/>
          </p:nvPr>
        </p:nvSpPr>
        <p:spPr bwMode="gray">
          <a:xfrm>
            <a:off x="3276017" y="1492249"/>
            <a:ext cx="2591966" cy="212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330000" y="3659127"/>
            <a:ext cx="2484000" cy="864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6301209" y="1492250"/>
            <a:ext cx="2591966" cy="212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355192" y="3659127"/>
            <a:ext cx="2484000" cy="864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0825" y="303213"/>
            <a:ext cx="8642350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3613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4" y="303213"/>
            <a:ext cx="8642351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2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pPr algn="l"/>
            <a:r>
              <a:rPr lang="fr-FR" dirty="0"/>
              <a:t>22/01/2017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pPr algn="l"/>
            <a:r>
              <a:rPr lang="fr-FR" dirty="0"/>
              <a:t>RATP RTHD COPIL DIGITAL n°15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803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Espace réservé du texte 5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07600" y="792000"/>
            <a:ext cx="8385575" cy="1656184"/>
          </a:xfrm>
          <a:noFill/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1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Date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4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30/11/2017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25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6"/>
          </p:nvPr>
        </p:nvSpPr>
        <p:spPr bwMode="gray">
          <a:xfrm>
            <a:off x="1" y="5020867"/>
            <a:ext cx="327024" cy="122633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8000"/>
            <a:ext cx="9144000" cy="35966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0"/>
            <a:ext cx="1440000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8000"/>
            <a:ext cx="1440000" cy="360000"/>
          </a:xfrm>
          <a:prstGeom prst="rect">
            <a:avLst/>
          </a:prstGeom>
        </p:spPr>
      </p:pic>
      <p:pic>
        <p:nvPicPr>
          <p:cNvPr id="10" name="Image 9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90258"/>
            <a:ext cx="151216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79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07601" y="2016000"/>
            <a:ext cx="5364000" cy="1080000"/>
          </a:xfrm>
          <a:noFill/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Titre de chapitre</a:t>
            </a:r>
          </a:p>
        </p:txBody>
      </p:sp>
      <p:sp>
        <p:nvSpPr>
          <p:cNvPr id="17" name="Espace réservé pour une image  61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6084168" y="0"/>
            <a:ext cx="3059832" cy="5143500"/>
          </a:xfrm>
          <a:solidFill>
            <a:schemeClr val="bg2"/>
          </a:solidFill>
        </p:spPr>
        <p:txBody>
          <a:bodyPr lIns="36000" tIns="1440000" rIns="3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(Sélectionner l’image avec le bouton droit de la souris / Mettre à l’arrière plan)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26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30/11/2017</a:t>
            </a:r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27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28"/>
          </p:nvPr>
        </p:nvSpPr>
        <p:spPr bwMode="gray">
          <a:xfrm>
            <a:off x="1" y="5020867"/>
            <a:ext cx="327024" cy="122633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Espace réservé du texte 56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0" y="3312000"/>
            <a:ext cx="2520000" cy="1080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0" name="Espace réservé du texte 56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0" y="360000"/>
            <a:ext cx="1440000" cy="360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1" name="Espace réservé du texte 56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0" y="648000"/>
            <a:ext cx="2880000" cy="1440000"/>
          </a:xfr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2" name="Espace réservé du texte 56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0" y="2952000"/>
            <a:ext cx="1440000" cy="360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3" name="Espace réservé du texte 56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0" y="4428000"/>
            <a:ext cx="9143708" cy="360000"/>
          </a:xfr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4675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07601" y="2016000"/>
            <a:ext cx="5364000" cy="1080000"/>
          </a:xfrm>
          <a:noFill/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Titre de chapitre</a:t>
            </a:r>
          </a:p>
        </p:txBody>
      </p:sp>
      <p:sp>
        <p:nvSpPr>
          <p:cNvPr id="17" name="Espace réservé pour une image  61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6084168" y="0"/>
            <a:ext cx="3059832" cy="5143500"/>
          </a:xfrm>
          <a:solidFill>
            <a:schemeClr val="bg2"/>
          </a:solidFill>
        </p:spPr>
        <p:txBody>
          <a:bodyPr lIns="36000" tIns="1440000" rIns="3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(Sélectionner l’image avec le bouton droit de la souris / Mettre à l’arrière plan)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26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30/11/2017</a:t>
            </a:r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27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28"/>
          </p:nvPr>
        </p:nvSpPr>
        <p:spPr bwMode="gray">
          <a:xfrm>
            <a:off x="1" y="5020867"/>
            <a:ext cx="327024" cy="122633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Espace réservé du texte 56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0" y="3312000"/>
            <a:ext cx="2520000" cy="1080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0" name="Espace réservé du texte 56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0" y="360000"/>
            <a:ext cx="1440000" cy="360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1" name="Espace réservé du texte 56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0" y="648000"/>
            <a:ext cx="2880000" cy="1440000"/>
          </a:xfr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2" name="Espace réservé du texte 56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0" y="2952000"/>
            <a:ext cx="1440000" cy="360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3" name="Espace réservé du texte 56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0" y="4428000"/>
            <a:ext cx="9143708" cy="360000"/>
          </a:xfr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7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07601" y="2016000"/>
            <a:ext cx="5364000" cy="1080000"/>
          </a:xfrm>
          <a:noFill/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Titre de chapitre</a:t>
            </a:r>
          </a:p>
        </p:txBody>
      </p:sp>
      <p:sp>
        <p:nvSpPr>
          <p:cNvPr id="17" name="Espace réservé pour une image  61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6084168" y="0"/>
            <a:ext cx="3059832" cy="5143500"/>
          </a:xfrm>
          <a:solidFill>
            <a:schemeClr val="bg2"/>
          </a:solidFill>
        </p:spPr>
        <p:txBody>
          <a:bodyPr lIns="36000" tIns="1440000" rIns="3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(Sélectionner l’image avec le bouton droit de la souris / Mettre à l’arrière plan)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26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30/11/2017</a:t>
            </a:r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27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28"/>
          </p:nvPr>
        </p:nvSpPr>
        <p:spPr bwMode="gray">
          <a:xfrm>
            <a:off x="1" y="5020867"/>
            <a:ext cx="327024" cy="122633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Espace réservé du texte 56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0" y="3312000"/>
            <a:ext cx="2520000" cy="1080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0" name="Espace réservé du texte 56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0" y="360000"/>
            <a:ext cx="1440000" cy="360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1" name="Espace réservé du texte 56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0" y="648000"/>
            <a:ext cx="2880000" cy="1440000"/>
          </a:xfr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2" name="Espace réservé du texte 56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0" y="2952000"/>
            <a:ext cx="1440000" cy="360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3" name="Espace réservé du texte 56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0" y="4428000"/>
            <a:ext cx="9143708" cy="360000"/>
          </a:xfr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5445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4" y="303213"/>
            <a:ext cx="8642351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2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8749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0" indent="0">
              <a:buNone/>
              <a:defRPr sz="2000"/>
            </a:lvl1pPr>
            <a:lvl2pPr marL="216000" indent="-216000"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800"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4" y="303213"/>
            <a:ext cx="8642351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2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6886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250825" y="1492250"/>
            <a:ext cx="4321175" cy="303927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5" name="Espace réservé pour une image  61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5076056" y="1527175"/>
            <a:ext cx="3817118" cy="3004344"/>
          </a:xfrm>
          <a:solidFill>
            <a:schemeClr val="bg2"/>
          </a:solidFill>
        </p:spPr>
        <p:txBody>
          <a:bodyPr lIns="360000" tIns="72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r>
              <a:rPr lang="fr-FR" noProof="0" dirty="0"/>
              <a:t>Sélectionner l’icône pour insérer une image</a:t>
            </a:r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303213"/>
            <a:ext cx="8642350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2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767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Espace réservé du texte 5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07600" y="792000"/>
            <a:ext cx="8385575" cy="1656184"/>
          </a:xfrm>
          <a:noFill/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1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Date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4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30/11/2017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25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6"/>
          </p:nvPr>
        </p:nvSpPr>
        <p:spPr bwMode="gray">
          <a:xfrm>
            <a:off x="1" y="5020867"/>
            <a:ext cx="327024" cy="122633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0"/>
            <a:ext cx="1440000" cy="36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8000"/>
            <a:ext cx="144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8000"/>
            <a:ext cx="9144000" cy="359664"/>
          </a:xfrm>
          <a:prstGeom prst="rect">
            <a:avLst/>
          </a:prstGeom>
        </p:spPr>
      </p:pic>
      <p:pic>
        <p:nvPicPr>
          <p:cNvPr id="10" name="Image 9"/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5" y="3579862"/>
            <a:ext cx="1664803" cy="8738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graphique 8"/>
          <p:cNvSpPr>
            <a:spLocks noGrp="1"/>
          </p:cNvSpPr>
          <p:nvPr>
            <p:ph type="chart" sz="quarter" idx="29"/>
          </p:nvPr>
        </p:nvSpPr>
        <p:spPr>
          <a:xfrm>
            <a:off x="5076825" y="1527175"/>
            <a:ext cx="3816350" cy="3005138"/>
          </a:xfrm>
        </p:spPr>
        <p:txBody>
          <a:bodyPr tIns="720000"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250825" y="1492250"/>
            <a:ext cx="4321175" cy="303927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303213"/>
            <a:ext cx="8642350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2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0655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4" y="303213"/>
            <a:ext cx="8642351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2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pour une image  61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250825" y="1527175"/>
            <a:ext cx="8642349" cy="3004344"/>
          </a:xfrm>
          <a:solidFill>
            <a:schemeClr val="bg2"/>
          </a:solidFill>
        </p:spPr>
        <p:txBody>
          <a:bodyPr lIns="360000" tIns="72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r>
              <a:rPr lang="fr-FR" noProof="0" dirty="0"/>
              <a:t>Sélectionner l’icône pour 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131964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252000" y="1492250"/>
            <a:ext cx="2591966" cy="212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16279" y="3659127"/>
            <a:ext cx="2484000" cy="86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1" hasCustomPrompt="1"/>
          </p:nvPr>
        </p:nvSpPr>
        <p:spPr bwMode="gray">
          <a:xfrm>
            <a:off x="3276017" y="1492249"/>
            <a:ext cx="2591966" cy="212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330000" y="3659127"/>
            <a:ext cx="2484000" cy="864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6301209" y="1492250"/>
            <a:ext cx="2591966" cy="212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355192" y="3659127"/>
            <a:ext cx="2484000" cy="864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0825" y="303213"/>
            <a:ext cx="8642350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2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186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5959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7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2692800" y="4816800"/>
            <a:ext cx="2581200" cy="122400"/>
          </a:xfrm>
        </p:spPr>
        <p:txBody>
          <a:bodyPr/>
          <a:lstStyle/>
          <a:p>
            <a:pPr algn="ctr"/>
            <a:r>
              <a:rPr lang="fr-FR" dirty="0">
                <a:cs typeface="Arial" panose="020B0604020202020204" pitchFamily="34" charset="0"/>
              </a:rPr>
              <a:t>Confidentiel</a:t>
            </a:r>
          </a:p>
        </p:txBody>
      </p:sp>
    </p:spTree>
    <p:extLst>
      <p:ext uri="{BB962C8B-B14F-4D97-AF65-F5344CB8AC3E}">
        <p14:creationId xmlns:p14="http://schemas.microsoft.com/office/powerpoint/2010/main" val="14611484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Espace réservé du texte 5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07600" y="792000"/>
            <a:ext cx="8385575" cy="1656184"/>
          </a:xfrm>
          <a:noFill/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3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1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Date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4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30/11/2017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25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6"/>
          </p:nvPr>
        </p:nvSpPr>
        <p:spPr bwMode="gray">
          <a:xfrm>
            <a:off x="1" y="5020867"/>
            <a:ext cx="327024" cy="122633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8000"/>
            <a:ext cx="9144000" cy="3596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0"/>
            <a:ext cx="1440000" cy="36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8000"/>
            <a:ext cx="1440000" cy="360000"/>
          </a:xfrm>
          <a:prstGeom prst="rect">
            <a:avLst/>
          </a:prstGeom>
        </p:spPr>
      </p:pic>
      <p:pic>
        <p:nvPicPr>
          <p:cNvPr id="10" name="Image 9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90258"/>
            <a:ext cx="151216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788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07601" y="2016000"/>
            <a:ext cx="5364000" cy="1080000"/>
          </a:xfrm>
          <a:noFill/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/>
              <a:t>Titre de chapitre</a:t>
            </a:r>
          </a:p>
        </p:txBody>
      </p:sp>
      <p:sp>
        <p:nvSpPr>
          <p:cNvPr id="17" name="Espace réservé pour une image  61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6084168" y="0"/>
            <a:ext cx="3059832" cy="5143500"/>
          </a:xfrm>
          <a:solidFill>
            <a:schemeClr val="bg2"/>
          </a:solidFill>
        </p:spPr>
        <p:txBody>
          <a:bodyPr lIns="36000" tIns="1440000" rIns="3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(Sélectionner l’image avec le bouton droit de la souris / Mettre à l’arrière plan)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26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30/11/2017</a:t>
            </a:r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27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28"/>
          </p:nvPr>
        </p:nvSpPr>
        <p:spPr bwMode="gray">
          <a:xfrm>
            <a:off x="1" y="5020867"/>
            <a:ext cx="327024" cy="122633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Espace réservé du texte 56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0" y="3312000"/>
            <a:ext cx="2520000" cy="1080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0" name="Espace réservé du texte 56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0" y="360000"/>
            <a:ext cx="1440000" cy="360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1" name="Espace réservé du texte 56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0" y="648000"/>
            <a:ext cx="2880000" cy="1440000"/>
          </a:xfr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2" name="Espace réservé du texte 56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0" y="2952000"/>
            <a:ext cx="1440000" cy="360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3" name="Espace réservé du texte 56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0" y="4428000"/>
            <a:ext cx="9143708" cy="360000"/>
          </a:xfr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985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07601" y="2016000"/>
            <a:ext cx="5364000" cy="1080000"/>
          </a:xfrm>
          <a:noFill/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/>
              <a:t>Titre de chapitre</a:t>
            </a:r>
          </a:p>
        </p:txBody>
      </p:sp>
      <p:sp>
        <p:nvSpPr>
          <p:cNvPr id="17" name="Espace réservé pour une image  61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6084168" y="0"/>
            <a:ext cx="3059832" cy="5143500"/>
          </a:xfrm>
          <a:solidFill>
            <a:schemeClr val="bg2"/>
          </a:solidFill>
        </p:spPr>
        <p:txBody>
          <a:bodyPr lIns="36000" tIns="1440000" rIns="3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(Sélectionner l’image avec le bouton droit de la souris / Mettre à l’arrière plan)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26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30/11/2017</a:t>
            </a:r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27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28"/>
          </p:nvPr>
        </p:nvSpPr>
        <p:spPr bwMode="gray">
          <a:xfrm>
            <a:off x="1" y="5020867"/>
            <a:ext cx="327024" cy="122633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Espace réservé du texte 56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0" y="3312000"/>
            <a:ext cx="2520000" cy="1080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0" name="Espace réservé du texte 56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0" y="360000"/>
            <a:ext cx="1440000" cy="360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1" name="Espace réservé du texte 56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0" y="648000"/>
            <a:ext cx="2880000" cy="1440000"/>
          </a:xfr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2" name="Espace réservé du texte 56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0" y="2952000"/>
            <a:ext cx="1440000" cy="360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3" name="Espace réservé du texte 56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0" y="4428000"/>
            <a:ext cx="9143708" cy="360000"/>
          </a:xfr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631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07601" y="2016000"/>
            <a:ext cx="5364000" cy="1080000"/>
          </a:xfrm>
          <a:noFill/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/>
              <a:t>Titre de chapitre</a:t>
            </a:r>
          </a:p>
        </p:txBody>
      </p:sp>
      <p:sp>
        <p:nvSpPr>
          <p:cNvPr id="17" name="Espace réservé pour une image  61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6084168" y="0"/>
            <a:ext cx="3059832" cy="5143500"/>
          </a:xfrm>
          <a:solidFill>
            <a:schemeClr val="bg2"/>
          </a:solidFill>
        </p:spPr>
        <p:txBody>
          <a:bodyPr lIns="36000" tIns="1440000" rIns="3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(Sélectionner l’image avec le bouton droit de la souris / Mettre à l’arrière plan)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26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30/11/2017</a:t>
            </a:r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27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28"/>
          </p:nvPr>
        </p:nvSpPr>
        <p:spPr bwMode="gray">
          <a:xfrm>
            <a:off x="1" y="5020867"/>
            <a:ext cx="327024" cy="122633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Espace réservé du texte 56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0" y="3312000"/>
            <a:ext cx="2520000" cy="1080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0" name="Espace réservé du texte 56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0" y="360000"/>
            <a:ext cx="1440000" cy="360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1" name="Espace réservé du texte 56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0" y="648000"/>
            <a:ext cx="2880000" cy="1440000"/>
          </a:xfr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2" name="Espace réservé du texte 56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0" y="2952000"/>
            <a:ext cx="1440000" cy="360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3" name="Espace réservé du texte 56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0" y="4428000"/>
            <a:ext cx="9143708" cy="360000"/>
          </a:xfr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4313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4" y="303213"/>
            <a:ext cx="8642351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3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495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07601" y="2016000"/>
            <a:ext cx="5364000" cy="1080000"/>
          </a:xfrm>
          <a:noFill/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Titre de chapitre</a:t>
            </a:r>
          </a:p>
        </p:txBody>
      </p:sp>
      <p:sp>
        <p:nvSpPr>
          <p:cNvPr id="17" name="Espace réservé pour une image  61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6084168" y="0"/>
            <a:ext cx="3059832" cy="5143500"/>
          </a:xfrm>
          <a:solidFill>
            <a:schemeClr val="bg2"/>
          </a:solidFill>
        </p:spPr>
        <p:txBody>
          <a:bodyPr lIns="36000" tIns="1440000" rIns="3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(Sélectionner l’image avec le bouton droit de la souris / Mettre à l’arrière plan)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26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30/11/2017</a:t>
            </a:r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27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28"/>
          </p:nvPr>
        </p:nvSpPr>
        <p:spPr bwMode="gray">
          <a:xfrm>
            <a:off x="1" y="5020867"/>
            <a:ext cx="327024" cy="122633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Espace réservé du texte 56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0" y="3312000"/>
            <a:ext cx="2520000" cy="1080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0" name="Espace réservé du texte 56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0" y="360000"/>
            <a:ext cx="1440000" cy="360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1" name="Espace réservé du texte 56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0" y="648000"/>
            <a:ext cx="2880000" cy="1440000"/>
          </a:xfr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2" name="Espace réservé du texte 56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0" y="2952000"/>
            <a:ext cx="1440000" cy="360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3" name="Espace réservé du texte 56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0" y="4428000"/>
            <a:ext cx="9143708" cy="360000"/>
          </a:xfr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0" indent="0">
              <a:buNone/>
              <a:defRPr sz="2000"/>
            </a:lvl1pPr>
            <a:lvl2pPr marL="216000" indent="-216000">
              <a:buClr>
                <a:schemeClr val="accent3"/>
              </a:buClr>
              <a:buSzPct val="70000"/>
              <a:buFont typeface="Wingdings" panose="05000000000000000000" pitchFamily="2" charset="2"/>
              <a:buChar char="l"/>
              <a:defRPr sz="1800"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4" y="303213"/>
            <a:ext cx="8642351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3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04106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250825" y="1492250"/>
            <a:ext cx="4321175" cy="303927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5" name="Espace réservé pour une image  61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5076056" y="1527175"/>
            <a:ext cx="3817118" cy="3004344"/>
          </a:xfrm>
          <a:solidFill>
            <a:schemeClr val="bg2"/>
          </a:solidFill>
        </p:spPr>
        <p:txBody>
          <a:bodyPr lIns="360000" tIns="72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r>
              <a:rPr lang="fr-FR" noProof="0" dirty="0"/>
              <a:t>Sélectionner l’icône pour insérer une image</a:t>
            </a:r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303213"/>
            <a:ext cx="8642350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3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59395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graphique 8"/>
          <p:cNvSpPr>
            <a:spLocks noGrp="1"/>
          </p:cNvSpPr>
          <p:nvPr>
            <p:ph type="chart" sz="quarter" idx="29"/>
          </p:nvPr>
        </p:nvSpPr>
        <p:spPr>
          <a:xfrm>
            <a:off x="5076825" y="1527175"/>
            <a:ext cx="3816350" cy="3005138"/>
          </a:xfrm>
        </p:spPr>
        <p:txBody>
          <a:bodyPr tIns="720000"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250825" y="1492250"/>
            <a:ext cx="4321175" cy="303927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303213"/>
            <a:ext cx="8642350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3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4502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4" y="303213"/>
            <a:ext cx="8642351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3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pour une image  61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250825" y="1527175"/>
            <a:ext cx="8642349" cy="3004344"/>
          </a:xfrm>
          <a:solidFill>
            <a:schemeClr val="bg2"/>
          </a:solidFill>
        </p:spPr>
        <p:txBody>
          <a:bodyPr lIns="360000" tIns="72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r>
              <a:rPr lang="fr-FR" noProof="0" dirty="0"/>
              <a:t>Sélectionner l’icône pour 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7685992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252000" y="1492250"/>
            <a:ext cx="2591966" cy="212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16279" y="3659127"/>
            <a:ext cx="2484000" cy="86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1" hasCustomPrompt="1"/>
          </p:nvPr>
        </p:nvSpPr>
        <p:spPr bwMode="gray">
          <a:xfrm>
            <a:off x="3276017" y="1492249"/>
            <a:ext cx="2591966" cy="212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330000" y="3659127"/>
            <a:ext cx="2484000" cy="864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6301209" y="1492250"/>
            <a:ext cx="2591966" cy="212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355192" y="3659127"/>
            <a:ext cx="2484000" cy="864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0825" y="303213"/>
            <a:ext cx="8642350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3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6297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7555515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2667" y="170260"/>
            <a:ext cx="8716596" cy="792956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01" y="1021557"/>
            <a:ext cx="8686068" cy="3394472"/>
          </a:xfrm>
          <a:prstGeom prst="rect">
            <a:avLst/>
          </a:prstGeom>
        </p:spPr>
        <p:txBody>
          <a:bodyPr lIns="69686" tIns="34843" rIns="69686" bIns="34843"/>
          <a:lstStyle>
            <a:lvl1pPr>
              <a:defRPr>
                <a:latin typeface="Trebuchet MS" pitchFamily="34" charset="0"/>
              </a:defRPr>
            </a:lvl1pPr>
            <a:lvl2pPr>
              <a:spcAft>
                <a:spcPts val="0"/>
              </a:spcAft>
              <a:defRPr>
                <a:latin typeface="Trebuchet MS" pitchFamily="34" charset="0"/>
              </a:defRPr>
            </a:lvl2pPr>
            <a:lvl3pPr>
              <a:spcAft>
                <a:spcPts val="0"/>
              </a:spcAft>
              <a:defRPr>
                <a:latin typeface="Trebuchet MS" pitchFamily="34" charset="0"/>
              </a:defRPr>
            </a:lvl3pPr>
            <a:lvl4pPr>
              <a:spcAft>
                <a:spcPts val="0"/>
              </a:spcAft>
              <a:defRPr>
                <a:latin typeface="Trebuchet MS" pitchFamily="34" charset="0"/>
              </a:defRPr>
            </a:lvl4pPr>
            <a:lvl5pPr>
              <a:spcAft>
                <a:spcPts val="0"/>
              </a:spcAft>
              <a:defRPr>
                <a:latin typeface="Trebuchet MS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2109366" y="4810016"/>
            <a:ext cx="492979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9677" tIns="34839" rIns="69677" bIns="34839" anchor="b"/>
          <a:lstStyle/>
          <a:p>
            <a:pPr marL="0" marR="0" lvl="0" indent="0" algn="ctr" defTabSz="6968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500" b="0" i="0" u="none" strike="noStrike" cap="none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latin typeface="Trebuchet MS" pitchFamily="34" charset="0"/>
              </a:rPr>
              <a:t>Confidentiel</a:t>
            </a:r>
            <a:endParaRPr kumimoji="0" lang="fr-FR" sz="1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pic>
        <p:nvPicPr>
          <p:cNvPr id="10" name="Image 8" descr="RATP"/>
          <p:cNvPicPr>
            <a:picLocks noChangeArrowheads="1"/>
          </p:cNvPicPr>
          <p:nvPr userDrawn="1"/>
        </p:nvPicPr>
        <p:blipFill>
          <a:blip r:embed="rId2" cstate="print"/>
          <a:srcRect l="4895" t="4895" r="4895" b="4895"/>
          <a:stretch>
            <a:fillRect/>
          </a:stretch>
        </p:blipFill>
        <p:spPr bwMode="auto">
          <a:xfrm>
            <a:off x="8563970" y="21778"/>
            <a:ext cx="576000" cy="58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39294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Espace réservé du texte 5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07600" y="792000"/>
            <a:ext cx="8385575" cy="1656184"/>
          </a:xfrm>
          <a:noFill/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4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1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Date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4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30/11/2017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25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6"/>
          </p:nvPr>
        </p:nvSpPr>
        <p:spPr bwMode="gray">
          <a:xfrm>
            <a:off x="1" y="5020867"/>
            <a:ext cx="327024" cy="122633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8000"/>
            <a:ext cx="9144000" cy="3596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0"/>
            <a:ext cx="1440000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8000"/>
            <a:ext cx="1440000" cy="360000"/>
          </a:xfrm>
          <a:prstGeom prst="rect">
            <a:avLst/>
          </a:prstGeom>
        </p:spPr>
      </p:pic>
      <p:pic>
        <p:nvPicPr>
          <p:cNvPr id="10" name="Image 9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90258"/>
            <a:ext cx="151216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535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07601" y="2016000"/>
            <a:ext cx="5364000" cy="1080000"/>
          </a:xfrm>
          <a:noFill/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/>
              <a:t>Titre de chapitre</a:t>
            </a:r>
          </a:p>
        </p:txBody>
      </p:sp>
      <p:sp>
        <p:nvSpPr>
          <p:cNvPr id="17" name="Espace réservé pour une image  61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6084168" y="0"/>
            <a:ext cx="3059832" cy="5143500"/>
          </a:xfrm>
          <a:solidFill>
            <a:schemeClr val="bg2"/>
          </a:solidFill>
        </p:spPr>
        <p:txBody>
          <a:bodyPr lIns="36000" tIns="1440000" rIns="3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(Sélectionner l’image avec le bouton droit de la souris / Mettre à l’arrière plan)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26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30/11/2017</a:t>
            </a:r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27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28"/>
          </p:nvPr>
        </p:nvSpPr>
        <p:spPr bwMode="gray">
          <a:xfrm>
            <a:off x="1" y="5020867"/>
            <a:ext cx="327024" cy="122633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texte 56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0" y="360000"/>
            <a:ext cx="1440000" cy="360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1" name="Espace réservé du texte 56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0" y="648000"/>
            <a:ext cx="2880000" cy="1440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2" name="Espace réservé du texte 56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0" y="2952000"/>
            <a:ext cx="1440000" cy="360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3" name="Espace réservé du texte 56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0" y="4428000"/>
            <a:ext cx="9143708" cy="360000"/>
          </a:xfr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pic>
        <p:nvPicPr>
          <p:cNvPr id="13" name="Image 12"/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90258"/>
            <a:ext cx="151216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676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07601" y="2016000"/>
            <a:ext cx="5364000" cy="1080000"/>
          </a:xfrm>
          <a:noFill/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/>
              <a:t>Titre de chapitre</a:t>
            </a:r>
          </a:p>
        </p:txBody>
      </p:sp>
      <p:sp>
        <p:nvSpPr>
          <p:cNvPr id="17" name="Espace réservé pour une image  61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6084168" y="0"/>
            <a:ext cx="3059832" cy="5143500"/>
          </a:xfrm>
          <a:solidFill>
            <a:schemeClr val="bg2"/>
          </a:solidFill>
        </p:spPr>
        <p:txBody>
          <a:bodyPr lIns="36000" tIns="1440000" rIns="3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(Sélectionner l’image avec le bouton droit de la souris / Mettre à l’arrière plan)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26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30/11/2017</a:t>
            </a:r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27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28"/>
          </p:nvPr>
        </p:nvSpPr>
        <p:spPr bwMode="gray">
          <a:xfrm>
            <a:off x="1" y="5020867"/>
            <a:ext cx="327024" cy="122633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texte 56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0" y="360000"/>
            <a:ext cx="1440000" cy="360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1" name="Espace réservé du texte 56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0" y="648000"/>
            <a:ext cx="2880000" cy="1440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2" name="Espace réservé du texte 56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0" y="2952000"/>
            <a:ext cx="1440000" cy="360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3" name="Espace réservé du texte 56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0" y="4428000"/>
            <a:ext cx="9143708" cy="360000"/>
          </a:xfr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pic>
        <p:nvPicPr>
          <p:cNvPr id="13" name="Image 12"/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90258"/>
            <a:ext cx="151216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6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07601" y="2016000"/>
            <a:ext cx="5364000" cy="1080000"/>
          </a:xfrm>
          <a:noFill/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Titre de chapitre</a:t>
            </a:r>
          </a:p>
        </p:txBody>
      </p:sp>
      <p:sp>
        <p:nvSpPr>
          <p:cNvPr id="17" name="Espace réservé pour une image  61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6084168" y="0"/>
            <a:ext cx="3059832" cy="5143500"/>
          </a:xfrm>
          <a:solidFill>
            <a:schemeClr val="bg2"/>
          </a:solidFill>
        </p:spPr>
        <p:txBody>
          <a:bodyPr lIns="36000" tIns="1440000" rIns="3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(Sélectionner l’image avec le bouton droit de la souris / Mettre à l’arrière plan)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26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30/11/2017</a:t>
            </a:r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27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28"/>
          </p:nvPr>
        </p:nvSpPr>
        <p:spPr bwMode="gray">
          <a:xfrm>
            <a:off x="1" y="5020867"/>
            <a:ext cx="327024" cy="122633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Espace réservé du texte 56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0" y="3312000"/>
            <a:ext cx="2520000" cy="1080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0" name="Espace réservé du texte 56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0" y="360000"/>
            <a:ext cx="1440000" cy="360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1" name="Espace réservé du texte 56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0" y="648000"/>
            <a:ext cx="2880000" cy="1440000"/>
          </a:xfr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2" name="Espace réservé du texte 56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0" y="2952000"/>
            <a:ext cx="1440000" cy="360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3" name="Espace réservé du texte 56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0" y="4428000"/>
            <a:ext cx="9143708" cy="360000"/>
          </a:xfr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67929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07601" y="2016000"/>
            <a:ext cx="5364000" cy="1080000"/>
          </a:xfrm>
          <a:noFill/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/>
              <a:t>Titre de chapitre</a:t>
            </a:r>
          </a:p>
        </p:txBody>
      </p:sp>
      <p:sp>
        <p:nvSpPr>
          <p:cNvPr id="17" name="Espace réservé pour une image  61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6084168" y="0"/>
            <a:ext cx="3059832" cy="5143500"/>
          </a:xfrm>
          <a:solidFill>
            <a:schemeClr val="bg2"/>
          </a:solidFill>
        </p:spPr>
        <p:txBody>
          <a:bodyPr lIns="36000" tIns="1440000" rIns="3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(Sélectionner l’image avec le bouton droit de la souris / Mettre à l’arrière plan)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26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30/11/2017</a:t>
            </a:r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27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28"/>
          </p:nvPr>
        </p:nvSpPr>
        <p:spPr bwMode="gray">
          <a:xfrm>
            <a:off x="1" y="5020867"/>
            <a:ext cx="327024" cy="122633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texte 56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0" y="360000"/>
            <a:ext cx="1440000" cy="360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1" name="Espace réservé du texte 56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0" y="648000"/>
            <a:ext cx="2880000" cy="1440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2" name="Espace réservé du texte 56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0" y="2952000"/>
            <a:ext cx="1440000" cy="360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3" name="Espace réservé du texte 56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0" y="4428000"/>
            <a:ext cx="9143708" cy="360000"/>
          </a:xfr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pic>
        <p:nvPicPr>
          <p:cNvPr id="13" name="Image 12"/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90258"/>
            <a:ext cx="151216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447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4" y="303213"/>
            <a:ext cx="8642351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4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5826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0" indent="0">
              <a:buNone/>
              <a:defRPr sz="2000"/>
            </a:lvl1pPr>
            <a:lvl2pPr marL="216000" indent="-216000">
              <a:buClr>
                <a:schemeClr val="accent4"/>
              </a:buClr>
              <a:buSzPct val="70000"/>
              <a:buFont typeface="Wingdings" panose="05000000000000000000" pitchFamily="2" charset="2"/>
              <a:buChar char="l"/>
              <a:defRPr sz="1800"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4" y="303213"/>
            <a:ext cx="8642351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4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9343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250825" y="1492250"/>
            <a:ext cx="4321175" cy="303927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5" name="Espace réservé pour une image  61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5076056" y="1527175"/>
            <a:ext cx="3817118" cy="3004344"/>
          </a:xfrm>
          <a:solidFill>
            <a:schemeClr val="bg2"/>
          </a:solidFill>
        </p:spPr>
        <p:txBody>
          <a:bodyPr lIns="360000" tIns="72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r>
              <a:rPr lang="fr-FR" noProof="0" dirty="0"/>
              <a:t>Sélectionner l’icône pour insérer une image</a:t>
            </a:r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303213"/>
            <a:ext cx="8642350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4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2828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graphique 8"/>
          <p:cNvSpPr>
            <a:spLocks noGrp="1"/>
          </p:cNvSpPr>
          <p:nvPr>
            <p:ph type="chart" sz="quarter" idx="29"/>
          </p:nvPr>
        </p:nvSpPr>
        <p:spPr>
          <a:xfrm>
            <a:off x="5076825" y="1527175"/>
            <a:ext cx="3816350" cy="3005138"/>
          </a:xfrm>
        </p:spPr>
        <p:txBody>
          <a:bodyPr tIns="720000"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250825" y="1492250"/>
            <a:ext cx="4321175" cy="303927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303213"/>
            <a:ext cx="8642350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4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54797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4" y="303213"/>
            <a:ext cx="8642351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4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pour une image  61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250825" y="1527175"/>
            <a:ext cx="8642349" cy="3004344"/>
          </a:xfrm>
          <a:solidFill>
            <a:schemeClr val="bg2"/>
          </a:solidFill>
        </p:spPr>
        <p:txBody>
          <a:bodyPr lIns="360000" tIns="72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r>
              <a:rPr lang="fr-FR" noProof="0" dirty="0"/>
              <a:t>Sélectionner l’icône pour 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23517153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252000" y="1492250"/>
            <a:ext cx="2591966" cy="212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16279" y="3659127"/>
            <a:ext cx="2484000" cy="86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1" hasCustomPrompt="1"/>
          </p:nvPr>
        </p:nvSpPr>
        <p:spPr bwMode="gray">
          <a:xfrm>
            <a:off x="3276017" y="1492249"/>
            <a:ext cx="2591966" cy="212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330000" y="3659127"/>
            <a:ext cx="2484000" cy="864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6301209" y="1492250"/>
            <a:ext cx="2591966" cy="212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355192" y="3659127"/>
            <a:ext cx="2484000" cy="864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0825" y="303213"/>
            <a:ext cx="8642350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4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713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07601" y="2016000"/>
            <a:ext cx="5364000" cy="1080000"/>
          </a:xfrm>
          <a:noFill/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Titre de chapitre</a:t>
            </a:r>
          </a:p>
        </p:txBody>
      </p:sp>
      <p:sp>
        <p:nvSpPr>
          <p:cNvPr id="17" name="Espace réservé pour une image  61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6084168" y="0"/>
            <a:ext cx="3059832" cy="5143500"/>
          </a:xfrm>
          <a:solidFill>
            <a:schemeClr val="bg2"/>
          </a:solidFill>
        </p:spPr>
        <p:txBody>
          <a:bodyPr lIns="36000" tIns="1440000" rIns="3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(Sélectionner l’image avec le bouton droit de la souris / Mettre à l’arrière plan)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26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30/11/2017</a:t>
            </a:r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27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28"/>
          </p:nvPr>
        </p:nvSpPr>
        <p:spPr bwMode="gray">
          <a:xfrm>
            <a:off x="1" y="5020867"/>
            <a:ext cx="327024" cy="122633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Espace réservé du texte 56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0" y="3312000"/>
            <a:ext cx="2520000" cy="1080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0" name="Espace réservé du texte 56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0" y="360000"/>
            <a:ext cx="1440000" cy="360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1" name="Espace réservé du texte 56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0" y="648000"/>
            <a:ext cx="2880000" cy="1440000"/>
          </a:xfr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2" name="Espace réservé du texte 56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0" y="2952000"/>
            <a:ext cx="1440000" cy="360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3" name="Espace réservé du texte 56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0" y="4428000"/>
            <a:ext cx="9143708" cy="360000"/>
          </a:xfr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679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3220" cy="3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268288"/>
            <a:ext cx="8642350" cy="64727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noProof="0" dirty="0"/>
              <a:t>TITRE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587" y="1122596"/>
            <a:ext cx="2880000" cy="792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9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Chapitre 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72975" y="1068596"/>
            <a:ext cx="5620200" cy="900000"/>
          </a:xfrm>
        </p:spPr>
        <p:txBody>
          <a:bodyPr anchor="ctr" anchorCtr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marL="0" indent="-108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400"/>
            </a:lvl2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Texte de niveau 2</a:t>
            </a:r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2034112"/>
            <a:ext cx="2880000" cy="792000"/>
          </a:xfr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9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Chapitre 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71388" y="1980112"/>
            <a:ext cx="5619506" cy="900000"/>
          </a:xfrm>
        </p:spPr>
        <p:txBody>
          <a:bodyPr anchor="ctr" anchorCtr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marL="0" indent="-108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400"/>
            </a:lvl2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Texte de niveau 2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587" y="2945628"/>
            <a:ext cx="2880000" cy="792000"/>
          </a:xfr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9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Chapitre 0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72975" y="2891628"/>
            <a:ext cx="5619506" cy="900000"/>
          </a:xfrm>
        </p:spPr>
        <p:txBody>
          <a:bodyPr anchor="ctr" anchorCtr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marL="0" indent="-108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400"/>
            </a:lvl2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Texte de niveau 2</a:t>
            </a:r>
          </a:p>
        </p:txBody>
      </p:sp>
      <p:sp>
        <p:nvSpPr>
          <p:cNvPr id="13" name="Espace réservé du texte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0" y="3857143"/>
            <a:ext cx="2880000" cy="792000"/>
          </a:xfr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9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Chapitre 0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273669" y="3803143"/>
            <a:ext cx="5619506" cy="900000"/>
          </a:xfrm>
        </p:spPr>
        <p:txBody>
          <a:bodyPr anchor="ctr" anchorCtr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marL="0" indent="-108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400"/>
            </a:lvl2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Texte de niveau 2</a:t>
            </a:r>
          </a:p>
        </p:txBody>
      </p:sp>
      <p:sp>
        <p:nvSpPr>
          <p:cNvPr id="15" name="Espace réservé de la date 1"/>
          <p:cNvSpPr>
            <a:spLocks noGrp="1"/>
          </p:cNvSpPr>
          <p:nvPr>
            <p:ph type="dt" sz="half" idx="24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30/11/2017</a:t>
            </a:r>
          </a:p>
        </p:txBody>
      </p:sp>
      <p:sp>
        <p:nvSpPr>
          <p:cNvPr id="18" name="Espace réservé du pied de page 2"/>
          <p:cNvSpPr>
            <a:spLocks noGrp="1"/>
          </p:cNvSpPr>
          <p:nvPr>
            <p:ph type="ftr" sz="quarter" idx="25"/>
          </p:nvPr>
        </p:nvSpPr>
        <p:spPr bwMode="gray">
          <a:xfrm>
            <a:off x="1" y="5020866"/>
            <a:ext cx="327025" cy="122634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19" name="Espace réservé du numéro de diapositive 3"/>
          <p:cNvSpPr>
            <a:spLocks noGrp="1"/>
          </p:cNvSpPr>
          <p:nvPr>
            <p:ph type="sldNum" sz="quarter" idx="26"/>
          </p:nvPr>
        </p:nvSpPr>
        <p:spPr bwMode="gray">
          <a:xfrm>
            <a:off x="1" y="5020867"/>
            <a:ext cx="327024" cy="122633"/>
          </a:xfrm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000"/>
            <a:ext cx="61322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6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0" indent="0">
              <a:buNone/>
              <a:defRPr sz="2000"/>
            </a:lvl1pPr>
            <a:lvl2pPr marL="216000" indent="-216000"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800"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4" y="303213"/>
            <a:ext cx="8642351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>
              <a:defRPr/>
            </a:lvl1pPr>
          </a:lstStyle>
          <a:p>
            <a:pPr algn="l"/>
            <a:r>
              <a:rPr lang="fr-FR" dirty="0"/>
              <a:t>30/11/2017	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>
            <a:lvl1pPr>
              <a:defRPr/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738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250825" y="1492250"/>
            <a:ext cx="4321175" cy="303927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5" name="Espace réservé pour une image  61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5076056" y="1527175"/>
            <a:ext cx="3817118" cy="3004344"/>
          </a:xfrm>
          <a:solidFill>
            <a:schemeClr val="bg2"/>
          </a:solidFill>
        </p:spPr>
        <p:txBody>
          <a:bodyPr lIns="360000" tIns="72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r>
              <a:rPr lang="fr-FR" noProof="0" dirty="0"/>
              <a:t>Sélectionner l’icône pour insérer une image</a:t>
            </a:r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303213"/>
            <a:ext cx="8642350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195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graphique 8"/>
          <p:cNvSpPr>
            <a:spLocks noGrp="1"/>
          </p:cNvSpPr>
          <p:nvPr>
            <p:ph type="chart" sz="quarter" idx="29"/>
          </p:nvPr>
        </p:nvSpPr>
        <p:spPr>
          <a:xfrm>
            <a:off x="5076825" y="1527175"/>
            <a:ext cx="3816350" cy="3005138"/>
          </a:xfrm>
        </p:spPr>
        <p:txBody>
          <a:bodyPr tIns="720000"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250825" y="1492250"/>
            <a:ext cx="4321175" cy="303927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303213"/>
            <a:ext cx="8642350" cy="68421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3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Blip>
                <a:blip r:embed="rId2"/>
              </a:buBlip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pPr algn="l"/>
            <a:r>
              <a:rPr lang="fr-FR" dirty="0"/>
              <a:t>30/11/2017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685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28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0000"/>
            <a:ext cx="9144000" cy="286512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50825" y="303212"/>
            <a:ext cx="8642350" cy="68421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 noProof="0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50825" y="1492250"/>
            <a:ext cx="8642350" cy="30392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250825" y="4893469"/>
            <a:ext cx="1152823" cy="250032"/>
          </a:xfrm>
          <a:prstGeom prst="rect">
            <a:avLst/>
          </a:prstGeom>
        </p:spPr>
        <p:txBody>
          <a:bodyPr vert="horz" lIns="0" tIns="54000" rIns="0" bIns="0" rtlCol="0" anchor="t" anchorCtr="0">
            <a:noAutofit/>
          </a:bodyPr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pPr algn="l"/>
            <a:r>
              <a:rPr lang="fr-FR" dirty="0"/>
              <a:t>30/11/2017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439652" y="4893469"/>
            <a:ext cx="6804236" cy="250032"/>
          </a:xfrm>
          <a:prstGeom prst="rect">
            <a:avLst/>
          </a:prstGeom>
        </p:spPr>
        <p:txBody>
          <a:bodyPr vert="horz" lIns="0" tIns="54000" rIns="0" bIns="0" rtlCol="0" anchor="t" anchorCtr="0">
            <a:noAutofit/>
          </a:bodyPr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243890" y="4893469"/>
            <a:ext cx="649285" cy="250031"/>
          </a:xfrm>
          <a:prstGeom prst="rect">
            <a:avLst/>
          </a:prstGeom>
        </p:spPr>
        <p:txBody>
          <a:bodyPr vert="horz" lIns="0" tIns="54000" rIns="0" bIns="0" rtlCol="0" anchor="t" anchorCtr="0">
            <a:noAutofit/>
          </a:bodyPr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3220" cy="36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000"/>
            <a:ext cx="613220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668" r:id="rId2"/>
    <p:sldLayoutId id="2147483799" r:id="rId3"/>
    <p:sldLayoutId id="2147483887" r:id="rId4"/>
    <p:sldLayoutId id="2147483888" r:id="rId5"/>
    <p:sldLayoutId id="2147483808" r:id="rId6"/>
    <p:sldLayoutId id="2147483882" r:id="rId7"/>
    <p:sldLayoutId id="2147483809" r:id="rId8"/>
    <p:sldLayoutId id="2147483889" r:id="rId9"/>
    <p:sldLayoutId id="2147483890" r:id="rId10"/>
    <p:sldLayoutId id="2147483810" r:id="rId11"/>
    <p:sldLayoutId id="214748393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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52000" algn="l" defTabSz="9144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—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44000" algn="l" defTabSz="9144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252000" algn="l" defTabSz="9144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itchFamily="34" charset="0"/>
        <a:buChar char="—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00" indent="-144000" algn="l" defTabSz="9144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0000"/>
            <a:ext cx="9144000" cy="286512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50825" y="303212"/>
            <a:ext cx="8642350" cy="68421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 noProof="0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50825" y="1492250"/>
            <a:ext cx="8642350" cy="30392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250825" y="4893469"/>
            <a:ext cx="1152823" cy="250032"/>
          </a:xfrm>
          <a:prstGeom prst="rect">
            <a:avLst/>
          </a:prstGeom>
        </p:spPr>
        <p:txBody>
          <a:bodyPr vert="horz" lIns="0" tIns="54000" rIns="0" bIns="0" rtlCol="0" anchor="t" anchorCtr="0">
            <a:noAutofit/>
          </a:bodyPr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pPr algn="l"/>
            <a:r>
              <a:rPr lang="fr-FR" dirty="0"/>
              <a:t>30/11/2017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439652" y="4893469"/>
            <a:ext cx="6804236" cy="250032"/>
          </a:xfrm>
          <a:prstGeom prst="rect">
            <a:avLst/>
          </a:prstGeom>
        </p:spPr>
        <p:txBody>
          <a:bodyPr vert="horz" lIns="0" tIns="54000" rIns="0" bIns="0" rtlCol="0" anchor="t" anchorCtr="0">
            <a:noAutofit/>
          </a:bodyPr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243890" y="4893469"/>
            <a:ext cx="649285" cy="250031"/>
          </a:xfrm>
          <a:prstGeom prst="rect">
            <a:avLst/>
          </a:prstGeom>
        </p:spPr>
        <p:txBody>
          <a:bodyPr vert="horz" lIns="0" tIns="54000" rIns="0" bIns="0" rtlCol="0" anchor="t" anchorCtr="0">
            <a:noAutofit/>
          </a:bodyPr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3220" cy="36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000"/>
            <a:ext cx="61322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4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26" r:id="rId11"/>
    <p:sldLayoutId id="214748392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2"/>
        </a:buClr>
        <a:buSzPct val="80000"/>
        <a:buFont typeface="Wingdings" panose="05000000000000000000" pitchFamily="2" charset="2"/>
        <a:buChar char="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52000" algn="l" defTabSz="9144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—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44000" algn="l" defTabSz="9144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252000" algn="l" defTabSz="9144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itchFamily="34" charset="0"/>
        <a:buChar char="—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00" indent="-144000" algn="l" defTabSz="9144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0000"/>
            <a:ext cx="9144000" cy="286512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50825" y="303212"/>
            <a:ext cx="8642350" cy="68421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 noProof="0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50825" y="1492250"/>
            <a:ext cx="8642350" cy="30392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250825" y="4893469"/>
            <a:ext cx="1152823" cy="250032"/>
          </a:xfrm>
          <a:prstGeom prst="rect">
            <a:avLst/>
          </a:prstGeom>
        </p:spPr>
        <p:txBody>
          <a:bodyPr vert="horz" lIns="0" tIns="54000" rIns="0" bIns="0" rtlCol="0" anchor="t" anchorCtr="0">
            <a:noAutofit/>
          </a:bodyPr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pPr algn="l"/>
            <a:r>
              <a:rPr lang="fr-FR" dirty="0"/>
              <a:t>30/11/2017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439652" y="4893469"/>
            <a:ext cx="6804236" cy="250032"/>
          </a:xfrm>
          <a:prstGeom prst="rect">
            <a:avLst/>
          </a:prstGeom>
        </p:spPr>
        <p:txBody>
          <a:bodyPr vert="horz" lIns="0" tIns="54000" rIns="0" bIns="0" rtlCol="0" anchor="t" anchorCtr="0">
            <a:noAutofit/>
          </a:bodyPr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243890" y="4893469"/>
            <a:ext cx="649285" cy="250031"/>
          </a:xfrm>
          <a:prstGeom prst="rect">
            <a:avLst/>
          </a:prstGeom>
        </p:spPr>
        <p:txBody>
          <a:bodyPr vert="horz" lIns="0" tIns="54000" rIns="0" bIns="0" rtlCol="0" anchor="t" anchorCtr="0">
            <a:noAutofit/>
          </a:bodyPr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3220" cy="360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000"/>
            <a:ext cx="61322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8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31" r:id="rId11"/>
    <p:sldLayoutId id="214748393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3"/>
        </a:buClr>
        <a:buSzPct val="80000"/>
        <a:buFont typeface="Wingdings" panose="05000000000000000000" pitchFamily="2" charset="2"/>
        <a:buChar char="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52000" algn="l" defTabSz="9144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—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44000" algn="l" defTabSz="9144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252000" algn="l" defTabSz="9144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itchFamily="34" charset="0"/>
        <a:buChar char="—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00" indent="-144000" algn="l" defTabSz="9144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0000"/>
            <a:ext cx="9144000" cy="286512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50825" y="303212"/>
            <a:ext cx="8642350" cy="68421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 noProof="0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50825" y="1492250"/>
            <a:ext cx="8642350" cy="30392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250825" y="4893469"/>
            <a:ext cx="1152823" cy="250032"/>
          </a:xfrm>
          <a:prstGeom prst="rect">
            <a:avLst/>
          </a:prstGeom>
        </p:spPr>
        <p:txBody>
          <a:bodyPr vert="horz" lIns="0" tIns="54000" rIns="0" bIns="0" rtlCol="0" anchor="t" anchorCtr="0">
            <a:noAutofit/>
          </a:bodyPr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pPr algn="l"/>
            <a:r>
              <a:rPr lang="fr-FR" dirty="0"/>
              <a:t>30/11/2017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439652" y="4893469"/>
            <a:ext cx="6804236" cy="250032"/>
          </a:xfrm>
          <a:prstGeom prst="rect">
            <a:avLst/>
          </a:prstGeom>
        </p:spPr>
        <p:txBody>
          <a:bodyPr vert="horz" lIns="0" tIns="54000" rIns="0" bIns="0" rtlCol="0" anchor="t" anchorCtr="0">
            <a:noAutofit/>
          </a:bodyPr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pPr algn="l"/>
            <a:r>
              <a:rPr lang="fr-FR" dirty="0"/>
              <a:t>Réunion équipe technique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243890" y="4893469"/>
            <a:ext cx="649285" cy="250031"/>
          </a:xfrm>
          <a:prstGeom prst="rect">
            <a:avLst/>
          </a:prstGeom>
        </p:spPr>
        <p:txBody>
          <a:bodyPr vert="horz" lIns="0" tIns="54000" rIns="0" bIns="0" rtlCol="0" anchor="t" anchorCtr="0">
            <a:noAutofit/>
          </a:bodyPr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3220" cy="36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000"/>
            <a:ext cx="61322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4"/>
        </a:buClr>
        <a:buSzPct val="80000"/>
        <a:buFont typeface="Wingdings" panose="05000000000000000000" pitchFamily="2" charset="2"/>
        <a:buChar char="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52000" algn="l" defTabSz="9144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—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44000" algn="l" defTabSz="9144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252000" algn="l" defTabSz="9144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itchFamily="34" charset="0"/>
        <a:buChar char="—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00" indent="-144000" algn="l" defTabSz="9144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50CCBD-6254-4043-A60D-BB1060305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Pre-</a:t>
            </a:r>
            <a:r>
              <a:rPr lang="fr-FR" dirty="0" err="1"/>
              <a:t>processing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290789-DD2B-4FF6-9D0C-13982F5BB1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250825" y="1131590"/>
            <a:ext cx="8642350" cy="37444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Label </a:t>
            </a:r>
            <a:r>
              <a:rPr lang="fr-FR" dirty="0" err="1"/>
              <a:t>Encoding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F8C91424-3442-4D01-A3F5-7A5C8633E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52903"/>
              </p:ext>
            </p:extLst>
          </p:nvPr>
        </p:nvGraphicFramePr>
        <p:xfrm>
          <a:off x="1115616" y="1705858"/>
          <a:ext cx="639826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7880">
                  <a:extLst>
                    <a:ext uri="{9D8B030D-6E8A-4147-A177-3AD203B41FA5}">
                      <a16:colId xmlns:a16="http://schemas.microsoft.com/office/drawing/2014/main" val="1621908580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1153471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produit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profil_prm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96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 err="1"/>
                        <a:t>type_d_offre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couleur_tarif_elec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63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 err="1"/>
                        <a:t>type_de_prix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type_client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83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 err="1"/>
                        <a:t>canal_de_vente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libelle_naf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00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activite_nce</a:t>
                      </a:r>
                      <a:r>
                        <a:rPr lang="fr-FR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1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 err="1"/>
                        <a:t>marche_de_la_sc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orientation_economique</a:t>
                      </a:r>
                      <a:r>
                        <a:rPr lang="fr-FR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04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 err="1"/>
                        <a:t>segment_societe_contractante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/>
                        <a:t>entite_societe_contractante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459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44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8C1671-85D7-4EBB-B9ED-8534D480B7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04E9EDF1-CC77-468B-B26F-73804E5A0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4" y="303213"/>
            <a:ext cx="8642351" cy="684212"/>
          </a:xfrm>
        </p:spPr>
        <p:txBody>
          <a:bodyPr/>
          <a:lstStyle/>
          <a:p>
            <a:r>
              <a:rPr lang="fr-FR" dirty="0"/>
              <a:t>Pre-</a:t>
            </a:r>
            <a:r>
              <a:rPr lang="fr-FR" dirty="0" err="1"/>
              <a:t>processing</a:t>
            </a:r>
            <a:endParaRPr lang="fr-FR" dirty="0"/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0F127273-BA4A-426D-A350-BA899F089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31590"/>
            <a:ext cx="8642350" cy="37444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Treat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Values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7AF6B2B-0371-4DC7-93CB-AB2AD694D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26889"/>
              </p:ext>
            </p:extLst>
          </p:nvPr>
        </p:nvGraphicFramePr>
        <p:xfrm>
          <a:off x="1029186" y="1636599"/>
          <a:ext cx="311076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590">
                  <a:extLst>
                    <a:ext uri="{9D8B030D-6E8A-4147-A177-3AD203B41FA5}">
                      <a16:colId xmlns:a16="http://schemas.microsoft.com/office/drawing/2014/main" val="388198861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537638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Variable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Treatment</a:t>
                      </a:r>
                      <a:endParaRPr lang="fr-F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9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 err="1"/>
                        <a:t>type_de_prix</a:t>
                      </a:r>
                      <a:r>
                        <a:rPr lang="fr-FR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« Autre 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1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zone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« Autre 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64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 err="1"/>
                        <a:t>profil_prm</a:t>
                      </a:r>
                      <a:r>
                        <a:rPr lang="fr-FR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« Autre 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3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 err="1"/>
                        <a:t>couleur_tarif_elec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« Autre 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4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 err="1"/>
                        <a:t>volume_annuel</a:t>
                      </a:r>
                      <a:r>
                        <a:rPr lang="fr-FR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Mean value of same </a:t>
                      </a:r>
                      <a:r>
                        <a:rPr lang="en-US" sz="1100" dirty="0" err="1"/>
                        <a:t>profil_prm</a:t>
                      </a:r>
                      <a:r>
                        <a:rPr lang="en-US" sz="1100" dirty="0"/>
                        <a:t> 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7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prix_gaz_m3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Mean</a:t>
                      </a:r>
                      <a:r>
                        <a:rPr lang="fr-FR" sz="1100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097623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C4EE7B43-0580-4BC1-B079-14E576B2D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774006"/>
              </p:ext>
            </p:extLst>
          </p:nvPr>
        </p:nvGraphicFramePr>
        <p:xfrm>
          <a:off x="4355976" y="1636599"/>
          <a:ext cx="3009374" cy="2657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230">
                  <a:extLst>
                    <a:ext uri="{9D8B030D-6E8A-4147-A177-3AD203B41FA5}">
                      <a16:colId xmlns:a16="http://schemas.microsoft.com/office/drawing/2014/main" val="388198861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537638541"/>
                    </a:ext>
                  </a:extLst>
                </a:gridCol>
              </a:tblGrid>
              <a:tr h="379622">
                <a:tc>
                  <a:txBody>
                    <a:bodyPr/>
                    <a:lstStyle/>
                    <a:p>
                      <a:r>
                        <a:rPr lang="fr-FR" sz="1200" dirty="0"/>
                        <a:t>Variable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Treatment</a:t>
                      </a:r>
                      <a:endParaRPr lang="fr-F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95428"/>
                  </a:ext>
                </a:extLst>
              </a:tr>
              <a:tr h="379622">
                <a:tc>
                  <a:txBody>
                    <a:bodyPr/>
                    <a:lstStyle/>
                    <a:p>
                      <a:r>
                        <a:rPr lang="fr-FR" sz="1100" dirty="0"/>
                        <a:t>prix_elec_m3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/>
                        <a:t>Mean</a:t>
                      </a:r>
                      <a:r>
                        <a:rPr lang="fr-FR" sz="1100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16877"/>
                  </a:ext>
                </a:extLst>
              </a:tr>
              <a:tr h="379622">
                <a:tc>
                  <a:txBody>
                    <a:bodyPr/>
                    <a:lstStyle/>
                    <a:p>
                      <a:r>
                        <a:rPr lang="fr-FR" sz="1100" dirty="0" err="1"/>
                        <a:t>type_client</a:t>
                      </a:r>
                      <a:r>
                        <a:rPr lang="fr-FR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« Autre 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648563"/>
                  </a:ext>
                </a:extLst>
              </a:tr>
              <a:tr h="379622">
                <a:tc>
                  <a:txBody>
                    <a:bodyPr/>
                    <a:lstStyle/>
                    <a:p>
                      <a:r>
                        <a:rPr lang="fr-FR" sz="1100" dirty="0" err="1"/>
                        <a:t>libelle_naf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« Autre 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35970"/>
                  </a:ext>
                </a:extLst>
              </a:tr>
              <a:tr h="379622">
                <a:tc>
                  <a:txBody>
                    <a:bodyPr/>
                    <a:lstStyle/>
                    <a:p>
                      <a:r>
                        <a:rPr lang="fr-FR" sz="1100" dirty="0" err="1"/>
                        <a:t>activite_nce</a:t>
                      </a:r>
                      <a:r>
                        <a:rPr lang="fr-FR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« Autre 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4163"/>
                  </a:ext>
                </a:extLst>
              </a:tr>
              <a:tr h="379622">
                <a:tc>
                  <a:txBody>
                    <a:bodyPr/>
                    <a:lstStyle/>
                    <a:p>
                      <a:r>
                        <a:rPr lang="fr-FR" sz="1100" dirty="0" err="1"/>
                        <a:t>anciennete_client</a:t>
                      </a:r>
                      <a:r>
                        <a:rPr lang="fr-FR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Mean</a:t>
                      </a:r>
                      <a:r>
                        <a:rPr lang="fr-FR" sz="1100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78314"/>
                  </a:ext>
                </a:extLst>
              </a:tr>
              <a:tr h="379622">
                <a:tc>
                  <a:txBody>
                    <a:bodyPr/>
                    <a:lstStyle/>
                    <a:p>
                      <a:r>
                        <a:rPr lang="fr-FR" sz="1100" dirty="0" err="1"/>
                        <a:t>orientation_economique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« Autre 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097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49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8F0789-F2BC-413D-A2C8-CBD84E8A9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Pre-</a:t>
            </a:r>
            <a:r>
              <a:rPr lang="fr-FR" dirty="0" err="1"/>
              <a:t>processing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D4995F-F82F-4940-85AB-AED30BEB4D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Espace réservé du contenu 8">
            <a:extLst>
              <a:ext uri="{FF2B5EF4-FFF2-40B4-BE49-F238E27FC236}">
                <a16:creationId xmlns:a16="http://schemas.microsoft.com/office/drawing/2014/main" id="{2635F425-CAE1-4B99-82D4-8F4D28F7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4" y="1131590"/>
            <a:ext cx="8642351" cy="33843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Dropping</a:t>
            </a:r>
            <a:r>
              <a:rPr lang="fr-FR" dirty="0"/>
              <a:t> </a:t>
            </a:r>
            <a:r>
              <a:rPr lang="fr-FR" dirty="0" err="1"/>
              <a:t>unwanted</a:t>
            </a:r>
            <a:r>
              <a:rPr lang="fr-FR" dirty="0"/>
              <a:t> variables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Train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Undersampling</a:t>
            </a:r>
            <a:endParaRPr lang="fr-FR" dirty="0"/>
          </a:p>
          <a:p>
            <a:endParaRPr lang="fr-FR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8B834FA-265E-4FF0-AE87-FFB547B86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30959"/>
              </p:ext>
            </p:extLst>
          </p:nvPr>
        </p:nvGraphicFramePr>
        <p:xfrm>
          <a:off x="1115616" y="1705858"/>
          <a:ext cx="639826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7880">
                  <a:extLst>
                    <a:ext uri="{9D8B030D-6E8A-4147-A177-3AD203B41FA5}">
                      <a16:colId xmlns:a16="http://schemas.microsoft.com/office/drawing/2014/main" val="1621908580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1153471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strike="noStrike" dirty="0" err="1">
                          <a:effectLst/>
                        </a:rPr>
                        <a:t>echeance_annee</a:t>
                      </a:r>
                      <a:r>
                        <a:rPr lang="fr-FR" sz="1100" strike="noStrik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strike="noStrike" dirty="0" err="1">
                          <a:effectLst/>
                        </a:rPr>
                        <a:t>urbanite_ruralite</a:t>
                      </a:r>
                      <a:r>
                        <a:rPr lang="fr-FR" sz="1100" strike="noStrik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96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strike="noStrike" dirty="0">
                          <a:effectLst/>
                        </a:rPr>
                        <a:t>population</a:t>
                      </a:r>
                      <a:r>
                        <a:rPr lang="fr-FR" sz="1100" strike="noStrik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strike="noStrike" dirty="0" err="1">
                          <a:effectLst/>
                        </a:rPr>
                        <a:t>nb_atifs</a:t>
                      </a:r>
                      <a:r>
                        <a:rPr lang="fr-FR" sz="1100" strike="noStrik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63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strike="noStrike" dirty="0" err="1">
                          <a:effectLst/>
                        </a:rPr>
                        <a:t>evolution_pop_percent</a:t>
                      </a:r>
                      <a:r>
                        <a:rPr lang="fr-FR" sz="1100" strike="noStrik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strike="noStrike" dirty="0" err="1">
                          <a:effectLst/>
                        </a:rPr>
                        <a:t>dynamique_demographique_bv</a:t>
                      </a:r>
                      <a:r>
                        <a:rPr lang="fr-FR" sz="1100" strike="noStrik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83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strike="noStrike" dirty="0" err="1">
                          <a:effectLst/>
                        </a:rPr>
                        <a:t>nb_proprietaire</a:t>
                      </a:r>
                      <a:r>
                        <a:rPr lang="fr-FR" sz="1100" strike="noStrik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strike="noStrike" dirty="0" err="1">
                          <a:effectLst/>
                        </a:rPr>
                        <a:t>environnement_demographique</a:t>
                      </a:r>
                      <a:r>
                        <a:rPr lang="fr-FR" sz="1100" strike="noStrik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00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strike="noStrike" dirty="0" err="1">
                          <a:effectLst/>
                        </a:rPr>
                        <a:t>nb_logement</a:t>
                      </a:r>
                      <a:r>
                        <a:rPr lang="fr-FR" sz="1100" strike="noStrik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strike="noStrike" dirty="0" err="1">
                          <a:effectLst/>
                        </a:rPr>
                        <a:t>seg_dyn_entre</a:t>
                      </a:r>
                      <a:r>
                        <a:rPr lang="fr-FR" sz="1100" strike="noStrik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1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strike="noStrike" dirty="0" err="1">
                          <a:effectLst/>
                        </a:rPr>
                        <a:t>dep_moyenne_salaires_horaires</a:t>
                      </a:r>
                      <a:r>
                        <a:rPr lang="fr-FR" sz="1100" strike="noStrik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04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63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FE0F09-7FBD-47BC-94B2-2F1C80BBCB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Importance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0AE8A0-5A09-4523-ADE9-85973E2B4C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AD4DD8-F1B4-4C6B-BD3B-EBAB70E0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43558"/>
            <a:ext cx="603713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6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DB8E03-02A2-4CF7-94A5-044482E5A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Importance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11E053-DD88-4120-81BF-A75CD6B04A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Espace réservé du contenu 8">
            <a:extLst>
              <a:ext uri="{FF2B5EF4-FFF2-40B4-BE49-F238E27FC236}">
                <a16:creationId xmlns:a16="http://schemas.microsoft.com/office/drawing/2014/main" id="{109FD12B-9804-4181-971B-9BF33D508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94" y="987424"/>
            <a:ext cx="4177160" cy="37445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Boruta </a:t>
            </a:r>
            <a:r>
              <a:rPr lang="fr-FR" dirty="0" err="1"/>
              <a:t>feature</a:t>
            </a:r>
            <a:r>
              <a:rPr lang="fr-FR" dirty="0"/>
              <a:t> importance</a:t>
            </a:r>
          </a:p>
          <a:p>
            <a:r>
              <a:rPr lang="fr-FR" sz="800" dirty="0"/>
              <a:t> </a:t>
            </a:r>
            <a:r>
              <a:rPr lang="fr-FR" sz="600" dirty="0"/>
              <a:t>                                                </a:t>
            </a:r>
            <a:r>
              <a:rPr lang="fr-FR" sz="600" b="1" dirty="0" err="1"/>
              <a:t>meanImp</a:t>
            </a:r>
            <a:r>
              <a:rPr lang="fr-FR" sz="600" dirty="0"/>
              <a:t>          </a:t>
            </a:r>
            <a:r>
              <a:rPr lang="fr-FR" sz="600" b="1" dirty="0" err="1"/>
              <a:t>medianImp</a:t>
            </a:r>
            <a:r>
              <a:rPr lang="fr-FR" sz="600" dirty="0"/>
              <a:t>             </a:t>
            </a:r>
            <a:r>
              <a:rPr lang="fr-FR" sz="600" b="1" dirty="0" err="1"/>
              <a:t>minImp</a:t>
            </a:r>
            <a:r>
              <a:rPr lang="fr-FR" sz="600" dirty="0"/>
              <a:t>            </a:t>
            </a:r>
            <a:r>
              <a:rPr lang="fr-FR" sz="600" b="1" dirty="0" err="1"/>
              <a:t>maxImp</a:t>
            </a:r>
            <a:r>
              <a:rPr lang="fr-FR" sz="600" dirty="0"/>
              <a:t>         </a:t>
            </a:r>
            <a:r>
              <a:rPr lang="fr-FR" sz="600" b="1" dirty="0" err="1"/>
              <a:t>normHits</a:t>
            </a:r>
            <a:r>
              <a:rPr lang="fr-FR" sz="600" dirty="0"/>
              <a:t>         </a:t>
            </a:r>
            <a:r>
              <a:rPr lang="fr-FR" sz="600" b="1" dirty="0" err="1"/>
              <a:t>decision</a:t>
            </a:r>
            <a:endParaRPr lang="fr-FR" sz="600" b="1" dirty="0"/>
          </a:p>
          <a:p>
            <a:r>
              <a:rPr lang="fr-FR" sz="600" dirty="0" err="1"/>
              <a:t>activite_nce</a:t>
            </a:r>
            <a:r>
              <a:rPr lang="fr-FR" sz="600" dirty="0"/>
              <a:t>                              28.45905489     28.4309349             26.8064070     29.697286       1.0000          </a:t>
            </a:r>
            <a:r>
              <a:rPr lang="fr-FR" sz="600" dirty="0" err="1"/>
              <a:t>Confirmed</a:t>
            </a:r>
            <a:endParaRPr lang="fr-FR" sz="600" dirty="0"/>
          </a:p>
          <a:p>
            <a:r>
              <a:rPr lang="fr-FR" sz="600" dirty="0" err="1"/>
              <a:t>anciennete_client</a:t>
            </a:r>
            <a:r>
              <a:rPr lang="fr-FR" sz="600" dirty="0"/>
              <a:t>                     38.80751166     38.3531654             35.1548906     41.766511       1.0000          </a:t>
            </a:r>
            <a:r>
              <a:rPr lang="fr-FR" sz="600" dirty="0" err="1"/>
              <a:t>Confirmed</a:t>
            </a:r>
            <a:endParaRPr lang="fr-FR" sz="600" dirty="0"/>
          </a:p>
          <a:p>
            <a:r>
              <a:rPr lang="fr-FR" sz="600" dirty="0" err="1"/>
              <a:t>canal_de_vente</a:t>
            </a:r>
            <a:r>
              <a:rPr lang="fr-FR" sz="600" dirty="0"/>
              <a:t>                       20.42779487     20.9678583             16.4254381     23.948003        1.0000         </a:t>
            </a:r>
            <a:r>
              <a:rPr lang="fr-FR" sz="600" dirty="0" err="1"/>
              <a:t>Confirmed</a:t>
            </a:r>
            <a:endParaRPr lang="fr-FR" sz="600" dirty="0"/>
          </a:p>
          <a:p>
            <a:r>
              <a:rPr lang="fr-FR" sz="600" dirty="0" err="1"/>
              <a:t>couleur_tarif_elec</a:t>
            </a:r>
            <a:r>
              <a:rPr lang="fr-FR" sz="600" dirty="0"/>
              <a:t>                    29.97690662     29.8602999             29.0025298     31.502614        1.0000         </a:t>
            </a:r>
            <a:r>
              <a:rPr lang="fr-FR" sz="600" dirty="0" err="1"/>
              <a:t>Confirmed</a:t>
            </a:r>
            <a:endParaRPr lang="fr-FR" sz="600" dirty="0"/>
          </a:p>
          <a:p>
            <a:r>
              <a:rPr lang="fr-FR" sz="600" dirty="0" err="1"/>
              <a:t>duree</a:t>
            </a:r>
            <a:r>
              <a:rPr lang="fr-FR" sz="600" dirty="0"/>
              <a:t>                                        26.50511289     26.4688960             25.2570018    28.386650         1.0000         </a:t>
            </a:r>
            <a:r>
              <a:rPr lang="fr-FR" sz="600" dirty="0" err="1"/>
              <a:t>Confirmed</a:t>
            </a:r>
            <a:endParaRPr lang="fr-FR" sz="600" dirty="0"/>
          </a:p>
          <a:p>
            <a:r>
              <a:rPr lang="fr-FR" sz="600" dirty="0" err="1"/>
              <a:t>echeance_mois</a:t>
            </a:r>
            <a:r>
              <a:rPr lang="fr-FR" sz="600" dirty="0"/>
              <a:t>                       39.29527142     39.2880559             35.4338336     41.778321        1.0000         </a:t>
            </a:r>
            <a:r>
              <a:rPr lang="fr-FR" sz="600" dirty="0" err="1"/>
              <a:t>Confirmed</a:t>
            </a:r>
            <a:endParaRPr lang="fr-FR" sz="600" dirty="0"/>
          </a:p>
          <a:p>
            <a:r>
              <a:rPr lang="fr-FR" sz="600" dirty="0" err="1"/>
              <a:t>entite_societe_contractante</a:t>
            </a:r>
            <a:r>
              <a:rPr lang="fr-FR" sz="600" dirty="0"/>
              <a:t>    31.60392604     31.3540231             27.3306228     36.730157        1.0000         </a:t>
            </a:r>
            <a:r>
              <a:rPr lang="fr-FR" sz="600" dirty="0" err="1"/>
              <a:t>Confirmed</a:t>
            </a:r>
            <a:endParaRPr lang="fr-FR" sz="600" dirty="0"/>
          </a:p>
          <a:p>
            <a:r>
              <a:rPr lang="fr-FR" sz="600" dirty="0" err="1"/>
              <a:t>libelle_naf</a:t>
            </a:r>
            <a:r>
              <a:rPr lang="fr-FR" sz="600" dirty="0"/>
              <a:t>                                 26.75169638     26.8307901             24.3554271     29.539896        1.0000         </a:t>
            </a:r>
            <a:r>
              <a:rPr lang="fr-FR" sz="600" dirty="0" err="1"/>
              <a:t>Confirmed</a:t>
            </a:r>
            <a:endParaRPr lang="fr-FR" sz="600" dirty="0"/>
          </a:p>
          <a:p>
            <a:r>
              <a:rPr lang="fr-FR" sz="600" dirty="0" err="1"/>
              <a:t>marche_de_la_sc</a:t>
            </a:r>
            <a:r>
              <a:rPr lang="fr-FR" sz="600" dirty="0"/>
              <a:t>                    30.63102843     31.0730306             25.6192420     33.493019       1.0000         </a:t>
            </a:r>
            <a:r>
              <a:rPr lang="fr-FR" sz="600" dirty="0" err="1"/>
              <a:t>Confirmed</a:t>
            </a:r>
            <a:endParaRPr lang="fr-FR" sz="600" dirty="0"/>
          </a:p>
          <a:p>
            <a:r>
              <a:rPr lang="fr-FR" sz="600" dirty="0"/>
              <a:t>nb_dem_12                              31.21760156     31.2067957             29.6181758     32.894934       1.0000         </a:t>
            </a:r>
            <a:r>
              <a:rPr lang="fr-FR" sz="600" dirty="0" err="1"/>
              <a:t>Confirmed</a:t>
            </a:r>
            <a:endParaRPr lang="fr-FR" sz="600" dirty="0"/>
          </a:p>
          <a:p>
            <a:r>
              <a:rPr lang="fr-FR" sz="600" dirty="0"/>
              <a:t>nb_dem_reco_12                     37.61405411     37.4769021             33.9112894     42.880744       1.0000         </a:t>
            </a:r>
            <a:r>
              <a:rPr lang="fr-FR" sz="600" dirty="0" err="1"/>
              <a:t>Confirmed</a:t>
            </a:r>
            <a:endParaRPr lang="fr-FR" sz="600" dirty="0"/>
          </a:p>
          <a:p>
            <a:r>
              <a:rPr lang="fr-FR" sz="600" dirty="0">
                <a:highlight>
                  <a:srgbClr val="FFFF00"/>
                </a:highlight>
              </a:rPr>
              <a:t>nb_recla_12</a:t>
            </a:r>
            <a:r>
              <a:rPr lang="fr-FR" sz="600" dirty="0"/>
              <a:t>                              </a:t>
            </a:r>
            <a:r>
              <a:rPr lang="fr-FR" sz="600" dirty="0">
                <a:highlight>
                  <a:srgbClr val="FFFF00"/>
                </a:highlight>
              </a:rPr>
              <a:t>0.08512941</a:t>
            </a:r>
            <a:r>
              <a:rPr lang="fr-FR" sz="600" dirty="0"/>
              <a:t>      </a:t>
            </a:r>
            <a:r>
              <a:rPr lang="fr-FR" sz="600" dirty="0">
                <a:highlight>
                  <a:srgbClr val="FFFF00"/>
                </a:highlight>
              </a:rPr>
              <a:t>0.3352208</a:t>
            </a:r>
            <a:r>
              <a:rPr lang="fr-FR" sz="600" dirty="0"/>
              <a:t>               </a:t>
            </a:r>
            <a:r>
              <a:rPr lang="fr-FR" sz="600" dirty="0">
                <a:highlight>
                  <a:srgbClr val="FFFF00"/>
                </a:highlight>
              </a:rPr>
              <a:t>-1.5813958</a:t>
            </a:r>
            <a:r>
              <a:rPr lang="fr-FR" sz="600" dirty="0"/>
              <a:t>       </a:t>
            </a:r>
            <a:r>
              <a:rPr lang="fr-FR" sz="600" dirty="0">
                <a:highlight>
                  <a:srgbClr val="FFFF00"/>
                </a:highlight>
              </a:rPr>
              <a:t>2.130176</a:t>
            </a:r>
            <a:r>
              <a:rPr lang="fr-FR" sz="600" dirty="0"/>
              <a:t>         </a:t>
            </a:r>
            <a:r>
              <a:rPr lang="fr-FR" sz="600" dirty="0">
                <a:highlight>
                  <a:srgbClr val="FFFF00"/>
                </a:highlight>
              </a:rPr>
              <a:t>0.0625</a:t>
            </a:r>
            <a:r>
              <a:rPr lang="fr-FR" sz="600" dirty="0"/>
              <a:t>         </a:t>
            </a:r>
            <a:r>
              <a:rPr lang="fr-FR" sz="600" dirty="0" err="1">
                <a:solidFill>
                  <a:srgbClr val="FF0000"/>
                </a:solidFill>
                <a:highlight>
                  <a:srgbClr val="FFFF00"/>
                </a:highlight>
              </a:rPr>
              <a:t>Rejected</a:t>
            </a:r>
            <a:endParaRPr lang="fr-FR" sz="6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fr-FR" sz="600" dirty="0"/>
          </a:p>
          <a:p>
            <a:endParaRPr lang="fr-FR" sz="600" dirty="0"/>
          </a:p>
          <a:p>
            <a:endParaRPr lang="fr-FR" sz="600" dirty="0"/>
          </a:p>
          <a:p>
            <a:endParaRPr lang="fr-FR" sz="8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8A2C3CA-043B-45ED-8A60-C9A90C5CAFA6}"/>
              </a:ext>
            </a:extLst>
          </p:cNvPr>
          <p:cNvSpPr txBox="1"/>
          <p:nvPr/>
        </p:nvSpPr>
        <p:spPr>
          <a:xfrm>
            <a:off x="4499992" y="1249847"/>
            <a:ext cx="432048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600" dirty="0"/>
          </a:p>
          <a:p>
            <a:r>
              <a:rPr lang="fr-FR" sz="600" dirty="0"/>
              <a:t>					 </a:t>
            </a:r>
            <a:r>
              <a:rPr lang="fr-FR" sz="600" b="1" dirty="0" err="1"/>
              <a:t>meanImp</a:t>
            </a:r>
            <a:r>
              <a:rPr lang="fr-FR" sz="600" dirty="0"/>
              <a:t>          </a:t>
            </a:r>
            <a:r>
              <a:rPr lang="fr-FR" sz="600" b="1" dirty="0" err="1"/>
              <a:t>medianImp</a:t>
            </a:r>
            <a:r>
              <a:rPr lang="fr-FR" sz="600" dirty="0"/>
              <a:t>             </a:t>
            </a:r>
            <a:r>
              <a:rPr lang="fr-FR" sz="600" b="1" dirty="0" err="1"/>
              <a:t>minImp</a:t>
            </a:r>
            <a:r>
              <a:rPr lang="fr-FR" sz="600" dirty="0"/>
              <a:t>            </a:t>
            </a:r>
            <a:r>
              <a:rPr lang="fr-FR" sz="600" b="1" dirty="0" err="1"/>
              <a:t>maxImp</a:t>
            </a:r>
            <a:r>
              <a:rPr lang="fr-FR" sz="600" dirty="0"/>
              <a:t>         </a:t>
            </a:r>
            <a:r>
              <a:rPr lang="fr-FR" sz="600" b="1" dirty="0" err="1"/>
              <a:t>normHits</a:t>
            </a:r>
            <a:r>
              <a:rPr lang="fr-FR" sz="600" dirty="0"/>
              <a:t>         </a:t>
            </a:r>
            <a:r>
              <a:rPr lang="fr-FR" sz="600" b="1" dirty="0" err="1"/>
              <a:t>decision</a:t>
            </a:r>
            <a:endParaRPr lang="fr-FR" sz="600" b="1" dirty="0"/>
          </a:p>
          <a:p>
            <a:endParaRPr lang="fr-FR" sz="600" dirty="0"/>
          </a:p>
          <a:p>
            <a:r>
              <a:rPr lang="fr-FR" sz="600" dirty="0">
                <a:highlight>
                  <a:srgbClr val="FFFF00"/>
                </a:highlight>
              </a:rPr>
              <a:t>nb_recla_reco_12 </a:t>
            </a:r>
            <a:r>
              <a:rPr lang="fr-FR" sz="600" dirty="0"/>
              <a:t>               </a:t>
            </a:r>
            <a:r>
              <a:rPr lang="fr-FR" sz="600" dirty="0">
                <a:highlight>
                  <a:srgbClr val="FFFF00"/>
                </a:highlight>
              </a:rPr>
              <a:t>0.46043892</a:t>
            </a:r>
            <a:r>
              <a:rPr lang="fr-FR" sz="600" dirty="0"/>
              <a:t>       </a:t>
            </a:r>
            <a:r>
              <a:rPr lang="fr-FR" sz="600" dirty="0">
                <a:highlight>
                  <a:srgbClr val="FFFF00"/>
                </a:highlight>
              </a:rPr>
              <a:t>0.4851781</a:t>
            </a:r>
            <a:r>
              <a:rPr lang="fr-FR" sz="600" dirty="0"/>
              <a:t>             </a:t>
            </a:r>
            <a:r>
              <a:rPr lang="fr-FR" sz="600" dirty="0">
                <a:highlight>
                  <a:srgbClr val="FFFF00"/>
                </a:highlight>
              </a:rPr>
              <a:t>-0.9694779</a:t>
            </a:r>
            <a:r>
              <a:rPr lang="fr-FR" sz="600" dirty="0"/>
              <a:t>        </a:t>
            </a:r>
            <a:r>
              <a:rPr lang="fr-FR" sz="600" dirty="0">
                <a:highlight>
                  <a:srgbClr val="FFFF00"/>
                </a:highlight>
              </a:rPr>
              <a:t>1.442453</a:t>
            </a:r>
            <a:r>
              <a:rPr lang="fr-FR" sz="600" dirty="0"/>
              <a:t>        </a:t>
            </a:r>
            <a:r>
              <a:rPr lang="fr-FR" sz="600" dirty="0">
                <a:highlight>
                  <a:srgbClr val="FFFF00"/>
                </a:highlight>
              </a:rPr>
              <a:t>0.0000</a:t>
            </a:r>
            <a:r>
              <a:rPr lang="fr-FR" sz="600" dirty="0"/>
              <a:t>             </a:t>
            </a:r>
            <a:r>
              <a:rPr lang="fr-FR" sz="600" dirty="0" err="1">
                <a:solidFill>
                  <a:srgbClr val="FF0000"/>
                </a:solidFill>
                <a:highlight>
                  <a:srgbClr val="FFFF00"/>
                </a:highlight>
              </a:rPr>
              <a:t>Rejected</a:t>
            </a:r>
            <a:endParaRPr lang="fr-FR" sz="6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fr-FR" sz="600" dirty="0"/>
          </a:p>
          <a:p>
            <a:endParaRPr lang="fr-FR" sz="600" dirty="0"/>
          </a:p>
          <a:p>
            <a:r>
              <a:rPr lang="fr-FR" sz="600" dirty="0" err="1"/>
              <a:t>orientation_economique</a:t>
            </a:r>
            <a:r>
              <a:rPr lang="fr-FR" sz="600" dirty="0"/>
              <a:t>      25.81449290     25.7654060            23.1963238       29.040747     1.0000             </a:t>
            </a:r>
            <a:r>
              <a:rPr lang="fr-FR" sz="600" dirty="0" err="1"/>
              <a:t>Confirmed</a:t>
            </a:r>
            <a:endParaRPr lang="fr-FR" sz="600" dirty="0"/>
          </a:p>
          <a:p>
            <a:endParaRPr lang="fr-FR" sz="600" dirty="0"/>
          </a:p>
          <a:p>
            <a:endParaRPr lang="fr-FR" sz="600" dirty="0"/>
          </a:p>
          <a:p>
            <a:r>
              <a:rPr lang="fr-FR" sz="600" dirty="0"/>
              <a:t>prix_elec_m3                        49.78766833     49.7938082            47.1669998      53.419873      1.0000            </a:t>
            </a:r>
            <a:r>
              <a:rPr lang="fr-FR" sz="600" dirty="0" err="1"/>
              <a:t>Confirmed</a:t>
            </a:r>
            <a:endParaRPr lang="fr-FR" sz="600" dirty="0"/>
          </a:p>
          <a:p>
            <a:endParaRPr lang="fr-FR" sz="600" dirty="0"/>
          </a:p>
          <a:p>
            <a:endParaRPr lang="fr-FR" sz="600" dirty="0"/>
          </a:p>
          <a:p>
            <a:r>
              <a:rPr lang="fr-FR" sz="600" dirty="0"/>
              <a:t>prix_gaz_m3                         52.50740775     52.5185215            48.9962497      55.044348      1.0000            </a:t>
            </a:r>
            <a:r>
              <a:rPr lang="fr-FR" sz="600" dirty="0" err="1"/>
              <a:t>Confirmed</a:t>
            </a:r>
            <a:endParaRPr lang="fr-FR" sz="600" dirty="0"/>
          </a:p>
          <a:p>
            <a:endParaRPr lang="fr-FR" sz="600" dirty="0"/>
          </a:p>
          <a:p>
            <a:endParaRPr lang="fr-FR" sz="600" dirty="0"/>
          </a:p>
          <a:p>
            <a:r>
              <a:rPr lang="fr-FR" sz="600" dirty="0"/>
              <a:t>produit                                   15.66885333     15.8104187            14.3608871      16.695744      1.0000            </a:t>
            </a:r>
            <a:r>
              <a:rPr lang="fr-FR" sz="600" dirty="0" err="1"/>
              <a:t>Confirmed</a:t>
            </a:r>
            <a:endParaRPr lang="fr-FR" sz="600" dirty="0"/>
          </a:p>
          <a:p>
            <a:endParaRPr lang="fr-FR" sz="600" dirty="0"/>
          </a:p>
          <a:p>
            <a:endParaRPr lang="fr-FR" sz="600" dirty="0"/>
          </a:p>
          <a:p>
            <a:r>
              <a:rPr lang="fr-FR" sz="600" dirty="0" err="1"/>
              <a:t>profil_prm</a:t>
            </a:r>
            <a:r>
              <a:rPr lang="fr-FR" sz="600" dirty="0"/>
              <a:t>                              24.49538908     24.5134058            23.0121997      26.030528      1.0000            </a:t>
            </a:r>
            <a:r>
              <a:rPr lang="fr-FR" sz="600" dirty="0" err="1"/>
              <a:t>Confirmed</a:t>
            </a:r>
            <a:endParaRPr lang="fr-FR" sz="600" dirty="0"/>
          </a:p>
          <a:p>
            <a:endParaRPr lang="fr-FR" sz="600" dirty="0"/>
          </a:p>
          <a:p>
            <a:endParaRPr lang="fr-FR" sz="600" dirty="0"/>
          </a:p>
          <a:p>
            <a:r>
              <a:rPr lang="fr-FR" sz="600" dirty="0" err="1"/>
              <a:t>segment_societe_contractante</a:t>
            </a:r>
            <a:r>
              <a:rPr lang="fr-FR" sz="600" dirty="0"/>
              <a:t> 32.10267849 31.8338540           30.5979092      33.949447      1.0000            </a:t>
            </a:r>
            <a:r>
              <a:rPr lang="fr-FR" sz="600" dirty="0" err="1"/>
              <a:t>Confirmed</a:t>
            </a:r>
            <a:endParaRPr lang="fr-FR" sz="600" dirty="0"/>
          </a:p>
          <a:p>
            <a:endParaRPr lang="fr-FR" sz="600" dirty="0"/>
          </a:p>
          <a:p>
            <a:endParaRPr lang="fr-FR" sz="600" dirty="0"/>
          </a:p>
          <a:p>
            <a:r>
              <a:rPr lang="fr-FR" sz="600" dirty="0" err="1"/>
              <a:t>type_client</a:t>
            </a:r>
            <a:r>
              <a:rPr lang="fr-FR" sz="600" dirty="0"/>
              <a:t>                              29.92004841    29.5725035            28.0626247      32.858355      1.0000            </a:t>
            </a:r>
            <a:r>
              <a:rPr lang="fr-FR" sz="600" dirty="0" err="1"/>
              <a:t>Confirmed</a:t>
            </a:r>
            <a:endParaRPr lang="fr-FR" sz="600" dirty="0"/>
          </a:p>
          <a:p>
            <a:endParaRPr lang="fr-FR" sz="600" dirty="0"/>
          </a:p>
          <a:p>
            <a:endParaRPr lang="fr-FR" sz="600" dirty="0"/>
          </a:p>
          <a:p>
            <a:r>
              <a:rPr lang="fr-FR" sz="600" dirty="0" err="1"/>
              <a:t>type_d_offre</a:t>
            </a:r>
            <a:r>
              <a:rPr lang="fr-FR" sz="600" dirty="0"/>
              <a:t>                           12.21080777     12.3003544           11.6804283       12.667004     1.0000            </a:t>
            </a:r>
            <a:r>
              <a:rPr lang="fr-FR" sz="600" dirty="0" err="1"/>
              <a:t>Confirmed</a:t>
            </a:r>
            <a:endParaRPr lang="fr-FR" sz="600" dirty="0"/>
          </a:p>
          <a:p>
            <a:endParaRPr lang="fr-FR" sz="600" dirty="0"/>
          </a:p>
          <a:p>
            <a:endParaRPr lang="fr-FR" sz="600" dirty="0"/>
          </a:p>
          <a:p>
            <a:r>
              <a:rPr lang="fr-FR" sz="600" dirty="0" err="1"/>
              <a:t>type_de_prix</a:t>
            </a:r>
            <a:r>
              <a:rPr lang="fr-FR" sz="600" dirty="0"/>
              <a:t>                           22.47309295     22.4170115           21.5858458       23.492299     1.0000           </a:t>
            </a:r>
            <a:r>
              <a:rPr lang="fr-FR" sz="600" dirty="0" err="1"/>
              <a:t>Confirmed</a:t>
            </a:r>
            <a:endParaRPr lang="fr-FR" sz="600" dirty="0"/>
          </a:p>
          <a:p>
            <a:endParaRPr lang="fr-FR" sz="600" dirty="0"/>
          </a:p>
          <a:p>
            <a:endParaRPr lang="fr-FR" sz="600" dirty="0"/>
          </a:p>
          <a:p>
            <a:r>
              <a:rPr lang="fr-FR" sz="600" dirty="0" err="1"/>
              <a:t>volume_annuel</a:t>
            </a:r>
            <a:r>
              <a:rPr lang="fr-FR" sz="600" dirty="0"/>
              <a:t>                       38.94214382     39.1823067           37.7712807       40.234713     1.0000           </a:t>
            </a:r>
            <a:r>
              <a:rPr lang="fr-FR" sz="600" dirty="0" err="1"/>
              <a:t>Confirmed</a:t>
            </a:r>
            <a:endParaRPr lang="fr-FR" sz="600" dirty="0"/>
          </a:p>
          <a:p>
            <a:endParaRPr lang="fr-FR" sz="600" dirty="0"/>
          </a:p>
          <a:p>
            <a:endParaRPr lang="fr-FR" sz="600" dirty="0"/>
          </a:p>
          <a:p>
            <a:r>
              <a:rPr lang="fr-FR" sz="600" dirty="0"/>
              <a:t>zone                                        11.83205110     11.7729759           11.1172926       12.752747     1.0000           </a:t>
            </a:r>
            <a:r>
              <a:rPr lang="fr-FR" sz="600" dirty="0" err="1"/>
              <a:t>Confirmed</a:t>
            </a:r>
            <a:endParaRPr lang="fr-FR" sz="600" dirty="0"/>
          </a:p>
          <a:p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07945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5A7A26-4E0E-4F6E-8BF7-0FC153A25F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7D78-D51E-40CB-959E-E1CA2C2DC2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Espace réservé du contenu 8">
            <a:extLst>
              <a:ext uri="{FF2B5EF4-FFF2-40B4-BE49-F238E27FC236}">
                <a16:creationId xmlns:a16="http://schemas.microsoft.com/office/drawing/2014/main" id="{A5785A3B-FED7-4B4F-8038-532DC19D1C3D}"/>
              </a:ext>
            </a:extLst>
          </p:cNvPr>
          <p:cNvSpPr>
            <a:spLocks noGrp="1"/>
          </p:cNvSpPr>
          <p:nvPr/>
        </p:nvSpPr>
        <p:spPr bwMode="gray">
          <a:xfrm>
            <a:off x="411789" y="1203599"/>
            <a:ext cx="8320419" cy="33843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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52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-14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8000" indent="-252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itchFamily="34" charset="0"/>
              <a:buChar char="—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2000" indent="-14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Learning </a:t>
            </a:r>
            <a:r>
              <a:rPr lang="en-GB" dirty="0"/>
              <a:t>Methodology</a:t>
            </a:r>
            <a:r>
              <a:rPr lang="fr-FR" dirty="0"/>
              <a:t>:  </a:t>
            </a:r>
            <a:r>
              <a:rPr lang="fr-FR" dirty="0" err="1"/>
              <a:t>Stacking</a:t>
            </a:r>
            <a:r>
              <a:rPr lang="fr-FR" dirty="0"/>
              <a:t> (Framework H2O, H2O Ensemble)</a:t>
            </a:r>
          </a:p>
          <a:p>
            <a:pPr marL="0" indent="0">
              <a:buNone/>
            </a:pPr>
            <a:r>
              <a:rPr lang="fr-FR" dirty="0"/>
              <a:t> 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180000" lvl="1" indent="0">
              <a:buNone/>
            </a:pPr>
            <a:endParaRPr lang="fr-FR" sz="1500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endParaRPr lang="fr-FR" i="1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DC94EEF3-3DF4-48FB-9C5F-1D95B5603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69670"/>
              </p:ext>
            </p:extLst>
          </p:nvPr>
        </p:nvGraphicFramePr>
        <p:xfrm>
          <a:off x="611560" y="170765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65160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27857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Base </a:t>
                      </a:r>
                      <a:r>
                        <a:rPr lang="fr-FR" sz="1100" dirty="0" err="1"/>
                        <a:t>learners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Meta </a:t>
                      </a:r>
                      <a:r>
                        <a:rPr lang="fr-FR" sz="1100" dirty="0" err="1"/>
                        <a:t>learner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GBM (H2O)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GBM </a:t>
                      </a:r>
                      <a:r>
                        <a:rPr lang="fr-FR" sz="1100" dirty="0" err="1"/>
                        <a:t>wrapper</a:t>
                      </a:r>
                      <a:r>
                        <a:rPr lang="fr-FR" sz="1100" dirty="0"/>
                        <a:t> (H2O)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80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 err="1"/>
                        <a:t>Random</a:t>
                      </a:r>
                      <a:r>
                        <a:rPr lang="fr-FR" sz="1100" dirty="0"/>
                        <a:t> Forest (H2O)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 err="1"/>
                        <a:t>Deeplearning</a:t>
                      </a:r>
                      <a:r>
                        <a:rPr lang="fr-FR" sz="1100" dirty="0"/>
                        <a:t> (H2O)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3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34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6CE59C-1545-470C-B52F-0A1CE3D773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Final Blend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5A7F18-21D6-479A-8958-9DFF23DF84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1068CE7-A1CF-4D7C-BF06-4C1372F80659}"/>
              </a:ext>
            </a:extLst>
          </p:cNvPr>
          <p:cNvSpPr txBox="1"/>
          <p:nvPr/>
        </p:nvSpPr>
        <p:spPr>
          <a:xfrm>
            <a:off x="179512" y="1851670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Best </a:t>
            </a:r>
            <a:r>
              <a:rPr lang="fr-FR" sz="1400" b="1" dirty="0" err="1"/>
              <a:t>submission</a:t>
            </a:r>
            <a:r>
              <a:rPr lang="fr-FR" sz="1400" b="1" dirty="0"/>
              <a:t> AC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795588-0966-4670-B539-DA0A253F875E}"/>
              </a:ext>
            </a:extLst>
          </p:cNvPr>
          <p:cNvSpPr txBox="1"/>
          <p:nvPr/>
        </p:nvSpPr>
        <p:spPr>
          <a:xfrm>
            <a:off x="2699792" y="1851670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Best </a:t>
            </a:r>
            <a:r>
              <a:rPr lang="fr-FR" sz="1400" b="1" dirty="0" err="1"/>
              <a:t>submission</a:t>
            </a:r>
            <a:r>
              <a:rPr lang="fr-FR" sz="1400" b="1" dirty="0"/>
              <a:t> JD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1D0E17-9E0B-4036-8A8F-B8F9C50F9515}"/>
              </a:ext>
            </a:extLst>
          </p:cNvPr>
          <p:cNvSpPr txBox="1"/>
          <p:nvPr/>
        </p:nvSpPr>
        <p:spPr>
          <a:xfrm>
            <a:off x="5292080" y="1831925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Average</a:t>
            </a:r>
            <a:r>
              <a:rPr lang="fr-FR" sz="1400" b="1" dirty="0"/>
              <a:t> Best </a:t>
            </a:r>
            <a:r>
              <a:rPr lang="fr-FR" sz="1400" b="1" dirty="0" err="1"/>
              <a:t>submission</a:t>
            </a:r>
            <a:r>
              <a:rPr lang="fr-FR" sz="1400" b="1" dirty="0"/>
              <a:t> AC &amp; JD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56097227-4986-47CF-A874-4E16D3952A4A}"/>
              </a:ext>
            </a:extLst>
          </p:cNvPr>
          <p:cNvSpPr>
            <a:spLocks noGrp="1"/>
          </p:cNvSpPr>
          <p:nvPr/>
        </p:nvSpPr>
        <p:spPr bwMode="gray">
          <a:xfrm>
            <a:off x="262304" y="1255787"/>
            <a:ext cx="8320419" cy="2880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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52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-14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8000" indent="-252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itchFamily="34" charset="0"/>
              <a:buChar char="—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2000" indent="-14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Weighted</a:t>
            </a:r>
            <a:r>
              <a:rPr lang="fr-FR" dirty="0"/>
              <a:t> Ensemble</a:t>
            </a:r>
          </a:p>
          <a:p>
            <a:pPr marL="0" indent="0">
              <a:buNone/>
            </a:pPr>
            <a:r>
              <a:rPr lang="fr-FR" dirty="0"/>
              <a:t> 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     (0.5)                                        (0.25)                                              (0.25)</a:t>
            </a:r>
          </a:p>
          <a:p>
            <a:pPr marL="0" indent="0">
              <a:buNone/>
            </a:pPr>
            <a:endParaRPr lang="fr-FR" dirty="0"/>
          </a:p>
          <a:p>
            <a:pPr marL="180000" lvl="1" indent="0">
              <a:buNone/>
            </a:pPr>
            <a:endParaRPr lang="fr-FR" sz="1500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endParaRPr lang="fr-FR" i="1" dirty="0"/>
          </a:p>
        </p:txBody>
      </p:sp>
      <p:sp>
        <p:nvSpPr>
          <p:cNvPr id="12" name="Signe Plus 11">
            <a:extLst>
              <a:ext uri="{FF2B5EF4-FFF2-40B4-BE49-F238E27FC236}">
                <a16:creationId xmlns:a16="http://schemas.microsoft.com/office/drawing/2014/main" id="{75836EF6-E03A-4B1E-937C-44C39982D7FD}"/>
              </a:ext>
            </a:extLst>
          </p:cNvPr>
          <p:cNvSpPr/>
          <p:nvPr/>
        </p:nvSpPr>
        <p:spPr>
          <a:xfrm>
            <a:off x="2231740" y="1841797"/>
            <a:ext cx="288032" cy="288032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Signe Plus 12">
            <a:extLst>
              <a:ext uri="{FF2B5EF4-FFF2-40B4-BE49-F238E27FC236}">
                <a16:creationId xmlns:a16="http://schemas.microsoft.com/office/drawing/2014/main" id="{FA07E18A-3A83-4098-9957-675E991DF036}"/>
              </a:ext>
            </a:extLst>
          </p:cNvPr>
          <p:cNvSpPr/>
          <p:nvPr/>
        </p:nvSpPr>
        <p:spPr>
          <a:xfrm>
            <a:off x="4824028" y="1859596"/>
            <a:ext cx="288032" cy="288032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95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0D21B5-7FF6-4675-876F-4194E028A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Tools &amp; Framework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0C79E-AE1F-4167-BB2D-DAF4A31DB4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3812086-3FA2-413D-A218-4A83C789B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690655"/>
              </p:ext>
            </p:extLst>
          </p:nvPr>
        </p:nvGraphicFramePr>
        <p:xfrm>
          <a:off x="279044" y="1203598"/>
          <a:ext cx="8469420" cy="324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884">
                  <a:extLst>
                    <a:ext uri="{9D8B030D-6E8A-4147-A177-3AD203B41FA5}">
                      <a16:colId xmlns:a16="http://schemas.microsoft.com/office/drawing/2014/main" val="3588135783"/>
                    </a:ext>
                  </a:extLst>
                </a:gridCol>
                <a:gridCol w="1693884">
                  <a:extLst>
                    <a:ext uri="{9D8B030D-6E8A-4147-A177-3AD203B41FA5}">
                      <a16:colId xmlns:a16="http://schemas.microsoft.com/office/drawing/2014/main" val="2037442688"/>
                    </a:ext>
                  </a:extLst>
                </a:gridCol>
                <a:gridCol w="1693884">
                  <a:extLst>
                    <a:ext uri="{9D8B030D-6E8A-4147-A177-3AD203B41FA5}">
                      <a16:colId xmlns:a16="http://schemas.microsoft.com/office/drawing/2014/main" val="3484532630"/>
                    </a:ext>
                  </a:extLst>
                </a:gridCol>
                <a:gridCol w="1693884">
                  <a:extLst>
                    <a:ext uri="{9D8B030D-6E8A-4147-A177-3AD203B41FA5}">
                      <a16:colId xmlns:a16="http://schemas.microsoft.com/office/drawing/2014/main" val="3529943413"/>
                    </a:ext>
                  </a:extLst>
                </a:gridCol>
                <a:gridCol w="1693884">
                  <a:extLst>
                    <a:ext uri="{9D8B030D-6E8A-4147-A177-3AD203B41FA5}">
                      <a16:colId xmlns:a16="http://schemas.microsoft.com/office/drawing/2014/main" val="2824499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Data Exploration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Data Pre-</a:t>
                      </a:r>
                      <a:r>
                        <a:rPr lang="fr-FR" sz="1200" dirty="0" err="1"/>
                        <a:t>processing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Feature</a:t>
                      </a:r>
                      <a:r>
                        <a:rPr lang="fr-FR" sz="1200" dirty="0"/>
                        <a:t>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Models</a:t>
                      </a:r>
                      <a:r>
                        <a:rPr lang="fr-FR" sz="1200" dirty="0"/>
                        <a:t> Training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Final Blend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77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Python 3.5.2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Python 3.5.2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Python 3.5.2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Python 3.5.2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Python 3.5.2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81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R 3.3.0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R 3.3.0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Pandas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72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LibreOffice Calc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Library Boruta (R &amp; Python)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Scikit</a:t>
                      </a:r>
                      <a:r>
                        <a:rPr lang="fr-FR" sz="1100" dirty="0"/>
                        <a:t> </a:t>
                      </a:r>
                      <a:r>
                        <a:rPr lang="fr-FR" sz="1100" dirty="0" err="1"/>
                        <a:t>Learn</a:t>
                      </a:r>
                      <a:r>
                        <a:rPr lang="fr-FR" sz="1100" dirty="0"/>
                        <a:t> (Python)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6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LightGBM</a:t>
                      </a:r>
                      <a:r>
                        <a:rPr lang="fr-FR" sz="1100" dirty="0"/>
                        <a:t> (Python)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CatBoost</a:t>
                      </a:r>
                      <a:r>
                        <a:rPr lang="fr-FR" sz="1100" dirty="0"/>
                        <a:t> (Python)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5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H2O 3.22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62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H2O Ensemble 0.2.1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38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699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ower point ENGIE Ineo_16-9_FR_Light">
  <a:themeElements>
    <a:clrScheme name="ENGIE_2">
      <a:dk1>
        <a:srgbClr val="424242"/>
      </a:dk1>
      <a:lt1>
        <a:sysClr val="window" lastClr="FFFFFF"/>
      </a:lt1>
      <a:dk2>
        <a:srgbClr val="000000"/>
      </a:dk2>
      <a:lt2>
        <a:srgbClr val="B1B1B1"/>
      </a:lt2>
      <a:accent1>
        <a:srgbClr val="00AAFF"/>
      </a:accent1>
      <a:accent2>
        <a:srgbClr val="96BE0F"/>
      </a:accent2>
      <a:accent3>
        <a:srgbClr val="F07D00"/>
      </a:accent3>
      <a:accent4>
        <a:srgbClr val="E62D87"/>
      </a:accent4>
      <a:accent5>
        <a:srgbClr val="910F7D"/>
      </a:accent5>
      <a:accent6>
        <a:srgbClr val="0078BE"/>
      </a:accent6>
      <a:hlink>
        <a:srgbClr val="424242"/>
      </a:hlink>
      <a:folHlink>
        <a:srgbClr val="42424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GIE_Vert">
  <a:themeElements>
    <a:clrScheme name="ENGIE_2">
      <a:dk1>
        <a:srgbClr val="424242"/>
      </a:dk1>
      <a:lt1>
        <a:sysClr val="window" lastClr="FFFFFF"/>
      </a:lt1>
      <a:dk2>
        <a:srgbClr val="000000"/>
      </a:dk2>
      <a:lt2>
        <a:srgbClr val="B1B1B1"/>
      </a:lt2>
      <a:accent1>
        <a:srgbClr val="00AAFF"/>
      </a:accent1>
      <a:accent2>
        <a:srgbClr val="96BE0F"/>
      </a:accent2>
      <a:accent3>
        <a:srgbClr val="F07D00"/>
      </a:accent3>
      <a:accent4>
        <a:srgbClr val="E62D87"/>
      </a:accent4>
      <a:accent5>
        <a:srgbClr val="910F7D"/>
      </a:accent5>
      <a:accent6>
        <a:srgbClr val="0078BE"/>
      </a:accent6>
      <a:hlink>
        <a:srgbClr val="424242"/>
      </a:hlink>
      <a:folHlink>
        <a:srgbClr val="42424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GIE_Orange">
  <a:themeElements>
    <a:clrScheme name="ENGIE_2">
      <a:dk1>
        <a:srgbClr val="424242"/>
      </a:dk1>
      <a:lt1>
        <a:sysClr val="window" lastClr="FFFFFF"/>
      </a:lt1>
      <a:dk2>
        <a:srgbClr val="000000"/>
      </a:dk2>
      <a:lt2>
        <a:srgbClr val="B1B1B1"/>
      </a:lt2>
      <a:accent1>
        <a:srgbClr val="00AAFF"/>
      </a:accent1>
      <a:accent2>
        <a:srgbClr val="96BE0F"/>
      </a:accent2>
      <a:accent3>
        <a:srgbClr val="F07D00"/>
      </a:accent3>
      <a:accent4>
        <a:srgbClr val="E62D87"/>
      </a:accent4>
      <a:accent5>
        <a:srgbClr val="910F7D"/>
      </a:accent5>
      <a:accent6>
        <a:srgbClr val="0078BE"/>
      </a:accent6>
      <a:hlink>
        <a:srgbClr val="424242"/>
      </a:hlink>
      <a:folHlink>
        <a:srgbClr val="42424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NGIE_Violet">
  <a:themeElements>
    <a:clrScheme name="ENGIE_2">
      <a:dk1>
        <a:srgbClr val="424242"/>
      </a:dk1>
      <a:lt1>
        <a:sysClr val="window" lastClr="FFFFFF"/>
      </a:lt1>
      <a:dk2>
        <a:srgbClr val="000000"/>
      </a:dk2>
      <a:lt2>
        <a:srgbClr val="B1B1B1"/>
      </a:lt2>
      <a:accent1>
        <a:srgbClr val="00AAFF"/>
      </a:accent1>
      <a:accent2>
        <a:srgbClr val="96BE0F"/>
      </a:accent2>
      <a:accent3>
        <a:srgbClr val="F07D00"/>
      </a:accent3>
      <a:accent4>
        <a:srgbClr val="E62D87"/>
      </a:accent4>
      <a:accent5>
        <a:srgbClr val="910F7D"/>
      </a:accent5>
      <a:accent6>
        <a:srgbClr val="0078BE"/>
      </a:accent6>
      <a:hlink>
        <a:srgbClr val="424242"/>
      </a:hlink>
      <a:folHlink>
        <a:srgbClr val="42424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power point ENGIE Ineo_16-9_FR_Light</Template>
  <TotalTime>45173</TotalTime>
  <Words>316</Words>
  <Application>Microsoft Office PowerPoint</Application>
  <PresentationFormat>Affichage à l'écran (16:9)</PresentationFormat>
  <Paragraphs>199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Template power point ENGIE Ineo_16-9_FR_Light</vt:lpstr>
      <vt:lpstr>ENGIE_Vert</vt:lpstr>
      <vt:lpstr>ENGIE_Orange</vt:lpstr>
      <vt:lpstr>ENGIE_Violet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>ENGIE</Manager>
  <Company>FIRS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ENGIE</dc:subject>
  <dc:creator>BILLOD-MOREL Audrey</dc:creator>
  <cp:lastModifiedBy>CHANDRAYAN Ajinkya</cp:lastModifiedBy>
  <cp:revision>511</cp:revision>
  <dcterms:created xsi:type="dcterms:W3CDTF">2015-11-10T13:17:21Z</dcterms:created>
  <dcterms:modified xsi:type="dcterms:W3CDTF">2018-12-17T10:55:55Z</dcterms:modified>
</cp:coreProperties>
</file>