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2" r:id="rId1"/>
  </p:sldMasterIdLst>
  <p:notesMasterIdLst>
    <p:notesMasterId r:id="rId17"/>
  </p:notesMasterIdLst>
  <p:sldIdLst>
    <p:sldId id="256" r:id="rId2"/>
    <p:sldId id="269" r:id="rId3"/>
    <p:sldId id="257" r:id="rId4"/>
    <p:sldId id="271" r:id="rId5"/>
    <p:sldId id="270" r:id="rId6"/>
    <p:sldId id="273" r:id="rId7"/>
    <p:sldId id="265" r:id="rId8"/>
    <p:sldId id="272" r:id="rId9"/>
    <p:sldId id="266" r:id="rId10"/>
    <p:sldId id="268" r:id="rId11"/>
    <p:sldId id="258" r:id="rId12"/>
    <p:sldId id="260" r:id="rId13"/>
    <p:sldId id="262" r:id="rId14"/>
    <p:sldId id="263" r:id="rId15"/>
    <p:sldId id="264" r:id="rId16"/>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8" d="100"/>
          <a:sy n="108" d="100"/>
        </p:scale>
        <p:origin x="-8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32553567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327923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55046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31907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98653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4"/>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4/18/2015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180646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4/18/2015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34580501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4/18/2015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4227103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GB"/>
              <a:t>‹#›</a:t>
            </a:fld>
            <a:endParaRPr lang="en-GB"/>
          </a:p>
        </p:txBody>
      </p:sp>
    </p:spTree>
    <p:extLst>
      <p:ext uri="{BB962C8B-B14F-4D97-AF65-F5344CB8AC3E}">
        <p14:creationId xmlns:p14="http://schemas.microsoft.com/office/powerpoint/2010/main" val="1493098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647F38-B617-4D2F-AE0A-013F0C4D2C57}" type="datetimeFigureOut">
              <a:rPr lang="en-US" smtClean="0"/>
              <a:t>4/18/2015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362996146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32231400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5BFA754-D5C3-4E66-96A6-867B257F58DC}" type="datetimeFigureOut">
              <a:rPr lang="en-US" smtClean="0"/>
              <a:t>4/18/2015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72001779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4/18/2015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3756465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4/18/2015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3679071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57976792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1"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93"/>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11"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13569578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8"/>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224077973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4/18/2015</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2070188905"/>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g"/><Relationship Id="rId2" Type="http://schemas.openxmlformats.org/officeDocument/2006/relationships/image" Target="../media/image6.jpeg"/><Relationship Id="rId1" Type="http://schemas.openxmlformats.org/officeDocument/2006/relationships/slideLayout" Target="../slideLayouts/slideLayout1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1169377" y="404445"/>
            <a:ext cx="6805246" cy="792655"/>
          </a:xfrm>
          <a:prstGeom prst="rect">
            <a:avLst/>
          </a:prstGeom>
        </p:spPr>
        <p:txBody>
          <a:bodyPr lIns="91425" tIns="91425" rIns="91425" bIns="91425" anchor="b" anchorCtr="0">
            <a:noAutofit/>
          </a:bodyPr>
          <a:lstStyle/>
          <a:p>
            <a:pPr>
              <a:spcBef>
                <a:spcPts val="0"/>
              </a:spcBef>
              <a:buNone/>
            </a:pPr>
            <a:r>
              <a:rPr lang="en-GB" sz="4000" b="1" u="sng" dirty="0" smtClean="0">
                <a:solidFill>
                  <a:schemeClr val="accent6">
                    <a:lumMod val="50000"/>
                  </a:schemeClr>
                </a:solidFill>
                <a:latin typeface="Algerian" panose="04020705040A02060702" pitchFamily="82" charset="0"/>
              </a:rPr>
              <a:t>Morse-Code  BOT </a:t>
            </a:r>
            <a:endParaRPr lang="en-GB" sz="4000" b="1" u="sng" dirty="0">
              <a:solidFill>
                <a:schemeClr val="accent6">
                  <a:lumMod val="50000"/>
                </a:schemeClr>
              </a:solidFill>
              <a:latin typeface="Algerian" panose="04020705040A02060702" pitchFamily="82" charset="0"/>
            </a:endParaRPr>
          </a:p>
        </p:txBody>
      </p:sp>
      <p:sp>
        <p:nvSpPr>
          <p:cNvPr id="31" name="Shape 31"/>
          <p:cNvSpPr txBox="1">
            <a:spLocks noGrp="1"/>
          </p:cNvSpPr>
          <p:nvPr>
            <p:ph type="subTitle" idx="1"/>
          </p:nvPr>
        </p:nvSpPr>
        <p:spPr>
          <a:xfrm>
            <a:off x="2146014" y="2050288"/>
            <a:ext cx="5002132" cy="2488483"/>
          </a:xfrm>
          <a:prstGeom prst="rect">
            <a:avLst/>
          </a:prstGeom>
        </p:spPr>
        <p:txBody>
          <a:bodyPr lIns="91425" tIns="91425" rIns="91425" bIns="91425" anchor="t" anchorCtr="0">
            <a:noAutofit/>
          </a:bodyPr>
          <a:lstStyle/>
          <a:p>
            <a:pPr rtl="0">
              <a:spcBef>
                <a:spcPts val="0"/>
              </a:spcBef>
              <a:buNone/>
            </a:pPr>
            <a:r>
              <a:rPr lang="en-GB" sz="2800" b="1" dirty="0" smtClean="0">
                <a:solidFill>
                  <a:srgbClr val="002060"/>
                </a:solidFill>
                <a:latin typeface="Agency FB" panose="020B0503020202020204" pitchFamily="34" charset="0"/>
              </a:rPr>
              <a:t>GROUP MEMBERS </a:t>
            </a:r>
            <a:r>
              <a:rPr lang="en-GB" sz="2800" dirty="0" smtClean="0">
                <a:solidFill>
                  <a:srgbClr val="002060"/>
                </a:solidFill>
                <a:latin typeface="Agency FB" panose="020B0503020202020204" pitchFamily="34" charset="0"/>
              </a:rPr>
              <a:t>:-</a:t>
            </a:r>
            <a:br>
              <a:rPr lang="en-GB" sz="2800" dirty="0" smtClean="0">
                <a:solidFill>
                  <a:srgbClr val="002060"/>
                </a:solidFill>
                <a:latin typeface="Agency FB" panose="020B0503020202020204" pitchFamily="34" charset="0"/>
              </a:rPr>
            </a:br>
            <a:r>
              <a:rPr lang="en-GB" sz="2800" dirty="0" smtClean="0">
                <a:solidFill>
                  <a:srgbClr val="002060"/>
                </a:solidFill>
                <a:latin typeface="Agency FB" panose="020B0503020202020204" pitchFamily="34" charset="0"/>
              </a:rPr>
              <a:t>Ajinkya Gorad   140110033</a:t>
            </a:r>
          </a:p>
          <a:p>
            <a:pPr rtl="0">
              <a:spcBef>
                <a:spcPts val="0"/>
              </a:spcBef>
              <a:buNone/>
            </a:pPr>
            <a:r>
              <a:rPr lang="en-GB" sz="2800" dirty="0" smtClean="0">
                <a:solidFill>
                  <a:srgbClr val="002060"/>
                </a:solidFill>
                <a:latin typeface="Agency FB" panose="020B0503020202020204" pitchFamily="34" charset="0"/>
              </a:rPr>
              <a:t>Kewal S Bhat    14D110008</a:t>
            </a:r>
          </a:p>
          <a:p>
            <a:pPr rtl="0">
              <a:spcBef>
                <a:spcPts val="0"/>
              </a:spcBef>
              <a:buNone/>
            </a:pPr>
            <a:r>
              <a:rPr lang="en-GB" sz="2800" dirty="0" smtClean="0">
                <a:solidFill>
                  <a:srgbClr val="002060"/>
                </a:solidFill>
                <a:latin typeface="Agency FB" panose="020B0503020202020204" pitchFamily="34" charset="0"/>
              </a:rPr>
              <a:t>Jenil P Shah     14D170008</a:t>
            </a:r>
          </a:p>
          <a:p>
            <a:pPr rtl="0">
              <a:spcBef>
                <a:spcPts val="0"/>
              </a:spcBef>
              <a:buNone/>
            </a:pPr>
            <a:r>
              <a:rPr lang="en-GB" sz="2800" dirty="0" smtClean="0">
                <a:solidFill>
                  <a:srgbClr val="002060"/>
                </a:solidFill>
                <a:latin typeface="Agency FB" panose="020B0503020202020204" pitchFamily="34" charset="0"/>
              </a:rPr>
              <a:t>Shrenik S Jain  140110045</a:t>
            </a:r>
            <a:endParaRPr lang="en-GB" sz="2800" dirty="0">
              <a:solidFill>
                <a:srgbClr val="002060"/>
              </a:solidFill>
              <a:latin typeface="Agency FB" panose="020B0503020202020204" pitchFamily="34" charset="0"/>
            </a:endParaRPr>
          </a:p>
        </p:txBody>
      </p:sp>
      <p:sp>
        <p:nvSpPr>
          <p:cNvPr id="4" name="AutoShape 4" descr="data:image/jpeg;base64,/9j/4AAQSkZJRgABAQAAAQABAAD/2wCEAAkGBxQQEhUUExQVFhUXGB0bGBUYGB8aHhwXGCEdHx0bIBoeHSgiHx0lIxcaITEhJSkrLi4uGx81ODMsNygtLisBCgoKDg0OGhAQGywkHiQsLCwtLC8vNSwsLCwvLCwsLCwsNCssNCwsLCssNDcsLCwsKywsLCwsNywsLCwsLCwrK//AABEIAQkAvgMBIgACEQEDEQH/xAAcAAEAAgIDAQAAAAAAAAAAAAAABQYEBwECAwj/xABHEAACAQMDAwMBBQQHBAcJAAABAgMABBEFEiEGEzEiQVFhBxQycYEjcpGhFTNCUmKxwSRTkpMWFzVUs9HxJSY0c3SCssLS/8QAGAEBAQEBAQAAAAAAAAAAAAAAAAIDAQT/xAAeEQEBAAICAgMAAAAAAAAAAAAAAQIREjEDIQQiQf/aAAwDAQACEQMRAD8A3jSonqvXV0+1lunVnWMAlVxk7mC8Z4/tVETdZtb7De2kttE7BRPvSWNWb8Ico2UBOBuIxkjmgttKwIb9jcPEYmCKisJsjaxYnKgZzkYzyP8ATOF1brxsYVkVA5M0UZUtjHdYLnwfGc4oJylcFgPJrjePGeaDtSuocfNA4+Rx5oO1K6O/pJHPFQnRWvG/sYLp1VGlBO0HgYZlABP7tBPUrrvHyPj9a5LAUHNK6lwPeudwoOaV1DjzkVXb/q6IWNxeQYlWEScHK7miOGHIyBkEZxQWSlY9jc9yNH4BZVYj43DNe28Zxnn4oO1Kjk1qE3LWwf8AbLGJGXB4VjtHPjJIPA54prGtQ2gQzNtEkiRJwTmSQ4UcePzPFBI0qCl18rqEdnsBV7d5u5u8bGC7cY/xZzmpwMDQc0rqrg+K7UFL+2T/ALGu/wB1P/ESuv2qXSLpUsbcyTqsUUfG55XK7QoPkj8X0xVq1bTIruJoZ0DxuAGQ5AOCCPBB8gGo7S+j7K2cSRwJ3F/DI5aR18/heQsR5Pg+9BQ9VnmtZdWeMnvR6bb+seQwDguPqOW/SvLqjp+yt7Cylg2h3ntcShzun3MpJc5/ae785xjjFbPTR4RNJOEHclRUkYknciZwNpO3+0fA5zzURF0Fp6Z22sa5YNwWGCrK42+r0DcikquAccg0Hj9pdiz2ffjGZrR1uY/qYTll/VNwx78VUNV1F5bbVtVt2J3LHb28i+Vgj292RT+9JIc/Mf0rYnVCXLQFLQR9x/SXkPpjRgcvtwdxHsvvmu+g6FFaWkdogBjRNhDAerP4iw8eokk/maCjazo9vp76ZLYAJLLcxxsUYkzwSKxkZ+f2mBh95zg/nXexkVY+oAxAxJKSDxgNAME/Q4OPmrdpXSNnaydyG3RHwQG5O0HyEDEhAfhcDzS+6Rs55u/LbxvKQAXIPOMYJGcEjAwSMjAxig8Og/8Asqz/APpYv/wFa1+yt+42npeJtjWB2sBuBR5lkfuuw/3oGNo8Bcnya3HYWCQQpDGu2NFCKuScKowBkkk8fJqNXpO0EMEAhAjt3DwgO+UcEkEPu3eWPk0Gs10SGey1yeQFpYLu8aFtzDtNGd4KYPpJbyRyeAeAKmbJV1K+tYr39pH/AEbFOkLfgkmkOJJCvhyoxgHOM5+tXmLpy2WK4iEf7O5eR5l3N63m/Gc5yM/AwB7YrzvulrSeOKOSFWWFQsRywZFAAwsgIccAA884GaDXk1mzWmrwQEtFZXCy2vJfY8QWV4lPJwpBXHtuNe82tBL06tn9ie5aBs8duOETA/8AOjkStk6fpMNvEIYYkjiAI2KMDnz+ZPuajz0hZm0WyMC/dlORFlsZDb853bj6iTyeckeOKDG6I0QRaZDBMoYvFmZWAO55stIGHg8uRVA0vS4I9B1CVIo1k/2pC6qA2xZGwpI5wAFwPoK3LUCej7P/AGjECgXQInCsyh8+eA2ATnkrgmgp/wDQ8Vld6PLAGWSbdHM25iZV7Jb1kn1EEZBPj9BUF1fcJJZz6jZ2kUXbn3JetMVmeRZdrFUCnKMdy7WccHwMCttT6LC7QMyZNucwnc3pO3b7Hn0nHqzUXc9B6fJ3N9sh7pJcZYDcfLKA2EY+7LgnJ5oICDRLZuoJi0ERYWsUykoMibutmQf4uB6vPAr0+12wiljsmkjRj9+gTLAH9nI3rXJ/stgZHvgVbL3p63mniuJIlM0X4JMkMADkAkEbhkk4bIzXvq+lQ3cTQzxrJG2Mq305ByOQR8igo2q6Bbyaxa25jAgWxlxCuVQgSKNpUYBXnO08ZA+KgkunttNv4ImYRRan93T17e3bu8eUEhyVXDld3sGzWz7Xp+3ikjkSPDxRGGNtzHERIJXlsHkDk5P1pB0/bos6CJSlw7STK2WDu4AYkMSOcDgYFBW+k9Ent7xnW1jtLZ4cPFHKHDTKw2yBQowdpYE+/GavFROi9N21kSbeLYSMH1M3pHhRuY4UfAwKlqBSlKCt6n1xZ20ksUkjdyHHcRY3dgGUPuwik7ArDLeBkDOTiiddWLSRRicEylQjhWKF3AKp3NuwOQR6Sc8jiojp6P8A9ra0SPItRnHkdjkVV4IMdMWmFwwliOMchvvPJx88mg2Nq/VtraSGOWQhlAZ9sbuI1bhWkZFIjB9ixHzXfV+p7e1ZEkZmd1LqkUbytsHl9sasQvI9R4qg6ihhudRiubue2juZCy7bZZUmiaNU2h+253jaV2Zz7gcmsrqaKGyWF4LueO9htEjiIhaQXEa8pG6bCCxZT4IZd2figuOp9WW1u6o7SFygfbHDJKVjPhmCISoP1x4Ncav1fbWjskxkGwAuwglZEDeC0ioVX9TxVM6m1AwsLmGSWDVGgi7lmInljnbGRFjbyVLMu9WBX3xXHUmszTPfW88s8AWPbDawQBzOrx8sZWjcMpYlTt2BQOT7gLzq3U9ta9vuOS0ozGkaNKzqBksEjUkrj3xiuNP6qtZ4ppo5lMUBxJIchVIUMeSPYMM/B481r7pW6FlNZXFyriKXS4IUnCM4SRDloztBKlsgjPkjFYiQSXVlqxhjkB/pJZTEIx3DGphc/s2H4sDfsYZyMEZ4oNn6L1HBeMyxM29AGKSRvE21vwsFkVSVOPxDiumudU21kwSeTYxQuBtY5AZVwMA5bLqAo5Oar3Six3F595F9NcyJA0e17cRBUdlJBIiT1AqPSeR8V76xCG1yxJXO22nIOPDEoM/Q4JH8aCX1bqy2tWCyuwOwOwWN32Rn+2+xTsXzy2PB+DXtq3UttarGZZOZf6pUVpHk4B9CICzDBByBgZFUPUw9vqF8J7qa1juO2yOtusqSoIwhTeY3w6kMNnHnIHNekMKaXeWc8hlezGni3jnMbHtuHDAuqrlNyYGSBjGDjmgu1x1LBHCkzM4WQ7Y17UncZufSIdvcLcE42+BnxUdrXU0b2JuLa4WMGRU7jxM+1y4Uo0XDBuduDjGf1qD6yui9xYXkUs0dsFnU3EcHcMbPswzRuhIVtjLu28cc4NRmu2aDTLiSK4kue9ewOztF28uHiBIUIoIwq8gYPPNBse11mKSaaBW/aQbTIpBGBIMqQTwQQDyM1DW3UqXVxZmCcCKdJmEbQtulEeBuVzjYFPPI9QPGagvtIWW2uFmgDFry3eyO32mYgwufjG6TmsuTTlttU0qGMeiK1nQfkqxgZPycUEp/1g2AxmfALlCxjfajhiuHbbtQkg43EZHPjms/WuqLe0dY5XbuMCwjjjeV9g8uUjViFHyRitdtB/7u6iNvJmuDjHk97g/yHP0FTMF6LDVJpbkSCO5t4BBKI3cAxBt8WUUkMSdwHv8AniguWg69BfI0lu4kRXMZYA4LLjOCRyORyODUnVE+yJ90F4dpXOoXB2kYIyV4I9iPGKvdApSlApVb+0S/nttPuJbbaJEQncxxtUA5ZRtYMw4wpwPrUcnVFxBBapJAkl3cnbDEkx2sqorNLJIyDbgbiQFb2xnPAXXFcYqpW/V0gN1DcQLFc28BnCLJvSWLBwyvtDY3LtOV4yPNYWn9dzMLKWa07VveNHGknd3MJZFyuY9v4GIIB3ZxgkDOKC9YrmqlqnVcyvc/d7YTR2gHfcy7CW272SJdjb2VCCdxUZIAqbm1uJLQ3Zb9iIu7uxzs27vHzj2oJHFMVTI+sbiMW8t1ZiK2uHVEdZt7xmX+r7sewBQ3GcMducGuLzrC5M97Db2Yma0Kli03bDK6BwB6Tlz6hjxxknkCgn9Z064lKmC7a3wCCoiSQNn39QyCPbBx8g1x01oCWMTIrM7O7SSyuQWklf8AExwAPYDAHAAr26f1Zby2iuEBCyoGAPkZ8g/UHI/SoG76pubWWAXVtEkU8qwq0dx3HV3zsLIY1GDjHpJxn3oLfXFUv7WbbvWcUW5k7l3boWU4IDuFJH15qBvdce5tbJJuLq31S1huF8ZkR/xjxlXGGB8cn4oNpYrykuEVlUsoZs7VJALY84Hvj6VVZurbiV7j7naLPFauY5Habtl5EALpEuxslcjlioJ4HzUFr3UME9zol6G2wMLmQs2BtUQ+oN7ZBBBx7ig2ZilUDW9baeyhmuLYokt3CsUfdZH7bOO3I+0Dax4bt88Yyc+JnqbXLu0EsqW0MkES7izXBSR1Ay2xO2Rkc8FucUFmxTFRp1dWs/vUY3KYe8gPGRt3gH4zVTj6+nW2t72WzCWcvbDyd4F4+5gdwx7cGPccA7txBBIHigviSKSQCCR5APIz8/FROsaXcyuGgvHt127SgijkGck7wWXIbnHkjgcVSbTUriDUdZa2thOVaB23SdsbVh/Cp2sWc84GAPk+AbA/W3cjs/usJlmvELxxs+xURQC7SOA2AuccAknxQTfTmiJYwCGMs3LMzucs7ucs7H5JNSlU7/pm6RXwmgEdzZRGVohJuR0KllZJNoODtIOVyDXSx60mMtp3rTtwXnEMvdDMHK71Dx7fTuGcYY498eAF0pVN1TrGaP7zLDaiW2tGKzyGXY5KANL2k2EMEB5LMuSCB4zVvhkDqGU5DAEH6HkUEX1bpjXdlc26EB5YnRSfG4jjP0zVYm0a9dbC5EMSXVlvTsGbKSxOgRsSBfSx2hhkHHvV+pQUUdP3NxLeXc6JHLLaNbQQLJv2ocsS74C7mbHjgAeTXnddM3DWGkwBR3LWe1eYbhwsI9ZB98fA81fqUGt9R6KK3dzKdPtr5Lh+4rSSCN43KgMh3I2UJXcCORk8Grdq2gpcWD2YAiV4e2oXkJxhQPGQpx8eKzbTVoZZZYUcNLDt7qDOV3jK5/MD2rNoKBNpGoXkdta3MUMUUMkTzTJLv7ohwQETYCu4qCSx45xmpPR9Fmju9UlZQEuTF2jkc7IthyPbn5q2UoK50XpM1tpkFvJhJkiKnBDbW5weODjINUa36Huu3aq1nbCeG5ikmvDKJJZgjgswZlDAEckM3sAF542y0gBAJAJ8Ank454+eBmu9BXutdLkuo4FiAJS6gkbJAwkbhmPP0HioLrLpCaW+tbm2C7TPA10pIGVt3DJIPllBdfqCKv1YGt6vFZxGWYlUDKuQC3LkKvA58kUFTttKv7BruO1ihmiuJXmjkeXtmJ5QNwddhLKCMjac+3vkYFx9nI26VbMizW9r3vvBY4yZVzuCk55kJP04q9w6vE1w9sCe7Giuy4OArkgHPj2PFZ9BriTpy+azjtHUSfdryFopi65ktY3yC3uHVRgjHPGM8101npK4mnvS9rb3Xf8A/h7iZ89hCm3YImU4KnLArjcSMke161LWoLdlSV9rMkkijaxykIBkPAPgMOPJzxmsTUurLO2ijlmnVElUNHkEs6kA5VAN54YZ44yM0GHa2T2+jLDIMPHZbHGc4ZIsHkcHkVT9I0q91HSbOyaKJbZ44TJcCUkmBdrBBFtBEhwFJzjjOecC76h1RY/cjdSSg2j5Qvtcg7iUK7Qu7zkeOKy5bu20+0DllitokXBGSFTgLjGSfIAxmgidH0WaO71SVlAS5MXaORzsi2HI9ufmoLSOlby0h06aNI2ntYXhmgZ9oeOQ59MgBAYEA88HPkVcrvqW1ht0uZJkSGQKUdsjeHG5Qq43Ekc7QM/SvG06us5YRMk26MyrFu2P/WuVCoVK7gTvXyMcigrlx03d3EepTzIiz3Vt2IYFfcERVbAaQgAszOSccD5NZd70/O0ekKFGbWSJpvUPSEiKNj55PtVp03UY7hWaJtwV3jJwRh4yVYcgeCCM+Ky6DWc3Q/auLhjp1rerNM8qSySCN0MnLI+UbKhskMuTz4rZFvEERVUBVUABR4AHAH6V6UoFKUoFKUoNfSareF9aW29csLRC3QheN0YLY49R5JAOckAVMdCaik6Sbbue4ZWAdLhFjkibGdpRY0IB+uRxwfNeydMskl7JFcPFJdtG29UUmMxKF4DgqwIHOR7mvfp/p77tJNNJM888+3fIyqo2xghFVFAAAyfknPmgqnW2ttE109vfXRmgXcLeK2WWGMqoO2VxCcbsEnc4KhvjFZFnrNxqlwsUU7WsSWsM8jRqpkZ7kblQF1YKigeQM5rNuOhc/e1jupo4btneWFVQ/tJBhmDkbgp4JUH2xkZruvRPbMElvcywTRW6W7SKqssscYAXfGwI3DBIIwRmgguqtIkbVtKX73cBmiuB3F7YYFI0ywHb2gvn1cY44Aqc0HU5n1HVIXkLRwC37SnHp3xbmOQM8nnmsrWelWuDayi5lS5tdwWcKhLCRQsm5Cuz1Aew4Piut90hvupLmK5mgMyKlwkYTEqx5Cncyko2Dt3Lzjxigreh9QNNpVjJc308U02/mGJZJZirONqoInOFAGSq/GSKiNX1ma40y8jmd5DBfQIkkkXakaNpImXemBhhuIzgZGOKt1n0AIIrRYbmSOW0EipKEVtyTHLKyNkfGD9KS9AK0NzE1xKxuJ45mkdVLbotnxgYYp7AAZwBgCgwr6CWTU9SWBzHMbCLtuMcOGkK+RjGQAfoa76J1NLqE2mrE5UG3ee7UD3XEQjORx+1D/X0GrBNpq21zcagzOd0Cq0apuIWLc2VA5Zjk8YqK+zfRDCLm6eJoXu5WkWF/wAUcO5iiEZ9JJd3Kjxvx7UFh1TRI7iRJHLbkjljGCMbZwofyPPoGP1qta307cW1xb3diqTNBbfdzbSts3RA5BjfGFkyACSMEfFXioPW9GuJpA8N9NbDaFKLHE6nBJ3etCQxzjIPsOKCpdRa3FqVpaAIyiTUY4JomA3I6FjIjY4P4fP1H6RtvO93aWenvy8LTi5+qaeCiZz/AHnaBv0q42/RMUaWyI7/ALC5NyzthmllYMGZzxyd5OQPYVl6d0rFDd3V0pYvchQVPhcDDbf3sKT9QKCo6do09zp+j3VqYzNaRKVilz25A6BGBI5VwF9LexzVg0q/TVo2imie3ntp4mmhLKSssTLKmHAIZG2gZGMjPjg12tulJobW3t7e+mhMCld6xxsHBIxuR1YZGMDB9zUj0308tkJD3JJZZn3yzSY3OwGBwoACgcAAcUGZpGlpbKyoSQ8skpzjO6Z2dvAHALED6AeazqUoFKUoFKUoFKUoIu01RmmuEeMRxxFNspkUiQMMn0jlNp49Xn2qRWQEkAgkeRn58VqnWvwdS/lH/wCCKy30aG0u9GlgTZJKXSVwTulDQlj3D5c7hnJzzQbLeQLjJAycDJ8n4H1rj7wuCdy4Hk5GBjzk+1Uj7WIQ6achJAbUoFO0lTtZZQRkcjIJHFRdv0taDW5bYQRi3NkkptwP2RlEjIHMf4SwUnHHGSfNBs3eMZyMec/SuFmUjcGG3Gd2eMfOa0rpSBzY2U2TYjULyIoxJUmHm3iYk8ruJwpzkgVONax21/qVvaKqW504yTRJwiXJ3KuFBwhaMZIAGcA0GzVnU+GB4B4PsfB/I/NcxyqwypBHyDkfxrWei9ICbRIRAUWeeK3eRpclZu0AVikwc9vHowPArA1TUB9zFvHZw2uNRjgu4EcJC+VDf1qIcJJiJWyuQDg/NBtuOUMMqQR8g5/nSSVVGWIA+ScVUOjdEmtrmd/u9vawSomIIJS6iZCQXC9pAu5SAcDnYKjxZQ3utXkd6iSiGGH7tDJhkKOCZZBGeC2/ClsZGBQX95lUZLAD5JwP4123Cte/0bb3GrvbXMcbQwWkX3S3cAx7SSHZYz6SRtVc44AFVa4k22r24dv6P/pdYC2TgWpwXjD5/qt/pzn3NBsnVOpDFfWNsiq6XXfy+fw9lN4xjg58GrB3RnbkZxnGecfOPitY6rpdra65pS2scUbFbktFHhQf2LBGKDgE+obvJx74qL6X0q4vLe3uUt7b7yJxLJem4PeLCQ9yNlEOQNu6Pt78AYoL5rnVMtnMgltG+7PKkQuBKpO6TAVu1jOzJwTnPHg8VaaquqWv3nU4EkeIwwRGdYd43m43bUkaPzsQZKt43H5Aq1UClKUClKUClKUClKUEZLoNu3fDRKRc47/n9pgbRnn44r2l0mFjCWQEwHMR59Bxt4/Tis2lBh6hpkVx2+6gftyLImf7MiZ2sPqMmg0yITm4CDvFO2ZPftg7tv5Z5rMpQRT9OWrRPC0EbRSOZHRl3AyMclsH3zzmu1h0/bW8TwxQxpHJneqrjduGDuPkkjjJOak6UEZcdP20kC2zwo0KBQsZGQuz8OPcEexrmDQLZIDbrBEIWzui2Dac+SR7n6mpKlBGaNoFtZ7vu8KRbsbtoxkLnAJ84GTge2a41jp22vCpuII5Cv4WZeQD5Abzg/HipSlBEah0xaXCRxy28TpEu2MFB6FwBtX3C4AGBxxWT/Q8HY+79mPsY29nYNmPjbjHnms6lBC6d0pZ25jaG3ijMZZkKrghnXaxz75X08+1H6TsjN94NtD3twffsGd45D/BYHnd5qapQYY0uLv/AHjtr3tnb7uPVsznbn4zzWZSlApSlApSlApSlApSlApSvCa8jRkRnRXfOxSwBYgZO0E5bA54oPelYyX8bM6iRC0eO4oYEpkZG4Z9PHPOOK72l0kqB43V0YZV1IZSPkEcEUHtSlYOraxBaIHuJUiQttDOwUFiCQMn3wpP6UGdSofS+qbO6ft29zDK+CdqOGO0YycD25H8aw/+n2m/9+tv+YKCyUrhGyAR4Nc0ClYE2swpOls0iid1LpH7lV8n+R/gfisdOpbZkncTIUtmZZzz6GT8QPHt9M0EvSvCxu0mjSWNgyOoZWHgqeQa96BSlKBSlKBSlKBSlKBSlKBWDeaRDNLFNJGrSQkmJz5QsMHH54rOryupxGjO34VUsffgDJ4/Sgw49Dt1adxEga4AExx/WAAjDfTBI/WvfS9OitolhhQJGgwqDwB5/wAzWD05q8l2glaDtROivExkVyyuMjKr+E4IPkj61MUCsPVNKhulCXEUcyA7gsihgGAIzgjzgkZ+prMpQROm9NWls++C2gifGN0caqcHyMgeOB/CsX/oPp3/AHG0/wCQn/lXpH1EDftZFCCIu4Jc8MeNyYxwwDq31BPxXHS3UYvxOVQoIpjGCTneu1WWQccKwcED4oJtFwMCu1KUHi1qhcOVUuoID4G4A+QD5AOPFdBYRYde2mJMlxtGHJ4JYY9WR81jdQautnA0zKzYKqFXALPIwRFySAMswGSQBXtpk8rrmaIRNnG0OJOOOdwA/hj2oMmKMKAqgAAYAAwAB4AHxXelKBSlKBSlKBSlKBSlKBSlKBXncMQrELuIBwowMn4yeOfHNelKCndJac8dzI8VvJZ2rR4NvI6EGfdnfHHHI6xrtyDgjcSOOM1caUoFKhda6qtLMkTTKHAyYx6nx7HauSAfk4FUfU/tmt1OIYy/nLM2PHuAgYH9WWuyWiU6h0S6kkuZrdcTLcRmAlgAY2gELsefCmV2xwSYhj2qa6W0g2k10ipthJhER4wVjhSM+Pjtgc4rXP8A1o3Mx9OEH+FVUj/j7n+lZ9p1NebHminkkeIb3t5RGyvED6irJGjKwz9Riq4VPKNt0qN6e1iO9t454z6XGcfB9wfqKkqhSO18AwOGtzcqRhoRsyyk4PEjKpx5wSPFRnRFnLFHKJFkjiMubeGVxI8cW1RtZgzDBYMQu47QQM+wslKBSlKBSlKBSlKBSlKBSlKBSlKBSlKBUV1XdvDZXUsZw8cErKfhlQkH9CKlawtatu9bzR/34nX/AIlI/wBaD5V6qyrxJkkGGOQ5Odzvks7H+0xPuawdMxvUHwcqfyYY/wBalesk4s5PZrZV/WNnB/zFRmk2MkxxGu4gZIyBxkDPJAxyK1iak9Jc4GfI4P5jg1demr/tSI/kA8j5U8MP1BI/Wqolh2wS0sQbk7dzMcnJ5CgkZJHn5z7GpLSpTwcVvhqzTOtmfZ4/3O9urEn9mf20H1VueP0P8q2RWozd7Dp98DzFIbeY/wCA8DP6MBW21NeXKarXG7jmlKVLpSlKBSlKBSlKBSlKBSlKBSlKBSlKBXDVzSg+cvtA0ZjEoQc29zcRn6IR3c/kFXNVzT+lppBkqQvyx2j+eT/Kty9TWa/fLhGAxIscwH+EDtyn/gDD+Fa86svdkAiL/tQQCg+mQQf1/wAq55c8sdcf1nlb1GBp+mx93tCQEgcmNdwX6Fjx/KvO4c7jGiCRxxkzMR4JztAUYGOT84FLC4iXaI0JOP6wqMsTgHk88/ArJhDMQEQKD74A4wWGffGFJ8c4rDLyZ3upWbpG3Mtje2p/EqrIvOcMvBx+Q2n9a210jqH3mzgl92jGf3hwf5itSfZjMfvzxMMMyujA/VSf/wBRWwPs3m2pcQf7qYlR/glG8fpya9M94yrxXOlKVxZSlKBSlKBSlKBSlKBSlKBSlKBSlKBSlKCkdfjtTWtwfw7jE/7smNv6ZrV/WFgkd2+6Fpi8YK4z53DJ3DgEglskYGQK3J9oGm/eLGZPcLuBHkY8kfXaWrTkdxBrFqsdzIYbqD0hwC3/ABIOWU4zkcqc+1duPLHSMmBJqgUnaUiAyAplDYyc5MUQbLA+PUPArCbUFJJ3uxb8RQLECBkAE4ZuAxUeDjjNZ9p0K6vhz3l8gwtwR9R+MfwFXPTNBggALWseTwu5dxz+bZPtnnH50x+Pj3UaR32UafuvhKowsaHccs3tgAszEkgfkMe1Wnou9H31Dni4tyP/AL4G/wD4Irpq0yafZSFdqSTDYip6cE+SAMDhckn52iq101fbOxJ/ublM/wDy5wUP81WteP1ulS+28KVwK5rFoUpSgUpSgUpSgUpSgUpSgUpSgUpSgUpSg6TIGUg+CMH8jXyj1Ravp+oTqp2lXJB+Vb5Hgg819YGtGfbhZG2vIL1VVgRgg+CVGOfyGCD7E13Htyq90v1tFEf2qsD/AHk9Q5+hOR/OrhL1ULuLFrbXE7A5DbMJkcEEk85BIIHyapmtTXt1akNaZVMEyFlkkjC8ngAMMjzkHj+NcdH3V7IgWF4I0X0LLIvI2jdhQMgkA5yV/Wtdp0z7GZr+6/2uURogwVyEwFOO2ob8OOck5P8AHIkZGgL3cdocx9gMCCSDJCwckFucYH8d2OMVW5LJLS87d24kVCGkKEncWXdgk4Pkjd7+aujX33m6tXW2aG3YPCjMgTf3VIxgeF49PnPqI84FxDbukXXegik/vxq38QDWZVZ+zmcvp9vnyqlD+aEj/SrNXmbFKUoFKUoFKUoFKUoFKUoFKUoFKUoFK4pQc1R/tg0X73p0mBlo8OP9R/kf0q8V43kAkRkb8LAg/kRg0HzLoUU9xGCbztbtwB7Yc5Hp2s4O7cR74Jx71HaNbiK4kie6aIIcZhkC7z4yrEheBzk8/TzXrqWmQWd5cxXSk4b0DLBSCTuyU9X7vt81h3rWQnQwrK0OPWhJ4fnAVjhiv4Sc8+RmtHExrS2dvLEbZ2m2+qUOyuu4EEDcoAOcHI58/pVznnvJ4orqURxRRNHIIjneRuChycefWcLxwW4zVL1XXbaSCOKG2jVwwZpQgXwCCoGSSCTnk+wrldammCrLKWQHIBIVQf7xAABP1PPmtIit4/Z2dq3UX+7upMfuudw/zq31R/s0zJ95uMERyyLsJGNwjQKXx8EirxWF7rSFKUrgUpSgUpSgUpSgUpSgUpSgUpSgUpSgUpSg1T9rv2cy3zrc2u0ygYkjJxuHswPyMYwf/XXFl9lepyHBh2fViB/mRX07Sg0bpH2JzHme4RfkICx/8v51edE+y2xt8FkaZh7yHjP7o/1zV5pXdjpFEFAVQABwABgAflXelK4FKUoFKUoFKUoFKUo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jpeg;base64,/9j/4AAQSkZJRgABAQAAAQABAAD/2wCEAAkGBxQQEhUUExQVFhUXGB0bGBUYGB8aHhwXGCEdHx0bIBoeHSgiHx0lIxcaITEhJSkrLi4uGx81ODMsNygtLisBCgoKDg0OGhAQGywkHiQsLCwtLC8vNSwsLCwvLCwsLCwsNCssNCwsLCssNDcsLCwsKywsLCwsNywsLCwsLCwrK//AABEIAQkAvgMBIgACEQEDEQH/xAAcAAEAAgIDAQAAAAAAAAAAAAAABQYEBwECAwj/xABHEAACAQMDAwMBBQQHBAcJAAABAgMABBEFEiEGEzEiQVFhBxQycYEjcpGhFTNCUmKxwSRTkpMWFzVUs9HxJSY0c3SCssLS/8QAGAEBAQEBAQAAAAAAAAAAAAAAAAIDAQT/xAAeEQEBAAICAgMAAAAAAAAAAAAAAQIREjEDIQQiQf/aAAwDAQACEQMRAD8A3jSonqvXV0+1lunVnWMAlVxk7mC8Z4/tVETdZtb7De2kttE7BRPvSWNWb8Ico2UBOBuIxkjmgttKwIb9jcPEYmCKisJsjaxYnKgZzkYzyP8ATOF1brxsYVkVA5M0UZUtjHdYLnwfGc4oJylcFgPJrjePGeaDtSuocfNA4+Rx5oO1K6O/pJHPFQnRWvG/sYLp1VGlBO0HgYZlABP7tBPUrrvHyPj9a5LAUHNK6lwPeudwoOaV1DjzkVXb/q6IWNxeQYlWEScHK7miOGHIyBkEZxQWSlY9jc9yNH4BZVYj43DNe28Zxnn4oO1Kjk1qE3LWwf8AbLGJGXB4VjtHPjJIPA54prGtQ2gQzNtEkiRJwTmSQ4UcePzPFBI0qCl18rqEdnsBV7d5u5u8bGC7cY/xZzmpwMDQc0rqrg+K7UFL+2T/ALGu/wB1P/ESuv2qXSLpUsbcyTqsUUfG55XK7QoPkj8X0xVq1bTIruJoZ0DxuAGQ5AOCCPBB8gGo7S+j7K2cSRwJ3F/DI5aR18/heQsR5Pg+9BQ9VnmtZdWeMnvR6bb+seQwDguPqOW/SvLqjp+yt7Cylg2h3ntcShzun3MpJc5/ae785xjjFbPTR4RNJOEHclRUkYknciZwNpO3+0fA5zzURF0Fp6Z22sa5YNwWGCrK42+r0DcikquAccg0Hj9pdiz2ffjGZrR1uY/qYTll/VNwx78VUNV1F5bbVtVt2J3LHb28i+Vgj292RT+9JIc/Mf0rYnVCXLQFLQR9x/SXkPpjRgcvtwdxHsvvmu+g6FFaWkdogBjRNhDAerP4iw8eokk/maCjazo9vp76ZLYAJLLcxxsUYkzwSKxkZ+f2mBh95zg/nXexkVY+oAxAxJKSDxgNAME/Q4OPmrdpXSNnaydyG3RHwQG5O0HyEDEhAfhcDzS+6Rs55u/LbxvKQAXIPOMYJGcEjAwSMjAxig8Og/8Asqz/APpYv/wFa1+yt+42npeJtjWB2sBuBR5lkfuuw/3oGNo8Bcnya3HYWCQQpDGu2NFCKuScKowBkkk8fJqNXpO0EMEAhAjt3DwgO+UcEkEPu3eWPk0Gs10SGey1yeQFpYLu8aFtzDtNGd4KYPpJbyRyeAeAKmbJV1K+tYr39pH/AEbFOkLfgkmkOJJCvhyoxgHOM5+tXmLpy2WK4iEf7O5eR5l3N63m/Gc5yM/AwB7YrzvulrSeOKOSFWWFQsRywZFAAwsgIccAA884GaDXk1mzWmrwQEtFZXCy2vJfY8QWV4lPJwpBXHtuNe82tBL06tn9ie5aBs8duOETA/8AOjkStk6fpMNvEIYYkjiAI2KMDnz+ZPuajz0hZm0WyMC/dlORFlsZDb853bj6iTyeckeOKDG6I0QRaZDBMoYvFmZWAO55stIGHg8uRVA0vS4I9B1CVIo1k/2pC6qA2xZGwpI5wAFwPoK3LUCej7P/AGjECgXQInCsyh8+eA2ATnkrgmgp/wDQ8Vld6PLAGWSbdHM25iZV7Jb1kn1EEZBPj9BUF1fcJJZz6jZ2kUXbn3JetMVmeRZdrFUCnKMdy7WccHwMCttT6LC7QMyZNucwnc3pO3b7Hn0nHqzUXc9B6fJ3N9sh7pJcZYDcfLKA2EY+7LgnJ5oICDRLZuoJi0ERYWsUykoMibutmQf4uB6vPAr0+12wiljsmkjRj9+gTLAH9nI3rXJ/stgZHvgVbL3p63mniuJIlM0X4JMkMADkAkEbhkk4bIzXvq+lQ3cTQzxrJG2Mq305ByOQR8igo2q6Bbyaxa25jAgWxlxCuVQgSKNpUYBXnO08ZA+KgkunttNv4ImYRRan93T17e3bu8eUEhyVXDld3sGzWz7Xp+3ikjkSPDxRGGNtzHERIJXlsHkDk5P1pB0/bos6CJSlw7STK2WDu4AYkMSOcDgYFBW+k9Ent7xnW1jtLZ4cPFHKHDTKw2yBQowdpYE+/GavFROi9N21kSbeLYSMH1M3pHhRuY4UfAwKlqBSlKCt6n1xZ20ksUkjdyHHcRY3dgGUPuwik7ArDLeBkDOTiiddWLSRRicEylQjhWKF3AKp3NuwOQR6Sc8jiojp6P8A9ra0SPItRnHkdjkVV4IMdMWmFwwliOMchvvPJx88mg2Nq/VtraSGOWQhlAZ9sbuI1bhWkZFIjB9ixHzXfV+p7e1ZEkZmd1LqkUbytsHl9sasQvI9R4qg6ihhudRiubue2juZCy7bZZUmiaNU2h+253jaV2Zz7gcmsrqaKGyWF4LueO9htEjiIhaQXEa8pG6bCCxZT4IZd2figuOp9WW1u6o7SFygfbHDJKVjPhmCISoP1x4Ncav1fbWjskxkGwAuwglZEDeC0ioVX9TxVM6m1AwsLmGSWDVGgi7lmInljnbGRFjbyVLMu9WBX3xXHUmszTPfW88s8AWPbDawQBzOrx8sZWjcMpYlTt2BQOT7gLzq3U9ta9vuOS0ozGkaNKzqBksEjUkrj3xiuNP6qtZ4ppo5lMUBxJIchVIUMeSPYMM/B481r7pW6FlNZXFyriKXS4IUnCM4SRDloztBKlsgjPkjFYiQSXVlqxhjkB/pJZTEIx3DGphc/s2H4sDfsYZyMEZ4oNn6L1HBeMyxM29AGKSRvE21vwsFkVSVOPxDiumudU21kwSeTYxQuBtY5AZVwMA5bLqAo5Oar3Six3F595F9NcyJA0e17cRBUdlJBIiT1AqPSeR8V76xCG1yxJXO22nIOPDEoM/Q4JH8aCX1bqy2tWCyuwOwOwWN32Rn+2+xTsXzy2PB+DXtq3UttarGZZOZf6pUVpHk4B9CICzDBByBgZFUPUw9vqF8J7qa1juO2yOtusqSoIwhTeY3w6kMNnHnIHNekMKaXeWc8hlezGni3jnMbHtuHDAuqrlNyYGSBjGDjmgu1x1LBHCkzM4WQ7Y17UncZufSIdvcLcE42+BnxUdrXU0b2JuLa4WMGRU7jxM+1y4Uo0XDBuduDjGf1qD6yui9xYXkUs0dsFnU3EcHcMbPswzRuhIVtjLu28cc4NRmu2aDTLiSK4kue9ewOztF28uHiBIUIoIwq8gYPPNBse11mKSaaBW/aQbTIpBGBIMqQTwQQDyM1DW3UqXVxZmCcCKdJmEbQtulEeBuVzjYFPPI9QPGagvtIWW2uFmgDFry3eyO32mYgwufjG6TmsuTTlttU0qGMeiK1nQfkqxgZPycUEp/1g2AxmfALlCxjfajhiuHbbtQkg43EZHPjms/WuqLe0dY5XbuMCwjjjeV9g8uUjViFHyRitdtB/7u6iNvJmuDjHk97g/yHP0FTMF6LDVJpbkSCO5t4BBKI3cAxBt8WUUkMSdwHv8AniguWg69BfI0lu4kRXMZYA4LLjOCRyORyODUnVE+yJ90F4dpXOoXB2kYIyV4I9iPGKvdApSlApVb+0S/nttPuJbbaJEQncxxtUA5ZRtYMw4wpwPrUcnVFxBBapJAkl3cnbDEkx2sqorNLJIyDbgbiQFb2xnPAXXFcYqpW/V0gN1DcQLFc28BnCLJvSWLBwyvtDY3LtOV4yPNYWn9dzMLKWa07VveNHGknd3MJZFyuY9v4GIIB3ZxgkDOKC9YrmqlqnVcyvc/d7YTR2gHfcy7CW272SJdjb2VCCdxUZIAqbm1uJLQ3Zb9iIu7uxzs27vHzj2oJHFMVTI+sbiMW8t1ZiK2uHVEdZt7xmX+r7sewBQ3GcMducGuLzrC5M97Db2Yma0Kli03bDK6BwB6Tlz6hjxxknkCgn9Z064lKmC7a3wCCoiSQNn39QyCPbBx8g1x01oCWMTIrM7O7SSyuQWklf8AExwAPYDAHAAr26f1Zby2iuEBCyoGAPkZ8g/UHI/SoG76pubWWAXVtEkU8qwq0dx3HV3zsLIY1GDjHpJxn3oLfXFUv7WbbvWcUW5k7l3boWU4IDuFJH15qBvdce5tbJJuLq31S1huF8ZkR/xjxlXGGB8cn4oNpYrykuEVlUsoZs7VJALY84Hvj6VVZurbiV7j7naLPFauY5Habtl5EALpEuxslcjlioJ4HzUFr3UME9zol6G2wMLmQs2BtUQ+oN7ZBBBx7ig2ZilUDW9baeyhmuLYokt3CsUfdZH7bOO3I+0Dax4bt88Yyc+JnqbXLu0EsqW0MkES7izXBSR1Ay2xO2Rkc8FucUFmxTFRp1dWs/vUY3KYe8gPGRt3gH4zVTj6+nW2t72WzCWcvbDyd4F4+5gdwx7cGPccA7txBBIHigviSKSQCCR5APIz8/FROsaXcyuGgvHt127SgijkGck7wWXIbnHkjgcVSbTUriDUdZa2thOVaB23SdsbVh/Cp2sWc84GAPk+AbA/W3cjs/usJlmvELxxs+xURQC7SOA2AuccAknxQTfTmiJYwCGMs3LMzucs7ucs7H5JNSlU7/pm6RXwmgEdzZRGVohJuR0KllZJNoODtIOVyDXSx60mMtp3rTtwXnEMvdDMHK71Dx7fTuGcYY498eAF0pVN1TrGaP7zLDaiW2tGKzyGXY5KANL2k2EMEB5LMuSCB4zVvhkDqGU5DAEH6HkUEX1bpjXdlc26EB5YnRSfG4jjP0zVYm0a9dbC5EMSXVlvTsGbKSxOgRsSBfSx2hhkHHvV+pQUUdP3NxLeXc6JHLLaNbQQLJv2ocsS74C7mbHjgAeTXnddM3DWGkwBR3LWe1eYbhwsI9ZB98fA81fqUGt9R6KK3dzKdPtr5Lh+4rSSCN43KgMh3I2UJXcCORk8Grdq2gpcWD2YAiV4e2oXkJxhQPGQpx8eKzbTVoZZZYUcNLDt7qDOV3jK5/MD2rNoKBNpGoXkdta3MUMUUMkTzTJLv7ohwQETYCu4qCSx45xmpPR9Fmju9UlZQEuTF2jkc7IthyPbn5q2UoK50XpM1tpkFvJhJkiKnBDbW5weODjINUa36Huu3aq1nbCeG5ikmvDKJJZgjgswZlDAEckM3sAF542y0gBAJAJ8Ank454+eBmu9BXutdLkuo4FiAJS6gkbJAwkbhmPP0HioLrLpCaW+tbm2C7TPA10pIGVt3DJIPllBdfqCKv1YGt6vFZxGWYlUDKuQC3LkKvA58kUFTttKv7BruO1ihmiuJXmjkeXtmJ5QNwddhLKCMjac+3vkYFx9nI26VbMizW9r3vvBY4yZVzuCk55kJP04q9w6vE1w9sCe7Giuy4OArkgHPj2PFZ9BriTpy+azjtHUSfdryFopi65ktY3yC3uHVRgjHPGM8101npK4mnvS9rb3Xf8A/h7iZ89hCm3YImU4KnLArjcSMke161LWoLdlSV9rMkkijaxykIBkPAPgMOPJzxmsTUurLO2ijlmnVElUNHkEs6kA5VAN54YZ44yM0GHa2T2+jLDIMPHZbHGc4ZIsHkcHkVT9I0q91HSbOyaKJbZ44TJcCUkmBdrBBFtBEhwFJzjjOecC76h1RY/cjdSSg2j5Qvtcg7iUK7Qu7zkeOKy5bu20+0DllitokXBGSFTgLjGSfIAxmgidH0WaO71SVlAS5MXaORzsi2HI9ufmoLSOlby0h06aNI2ntYXhmgZ9oeOQ59MgBAYEA88HPkVcrvqW1ht0uZJkSGQKUdsjeHG5Qq43Ekc7QM/SvG06us5YRMk26MyrFu2P/WuVCoVK7gTvXyMcigrlx03d3EepTzIiz3Vt2IYFfcERVbAaQgAszOSccD5NZd70/O0ekKFGbWSJpvUPSEiKNj55PtVp03UY7hWaJtwV3jJwRh4yVYcgeCCM+Ky6DWc3Q/auLhjp1rerNM8qSySCN0MnLI+UbKhskMuTz4rZFvEERVUBVUABR4AHAH6V6UoFKUoFKUoNfSareF9aW29csLRC3QheN0YLY49R5JAOckAVMdCaik6Sbbue4ZWAdLhFjkibGdpRY0IB+uRxwfNeydMskl7JFcPFJdtG29UUmMxKF4DgqwIHOR7mvfp/p77tJNNJM888+3fIyqo2xghFVFAAAyfknPmgqnW2ttE109vfXRmgXcLeK2WWGMqoO2VxCcbsEnc4KhvjFZFnrNxqlwsUU7WsSWsM8jRqpkZ7kblQF1YKigeQM5rNuOhc/e1jupo4btneWFVQ/tJBhmDkbgp4JUH2xkZruvRPbMElvcywTRW6W7SKqssscYAXfGwI3DBIIwRmgguqtIkbVtKX73cBmiuB3F7YYFI0ywHb2gvn1cY44Aqc0HU5n1HVIXkLRwC37SnHp3xbmOQM8nnmsrWelWuDayi5lS5tdwWcKhLCRQsm5Cuz1Aew4Piut90hvupLmK5mgMyKlwkYTEqx5Cncyko2Dt3Lzjxigreh9QNNpVjJc308U02/mGJZJZirONqoInOFAGSq/GSKiNX1ma40y8jmd5DBfQIkkkXakaNpImXemBhhuIzgZGOKt1n0AIIrRYbmSOW0EipKEVtyTHLKyNkfGD9KS9AK0NzE1xKxuJ45mkdVLbotnxgYYp7AAZwBgCgwr6CWTU9SWBzHMbCLtuMcOGkK+RjGQAfoa76J1NLqE2mrE5UG3ee7UD3XEQjORx+1D/X0GrBNpq21zcagzOd0Cq0apuIWLc2VA5Zjk8YqK+zfRDCLm6eJoXu5WkWF/wAUcO5iiEZ9JJd3Kjxvx7UFh1TRI7iRJHLbkjljGCMbZwofyPPoGP1qta307cW1xb3diqTNBbfdzbSts3RA5BjfGFkyACSMEfFXioPW9GuJpA8N9NbDaFKLHE6nBJ3etCQxzjIPsOKCpdRa3FqVpaAIyiTUY4JomA3I6FjIjY4P4fP1H6RtvO93aWenvy8LTi5+qaeCiZz/AHnaBv0q42/RMUaWyI7/ALC5NyzthmllYMGZzxyd5OQPYVl6d0rFDd3V0pYvchQVPhcDDbf3sKT9QKCo6do09zp+j3VqYzNaRKVilz25A6BGBI5VwF9LexzVg0q/TVo2imie3ntp4mmhLKSssTLKmHAIZG2gZGMjPjg12tulJobW3t7e+mhMCld6xxsHBIxuR1YZGMDB9zUj0308tkJD3JJZZn3yzSY3OwGBwoACgcAAcUGZpGlpbKyoSQ8skpzjO6Z2dvAHALED6AeazqUoFKUoFKUoFKUoIu01RmmuEeMRxxFNspkUiQMMn0jlNp49Xn2qRWQEkAgkeRn58VqnWvwdS/lH/wCCKy30aG0u9GlgTZJKXSVwTulDQlj3D5c7hnJzzQbLeQLjJAycDJ8n4H1rj7wuCdy4Hk5GBjzk+1Uj7WIQ6achJAbUoFO0lTtZZQRkcjIJHFRdv0taDW5bYQRi3NkkptwP2RlEjIHMf4SwUnHHGSfNBs3eMZyMec/SuFmUjcGG3Gd2eMfOa0rpSBzY2U2TYjULyIoxJUmHm3iYk8ruJwpzkgVONax21/qVvaKqW504yTRJwiXJ3KuFBwhaMZIAGcA0GzVnU+GB4B4PsfB/I/NcxyqwypBHyDkfxrWei9ICbRIRAUWeeK3eRpclZu0AVikwc9vHowPArA1TUB9zFvHZw2uNRjgu4EcJC+VDf1qIcJJiJWyuQDg/NBtuOUMMqQR8g5/nSSVVGWIA+ScVUOjdEmtrmd/u9vawSomIIJS6iZCQXC9pAu5SAcDnYKjxZQ3utXkd6iSiGGH7tDJhkKOCZZBGeC2/ClsZGBQX95lUZLAD5JwP4123Cte/0bb3GrvbXMcbQwWkX3S3cAx7SSHZYz6SRtVc44AFVa4k22r24dv6P/pdYC2TgWpwXjD5/qt/pzn3NBsnVOpDFfWNsiq6XXfy+fw9lN4xjg58GrB3RnbkZxnGecfOPitY6rpdra65pS2scUbFbktFHhQf2LBGKDgE+obvJx74qL6X0q4vLe3uUt7b7yJxLJem4PeLCQ9yNlEOQNu6Pt78AYoL5rnVMtnMgltG+7PKkQuBKpO6TAVu1jOzJwTnPHg8VaaquqWv3nU4EkeIwwRGdYd43m43bUkaPzsQZKt43H5Aq1UClKUClKUClKUClKUEZLoNu3fDRKRc47/n9pgbRnn44r2l0mFjCWQEwHMR59Bxt4/Tis2lBh6hpkVx2+6gftyLImf7MiZ2sPqMmg0yITm4CDvFO2ZPftg7tv5Z5rMpQRT9OWrRPC0EbRSOZHRl3AyMclsH3zzmu1h0/bW8TwxQxpHJneqrjduGDuPkkjjJOak6UEZcdP20kC2zwo0KBQsZGQuz8OPcEexrmDQLZIDbrBEIWzui2Dac+SR7n6mpKlBGaNoFtZ7vu8KRbsbtoxkLnAJ84GTge2a41jp22vCpuII5Cv4WZeQD5Abzg/HipSlBEah0xaXCRxy28TpEu2MFB6FwBtX3C4AGBxxWT/Q8HY+79mPsY29nYNmPjbjHnms6lBC6d0pZ25jaG3ijMZZkKrghnXaxz75X08+1H6TsjN94NtD3twffsGd45D/BYHnd5qapQYY0uLv/AHjtr3tnb7uPVsznbn4zzWZSlApSlApSlApSlApSlApSvCa8jRkRnRXfOxSwBYgZO0E5bA54oPelYyX8bM6iRC0eO4oYEpkZG4Z9PHPOOK72l0kqB43V0YZV1IZSPkEcEUHtSlYOraxBaIHuJUiQttDOwUFiCQMn3wpP6UGdSofS+qbO6ft29zDK+CdqOGO0YycD25H8aw/+n2m/9+tv+YKCyUrhGyAR4Nc0ClYE2swpOls0iid1LpH7lV8n+R/gfisdOpbZkncTIUtmZZzz6GT8QPHt9M0EvSvCxu0mjSWNgyOoZWHgqeQa96BSlKBSlKBSlKBSlKBSlKBWDeaRDNLFNJGrSQkmJz5QsMHH54rOryupxGjO34VUsffgDJ4/Sgw49Dt1adxEga4AExx/WAAjDfTBI/WvfS9OitolhhQJGgwqDwB5/wAzWD05q8l2glaDtROivExkVyyuMjKr+E4IPkj61MUCsPVNKhulCXEUcyA7gsihgGAIzgjzgkZ+prMpQROm9NWls++C2gifGN0caqcHyMgeOB/CsX/oPp3/AHG0/wCQn/lXpH1EDftZFCCIu4Jc8MeNyYxwwDq31BPxXHS3UYvxOVQoIpjGCTneu1WWQccKwcED4oJtFwMCu1KUHi1qhcOVUuoID4G4A+QD5AOPFdBYRYde2mJMlxtGHJ4JYY9WR81jdQautnA0zKzYKqFXALPIwRFySAMswGSQBXtpk8rrmaIRNnG0OJOOOdwA/hj2oMmKMKAqgAAYAAwAB4AHxXelKBSlKBSlKBSlKBSlKBSlKBXncMQrELuIBwowMn4yeOfHNelKCndJac8dzI8VvJZ2rR4NvI6EGfdnfHHHI6xrtyDgjcSOOM1caUoFKhda6qtLMkTTKHAyYx6nx7HauSAfk4FUfU/tmt1OIYy/nLM2PHuAgYH9WWuyWiU6h0S6kkuZrdcTLcRmAlgAY2gELsefCmV2xwSYhj2qa6W0g2k10ipthJhER4wVjhSM+Pjtgc4rXP8A1o3Mx9OEH+FVUj/j7n+lZ9p1NebHminkkeIb3t5RGyvED6irJGjKwz9Riq4VPKNt0qN6e1iO9t454z6XGcfB9wfqKkqhSO18AwOGtzcqRhoRsyyk4PEjKpx5wSPFRnRFnLFHKJFkjiMubeGVxI8cW1RtZgzDBYMQu47QQM+wslKBSlKBSlKBSlKBSlKBSlKBSlKBSlKBUV1XdvDZXUsZw8cErKfhlQkH9CKlawtatu9bzR/34nX/AIlI/wBaD5V6qyrxJkkGGOQ5Odzvks7H+0xPuawdMxvUHwcqfyYY/wBalesk4s5PZrZV/WNnB/zFRmk2MkxxGu4gZIyBxkDPJAxyK1iak9Jc4GfI4P5jg1demr/tSI/kA8j5U8MP1BI/Wqolh2wS0sQbk7dzMcnJ5CgkZJHn5z7GpLSpTwcVvhqzTOtmfZ4/3O9urEn9mf20H1VueP0P8q2RWozd7Dp98DzFIbeY/wCA8DP6MBW21NeXKarXG7jmlKVLpSlKBSlKBSlKBSlKBSlKBSlKBSlKBXDVzSg+cvtA0ZjEoQc29zcRn6IR3c/kFXNVzT+lppBkqQvyx2j+eT/Kty9TWa/fLhGAxIscwH+EDtyn/gDD+Fa86svdkAiL/tQQCg+mQQf1/wAq55c8sdcf1nlb1GBp+mx93tCQEgcmNdwX6Fjx/KvO4c7jGiCRxxkzMR4JztAUYGOT84FLC4iXaI0JOP6wqMsTgHk88/ArJhDMQEQKD74A4wWGffGFJ8c4rDLyZ3upWbpG3Mtje2p/EqrIvOcMvBx+Q2n9a210jqH3mzgl92jGf3hwf5itSfZjMfvzxMMMyujA/VSf/wBRWwPs3m2pcQf7qYlR/glG8fpya9M94yrxXOlKVxZSlKBSlKBSlKBSlKBSlKBSlKBSlKBSlKCkdfjtTWtwfw7jE/7smNv6ZrV/WFgkd2+6Fpi8YK4z53DJ3DgEglskYGQK3J9oGm/eLGZPcLuBHkY8kfXaWrTkdxBrFqsdzIYbqD0hwC3/ABIOWU4zkcqc+1duPLHSMmBJqgUnaUiAyAplDYyc5MUQbLA+PUPArCbUFJJ3uxb8RQLECBkAE4ZuAxUeDjjNZ9p0K6vhz3l8gwtwR9R+MfwFXPTNBggALWseTwu5dxz+bZPtnnH50x+Pj3UaR32UafuvhKowsaHccs3tgAszEkgfkMe1Wnou9H31Dni4tyP/AL4G/wD4Irpq0yafZSFdqSTDYip6cE+SAMDhckn52iq101fbOxJ/ublM/wDy5wUP81WteP1ulS+28KVwK5rFoUpSgUpSgUpSgUpSgUpSgUpSgUpSgUpSg6TIGUg+CMH8jXyj1Ravp+oTqp2lXJB+Vb5Hgg819YGtGfbhZG2vIL1VVgRgg+CVGOfyGCD7E13Htyq90v1tFEf2qsD/AHk9Q5+hOR/OrhL1ULuLFrbXE7A5DbMJkcEEk85BIIHyapmtTXt1akNaZVMEyFlkkjC8ngAMMjzkHj+NcdH3V7IgWF4I0X0LLIvI2jdhQMgkA5yV/Wtdp0z7GZr+6/2uURogwVyEwFOO2ob8OOck5P8AHIkZGgL3cdocx9gMCCSDJCwckFucYH8d2OMVW5LJLS87d24kVCGkKEncWXdgk4Pkjd7+aujX33m6tXW2aG3YPCjMgTf3VIxgeF49PnPqI84FxDbukXXegik/vxq38QDWZVZ+zmcvp9vnyqlD+aEj/SrNXmbFKUoFKUoFKUoFKUoFKUoFKUoFKUoFK4pQc1R/tg0X73p0mBlo8OP9R/kf0q8V43kAkRkb8LAg/kRg0HzLoUU9xGCbztbtwB7Yc5Hp2s4O7cR74Jx71HaNbiK4kie6aIIcZhkC7z4yrEheBzk8/TzXrqWmQWd5cxXSk4b0DLBSCTuyU9X7vt81h3rWQnQwrK0OPWhJ4fnAVjhiv4Sc8+RmtHExrS2dvLEbZ2m2+qUOyuu4EEDcoAOcHI58/pVznnvJ4orqURxRRNHIIjneRuChycefWcLxwW4zVL1XXbaSCOKG2jVwwZpQgXwCCoGSSCTnk+wrldammCrLKWQHIBIVQf7xAABP1PPmtIit4/Z2dq3UX+7upMfuudw/zq31R/s0zJ95uMERyyLsJGNwjQKXx8EirxWF7rSFKUrgUpSgUpSgUpSgUpSgUpSgUpSgUpSgUpSg1T9rv2cy3zrc2u0ygYkjJxuHswPyMYwf/XXFl9lepyHBh2fViB/mRX07Sg0bpH2JzHme4RfkICx/8v51edE+y2xt8FkaZh7yHjP7o/1zV5pXdjpFEFAVQABwABgAflXelK4FKUoFKUoFKUoFKUoP/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latin typeface="Baskerville Old Face" panose="02020602080505020303" pitchFamily="18" charset="0"/>
              </a:rPr>
              <a:t>External Hardware</a:t>
            </a:r>
          </a:p>
        </p:txBody>
      </p:sp>
      <p:sp>
        <p:nvSpPr>
          <p:cNvPr id="3" name="Text Placeholder 2"/>
          <p:cNvSpPr>
            <a:spLocks noGrp="1"/>
          </p:cNvSpPr>
          <p:nvPr>
            <p:ph type="body" idx="1"/>
          </p:nvPr>
        </p:nvSpPr>
        <p:spPr/>
        <p:txBody>
          <a:bodyPr/>
          <a:lstStyle/>
          <a:p>
            <a:r>
              <a:rPr lang="en-US" sz="2800" i="1" dirty="0" smtClean="0">
                <a:solidFill>
                  <a:srgbClr val="002060"/>
                </a:solidFill>
                <a:latin typeface="Agency FB" panose="020B0503020202020204" pitchFamily="34" charset="0"/>
              </a:rPr>
              <a:t>Audio signals amplified first using transistor amplifier.</a:t>
            </a:r>
          </a:p>
          <a:p>
            <a:r>
              <a:rPr lang="en-US" sz="2800" i="1" dirty="0" smtClean="0">
                <a:solidFill>
                  <a:srgbClr val="002060"/>
                </a:solidFill>
                <a:latin typeface="Agency FB" panose="020B0503020202020204" pitchFamily="34" charset="0"/>
              </a:rPr>
              <a:t>Output of amplifier is fed to comparator  (Compares voltages)  .</a:t>
            </a:r>
          </a:p>
          <a:p>
            <a:r>
              <a:rPr lang="en-US" sz="2800" i="1" dirty="0" smtClean="0">
                <a:solidFill>
                  <a:srgbClr val="002060"/>
                </a:solidFill>
                <a:latin typeface="Agency FB" panose="020B0503020202020204" pitchFamily="34" charset="0"/>
              </a:rPr>
              <a:t>Output is a series of square pulses dependent on audio input.</a:t>
            </a:r>
          </a:p>
          <a:p>
            <a:r>
              <a:rPr lang="en-US" sz="2800" i="1" dirty="0" smtClean="0">
                <a:solidFill>
                  <a:srgbClr val="002060"/>
                </a:solidFill>
                <a:latin typeface="Agency FB" panose="020B0503020202020204" pitchFamily="34" charset="0"/>
              </a:rPr>
              <a:t>No ADC (  Analog To Digital Converter ) is used .</a:t>
            </a:r>
          </a:p>
          <a:p>
            <a:r>
              <a:rPr lang="en-US" sz="2800" i="1" dirty="0" smtClean="0">
                <a:solidFill>
                  <a:srgbClr val="002060"/>
                </a:solidFill>
                <a:latin typeface="Agency FB" panose="020B0503020202020204" pitchFamily="34" charset="0"/>
              </a:rPr>
              <a:t>Uses only one pin of microcontroller.</a:t>
            </a:r>
          </a:p>
          <a:p>
            <a:r>
              <a:rPr lang="en-US" sz="2800" i="1" dirty="0" smtClean="0">
                <a:solidFill>
                  <a:srgbClr val="002060"/>
                </a:solidFill>
                <a:latin typeface="Agency FB" panose="020B0503020202020204" pitchFamily="34" charset="0"/>
              </a:rPr>
              <a:t>Internal Counter is used for  counting the pulses  on T1 (PC6) pin on </a:t>
            </a:r>
            <a:r>
              <a:rPr lang="en-US" sz="2800" i="1" dirty="0" err="1" smtClean="0">
                <a:solidFill>
                  <a:srgbClr val="002060"/>
                </a:solidFill>
                <a:latin typeface="Agency FB" panose="020B0503020202020204" pitchFamily="34" charset="0"/>
              </a:rPr>
              <a:t>atmega</a:t>
            </a:r>
            <a:r>
              <a:rPr lang="en-US" sz="2800" i="1" dirty="0" smtClean="0">
                <a:solidFill>
                  <a:srgbClr val="002060"/>
                </a:solidFill>
                <a:latin typeface="Agency FB" panose="020B0503020202020204" pitchFamily="34" charset="0"/>
              </a:rPr>
              <a:t>.</a:t>
            </a:r>
          </a:p>
          <a:p>
            <a:endParaRPr lang="en-US" sz="2800" i="1" dirty="0" smtClean="0">
              <a:latin typeface="Agency FB" panose="020B0503020202020204" pitchFamily="34" charset="0"/>
            </a:endParaRPr>
          </a:p>
          <a:p>
            <a:endParaRPr lang="en-US" dirty="0" smtClean="0"/>
          </a:p>
          <a:p>
            <a:endParaRPr lang="en-US" dirty="0"/>
          </a:p>
        </p:txBody>
      </p:sp>
    </p:spTree>
    <p:extLst>
      <p:ext uri="{BB962C8B-B14F-4D97-AF65-F5344CB8AC3E}">
        <p14:creationId xmlns:p14="http://schemas.microsoft.com/office/powerpoint/2010/main" val="1212197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87158" y="238183"/>
            <a:ext cx="8229600" cy="857250"/>
          </a:xfrm>
          <a:prstGeom prst="rect">
            <a:avLst/>
          </a:prstGeom>
        </p:spPr>
        <p:txBody>
          <a:bodyPr lIns="91425" tIns="91425" rIns="91425" bIns="91425" anchor="b" anchorCtr="0">
            <a:noAutofit/>
          </a:bodyPr>
          <a:lstStyle/>
          <a:p>
            <a:pPr>
              <a:spcBef>
                <a:spcPts val="0"/>
              </a:spcBef>
              <a:buNone/>
            </a:pPr>
            <a:r>
              <a:rPr lang="en-GB" sz="3200" b="1" dirty="0" smtClean="0">
                <a:latin typeface="Baskerville Old Face" panose="02020602080505020303" pitchFamily="18" charset="0"/>
              </a:rPr>
              <a:t>Limitations</a:t>
            </a:r>
            <a:endParaRPr lang="en-GB" sz="3200" b="1" dirty="0">
              <a:latin typeface="Baskerville Old Face" panose="02020602080505020303" pitchFamily="18" charset="0"/>
            </a:endParaRPr>
          </a:p>
        </p:txBody>
      </p:sp>
      <p:sp>
        <p:nvSpPr>
          <p:cNvPr id="5" name="Text Placeholder 2"/>
          <p:cNvSpPr txBox="1">
            <a:spLocks/>
          </p:cNvSpPr>
          <p:nvPr/>
        </p:nvSpPr>
        <p:spPr>
          <a:xfrm>
            <a:off x="430823" y="1095433"/>
            <a:ext cx="8142270" cy="3703205"/>
          </a:xfrm>
          <a:prstGeom prst="rect">
            <a:avLst/>
          </a:prstGeom>
        </p:spPr>
        <p:txBody>
          <a:bodyPr vert="horz" lIns="91425" tIns="91425" rIns="91425" bIns="91425" rtlCol="0" anchor="t" anchorCtr="0">
            <a:normAutofit/>
          </a:bodyPr>
          <a:lstStyle>
            <a:lvl1pPr marL="214313" indent="-214313" algn="l" defTabSz="342900" rtl="0" eaLnBrk="1" latinLnBrk="0" hangingPunct="1">
              <a:spcBef>
                <a:spcPts val="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ts val="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ts val="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ts val="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ts val="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ts val="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ts val="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ts val="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ts val="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en-GB" sz="3200" dirty="0" smtClean="0">
                <a:solidFill>
                  <a:srgbClr val="002060"/>
                </a:solidFill>
                <a:latin typeface="Agency FB" panose="020B0503020202020204" pitchFamily="34" charset="0"/>
              </a:rPr>
              <a:t>The surrounding noises should be minimal to avoid  false decoding by bot. It should be ensured that the bot should be kept in a noise free zone for error free processing.</a:t>
            </a:r>
          </a:p>
          <a:p>
            <a:pPr marL="0" indent="0">
              <a:buFont typeface="Wingdings 3" panose="05040102010807070707" pitchFamily="18" charset="2"/>
              <a:buNone/>
            </a:pPr>
            <a:endParaRPr lang="en-GB" sz="3200" dirty="0" smtClean="0">
              <a:solidFill>
                <a:srgbClr val="002060"/>
              </a:solidFill>
              <a:latin typeface="Agency FB" panose="020B0503020202020204" pitchFamily="34" charset="0"/>
            </a:endParaRPr>
          </a:p>
          <a:p>
            <a:pPr marL="0" indent="0">
              <a:buFont typeface="Wingdings 3" panose="05040102010807070707" pitchFamily="18" charset="2"/>
              <a:buNone/>
            </a:pPr>
            <a:r>
              <a:rPr lang="en-GB" sz="3200" dirty="0" smtClean="0">
                <a:solidFill>
                  <a:srgbClr val="002060"/>
                </a:solidFill>
                <a:latin typeface="Agency FB" panose="020B0503020202020204" pitchFamily="34" charset="0"/>
              </a:rPr>
              <a:t>Can be overcome by advance audio processing techniques.</a:t>
            </a:r>
          </a:p>
          <a:p>
            <a:pPr marL="0" indent="0">
              <a:buFont typeface="Wingdings 3" panose="05040102010807070707" pitchFamily="18" charset="2"/>
              <a:buNone/>
            </a:pPr>
            <a:r>
              <a:rPr lang="en-GB" sz="3200" dirty="0" smtClean="0">
                <a:solidFill>
                  <a:srgbClr val="002060"/>
                </a:solidFill>
                <a:latin typeface="Agency FB" panose="020B0503020202020204" pitchFamily="34" charset="0"/>
              </a:rPr>
              <a:t>like DSP (Digital Signal Processing Techniques).</a:t>
            </a:r>
            <a:endParaRPr lang="en-GB" sz="3200" dirty="0">
              <a:solidFill>
                <a:srgbClr val="002060"/>
              </a:solidFill>
              <a:latin typeface="Agency FB" panose="020B0503020202020204" pitchFamily="34" charset="0"/>
            </a:endParaRPr>
          </a:p>
          <a:p>
            <a:pPr marL="0" indent="0">
              <a:buFont typeface="Wingdings 3" panose="05040102010807070707" pitchFamily="18" charset="2"/>
              <a:buNone/>
            </a:pPr>
            <a:endParaRPr lang="en-GB" sz="2800" i="1" dirty="0" smtClean="0">
              <a:solidFill>
                <a:srgbClr val="002060"/>
              </a:solidFill>
              <a:latin typeface="Agency FB" panose="020B0503020202020204" pitchFamily="34" charset="0"/>
            </a:endParaRPr>
          </a:p>
          <a:p>
            <a:pPr marL="0" indent="0">
              <a:buFont typeface="Wingdings 3" panose="05040102010807070707" pitchFamily="18" charset="2"/>
              <a:buNone/>
            </a:pPr>
            <a:endParaRPr lang="en-GB" sz="2800" i="1" dirty="0" smtClean="0">
              <a:solidFill>
                <a:srgbClr val="002060"/>
              </a:solidFill>
              <a:latin typeface="Agency FB" panose="020B0503020202020204" pitchFamily="34" charset="0"/>
            </a:endParaRP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GB" dirty="0">
                <a:latin typeface="Baskerville Old Face" panose="02020602080505020303" pitchFamily="18" charset="0"/>
              </a:rPr>
              <a:t>Future Work</a:t>
            </a:r>
          </a:p>
        </p:txBody>
      </p:sp>
      <p:sp>
        <p:nvSpPr>
          <p:cNvPr id="55" name="Shape 55"/>
          <p:cNvSpPr txBox="1">
            <a:spLocks noGrp="1"/>
          </p:cNvSpPr>
          <p:nvPr>
            <p:ph type="body" idx="1"/>
          </p:nvPr>
        </p:nvSpPr>
        <p:spPr>
          <a:prstGeom prst="rect">
            <a:avLst/>
          </a:prstGeom>
        </p:spPr>
        <p:txBody>
          <a:bodyPr lIns="91425" tIns="91425" rIns="91425" bIns="91425" anchor="t" anchorCtr="0">
            <a:noAutofit/>
          </a:bodyPr>
          <a:lstStyle/>
          <a:p>
            <a:pPr marL="0" indent="0">
              <a:buNone/>
            </a:pPr>
            <a:r>
              <a:rPr lang="en-US" sz="2400" dirty="0" smtClean="0">
                <a:solidFill>
                  <a:srgbClr val="002060"/>
                </a:solidFill>
                <a:latin typeface="Agency FB" panose="020B0503020202020204" pitchFamily="34" charset="0"/>
              </a:rPr>
              <a:t>1)  One can introduce light sensors like LDR, and make the </a:t>
            </a:r>
            <a:r>
              <a:rPr lang="en-US" sz="2400" dirty="0">
                <a:solidFill>
                  <a:srgbClr val="002060"/>
                </a:solidFill>
                <a:latin typeface="Agency FB" panose="020B0503020202020204" pitchFamily="34" charset="0"/>
              </a:rPr>
              <a:t>g</a:t>
            </a:r>
            <a:r>
              <a:rPr lang="en-US" sz="2400" dirty="0" smtClean="0">
                <a:solidFill>
                  <a:srgbClr val="002060"/>
                </a:solidFill>
                <a:latin typeface="Agency FB" panose="020B0503020202020204" pitchFamily="34" charset="0"/>
              </a:rPr>
              <a:t>iven project decode morse code transmitted as light. Flashing </a:t>
            </a:r>
            <a:r>
              <a:rPr lang="en-US" sz="2400" dirty="0">
                <a:solidFill>
                  <a:srgbClr val="002060"/>
                </a:solidFill>
                <a:latin typeface="Agency FB" panose="020B0503020202020204" pitchFamily="34" charset="0"/>
              </a:rPr>
              <a:t>light Morse even from a flashlight may be read several miles away for a lost sailor or hunter. Countless snowstorm rescues have been recorded by stranded drivers flashing an SOS signal on a flashing light.  Mirrors accomplish the same thing during the day. The user directs a mirrored sun reflection and then blocks it with his other hand or piece of cardboard flashing out the Morse code signal</a:t>
            </a:r>
            <a:r>
              <a:rPr lang="en-US" sz="2400" dirty="0" smtClean="0">
                <a:solidFill>
                  <a:srgbClr val="002060"/>
                </a:solidFill>
                <a:latin typeface="Agency FB" panose="020B0503020202020204" pitchFamily="34" charset="0"/>
              </a:rPr>
              <a:t>. The code for the program will still remain quite similar .</a:t>
            </a:r>
          </a:p>
          <a:p>
            <a:pPr marL="457200" indent="-457200">
              <a:buAutoNum type="arabicParenR"/>
            </a:pPr>
            <a:endParaRPr lang="en-GB" sz="2400" dirty="0">
              <a:latin typeface="Agency FB" panose="020B0503020202020204" pitchFamily="34" charset="0"/>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4"/>
          <p:cNvSpPr txBox="1">
            <a:spLocks noGrp="1"/>
          </p:cNvSpPr>
          <p:nvPr>
            <p:ph type="title"/>
          </p:nvPr>
        </p:nvSpPr>
        <p:spPr>
          <a:xfrm>
            <a:off x="457200" y="215758"/>
            <a:ext cx="8229600" cy="878443"/>
          </a:xfrm>
          <a:prstGeom prst="rect">
            <a:avLst/>
          </a:prstGeom>
        </p:spPr>
        <p:txBody>
          <a:bodyPr lIns="91425" tIns="91425" rIns="91425" bIns="91425" anchor="b" anchorCtr="0">
            <a:noAutofit/>
          </a:bodyPr>
          <a:lstStyle/>
          <a:p>
            <a:pPr>
              <a:spcBef>
                <a:spcPts val="0"/>
              </a:spcBef>
              <a:buNone/>
            </a:pPr>
            <a:r>
              <a:rPr lang="en-GB" dirty="0">
                <a:latin typeface="Baskerville Old Face" panose="02020602080505020303" pitchFamily="18" charset="0"/>
              </a:rPr>
              <a:t>Future Work</a:t>
            </a:r>
          </a:p>
        </p:txBody>
      </p:sp>
      <p:sp>
        <p:nvSpPr>
          <p:cNvPr id="3" name="Text Placeholder 2"/>
          <p:cNvSpPr>
            <a:spLocks noGrp="1"/>
          </p:cNvSpPr>
          <p:nvPr>
            <p:ph type="body" idx="1"/>
          </p:nvPr>
        </p:nvSpPr>
        <p:spPr>
          <a:xfrm>
            <a:off x="0" y="1191802"/>
            <a:ext cx="9144000" cy="3951698"/>
          </a:xfrm>
        </p:spPr>
        <p:txBody>
          <a:bodyPr/>
          <a:lstStyle/>
          <a:p>
            <a:pPr marL="0" indent="0">
              <a:buNone/>
            </a:pPr>
            <a:r>
              <a:rPr lang="en-US" sz="2400" dirty="0" smtClean="0">
                <a:solidFill>
                  <a:srgbClr val="002060"/>
                </a:solidFill>
                <a:latin typeface="Agency FB" panose="020B0503020202020204" pitchFamily="34" charset="0"/>
              </a:rPr>
              <a:t>2) Medical </a:t>
            </a:r>
            <a:r>
              <a:rPr lang="en-US" sz="2400" dirty="0">
                <a:solidFill>
                  <a:srgbClr val="002060"/>
                </a:solidFill>
                <a:latin typeface="Agency FB" panose="020B0503020202020204" pitchFamily="34" charset="0"/>
              </a:rPr>
              <a:t>uses allow the severely handicapped person to tap or blink out a message that </a:t>
            </a:r>
            <a:r>
              <a:rPr lang="en-US" sz="2400" dirty="0" smtClean="0">
                <a:solidFill>
                  <a:srgbClr val="002060"/>
                </a:solidFill>
                <a:latin typeface="Agency FB" panose="020B0503020202020204" pitchFamily="34" charset="0"/>
              </a:rPr>
              <a:t>could be read </a:t>
            </a:r>
            <a:r>
              <a:rPr lang="en-US" sz="2400" dirty="0">
                <a:solidFill>
                  <a:srgbClr val="002060"/>
                </a:solidFill>
                <a:latin typeface="Agency FB" panose="020B0503020202020204" pitchFamily="34" charset="0"/>
              </a:rPr>
              <a:t>by </a:t>
            </a:r>
            <a:r>
              <a:rPr lang="en-US" sz="2400" dirty="0" smtClean="0">
                <a:solidFill>
                  <a:srgbClr val="002060"/>
                </a:solidFill>
                <a:latin typeface="Agency FB" panose="020B0503020202020204" pitchFamily="34" charset="0"/>
              </a:rPr>
              <a:t>our decoder, </a:t>
            </a:r>
            <a:r>
              <a:rPr lang="en-US" sz="2400" dirty="0">
                <a:solidFill>
                  <a:srgbClr val="002060"/>
                </a:solidFill>
                <a:latin typeface="Agency FB" panose="020B0503020202020204" pitchFamily="34" charset="0"/>
              </a:rPr>
              <a:t>giving new hope and meaning to life for sufferers</a:t>
            </a:r>
            <a:r>
              <a:rPr lang="en-US" sz="2400" dirty="0" smtClean="0">
                <a:solidFill>
                  <a:srgbClr val="002060"/>
                </a:solidFill>
                <a:latin typeface="Agency FB" panose="020B0503020202020204" pitchFamily="34" charset="0"/>
              </a:rPr>
              <a:t>.</a:t>
            </a:r>
          </a:p>
          <a:p>
            <a:endParaRPr lang="en-US" sz="2400" dirty="0" smtClean="0">
              <a:solidFill>
                <a:srgbClr val="002060"/>
              </a:solidFill>
              <a:latin typeface="Agency FB" panose="020B0503020202020204" pitchFamily="34" charset="0"/>
            </a:endParaRPr>
          </a:p>
          <a:p>
            <a:pPr marL="0" indent="0">
              <a:buNone/>
            </a:pPr>
            <a:r>
              <a:rPr lang="en-US" sz="2400" dirty="0" smtClean="0">
                <a:solidFill>
                  <a:srgbClr val="002060"/>
                </a:solidFill>
                <a:latin typeface="Agency FB" panose="020B0503020202020204" pitchFamily="34" charset="0"/>
              </a:rPr>
              <a:t>3) A </a:t>
            </a:r>
            <a:r>
              <a:rPr lang="en-US" sz="2400" dirty="0">
                <a:solidFill>
                  <a:srgbClr val="002060"/>
                </a:solidFill>
                <a:latin typeface="Agency FB" panose="020B0503020202020204" pitchFamily="34" charset="0"/>
              </a:rPr>
              <a:t>new method for using Morse code involves cell phones and text messages entered from an iambic </a:t>
            </a:r>
            <a:r>
              <a:rPr lang="en-US" sz="2400" dirty="0" smtClean="0">
                <a:solidFill>
                  <a:srgbClr val="002060"/>
                </a:solidFill>
                <a:latin typeface="Agency FB" panose="020B0503020202020204" pitchFamily="34" charset="0"/>
              </a:rPr>
              <a:t>keyer on </a:t>
            </a:r>
            <a:r>
              <a:rPr lang="en-US" sz="2400" dirty="0">
                <a:solidFill>
                  <a:srgbClr val="002060"/>
                </a:solidFill>
                <a:latin typeface="Agency FB" panose="020B0503020202020204" pitchFamily="34" charset="0"/>
              </a:rPr>
              <a:t>the cell phone face.  It seems that experienced Morse code operators can enter the text much faster than a </a:t>
            </a:r>
            <a:r>
              <a:rPr lang="en-US" sz="2400" dirty="0" smtClean="0">
                <a:solidFill>
                  <a:srgbClr val="002060"/>
                </a:solidFill>
                <a:latin typeface="Agency FB" panose="020B0503020202020204" pitchFamily="34" charset="0"/>
              </a:rPr>
              <a:t>normal keyboard </a:t>
            </a:r>
            <a:r>
              <a:rPr lang="en-US" sz="2400" dirty="0">
                <a:solidFill>
                  <a:srgbClr val="002060"/>
                </a:solidFill>
                <a:latin typeface="Agency FB" panose="020B0503020202020204" pitchFamily="34" charset="0"/>
              </a:rPr>
              <a:t>operator and can do it without looking at the </a:t>
            </a:r>
            <a:r>
              <a:rPr lang="en-US" sz="2400" dirty="0" smtClean="0">
                <a:solidFill>
                  <a:srgbClr val="002060"/>
                </a:solidFill>
                <a:latin typeface="Agency FB" panose="020B0503020202020204" pitchFamily="34" charset="0"/>
              </a:rPr>
              <a:t>keyboard. Our decoder will play a role in converting the </a:t>
            </a:r>
            <a:r>
              <a:rPr lang="en-US" sz="2400" dirty="0">
                <a:solidFill>
                  <a:srgbClr val="002060"/>
                </a:solidFill>
                <a:latin typeface="Agency FB" panose="020B0503020202020204" pitchFamily="34" charset="0"/>
              </a:rPr>
              <a:t>M</a:t>
            </a:r>
            <a:r>
              <a:rPr lang="en-US" sz="2400" dirty="0" smtClean="0">
                <a:solidFill>
                  <a:srgbClr val="002060"/>
                </a:solidFill>
                <a:latin typeface="Agency FB" panose="020B0503020202020204" pitchFamily="34" charset="0"/>
              </a:rPr>
              <a:t>orse code written to text and to display it on the screen.</a:t>
            </a:r>
            <a:endParaRPr lang="en-US" sz="2400" dirty="0">
              <a:solidFill>
                <a:srgbClr val="002060"/>
              </a:solidFill>
              <a:latin typeface="Agency FB" panose="020B0503020202020204" pitchFamily="34" charset="0"/>
            </a:endParaRPr>
          </a:p>
        </p:txBody>
      </p:sp>
    </p:spTree>
    <p:extLst>
      <p:ext uri="{BB962C8B-B14F-4D97-AF65-F5344CB8AC3E}">
        <p14:creationId xmlns:p14="http://schemas.microsoft.com/office/powerpoint/2010/main" val="185330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encrypted-tbn3.gstatic.com/images?q=tbn:ANd9GcRuZNDF41yy6A8fPo1w_OJHngp6R5LcsUvZs2XI9zJZlDSDV4T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9" y="0"/>
            <a:ext cx="2248577" cy="263963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2.gstatic.com/images?q=tbn:ANd9GcQYoD5yOlvV4evGFr5_jgKTc4bfm8MWrN_IuYtDFAHWkon3J1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768" y="2385505"/>
            <a:ext cx="2371725" cy="19240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encrypted-tbn1.gstatic.com/images?q=tbn:ANd9GcSqXt85e7g68CML5BWipJ1V1nFC2sl4C33USlaPx6emPJFA2Tk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807" y="216008"/>
            <a:ext cx="24384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encrypted-tbn3.gstatic.com/images?q=tbn:ANd9GcTtGXEfxZQ_iXiw_61fuJIlgRKiXbMIy3xDxDYEg9k4WfXaPPA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39" y="3081689"/>
            <a:ext cx="318135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gajitz.com/wp-content/uploads/2012/02/tworse-key-twitter-morse-cod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2838" y="0"/>
            <a:ext cx="445770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91196" y="2466975"/>
            <a:ext cx="3666457" cy="2357008"/>
          </a:xfrm>
          <a:prstGeom prst="rect">
            <a:avLst/>
          </a:prstGeom>
        </p:spPr>
      </p:pic>
    </p:spTree>
    <p:extLst>
      <p:ext uri="{BB962C8B-B14F-4D97-AF65-F5344CB8AC3E}">
        <p14:creationId xmlns:p14="http://schemas.microsoft.com/office/powerpoint/2010/main" val="2255227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3160" y="1035762"/>
            <a:ext cx="8517276" cy="2331797"/>
          </a:xfrm>
        </p:spPr>
        <p:txBody>
          <a:bodyPr/>
          <a:lstStyle/>
          <a:p>
            <a:r>
              <a:rPr lang="en-US" sz="8000" b="1" i="1" dirty="0" smtClean="0">
                <a:solidFill>
                  <a:srgbClr val="002060"/>
                </a:solidFill>
                <a:latin typeface="Comic Sans MS" panose="030F0702030302020204" pitchFamily="66" charset="0"/>
              </a:rPr>
              <a:t>THANK YOU !!! </a:t>
            </a:r>
            <a:endParaRPr lang="en-US" sz="8000" b="1" i="1" dirty="0">
              <a:solidFill>
                <a:srgbClr val="002060"/>
              </a:solidFill>
              <a:latin typeface="Comic Sans MS" panose="030F0702030302020204" pitchFamily="66" charset="0"/>
            </a:endParaRPr>
          </a:p>
        </p:txBody>
      </p:sp>
    </p:spTree>
    <p:extLst>
      <p:ext uri="{BB962C8B-B14F-4D97-AF65-F5344CB8AC3E}">
        <p14:creationId xmlns:p14="http://schemas.microsoft.com/office/powerpoint/2010/main" val="1533345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8" y="189827"/>
            <a:ext cx="9214338" cy="4531642"/>
          </a:xfrm>
          <a:prstGeom prst="rect">
            <a:avLst/>
          </a:prstGeom>
        </p:spPr>
      </p:pic>
    </p:spTree>
    <p:extLst>
      <p:ext uri="{BB962C8B-B14F-4D97-AF65-F5344CB8AC3E}">
        <p14:creationId xmlns:p14="http://schemas.microsoft.com/office/powerpoint/2010/main" val="791997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7" name="Shape 37"/>
          <p:cNvSpPr txBox="1">
            <a:spLocks noGrp="1"/>
          </p:cNvSpPr>
          <p:nvPr>
            <p:ph type="body" idx="1"/>
          </p:nvPr>
        </p:nvSpPr>
        <p:spPr>
          <a:xfrm>
            <a:off x="457200" y="955498"/>
            <a:ext cx="8229600" cy="3970352"/>
          </a:xfrm>
          <a:prstGeom prst="rect">
            <a:avLst/>
          </a:prstGeom>
        </p:spPr>
        <p:txBody>
          <a:bodyPr lIns="91425" tIns="91425" rIns="91425" bIns="91425" anchor="t" anchorCtr="0">
            <a:noAutofit/>
          </a:bodyPr>
          <a:lstStyle/>
          <a:p>
            <a:pPr marL="38100" lvl="0" indent="0" rtl="0">
              <a:spcBef>
                <a:spcPts val="0"/>
              </a:spcBef>
              <a:buClr>
                <a:schemeClr val="dk1"/>
              </a:buClr>
              <a:buSzPct val="100000"/>
              <a:buNone/>
            </a:pPr>
            <a:r>
              <a:rPr lang="en-GB" sz="2800" u="sng" dirty="0" smtClean="0">
                <a:solidFill>
                  <a:srgbClr val="002060"/>
                </a:solidFill>
                <a:latin typeface="Agency FB" panose="020B0503020202020204" pitchFamily="34" charset="0"/>
              </a:rPr>
              <a:t>1:</a:t>
            </a:r>
            <a:r>
              <a:rPr lang="en-GB" sz="2800" dirty="0" smtClean="0">
                <a:solidFill>
                  <a:srgbClr val="002060"/>
                </a:solidFill>
                <a:latin typeface="Agency FB" panose="020B0503020202020204" pitchFamily="34" charset="0"/>
              </a:rPr>
              <a:t> Audio Morse code signals will be sent to the bot from source. The signal should be received without attenuation, converted into a pulse signal, and it should then be expressed as a series of </a:t>
            </a:r>
            <a:r>
              <a:rPr lang="en-GB" sz="2800" dirty="0" err="1" smtClean="0">
                <a:solidFill>
                  <a:srgbClr val="002060"/>
                </a:solidFill>
                <a:latin typeface="Agency FB" panose="020B0503020202020204" pitchFamily="34" charset="0"/>
              </a:rPr>
              <a:t>dits</a:t>
            </a:r>
            <a:r>
              <a:rPr lang="en-GB" sz="2800" dirty="0" smtClean="0">
                <a:solidFill>
                  <a:srgbClr val="002060"/>
                </a:solidFill>
                <a:latin typeface="Agency FB" panose="020B0503020202020204" pitchFamily="34" charset="0"/>
              </a:rPr>
              <a:t> and dahs by the microcontroller.</a:t>
            </a:r>
          </a:p>
          <a:p>
            <a:pPr marL="38100" lvl="0" indent="0" rtl="0">
              <a:spcBef>
                <a:spcPts val="0"/>
              </a:spcBef>
              <a:buClr>
                <a:schemeClr val="dk1"/>
              </a:buClr>
              <a:buSzPct val="100000"/>
              <a:buNone/>
            </a:pPr>
            <a:endParaRPr lang="en-GB" sz="2800" dirty="0">
              <a:solidFill>
                <a:srgbClr val="002060"/>
              </a:solidFill>
              <a:latin typeface="Agency FB" panose="020B0503020202020204" pitchFamily="34" charset="0"/>
            </a:endParaRPr>
          </a:p>
          <a:p>
            <a:pPr marL="38100" lvl="0" indent="0" rtl="0">
              <a:spcBef>
                <a:spcPts val="0"/>
              </a:spcBef>
              <a:buClr>
                <a:schemeClr val="dk1"/>
              </a:buClr>
              <a:buSzPct val="100000"/>
              <a:buNone/>
            </a:pPr>
            <a:r>
              <a:rPr lang="en-GB" sz="2800" u="sng" dirty="0" smtClean="0">
                <a:solidFill>
                  <a:srgbClr val="002060"/>
                </a:solidFill>
                <a:latin typeface="Agency FB" panose="020B0503020202020204" pitchFamily="34" charset="0"/>
              </a:rPr>
              <a:t>2:</a:t>
            </a:r>
            <a:r>
              <a:rPr lang="en-GB" sz="2800" dirty="0" smtClean="0">
                <a:solidFill>
                  <a:srgbClr val="002060"/>
                </a:solidFill>
                <a:latin typeface="Agency FB" panose="020B0503020202020204" pitchFamily="34" charset="0"/>
              </a:rPr>
              <a:t> The series of </a:t>
            </a:r>
            <a:r>
              <a:rPr lang="en-GB" sz="2800" dirty="0" err="1" smtClean="0">
                <a:solidFill>
                  <a:srgbClr val="002060"/>
                </a:solidFill>
                <a:latin typeface="Agency FB" panose="020B0503020202020204" pitchFamily="34" charset="0"/>
              </a:rPr>
              <a:t>dits</a:t>
            </a:r>
            <a:r>
              <a:rPr lang="en-GB" sz="2800" dirty="0" smtClean="0">
                <a:solidFill>
                  <a:srgbClr val="002060"/>
                </a:solidFill>
                <a:latin typeface="Agency FB" panose="020B0503020202020204" pitchFamily="34" charset="0"/>
              </a:rPr>
              <a:t> and dahs will be converted into letters of English language. </a:t>
            </a:r>
            <a:r>
              <a:rPr lang="en-GB" sz="2800" dirty="0" err="1" smtClean="0">
                <a:solidFill>
                  <a:srgbClr val="002060"/>
                </a:solidFill>
                <a:latin typeface="Agency FB" panose="020B0503020202020204" pitchFamily="34" charset="0"/>
              </a:rPr>
              <a:t>Eg</a:t>
            </a:r>
            <a:r>
              <a:rPr lang="en-GB" sz="2800" dirty="0" smtClean="0">
                <a:solidFill>
                  <a:srgbClr val="002060"/>
                </a:solidFill>
                <a:latin typeface="Agency FB" panose="020B0503020202020204" pitchFamily="34" charset="0"/>
              </a:rPr>
              <a:t>: ‘F’,’B’,’R’,’L’,</a:t>
            </a:r>
            <a:r>
              <a:rPr lang="en-GB" sz="2800" dirty="0" err="1" smtClean="0">
                <a:solidFill>
                  <a:srgbClr val="002060"/>
                </a:solidFill>
                <a:latin typeface="Agency FB" panose="020B0503020202020204" pitchFamily="34" charset="0"/>
              </a:rPr>
              <a:t>etc</a:t>
            </a:r>
            <a:r>
              <a:rPr lang="en-GB" sz="2800" dirty="0" smtClean="0">
                <a:solidFill>
                  <a:srgbClr val="002060"/>
                </a:solidFill>
                <a:latin typeface="Agency FB" panose="020B0503020202020204" pitchFamily="34" charset="0"/>
              </a:rPr>
              <a:t>.</a:t>
            </a:r>
          </a:p>
          <a:p>
            <a:pPr marL="38100" lvl="0" indent="0" rtl="0">
              <a:spcBef>
                <a:spcPts val="0"/>
              </a:spcBef>
              <a:buClr>
                <a:schemeClr val="dk1"/>
              </a:buClr>
              <a:buSzPct val="100000"/>
              <a:buNone/>
            </a:pPr>
            <a:r>
              <a:rPr lang="en-GB" sz="2800" dirty="0" smtClean="0">
                <a:solidFill>
                  <a:srgbClr val="002060"/>
                </a:solidFill>
                <a:latin typeface="Agency FB" panose="020B0503020202020204" pitchFamily="34" charset="0"/>
              </a:rPr>
              <a:t>	</a:t>
            </a:r>
            <a:r>
              <a:rPr lang="en-GB" sz="2800" dirty="0" err="1" smtClean="0">
                <a:solidFill>
                  <a:srgbClr val="002060"/>
                </a:solidFill>
                <a:latin typeface="Agency FB" panose="020B0503020202020204" pitchFamily="34" charset="0"/>
              </a:rPr>
              <a:t>Eg</a:t>
            </a:r>
            <a:r>
              <a:rPr lang="en-GB" sz="2800" dirty="0" smtClean="0">
                <a:solidFill>
                  <a:srgbClr val="002060"/>
                </a:solidFill>
                <a:latin typeface="Agency FB" panose="020B0503020202020204" pitchFamily="34" charset="0"/>
              </a:rPr>
              <a:t>-  (</a:t>
            </a:r>
            <a:r>
              <a:rPr lang="en-GB" sz="2800" dirty="0" err="1" smtClean="0">
                <a:solidFill>
                  <a:srgbClr val="002060"/>
                </a:solidFill>
                <a:latin typeface="Agency FB" panose="020B0503020202020204" pitchFamily="34" charset="0"/>
              </a:rPr>
              <a:t>Dit,dit,dah,dit</a:t>
            </a:r>
            <a:r>
              <a:rPr lang="en-GB" sz="2800" dirty="0" smtClean="0">
                <a:solidFill>
                  <a:srgbClr val="002060"/>
                </a:solidFill>
                <a:latin typeface="Agency FB" panose="020B0503020202020204" pitchFamily="34" charset="0"/>
              </a:rPr>
              <a:t>) ..-.  Corresponds to ‘F'</a:t>
            </a:r>
            <a:endParaRPr lang="en-GB" sz="2800" dirty="0">
              <a:solidFill>
                <a:srgbClr val="002060"/>
              </a:solidFill>
              <a:latin typeface="Agency FB" panose="020B0503020202020204" pitchFamily="34" charset="0"/>
            </a:endParaRPr>
          </a:p>
          <a:p>
            <a:pPr marL="38100" lvl="0" indent="0" rtl="0">
              <a:spcBef>
                <a:spcPts val="0"/>
              </a:spcBef>
              <a:buClr>
                <a:schemeClr val="dk1"/>
              </a:buClr>
              <a:buSzPct val="100000"/>
              <a:buNone/>
            </a:pPr>
            <a:endParaRPr lang="en-GB" dirty="0"/>
          </a:p>
        </p:txBody>
      </p:sp>
      <p:sp>
        <p:nvSpPr>
          <p:cNvPr id="4" name="TextBox 3"/>
          <p:cNvSpPr txBox="1"/>
          <p:nvPr/>
        </p:nvSpPr>
        <p:spPr>
          <a:xfrm>
            <a:off x="380144" y="267128"/>
            <a:ext cx="3353803" cy="584775"/>
          </a:xfrm>
          <a:prstGeom prst="rect">
            <a:avLst/>
          </a:prstGeom>
          <a:noFill/>
        </p:spPr>
        <p:txBody>
          <a:bodyPr wrap="none" rtlCol="0">
            <a:spAutoFit/>
          </a:bodyPr>
          <a:lstStyle/>
          <a:p>
            <a:r>
              <a:rPr lang="en-US" sz="3200" b="1" dirty="0" smtClean="0">
                <a:solidFill>
                  <a:schemeClr val="tx1"/>
                </a:solidFill>
                <a:latin typeface="Baskerville Old Face" panose="02020602080505020303" pitchFamily="18" charset="0"/>
              </a:rPr>
              <a:t>Problem statement </a:t>
            </a:r>
            <a:endParaRPr lang="en-US" sz="3200" b="1" dirty="0">
              <a:solidFill>
                <a:schemeClr val="tx1"/>
              </a:solidFill>
              <a:latin typeface="Baskerville Old Face" panose="02020602080505020303" pitchFamily="18" charset="0"/>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cdn3.bigcommerce.com/s-ehq9w/products/1798/images/3693/Morse%252520Code%252520Tree%252520Army%252520THUMB__61342.1409340119.1280.1280.jpg?c=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972" y="89020"/>
            <a:ext cx="7517219" cy="5191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032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9954" y="1007510"/>
            <a:ext cx="8142270" cy="3703205"/>
          </a:xfrm>
        </p:spPr>
        <p:txBody>
          <a:bodyPr>
            <a:noAutofit/>
          </a:bodyPr>
          <a:lstStyle/>
          <a:p>
            <a:pPr marL="0" lvl="0" indent="0">
              <a:buNone/>
            </a:pPr>
            <a:r>
              <a:rPr lang="en-GB" sz="2800" u="sng" dirty="0" smtClean="0">
                <a:solidFill>
                  <a:srgbClr val="002060"/>
                </a:solidFill>
                <a:latin typeface="Agency FB" panose="020B0503020202020204" pitchFamily="34" charset="0"/>
              </a:rPr>
              <a:t>3</a:t>
            </a:r>
            <a:r>
              <a:rPr lang="en-GB" sz="2800" u="sng" dirty="0">
                <a:solidFill>
                  <a:srgbClr val="002060"/>
                </a:solidFill>
                <a:latin typeface="Agency FB" panose="020B0503020202020204" pitchFamily="34" charset="0"/>
              </a:rPr>
              <a:t>: </a:t>
            </a:r>
            <a:r>
              <a:rPr lang="en-GB" sz="2800" dirty="0">
                <a:solidFill>
                  <a:srgbClr val="002060"/>
                </a:solidFill>
                <a:latin typeface="Agency FB" panose="020B0503020202020204" pitchFamily="34" charset="0"/>
              </a:rPr>
              <a:t>Based on the letters received, the bot </a:t>
            </a:r>
            <a:r>
              <a:rPr lang="en-GB" sz="2800" dirty="0" smtClean="0">
                <a:solidFill>
                  <a:srgbClr val="002060"/>
                </a:solidFill>
                <a:latin typeface="Agency FB" panose="020B0503020202020204" pitchFamily="34" charset="0"/>
              </a:rPr>
              <a:t>performs multiple operations. This exercise is being done to show the bot has decoded the signal and has processed it in the required way. </a:t>
            </a:r>
            <a:r>
              <a:rPr lang="en-GB" sz="2800" dirty="0" err="1">
                <a:solidFill>
                  <a:srgbClr val="002060"/>
                </a:solidFill>
                <a:latin typeface="Agency FB" panose="020B0503020202020204" pitchFamily="34" charset="0"/>
              </a:rPr>
              <a:t>Eg</a:t>
            </a:r>
            <a:r>
              <a:rPr lang="en-GB" sz="2800" dirty="0">
                <a:solidFill>
                  <a:srgbClr val="002060"/>
                </a:solidFill>
                <a:latin typeface="Agency FB" panose="020B0503020202020204" pitchFamily="34" charset="0"/>
              </a:rPr>
              <a:t>: for the letter ‘F’ the bot performs </a:t>
            </a:r>
            <a:r>
              <a:rPr lang="en-GB" sz="2800" dirty="0" smtClean="0">
                <a:solidFill>
                  <a:srgbClr val="002060"/>
                </a:solidFill>
                <a:latin typeface="Agency FB" panose="020B0503020202020204" pitchFamily="34" charset="0"/>
              </a:rPr>
              <a:t> forward motion.</a:t>
            </a:r>
          </a:p>
          <a:p>
            <a:pPr marL="0" lvl="0" indent="0">
              <a:buNone/>
            </a:pPr>
            <a:endParaRPr lang="en-GB" sz="2800" dirty="0" smtClean="0">
              <a:solidFill>
                <a:srgbClr val="002060"/>
              </a:solidFill>
              <a:latin typeface="Agency FB" panose="020B0503020202020204" pitchFamily="34" charset="0"/>
            </a:endParaRPr>
          </a:p>
          <a:p>
            <a:pPr marL="0" lvl="0" indent="0">
              <a:buNone/>
            </a:pPr>
            <a:r>
              <a:rPr lang="en-GB" sz="2800" u="sng" dirty="0" smtClean="0">
                <a:solidFill>
                  <a:srgbClr val="002060"/>
                </a:solidFill>
                <a:latin typeface="Agency FB" panose="020B0503020202020204" pitchFamily="34" charset="0"/>
              </a:rPr>
              <a:t>4: </a:t>
            </a:r>
            <a:r>
              <a:rPr lang="en-GB" sz="2800" dirty="0" smtClean="0">
                <a:solidFill>
                  <a:srgbClr val="002060"/>
                </a:solidFill>
                <a:latin typeface="Agency FB" panose="020B0503020202020204" pitchFamily="34" charset="0"/>
              </a:rPr>
              <a:t>After the bot receives the signal , the bot should be able to transmit Morse code , conveying that it has received the signal. Also, after completing the required task the bot should be able to transmit Morse code. The morse code transmission is using on board buzzer.</a:t>
            </a:r>
            <a:endParaRPr lang="en-US" sz="2800" dirty="0">
              <a:solidFill>
                <a:srgbClr val="002060"/>
              </a:solidFill>
            </a:endParaRPr>
          </a:p>
        </p:txBody>
      </p:sp>
      <p:sp>
        <p:nvSpPr>
          <p:cNvPr id="5" name="TextBox 4"/>
          <p:cNvSpPr txBox="1"/>
          <p:nvPr/>
        </p:nvSpPr>
        <p:spPr>
          <a:xfrm>
            <a:off x="380144" y="267128"/>
            <a:ext cx="3353803" cy="584775"/>
          </a:xfrm>
          <a:prstGeom prst="rect">
            <a:avLst/>
          </a:prstGeom>
          <a:noFill/>
        </p:spPr>
        <p:txBody>
          <a:bodyPr wrap="none" rtlCol="0">
            <a:spAutoFit/>
          </a:bodyPr>
          <a:lstStyle/>
          <a:p>
            <a:r>
              <a:rPr lang="en-US" sz="3200" b="1" dirty="0" smtClean="0">
                <a:solidFill>
                  <a:schemeClr val="tx1"/>
                </a:solidFill>
                <a:latin typeface="Baskerville Old Face" panose="02020602080505020303" pitchFamily="18" charset="0"/>
              </a:rPr>
              <a:t>Problem statement </a:t>
            </a:r>
            <a:endParaRPr lang="en-US" sz="3200" b="1"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532481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http://cdn.instructables.com/F1Q/9OFN/HCB8QEQP/F1Q9OFNHCB8QEQP.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817" y="0"/>
            <a:ext cx="4229098"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472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3200" dirty="0" smtClean="0">
                <a:solidFill>
                  <a:srgbClr val="002060"/>
                </a:solidFill>
                <a:latin typeface="Agency FB" pitchFamily="34" charset="0"/>
              </a:rPr>
              <a:t>Receiving  morse  code in the form of audio signals and providing it to the microcontrolle</a:t>
            </a:r>
            <a:r>
              <a:rPr lang="en-US" dirty="0" smtClean="0">
                <a:solidFill>
                  <a:srgbClr val="002060"/>
                </a:solidFill>
                <a:latin typeface="Agency FB" panose="020B0503020202020204" pitchFamily="34" charset="0"/>
              </a:rPr>
              <a:t>r, in such a way that it would be able to process it.</a:t>
            </a:r>
          </a:p>
          <a:p>
            <a:pPr marL="0" indent="0">
              <a:buNone/>
            </a:pPr>
            <a:r>
              <a:rPr lang="en-US" b="1" i="1" dirty="0" smtClean="0">
                <a:solidFill>
                  <a:srgbClr val="FF0000"/>
                </a:solidFill>
                <a:latin typeface="Agency FB" panose="020B0503020202020204" pitchFamily="34" charset="0"/>
              </a:rPr>
              <a:t> </a:t>
            </a:r>
            <a:r>
              <a:rPr lang="en-US" sz="3200" b="1" i="1" dirty="0" smtClean="0">
                <a:solidFill>
                  <a:srgbClr val="FF0000"/>
                </a:solidFill>
                <a:latin typeface="Agency FB" panose="020B0503020202020204" pitchFamily="34" charset="0"/>
              </a:rPr>
              <a:t>Solution</a:t>
            </a:r>
          </a:p>
          <a:p>
            <a:r>
              <a:rPr lang="en-US" sz="3200" i="1" dirty="0" smtClean="0">
                <a:solidFill>
                  <a:srgbClr val="002060"/>
                </a:solidFill>
                <a:latin typeface="Agency FB" panose="020B0503020202020204" pitchFamily="34" charset="0"/>
              </a:rPr>
              <a:t> Converting the received audio signals to digital signals (as the following fig. suggests) using comparator .</a:t>
            </a:r>
          </a:p>
          <a:p>
            <a:pPr marL="0" indent="0">
              <a:buNone/>
            </a:pPr>
            <a:endParaRPr lang="en-US" sz="3200" i="1" dirty="0" smtClean="0">
              <a:solidFill>
                <a:srgbClr val="002060"/>
              </a:solidFill>
              <a:latin typeface="Agency FB" panose="020B0503020202020204" pitchFamily="34" charset="0"/>
            </a:endParaRPr>
          </a:p>
          <a:p>
            <a:endParaRPr lang="en-US" sz="3200" dirty="0">
              <a:solidFill>
                <a:srgbClr val="002060"/>
              </a:solidFill>
              <a:latin typeface="Agency FB" panose="020B0503020202020204" pitchFamily="34" charset="0"/>
            </a:endParaRPr>
          </a:p>
          <a:p>
            <a:pPr marL="0" indent="0">
              <a:buNone/>
            </a:pPr>
            <a:endParaRPr lang="en-US" sz="3200" dirty="0" smtClean="0">
              <a:solidFill>
                <a:srgbClr val="002060"/>
              </a:solidFill>
              <a:latin typeface="Agency FB" panose="020B0503020202020204" pitchFamily="34" charset="0"/>
            </a:endParaRPr>
          </a:p>
          <a:p>
            <a:pPr marL="0" indent="0">
              <a:buNone/>
            </a:pPr>
            <a:endParaRPr lang="en-US" sz="3200" dirty="0" smtClean="0">
              <a:solidFill>
                <a:srgbClr val="002060"/>
              </a:solidFill>
              <a:latin typeface="Agency FB" panose="020B0503020202020204" pitchFamily="34" charset="0"/>
            </a:endParaRPr>
          </a:p>
          <a:p>
            <a:endParaRPr lang="en-US" sz="3200" dirty="0">
              <a:solidFill>
                <a:srgbClr val="002060"/>
              </a:solidFill>
              <a:latin typeface="Agency FB" panose="020B0503020202020204" pitchFamily="34" charset="0"/>
            </a:endParaRPr>
          </a:p>
        </p:txBody>
      </p:sp>
      <p:sp>
        <p:nvSpPr>
          <p:cNvPr id="5" name="Shape 48"/>
          <p:cNvSpPr txBox="1">
            <a:spLocks/>
          </p:cNvSpPr>
          <p:nvPr/>
        </p:nvSpPr>
        <p:spPr>
          <a:xfrm>
            <a:off x="457200" y="123786"/>
            <a:ext cx="8229600" cy="8574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GB" sz="3200" dirty="0" smtClean="0">
                <a:solidFill>
                  <a:schemeClr val="tx1"/>
                </a:solidFill>
                <a:latin typeface="Baskerville Old Face" panose="02020602080505020303" pitchFamily="18" charset="0"/>
              </a:rPr>
              <a:t>Challenge</a:t>
            </a:r>
            <a:endParaRPr lang="en-GB" sz="3200"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1069278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hrisfenton.com/wp-content/uploads/2011/09/comparator_input_vs_output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760" y="136220"/>
            <a:ext cx="6236432" cy="4677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8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latin typeface="Baskerville Old Face" panose="02020602080505020303" pitchFamily="18" charset="0"/>
              </a:rPr>
              <a:t>External Hardware</a:t>
            </a:r>
            <a:endParaRPr lang="en-US" sz="2800" b="1" dirty="0">
              <a:latin typeface="Baskerville Old Face" panose="02020602080505020303" pitchFamily="18" charset="0"/>
            </a:endParaRPr>
          </a:p>
        </p:txBody>
      </p:sp>
      <p:sp>
        <p:nvSpPr>
          <p:cNvPr id="3" name="Text Placeholder 2"/>
          <p:cNvSpPr>
            <a:spLocks noGrp="1"/>
          </p:cNvSpPr>
          <p:nvPr>
            <p:ph type="body" idx="1"/>
          </p:nvPr>
        </p:nvSpPr>
        <p:spPr>
          <a:xfrm>
            <a:off x="483577" y="1050008"/>
            <a:ext cx="8229600" cy="3725680"/>
          </a:xfrm>
        </p:spPr>
        <p:txBody>
          <a:bodyPr/>
          <a:lstStyle/>
          <a:p>
            <a:r>
              <a:rPr lang="en-US" sz="2800" i="1" dirty="0" smtClean="0">
                <a:solidFill>
                  <a:srgbClr val="002060"/>
                </a:solidFill>
                <a:latin typeface="Agency FB" panose="020B0503020202020204" pitchFamily="34" charset="0"/>
              </a:rPr>
              <a:t>The circuit for the microphone receiver </a:t>
            </a:r>
            <a:r>
              <a:rPr lang="en-US" sz="2800" dirty="0" smtClean="0">
                <a:solidFill>
                  <a:srgbClr val="002060"/>
                </a:solidFill>
                <a:latin typeface="Agency FB" panose="020B0503020202020204" pitchFamily="34" charset="0"/>
              </a:rPr>
              <a:t>:</a:t>
            </a:r>
            <a:endParaRPr lang="en-US" sz="2800" dirty="0">
              <a:solidFill>
                <a:srgbClr val="002060"/>
              </a:solidFill>
              <a:latin typeface="Agency FB" panose="020B0503020202020204"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51" y="1591408"/>
            <a:ext cx="7126110" cy="3184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48208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7568</TotalTime>
  <Words>497</Words>
  <Application>Microsoft Office PowerPoint</Application>
  <PresentationFormat>On-screen Show (16:9)</PresentationFormat>
  <Paragraphs>43</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Morse-Code  BOT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External Hardware</vt:lpstr>
      <vt:lpstr>External Hardware</vt:lpstr>
      <vt:lpstr>Limitations</vt:lpstr>
      <vt:lpstr>Future Work</vt:lpstr>
      <vt:lpstr>Future Work</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Kewal S Bhat</dc:creator>
  <cp:lastModifiedBy>ismail - [2010]</cp:lastModifiedBy>
  <cp:revision>57</cp:revision>
  <dcterms:modified xsi:type="dcterms:W3CDTF">2015-04-18T07:06:24Z</dcterms:modified>
</cp:coreProperties>
</file>