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072383" y="170687"/>
            <a:ext cx="2999232" cy="199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6867" y="2654554"/>
            <a:ext cx="389026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917" y="987044"/>
            <a:ext cx="4372609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dirty="0" sz="3000" spc="-5" b="1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5" b="1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 G.B.Road,Kasarvadavli,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dirty="0" sz="2400" spc="-5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UNIVERSITY OF</a:t>
            </a:r>
            <a:r>
              <a:rPr dirty="0" sz="2400" spc="25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">
                <a:solidFill>
                  <a:srgbClr val="FFFAEF"/>
                </a:solidFill>
                <a:latin typeface="Times New Roman"/>
                <a:cs typeface="Times New Roman"/>
              </a:rPr>
              <a:t>Academic Year</a:t>
            </a:r>
            <a:r>
              <a:rPr dirty="0" sz="2400">
                <a:solidFill>
                  <a:srgbClr val="FFFAEF"/>
                </a:solidFill>
                <a:latin typeface="Times New Roman"/>
                <a:cs typeface="Times New Roman"/>
              </a:rPr>
              <a:t> 2019-2020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1.5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100059" cy="223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per the predicitons, that </a:t>
            </a:r>
            <a:r>
              <a:rPr dirty="0" sz="1800" spc="-5">
                <a:latin typeface="Times New Roman"/>
                <a:cs typeface="Times New Roman"/>
              </a:rPr>
              <a:t>seems </a:t>
            </a:r>
            <a:r>
              <a:rPr dirty="0" sz="1800">
                <a:latin typeface="Times New Roman"/>
                <a:cs typeface="Times New Roman"/>
              </a:rPr>
              <a:t>to appear in the coming five year’s, there is a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  </a:t>
            </a:r>
            <a:r>
              <a:rPr dirty="0" sz="1800" spc="-5">
                <a:latin typeface="Times New Roman"/>
                <a:cs typeface="Times New Roman"/>
              </a:rPr>
              <a:t>possibility </a:t>
            </a:r>
            <a:r>
              <a:rPr dirty="0" sz="1800">
                <a:latin typeface="Times New Roman"/>
                <a:cs typeface="Times New Roman"/>
              </a:rPr>
              <a:t>that about 80% of the </a:t>
            </a:r>
            <a:r>
              <a:rPr dirty="0" sz="1800" spc="-5">
                <a:latin typeface="Times New Roman"/>
                <a:cs typeface="Times New Roman"/>
              </a:rPr>
              <a:t>communications will </a:t>
            </a:r>
            <a:r>
              <a:rPr dirty="0" sz="1800">
                <a:latin typeface="Times New Roman"/>
                <a:cs typeface="Times New Roman"/>
              </a:rPr>
              <a:t>be done through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Chatbots.</a:t>
            </a:r>
            <a:endParaRPr sz="1800">
              <a:latin typeface="Times New Roman"/>
              <a:cs typeface="Times New Roman"/>
            </a:endParaRPr>
          </a:p>
          <a:p>
            <a:pPr marL="354965" marR="7810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Chatbot </a:t>
            </a:r>
            <a:r>
              <a:rPr dirty="0" sz="1800" spc="-5">
                <a:latin typeface="Times New Roman"/>
                <a:cs typeface="Times New Roman"/>
              </a:rPr>
              <a:t>messengers will </a:t>
            </a:r>
            <a:r>
              <a:rPr dirty="0" sz="1800">
                <a:latin typeface="Times New Roman"/>
                <a:cs typeface="Times New Roman"/>
              </a:rPr>
              <a:t>be in charge of faciliting </a:t>
            </a:r>
            <a:r>
              <a:rPr dirty="0" sz="1800" spc="-5">
                <a:latin typeface="Times New Roman"/>
                <a:cs typeface="Times New Roman"/>
              </a:rPr>
              <a:t>business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consumer </a:t>
            </a:r>
            <a:r>
              <a:rPr dirty="0" sz="1800">
                <a:latin typeface="Times New Roman"/>
                <a:cs typeface="Times New Roman"/>
              </a:rPr>
              <a:t>interaction,  which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in a flawless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manner.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Now </a:t>
            </a:r>
            <a:r>
              <a:rPr dirty="0" sz="1800">
                <a:latin typeface="Times New Roman"/>
                <a:cs typeface="Times New Roman"/>
              </a:rPr>
              <a:t>this gives the explanation on </a:t>
            </a:r>
            <a:r>
              <a:rPr dirty="0" sz="1800" spc="-5">
                <a:latin typeface="Times New Roman"/>
                <a:cs typeface="Times New Roman"/>
              </a:rPr>
              <a:t>why </a:t>
            </a:r>
            <a:r>
              <a:rPr dirty="0" sz="1800">
                <a:latin typeface="Times New Roman"/>
                <a:cs typeface="Times New Roman"/>
              </a:rPr>
              <a:t>outlets stores, online retailer </a:t>
            </a:r>
            <a:r>
              <a:rPr dirty="0" sz="1800" spc="-5">
                <a:latin typeface="Times New Roman"/>
                <a:cs typeface="Times New Roman"/>
              </a:rPr>
              <a:t>promote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 marR="154940">
              <a:lnSpc>
                <a:spcPct val="114999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installation </a:t>
            </a:r>
            <a:r>
              <a:rPr dirty="0" sz="1800" spc="-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text-related chatbots and voice-assisted bots for verifying orders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 </a:t>
            </a:r>
            <a:r>
              <a:rPr dirty="0" sz="1800" spc="-5">
                <a:latin typeface="Times New Roman"/>
                <a:cs typeface="Times New Roman"/>
              </a:rPr>
              <a:t>making </a:t>
            </a:r>
            <a:r>
              <a:rPr dirty="0" sz="1800">
                <a:latin typeface="Times New Roman"/>
                <a:cs typeface="Times New Roman"/>
              </a:rPr>
              <a:t>the delivery and purchase 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4226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1.6 Technology</a:t>
            </a:r>
            <a:r>
              <a:rPr dirty="0" sz="3000" spc="-7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3621404" cy="12877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Rasa</a:t>
            </a:r>
            <a:r>
              <a:rPr dirty="0" sz="1800" spc="-5">
                <a:latin typeface="Times New Roman"/>
                <a:cs typeface="Times New Roman"/>
              </a:rPr>
              <a:t> Stack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RNN </a:t>
            </a:r>
            <a:r>
              <a:rPr dirty="0" sz="1800">
                <a:latin typeface="Times New Roman"/>
                <a:cs typeface="Times New Roman"/>
              </a:rPr>
              <a:t>(Recurrent Neural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Networks)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LSTM </a:t>
            </a:r>
            <a:r>
              <a:rPr dirty="0" sz="1800">
                <a:latin typeface="Times New Roman"/>
                <a:cs typeface="Times New Roman"/>
              </a:rPr>
              <a:t>(Long Short Term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Memory)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Artificial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Intelligence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4173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1.7 </a:t>
            </a:r>
            <a:r>
              <a:rPr dirty="0" sz="3000" spc="-5">
                <a:solidFill>
                  <a:srgbClr val="000000"/>
                </a:solidFill>
              </a:rPr>
              <a:t>Benefits </a:t>
            </a:r>
            <a:r>
              <a:rPr dirty="0" sz="3000">
                <a:solidFill>
                  <a:srgbClr val="000000"/>
                </a:solidFill>
              </a:rPr>
              <a:t>for Environment &amp;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2489200" cy="2234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Accessible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anytime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Handling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Capacity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Customer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Satisfaction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Flexible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attribute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Cost </a:t>
            </a:r>
            <a:r>
              <a:rPr dirty="0" sz="1800">
                <a:latin typeface="Times New Roman"/>
                <a:cs typeface="Times New Roman"/>
              </a:rPr>
              <a:t>Effective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Personal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Assistant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Alternate sales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channel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/>
              <a:t>2.	Project</a:t>
            </a:r>
            <a:r>
              <a:rPr dirty="0" spc="-80"/>
              <a:t> </a:t>
            </a:r>
            <a:r>
              <a:rPr dirty="0" spc="-5"/>
              <a:t>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807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2.1 </a:t>
            </a:r>
            <a:r>
              <a:rPr dirty="0" sz="3000" spc="-5">
                <a:solidFill>
                  <a:srgbClr val="000000"/>
                </a:solidFill>
              </a:rPr>
              <a:t>Proposed</a:t>
            </a:r>
            <a:r>
              <a:rPr dirty="0" sz="3000" spc="-3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438515" cy="381190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 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provide </a:t>
            </a:r>
            <a:r>
              <a:rPr dirty="0" sz="1800" spc="-5">
                <a:latin typeface="Times New Roman"/>
                <a:cs typeface="Times New Roman"/>
              </a:rPr>
              <a:t>answers </a:t>
            </a:r>
            <a:r>
              <a:rPr dirty="0" sz="1800">
                <a:latin typeface="Times New Roman"/>
                <a:cs typeface="Times New Roman"/>
              </a:rPr>
              <a:t>to all the questions </a:t>
            </a:r>
            <a:r>
              <a:rPr dirty="0" sz="1800" spc="-5">
                <a:latin typeface="Times New Roman"/>
                <a:cs typeface="Times New Roman"/>
              </a:rPr>
              <a:t>whose answers </a:t>
            </a:r>
            <a:r>
              <a:rPr dirty="0" sz="1800">
                <a:latin typeface="Times New Roman"/>
                <a:cs typeface="Times New Roman"/>
              </a:rPr>
              <a:t>are predefined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 marL="354965" marR="73152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database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created in the cloud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that whenever </a:t>
            </a:r>
            <a:r>
              <a:rPr dirty="0" sz="1800" spc="-5">
                <a:latin typeface="Times New Roman"/>
                <a:cs typeface="Times New Roman"/>
              </a:rPr>
              <a:t>we want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make </a:t>
            </a:r>
            <a:r>
              <a:rPr dirty="0" sz="1800">
                <a:latin typeface="Times New Roman"/>
                <a:cs typeface="Times New Roman"/>
              </a:rPr>
              <a:t>any  modifications in our database,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can do it </a:t>
            </a:r>
            <a:r>
              <a:rPr dirty="0" sz="1800" spc="-5">
                <a:latin typeface="Times New Roman"/>
                <a:cs typeface="Times New Roman"/>
              </a:rPr>
              <a:t>without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difficulty.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chatbot will have Artificial Intelligence which will allow it to </a:t>
            </a:r>
            <a:r>
              <a:rPr dirty="0" sz="1800" spc="-5">
                <a:latin typeface="Times New Roman"/>
                <a:cs typeface="Times New Roman"/>
              </a:rPr>
              <a:t>produce answers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even those question </a:t>
            </a:r>
            <a:r>
              <a:rPr dirty="0" sz="1800" spc="-5">
                <a:latin typeface="Times New Roman"/>
                <a:cs typeface="Times New Roman"/>
              </a:rPr>
              <a:t>whose answers </a:t>
            </a:r>
            <a:r>
              <a:rPr dirty="0" sz="1800">
                <a:latin typeface="Times New Roman"/>
                <a:cs typeface="Times New Roman"/>
              </a:rPr>
              <a:t>are 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defined.</a:t>
            </a:r>
            <a:endParaRPr sz="1800">
              <a:latin typeface="Times New Roman"/>
              <a:cs typeface="Times New Roman"/>
            </a:endParaRPr>
          </a:p>
          <a:p>
            <a:pPr marL="354965" marR="104139" indent="-342900">
              <a:lnSpc>
                <a:spcPct val="114999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The 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Generative </a:t>
            </a:r>
            <a:r>
              <a:rPr dirty="0" sz="1800" spc="-5">
                <a:latin typeface="Times New Roman"/>
                <a:cs typeface="Times New Roman"/>
              </a:rPr>
              <a:t>model </a:t>
            </a:r>
            <a:r>
              <a:rPr dirty="0" sz="1800">
                <a:latin typeface="Times New Roman"/>
                <a:cs typeface="Times New Roman"/>
              </a:rPr>
              <a:t>because of which it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able to generate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new  responses </a:t>
            </a:r>
            <a:r>
              <a:rPr dirty="0" sz="1800">
                <a:latin typeface="Times New Roman"/>
                <a:cs typeface="Times New Roman"/>
              </a:rPr>
              <a:t>from scratch.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done by using </a:t>
            </a:r>
            <a:r>
              <a:rPr dirty="0" sz="1800" spc="-5">
                <a:latin typeface="Times New Roman"/>
                <a:cs typeface="Times New Roman"/>
              </a:rPr>
              <a:t>RNN(Recurrent Neural </a:t>
            </a:r>
            <a:r>
              <a:rPr dirty="0" sz="1800">
                <a:latin typeface="Times New Roman"/>
                <a:cs typeface="Times New Roman"/>
              </a:rPr>
              <a:t>Network) and </a:t>
            </a:r>
            <a:r>
              <a:rPr dirty="0" sz="1800" spc="-5">
                <a:latin typeface="Times New Roman"/>
                <a:cs typeface="Times New Roman"/>
              </a:rPr>
              <a:t>LSTM </a:t>
            </a:r>
            <a:r>
              <a:rPr dirty="0" sz="1800">
                <a:latin typeface="Times New Roman"/>
                <a:cs typeface="Times New Roman"/>
              </a:rPr>
              <a:t>(Long </a:t>
            </a:r>
            <a:r>
              <a:rPr dirty="0" sz="1800" spc="-5">
                <a:latin typeface="Times New Roman"/>
                <a:cs typeface="Times New Roman"/>
              </a:rPr>
              <a:t>Short </a:t>
            </a:r>
            <a:r>
              <a:rPr dirty="0" sz="1800">
                <a:latin typeface="Times New Roman"/>
                <a:cs typeface="Times New Roman"/>
              </a:rPr>
              <a:t>Term  Memory). </a:t>
            </a:r>
            <a:r>
              <a:rPr dirty="0" sz="1800" spc="-5">
                <a:latin typeface="Times New Roman"/>
                <a:cs typeface="Times New Roman"/>
              </a:rPr>
              <a:t>We will use </a:t>
            </a:r>
            <a:r>
              <a:rPr dirty="0" sz="1800">
                <a:latin typeface="Times New Roman"/>
                <a:cs typeface="Times New Roman"/>
              </a:rPr>
              <a:t>Rasa </a:t>
            </a:r>
            <a:r>
              <a:rPr dirty="0" sz="1800" spc="-5">
                <a:latin typeface="Times New Roman"/>
                <a:cs typeface="Times New Roman"/>
              </a:rPr>
              <a:t>Stack </a:t>
            </a:r>
            <a:r>
              <a:rPr dirty="0" sz="1800">
                <a:latin typeface="Times New Roman"/>
                <a:cs typeface="Times New Roman"/>
              </a:rPr>
              <a:t>for the development of our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chatbot.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Rasa Stack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an open </a:t>
            </a:r>
            <a:r>
              <a:rPr dirty="0" sz="1800" spc="-5">
                <a:latin typeface="Times New Roman"/>
                <a:cs typeface="Times New Roman"/>
              </a:rPr>
              <a:t>source </a:t>
            </a:r>
            <a:r>
              <a:rPr dirty="0" sz="1800">
                <a:latin typeface="Times New Roman"/>
                <a:cs typeface="Times New Roman"/>
              </a:rPr>
              <a:t>development tool which provides a platform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developing 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7656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2.2 </a:t>
            </a:r>
            <a:r>
              <a:rPr dirty="0" sz="3000" spc="-5">
                <a:solidFill>
                  <a:srgbClr val="000000"/>
                </a:solidFill>
              </a:rPr>
              <a:t>Design(Flow </a:t>
            </a:r>
            <a:r>
              <a:rPr dirty="0" sz="3000">
                <a:solidFill>
                  <a:srgbClr val="000000"/>
                </a:solidFill>
              </a:rPr>
              <a:t>Of</a:t>
            </a:r>
            <a:r>
              <a:rPr dirty="0" sz="3000" spc="-2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1359408" y="1135380"/>
            <a:ext cx="5431536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566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2.3 </a:t>
            </a:r>
            <a:r>
              <a:rPr dirty="0" sz="3000" spc="-5">
                <a:solidFill>
                  <a:srgbClr val="000000"/>
                </a:solidFill>
              </a:rPr>
              <a:t>Description </a:t>
            </a:r>
            <a:r>
              <a:rPr dirty="0" sz="3000">
                <a:solidFill>
                  <a:srgbClr val="000000"/>
                </a:solidFill>
              </a:rPr>
              <a:t>Of </a:t>
            </a:r>
            <a:r>
              <a:rPr dirty="0" sz="3000" spc="-5">
                <a:solidFill>
                  <a:srgbClr val="000000"/>
                </a:solidFill>
              </a:rPr>
              <a:t>Use Case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16913"/>
            <a:ext cx="8177530" cy="295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06375" indent="-287020">
              <a:lnSpc>
                <a:spcPct val="115100"/>
              </a:lnSpc>
              <a:spcBef>
                <a:spcPts val="100"/>
              </a:spcBef>
              <a:buFont typeface="Times New Roman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800" spc="85">
                <a:latin typeface="Times New Roman"/>
                <a:cs typeface="Times New Roman"/>
              </a:rPr>
              <a:t>User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55">
                <a:latin typeface="Times New Roman"/>
                <a:cs typeface="Times New Roman"/>
              </a:rPr>
              <a:t>first type </a:t>
            </a:r>
            <a:r>
              <a:rPr dirty="0" sz="1800" spc="70">
                <a:latin typeface="Times New Roman"/>
                <a:cs typeface="Times New Roman"/>
              </a:rPr>
              <a:t>their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55">
                <a:latin typeface="Times New Roman"/>
                <a:cs typeface="Times New Roman"/>
              </a:rPr>
              <a:t>to chatbot, </a:t>
            </a:r>
            <a:r>
              <a:rPr dirty="0" sz="1800" spc="60">
                <a:latin typeface="Times New Roman"/>
                <a:cs typeface="Times New Roman"/>
              </a:rPr>
              <a:t>Chatbot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20">
                <a:latin typeface="Times New Roman"/>
                <a:cs typeface="Times New Roman"/>
              </a:rPr>
              <a:t>check </a:t>
            </a:r>
            <a:r>
              <a:rPr dirty="0" sz="1800" spc="-20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80">
                <a:latin typeface="Times New Roman"/>
                <a:cs typeface="Times New Roman"/>
              </a:rPr>
              <a:t>answer </a:t>
            </a:r>
            <a:r>
              <a:rPr dirty="0" sz="1800" spc="55">
                <a:latin typeface="Times New Roman"/>
                <a:cs typeface="Times New Roman"/>
              </a:rPr>
              <a:t>to  </a:t>
            </a:r>
            <a:r>
              <a:rPr dirty="0" sz="1800" spc="100">
                <a:latin typeface="Times New Roman"/>
                <a:cs typeface="Times New Roman"/>
              </a:rPr>
              <a:t>that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30">
                <a:latin typeface="Times New Roman"/>
                <a:cs typeface="Times New Roman"/>
              </a:rPr>
              <a:t>available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65">
                <a:latin typeface="Times New Roman"/>
                <a:cs typeface="Times New Roman"/>
              </a:rPr>
              <a:t>database or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4999"/>
              </a:lnSpc>
              <a:spcBef>
                <a:spcPts val="1605"/>
              </a:spcBef>
              <a:buFont typeface="Times New Roman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800" spc="50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80">
                <a:latin typeface="Times New Roman"/>
                <a:cs typeface="Times New Roman"/>
              </a:rPr>
              <a:t>answer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70">
                <a:latin typeface="Times New Roman"/>
                <a:cs typeface="Times New Roman"/>
              </a:rPr>
              <a:t>the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35">
                <a:latin typeface="Times New Roman"/>
                <a:cs typeface="Times New Roman"/>
              </a:rPr>
              <a:t>available, </a:t>
            </a:r>
            <a:r>
              <a:rPr dirty="0" sz="1800" spc="5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30">
                <a:latin typeface="Times New Roman"/>
                <a:cs typeface="Times New Roman"/>
              </a:rPr>
              <a:t>provide </a:t>
            </a:r>
            <a:r>
              <a:rPr dirty="0" sz="1800" spc="45">
                <a:latin typeface="Times New Roman"/>
                <a:cs typeface="Times New Roman"/>
              </a:rPr>
              <a:t>respective </a:t>
            </a:r>
            <a:r>
              <a:rPr dirty="0" sz="1800" spc="75">
                <a:latin typeface="Times New Roman"/>
                <a:cs typeface="Times New Roman"/>
              </a:rPr>
              <a:t>answer, </a:t>
            </a:r>
            <a:r>
              <a:rPr dirty="0" sz="1800" spc="50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 </a:t>
            </a:r>
            <a:r>
              <a:rPr dirty="0" sz="1800" spc="80">
                <a:latin typeface="Times New Roman"/>
                <a:cs typeface="Times New Roman"/>
              </a:rPr>
              <a:t>answer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60">
                <a:latin typeface="Times New Roman"/>
                <a:cs typeface="Times New Roman"/>
              </a:rPr>
              <a:t>not </a:t>
            </a:r>
            <a:r>
              <a:rPr dirty="0" sz="1800" spc="65">
                <a:latin typeface="Times New Roman"/>
                <a:cs typeface="Times New Roman"/>
              </a:rPr>
              <a:t>present, </a:t>
            </a:r>
            <a:r>
              <a:rPr dirty="0" sz="1800" spc="5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45">
                <a:latin typeface="Times New Roman"/>
                <a:cs typeface="Times New Roman"/>
              </a:rPr>
              <a:t>perform </a:t>
            </a:r>
            <a:r>
              <a:rPr dirty="0" sz="1800" spc="85">
                <a:latin typeface="Times New Roman"/>
                <a:cs typeface="Times New Roman"/>
              </a:rPr>
              <a:t>pattern </a:t>
            </a:r>
            <a:r>
              <a:rPr dirty="0" sz="1800" spc="50">
                <a:latin typeface="Times New Roman"/>
                <a:cs typeface="Times New Roman"/>
              </a:rPr>
              <a:t>matching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25">
                <a:latin typeface="Times New Roman"/>
                <a:cs typeface="Times New Roman"/>
              </a:rPr>
              <a:t>artificial intelligence 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10">
                <a:latin typeface="Times New Roman"/>
                <a:cs typeface="Times New Roman"/>
              </a:rPr>
              <a:t>build </a:t>
            </a:r>
            <a:r>
              <a:rPr dirty="0" sz="1800" spc="80">
                <a:latin typeface="Times New Roman"/>
                <a:cs typeface="Times New Roman"/>
              </a:rPr>
              <a:t>an answer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55">
                <a:latin typeface="Times New Roman"/>
                <a:cs typeface="Times New Roman"/>
              </a:rPr>
              <a:t>send </a:t>
            </a:r>
            <a:r>
              <a:rPr dirty="0" sz="1800" spc="75">
                <a:latin typeface="Times New Roman"/>
                <a:cs typeface="Times New Roman"/>
              </a:rPr>
              <a:t>an </a:t>
            </a:r>
            <a:r>
              <a:rPr dirty="0" sz="1800" spc="70">
                <a:latin typeface="Times New Roman"/>
                <a:cs typeface="Times New Roman"/>
              </a:rPr>
              <a:t>alert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35">
                <a:latin typeface="Times New Roman"/>
                <a:cs typeface="Times New Roman"/>
              </a:rPr>
              <a:t>admin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50">
                <a:latin typeface="Times New Roman"/>
                <a:cs typeface="Times New Roman"/>
              </a:rPr>
              <a:t>add </a:t>
            </a:r>
            <a:r>
              <a:rPr dirty="0" sz="1800" spc="65">
                <a:latin typeface="Times New Roman"/>
                <a:cs typeface="Times New Roman"/>
              </a:rPr>
              <a:t>this </a:t>
            </a:r>
            <a:r>
              <a:rPr dirty="0" sz="1800" spc="50">
                <a:latin typeface="Times New Roman"/>
                <a:cs typeface="Times New Roman"/>
              </a:rPr>
              <a:t>query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70">
                <a:latin typeface="Times New Roman"/>
                <a:cs typeface="Times New Roman"/>
              </a:rPr>
              <a:t>the  </a:t>
            </a:r>
            <a:r>
              <a:rPr dirty="0" sz="1800" spc="65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buChar char="●"/>
              <a:tabLst>
                <a:tab pos="362585" algn="l"/>
                <a:tab pos="363220" algn="l"/>
              </a:tabLst>
            </a:pPr>
            <a:r>
              <a:rPr dirty="0" sz="1800" spc="70">
                <a:latin typeface="Times New Roman"/>
                <a:cs typeface="Times New Roman"/>
              </a:rPr>
              <a:t>After </a:t>
            </a:r>
            <a:r>
              <a:rPr dirty="0" sz="1800" spc="105">
                <a:latin typeface="Times New Roman"/>
                <a:cs typeface="Times New Roman"/>
              </a:rPr>
              <a:t>that </a:t>
            </a:r>
            <a:r>
              <a:rPr dirty="0" sz="1800" spc="5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will </a:t>
            </a:r>
            <a:r>
              <a:rPr dirty="0" sz="1800" spc="35">
                <a:latin typeface="Times New Roman"/>
                <a:cs typeface="Times New Roman"/>
              </a:rPr>
              <a:t>provide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response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0">
                <a:latin typeface="Times New Roman"/>
                <a:cs typeface="Times New Roman"/>
              </a:rPr>
              <a:t>ask </a:t>
            </a:r>
            <a:r>
              <a:rPr dirty="0" sz="1800" spc="-15">
                <a:latin typeface="Times New Roman"/>
                <a:cs typeface="Times New Roman"/>
              </a:rPr>
              <a:t>if </a:t>
            </a:r>
            <a:r>
              <a:rPr dirty="0" sz="1800" spc="75">
                <a:latin typeface="Times New Roman"/>
                <a:cs typeface="Times New Roman"/>
              </a:rPr>
              <a:t>the user </a:t>
            </a:r>
            <a:r>
              <a:rPr dirty="0" sz="1800" spc="80">
                <a:latin typeface="Times New Roman"/>
                <a:cs typeface="Times New Roman"/>
              </a:rPr>
              <a:t>has </a:t>
            </a:r>
            <a:r>
              <a:rPr dirty="0" sz="1800" spc="70">
                <a:latin typeface="Times New Roman"/>
                <a:cs typeface="Times New Roman"/>
              </a:rPr>
              <a:t>any </a:t>
            </a:r>
            <a:r>
              <a:rPr dirty="0" sz="1800" spc="40">
                <a:latin typeface="Times New Roman"/>
                <a:cs typeface="Times New Roman"/>
              </a:rPr>
              <a:t>more </a:t>
            </a:r>
            <a:r>
              <a:rPr dirty="0" sz="1800" spc="50">
                <a:latin typeface="Times New Roman"/>
                <a:cs typeface="Times New Roman"/>
              </a:rPr>
              <a:t>query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If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 sz="1800" spc="60">
                <a:latin typeface="Times New Roman"/>
                <a:cs typeface="Times New Roman"/>
              </a:rPr>
              <a:t>not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chatbot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closes.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591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2.4 </a:t>
            </a:r>
            <a:r>
              <a:rPr dirty="0" sz="3000" spc="-5">
                <a:solidFill>
                  <a:srgbClr val="000000"/>
                </a:solidFill>
              </a:rPr>
              <a:t>Activity</a:t>
            </a:r>
            <a:r>
              <a:rPr dirty="0" sz="3000" spc="-6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grpSp>
        <p:nvGrpSpPr>
          <p:cNvPr id="5" name="object 5"/>
          <p:cNvGrpSpPr/>
          <p:nvPr/>
        </p:nvGrpSpPr>
        <p:grpSpPr>
          <a:xfrm>
            <a:off x="2325623" y="978408"/>
            <a:ext cx="3685540" cy="4028440"/>
            <a:chOff x="2325623" y="978408"/>
            <a:chExt cx="3685540" cy="4028440"/>
          </a:xfrm>
        </p:grpSpPr>
        <p:sp>
          <p:nvSpPr>
            <p:cNvPr id="6" name="object 6"/>
            <p:cNvSpPr/>
            <p:nvPr/>
          </p:nvSpPr>
          <p:spPr>
            <a:xfrm>
              <a:off x="2732531" y="978408"/>
              <a:ext cx="3023616" cy="2465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3444240"/>
              <a:ext cx="3685032" cy="1562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997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2.5 </a:t>
            </a:r>
            <a:r>
              <a:rPr dirty="0" sz="3000" spc="-5">
                <a:solidFill>
                  <a:srgbClr val="000000"/>
                </a:solidFill>
              </a:rPr>
              <a:t>Class</a:t>
            </a:r>
            <a:r>
              <a:rPr dirty="0" sz="3000" spc="-90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1443227" y="1171955"/>
            <a:ext cx="5686044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7924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2.6 </a:t>
            </a:r>
            <a:r>
              <a:rPr dirty="0" sz="3000" spc="-5">
                <a:solidFill>
                  <a:srgbClr val="000000"/>
                </a:solidFill>
              </a:rPr>
              <a:t>Installation </a:t>
            </a:r>
            <a:r>
              <a:rPr dirty="0" sz="3000">
                <a:solidFill>
                  <a:srgbClr val="000000"/>
                </a:solidFill>
              </a:rPr>
              <a:t>of Rasa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>
                <a:solidFill>
                  <a:srgbClr val="000000"/>
                </a:solidFill>
              </a:rPr>
              <a:t>Framework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6494780" cy="341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Step-by-step Installation Guide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413384" indent="-401320">
              <a:lnSpc>
                <a:spcPct val="100000"/>
              </a:lnSpc>
              <a:buChar char="●"/>
              <a:tabLst>
                <a:tab pos="413384" algn="l"/>
                <a:tab pos="414020" algn="l"/>
              </a:tabLst>
            </a:pPr>
            <a:r>
              <a:rPr dirty="0" sz="1800">
                <a:latin typeface="Times New Roman"/>
                <a:cs typeface="Times New Roman"/>
              </a:rPr>
              <a:t>Install the Python development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environment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Create a virtual </a:t>
            </a:r>
            <a:r>
              <a:rPr dirty="0" sz="1800" spc="-5">
                <a:latin typeface="Times New Roman"/>
                <a:cs typeface="Times New Roman"/>
              </a:rPr>
              <a:t>environment </a:t>
            </a:r>
            <a:r>
              <a:rPr dirty="0" sz="1800">
                <a:latin typeface="Times New Roman"/>
                <a:cs typeface="Times New Roman"/>
              </a:rPr>
              <a:t>(strongly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recommended)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4090"/>
              </a:lnSpc>
              <a:spcBef>
                <a:spcPts val="45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Install Rasa and Rasa </a:t>
            </a:r>
            <a:r>
              <a:rPr dirty="0" sz="1800" spc="-5">
                <a:latin typeface="Times New Roman"/>
                <a:cs typeface="Times New Roman"/>
              </a:rPr>
              <a:t>X (Using </a:t>
            </a:r>
            <a:r>
              <a:rPr dirty="0" sz="1800">
                <a:latin typeface="Times New Roman"/>
                <a:cs typeface="Times New Roman"/>
              </a:rPr>
              <a:t>given </a:t>
            </a:r>
            <a:r>
              <a:rPr dirty="0" sz="1800" spc="-5">
                <a:latin typeface="Times New Roman"/>
                <a:cs typeface="Times New Roman"/>
              </a:rPr>
              <a:t>Command </a:t>
            </a:r>
            <a:r>
              <a:rPr dirty="0" sz="1800">
                <a:latin typeface="Times New Roman"/>
                <a:cs typeface="Times New Roman"/>
              </a:rPr>
              <a:t>on terminal)  After </a:t>
            </a:r>
            <a:r>
              <a:rPr dirty="0" sz="1800" spc="-5">
                <a:latin typeface="Times New Roman"/>
                <a:cs typeface="Times New Roman"/>
              </a:rPr>
              <a:t>Successfully </a:t>
            </a:r>
            <a:r>
              <a:rPr dirty="0" sz="1800">
                <a:latin typeface="Times New Roman"/>
                <a:cs typeface="Times New Roman"/>
              </a:rPr>
              <a:t>Installing Rasa, </a:t>
            </a:r>
            <a:r>
              <a:rPr dirty="0" sz="1800" spc="-5">
                <a:latin typeface="Times New Roman"/>
                <a:cs typeface="Times New Roman"/>
              </a:rPr>
              <a:t>Download </a:t>
            </a:r>
            <a:r>
              <a:rPr dirty="0" sz="1800">
                <a:latin typeface="Times New Roman"/>
                <a:cs typeface="Times New Roman"/>
              </a:rPr>
              <a:t>following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Dependencies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NLU </a:t>
            </a:r>
            <a:r>
              <a:rPr dirty="0" sz="1800">
                <a:latin typeface="Times New Roman"/>
                <a:cs typeface="Times New Roman"/>
              </a:rPr>
              <a:t>Pipeline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Dependencies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SpaCy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Dependencies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575">
            <a:solidFill>
              <a:srgbClr val="FFFA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7885" y="346405"/>
            <a:ext cx="4885055" cy="663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44780">
              <a:lnSpc>
                <a:spcPts val="2150"/>
              </a:lnSpc>
              <a:spcBef>
                <a:spcPts val="100"/>
              </a:spcBef>
            </a:pPr>
            <a:r>
              <a:rPr dirty="0" sz="1800" b="0">
                <a:latin typeface="Times New Roman"/>
                <a:cs typeface="Times New Roman"/>
              </a:rPr>
              <a:t>A Project Report</a:t>
            </a:r>
            <a:r>
              <a:rPr dirty="0" sz="1800" spc="-30" b="0">
                <a:latin typeface="Times New Roman"/>
                <a:cs typeface="Times New Roman"/>
              </a:rPr>
              <a:t> </a:t>
            </a:r>
            <a:r>
              <a:rPr dirty="0" sz="1800" spc="-5" b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dirty="0" sz="2400" spc="-5"/>
              <a:t>DEXTER- The </a:t>
            </a:r>
            <a:r>
              <a:rPr dirty="0" sz="2400"/>
              <a:t>College </a:t>
            </a:r>
            <a:r>
              <a:rPr dirty="0" sz="2400" spc="-5"/>
              <a:t>FAQ</a:t>
            </a:r>
            <a:r>
              <a:rPr dirty="0" sz="2400" spc="-10"/>
              <a:t> </a:t>
            </a:r>
            <a:r>
              <a:rPr dirty="0" sz="2400" spc="-5"/>
              <a:t>Chatbot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Submitted </a:t>
            </a:r>
            <a:r>
              <a:rPr dirty="0"/>
              <a:t>in partial fulfillment </a:t>
            </a:r>
            <a:r>
              <a:rPr dirty="0" spc="-5"/>
              <a:t>of the degree</a:t>
            </a:r>
            <a:r>
              <a:rPr dirty="0" spc="-25"/>
              <a:t> </a:t>
            </a:r>
            <a:r>
              <a:rPr dirty="0" spc="-5"/>
              <a:t>of  </a:t>
            </a:r>
            <a:r>
              <a:rPr dirty="0"/>
              <a:t>Bachelor </a:t>
            </a:r>
            <a:r>
              <a:rPr dirty="0" spc="-5"/>
              <a:t>of</a:t>
            </a:r>
            <a:r>
              <a:rPr dirty="0" spc="-25"/>
              <a:t> </a:t>
            </a:r>
            <a:r>
              <a:rPr dirty="0"/>
              <a:t>Engineering(Sem-7)</a:t>
            </a:r>
          </a:p>
          <a:p>
            <a:pPr algn="ctr" marL="1905">
              <a:lnSpc>
                <a:spcPct val="100000"/>
              </a:lnSpc>
            </a:pPr>
            <a:r>
              <a:rPr dirty="0"/>
              <a:t>in</a:t>
            </a:r>
          </a:p>
          <a:p>
            <a:pPr algn="ctr" marL="5715">
              <a:lnSpc>
                <a:spcPct val="100000"/>
              </a:lnSpc>
            </a:pPr>
            <a:r>
              <a:rPr dirty="0" spc="-5" b="1">
                <a:latin typeface="Times New Roman"/>
                <a:cs typeface="Times New Roman"/>
              </a:rPr>
              <a:t>INFORMATION</a:t>
            </a:r>
            <a:r>
              <a:rPr dirty="0" b="1">
                <a:latin typeface="Times New Roman"/>
                <a:cs typeface="Times New Roman"/>
              </a:rPr>
              <a:t> TECHNOLOGY</a:t>
            </a:r>
          </a:p>
          <a:p>
            <a:pPr algn="ctr">
              <a:lnSpc>
                <a:spcPct val="100000"/>
              </a:lnSpc>
            </a:pPr>
            <a:r>
              <a:rPr dirty="0" spc="-5"/>
              <a:t>By</a:t>
            </a:r>
          </a:p>
          <a:p>
            <a:pPr algn="ctr" marL="811530" marR="802640" indent="-635">
              <a:lnSpc>
                <a:spcPct val="100000"/>
              </a:lnSpc>
            </a:pPr>
            <a:r>
              <a:rPr dirty="0"/>
              <a:t>Ajinkya </a:t>
            </a:r>
            <a:r>
              <a:rPr dirty="0" spc="-5"/>
              <a:t>Huddar(15104047)  </a:t>
            </a:r>
            <a:r>
              <a:rPr dirty="0"/>
              <a:t>Chaitaniya</a:t>
            </a:r>
            <a:r>
              <a:rPr dirty="0" spc="-100"/>
              <a:t> </a:t>
            </a:r>
            <a:r>
              <a:rPr dirty="0"/>
              <a:t>Bysani(16104045)  Chintan</a:t>
            </a:r>
            <a:r>
              <a:rPr dirty="0" spc="-25"/>
              <a:t> </a:t>
            </a:r>
            <a:r>
              <a:rPr dirty="0" spc="-5"/>
              <a:t>Suchak(16104069)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algn="ctr" marL="1141730" marR="1132840">
              <a:lnSpc>
                <a:spcPct val="100000"/>
              </a:lnSpc>
            </a:pPr>
            <a:r>
              <a:rPr dirty="0" spc="-5"/>
              <a:t>Under the </a:t>
            </a:r>
            <a:r>
              <a:rPr dirty="0"/>
              <a:t>Guidance</a:t>
            </a:r>
            <a:r>
              <a:rPr dirty="0" spc="-40"/>
              <a:t> </a:t>
            </a:r>
            <a:r>
              <a:rPr dirty="0" spc="-5"/>
              <a:t>of  Dr. Uttam D.</a:t>
            </a:r>
            <a:r>
              <a:rPr dirty="0" spc="-30"/>
              <a:t> </a:t>
            </a:r>
            <a:r>
              <a:rPr dirty="0"/>
              <a:t>Kolekar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3022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Understanding </a:t>
            </a:r>
            <a:r>
              <a:rPr dirty="0" sz="3000">
                <a:solidFill>
                  <a:srgbClr val="000000"/>
                </a:solidFill>
              </a:rPr>
              <a:t>How Rasa</a:t>
            </a:r>
            <a:r>
              <a:rPr dirty="0" sz="3000" spc="-6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17526"/>
            <a:ext cx="8416290" cy="358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41300" indent="-287020">
              <a:lnSpc>
                <a:spcPct val="114999"/>
              </a:lnSpc>
              <a:spcBef>
                <a:spcPts val="95"/>
              </a:spcBef>
              <a:buChar char="●"/>
              <a:tabLst>
                <a:tab pos="299085" algn="l"/>
                <a:tab pos="299720" algn="l"/>
              </a:tabLst>
            </a:pPr>
            <a:r>
              <a:rPr dirty="0" sz="1800" spc="90">
                <a:latin typeface="Times New Roman"/>
                <a:cs typeface="Times New Roman"/>
              </a:rPr>
              <a:t>AI </a:t>
            </a:r>
            <a:r>
              <a:rPr dirty="0" sz="1800" spc="75">
                <a:latin typeface="Times New Roman"/>
                <a:cs typeface="Times New Roman"/>
              </a:rPr>
              <a:t>assistants </a:t>
            </a:r>
            <a:r>
              <a:rPr dirty="0" sz="1800" spc="60">
                <a:latin typeface="Times New Roman"/>
                <a:cs typeface="Times New Roman"/>
              </a:rPr>
              <a:t>have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-10">
                <a:latin typeface="Times New Roman"/>
                <a:cs typeface="Times New Roman"/>
              </a:rPr>
              <a:t>fulfill </a:t>
            </a:r>
            <a:r>
              <a:rPr dirty="0" sz="1800" spc="65">
                <a:latin typeface="Times New Roman"/>
                <a:cs typeface="Times New Roman"/>
              </a:rPr>
              <a:t>two tasks: </a:t>
            </a:r>
            <a:r>
              <a:rPr dirty="0" sz="1800" spc="60">
                <a:latin typeface="Times New Roman"/>
                <a:cs typeface="Times New Roman"/>
              </a:rPr>
              <a:t>understanding </a:t>
            </a:r>
            <a:r>
              <a:rPr dirty="0" sz="1800" spc="75">
                <a:latin typeface="Times New Roman"/>
                <a:cs typeface="Times New Roman"/>
              </a:rPr>
              <a:t>the user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30">
                <a:latin typeface="Times New Roman"/>
                <a:cs typeface="Times New Roman"/>
              </a:rPr>
              <a:t>giving </a:t>
            </a:r>
            <a:r>
              <a:rPr dirty="0" sz="1800" spc="75">
                <a:latin typeface="Times New Roman"/>
                <a:cs typeface="Times New Roman"/>
              </a:rPr>
              <a:t>the  </a:t>
            </a:r>
            <a:r>
              <a:rPr dirty="0" sz="1800" spc="50">
                <a:latin typeface="Times New Roman"/>
                <a:cs typeface="Times New Roman"/>
              </a:rPr>
              <a:t>correct </a:t>
            </a:r>
            <a:r>
              <a:rPr dirty="0" sz="1800" spc="55">
                <a:latin typeface="Times New Roman"/>
                <a:cs typeface="Times New Roman"/>
              </a:rPr>
              <a:t>responses. </a:t>
            </a:r>
            <a:r>
              <a:rPr dirty="0" sz="1800" spc="95">
                <a:latin typeface="Times New Roman"/>
                <a:cs typeface="Times New Roman"/>
              </a:rPr>
              <a:t>The </a:t>
            </a:r>
            <a:r>
              <a:rPr dirty="0" sz="1800" spc="85">
                <a:latin typeface="Times New Roman"/>
                <a:cs typeface="Times New Roman"/>
              </a:rPr>
              <a:t>Rasa </a:t>
            </a:r>
            <a:r>
              <a:rPr dirty="0" sz="1800" spc="65">
                <a:latin typeface="Times New Roman"/>
                <a:cs typeface="Times New Roman"/>
              </a:rPr>
              <a:t>Stack </a:t>
            </a:r>
            <a:r>
              <a:rPr dirty="0" sz="1800" spc="45">
                <a:latin typeface="Times New Roman"/>
                <a:cs typeface="Times New Roman"/>
              </a:rPr>
              <a:t>tackles </a:t>
            </a:r>
            <a:r>
              <a:rPr dirty="0" sz="1800" spc="65">
                <a:latin typeface="Times New Roman"/>
                <a:cs typeface="Times New Roman"/>
              </a:rPr>
              <a:t>these </a:t>
            </a:r>
            <a:r>
              <a:rPr dirty="0" sz="1800" spc="80">
                <a:latin typeface="Times New Roman"/>
                <a:cs typeface="Times New Roman"/>
              </a:rPr>
              <a:t>tasks </a:t>
            </a:r>
            <a:r>
              <a:rPr dirty="0" sz="1800" spc="65">
                <a:latin typeface="Times New Roman"/>
                <a:cs typeface="Times New Roman"/>
              </a:rPr>
              <a:t>with </a:t>
            </a:r>
            <a:r>
              <a:rPr dirty="0" sz="1800" spc="80">
                <a:latin typeface="Times New Roman"/>
                <a:cs typeface="Times New Roman"/>
              </a:rPr>
              <a:t>the </a:t>
            </a:r>
            <a:r>
              <a:rPr dirty="0" sz="1800" spc="75">
                <a:latin typeface="Times New Roman"/>
                <a:cs typeface="Times New Roman"/>
              </a:rPr>
              <a:t>natural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language  </a:t>
            </a:r>
            <a:r>
              <a:rPr dirty="0" sz="1800" spc="60">
                <a:latin typeface="Times New Roman"/>
                <a:cs typeface="Times New Roman"/>
              </a:rPr>
              <a:t>understanding </a:t>
            </a:r>
            <a:r>
              <a:rPr dirty="0" sz="1800" spc="35">
                <a:latin typeface="Times New Roman"/>
                <a:cs typeface="Times New Roman"/>
              </a:rPr>
              <a:t>component </a:t>
            </a:r>
            <a:r>
              <a:rPr dirty="0" sz="1800" spc="80">
                <a:latin typeface="Times New Roman"/>
                <a:cs typeface="Times New Roman"/>
              </a:rPr>
              <a:t>Rasa </a:t>
            </a:r>
            <a:r>
              <a:rPr dirty="0" sz="1800" spc="90">
                <a:latin typeface="Times New Roman"/>
                <a:cs typeface="Times New Roman"/>
              </a:rPr>
              <a:t>NLU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0">
                <a:latin typeface="Times New Roman"/>
                <a:cs typeface="Times New Roman"/>
              </a:rPr>
              <a:t>the </a:t>
            </a:r>
            <a:r>
              <a:rPr dirty="0" sz="1800" spc="25">
                <a:latin typeface="Times New Roman"/>
                <a:cs typeface="Times New Roman"/>
              </a:rPr>
              <a:t>dialogue </a:t>
            </a:r>
            <a:r>
              <a:rPr dirty="0" sz="1800" spc="60">
                <a:latin typeface="Times New Roman"/>
                <a:cs typeface="Times New Roman"/>
              </a:rPr>
              <a:t>management </a:t>
            </a:r>
            <a:r>
              <a:rPr dirty="0" sz="1800" spc="35">
                <a:latin typeface="Times New Roman"/>
                <a:cs typeface="Times New Roman"/>
              </a:rPr>
              <a:t>component  </a:t>
            </a:r>
            <a:r>
              <a:rPr dirty="0" sz="1800" spc="80">
                <a:latin typeface="Times New Roman"/>
                <a:cs typeface="Times New Roman"/>
              </a:rPr>
              <a:t>Rasa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Core.</a:t>
            </a:r>
            <a:endParaRPr sz="1800">
              <a:latin typeface="Times New Roman"/>
              <a:cs typeface="Times New Roman"/>
            </a:endParaRPr>
          </a:p>
          <a:p>
            <a:pPr algn="just" marL="299085" marR="347345" indent="-287020">
              <a:lnSpc>
                <a:spcPct val="114999"/>
              </a:lnSpc>
              <a:spcBef>
                <a:spcPts val="1610"/>
              </a:spcBef>
              <a:buChar char="●"/>
              <a:tabLst>
                <a:tab pos="299720" algn="l"/>
              </a:tabLst>
            </a:pPr>
            <a:r>
              <a:rPr dirty="0" sz="1800" spc="80">
                <a:latin typeface="Times New Roman"/>
                <a:cs typeface="Times New Roman"/>
              </a:rPr>
              <a:t>Rasa </a:t>
            </a:r>
            <a:r>
              <a:rPr dirty="0" sz="1800" spc="90">
                <a:latin typeface="Times New Roman"/>
                <a:cs typeface="Times New Roman"/>
              </a:rPr>
              <a:t>NLU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35">
                <a:latin typeface="Times New Roman"/>
                <a:cs typeface="Times New Roman"/>
              </a:rPr>
              <a:t>responsible for </a:t>
            </a:r>
            <a:r>
              <a:rPr dirty="0" sz="1800" spc="75">
                <a:latin typeface="Times New Roman"/>
                <a:cs typeface="Times New Roman"/>
              </a:rPr>
              <a:t>natural </a:t>
            </a:r>
            <a:r>
              <a:rPr dirty="0" sz="1800" spc="55">
                <a:latin typeface="Times New Roman"/>
                <a:cs typeface="Times New Roman"/>
              </a:rPr>
              <a:t>language </a:t>
            </a:r>
            <a:r>
              <a:rPr dirty="0" sz="1800" spc="60">
                <a:latin typeface="Times New Roman"/>
                <a:cs typeface="Times New Roman"/>
              </a:rPr>
              <a:t>understanding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chatbot. </a:t>
            </a:r>
            <a:r>
              <a:rPr dirty="0" sz="1800" spc="100">
                <a:latin typeface="Times New Roman"/>
                <a:cs typeface="Times New Roman"/>
              </a:rPr>
              <a:t>Its  </a:t>
            </a:r>
            <a:r>
              <a:rPr dirty="0" sz="1800" spc="40">
                <a:latin typeface="Times New Roman"/>
                <a:cs typeface="Times New Roman"/>
              </a:rPr>
              <a:t>main </a:t>
            </a:r>
            <a:r>
              <a:rPr dirty="0" sz="1800" spc="50">
                <a:latin typeface="Times New Roman"/>
                <a:cs typeface="Times New Roman"/>
              </a:rPr>
              <a:t>purpose </a:t>
            </a:r>
            <a:r>
              <a:rPr dirty="0" sz="1800" spc="35">
                <a:latin typeface="Times New Roman"/>
                <a:cs typeface="Times New Roman"/>
              </a:rPr>
              <a:t>is, given </a:t>
            </a:r>
            <a:r>
              <a:rPr dirty="0" sz="1800" spc="80">
                <a:latin typeface="Times New Roman"/>
                <a:cs typeface="Times New Roman"/>
              </a:rPr>
              <a:t>an </a:t>
            </a:r>
            <a:r>
              <a:rPr dirty="0" sz="1800" spc="50">
                <a:latin typeface="Times New Roman"/>
                <a:cs typeface="Times New Roman"/>
              </a:rPr>
              <a:t>input sentence, </a:t>
            </a:r>
            <a:r>
              <a:rPr dirty="0" sz="1800" spc="45">
                <a:latin typeface="Times New Roman"/>
                <a:cs typeface="Times New Roman"/>
              </a:rPr>
              <a:t>predict </a:t>
            </a:r>
            <a:r>
              <a:rPr dirty="0" sz="1800" spc="80">
                <a:latin typeface="Times New Roman"/>
                <a:cs typeface="Times New Roman"/>
              </a:rPr>
              <a:t>an </a:t>
            </a:r>
            <a:r>
              <a:rPr dirty="0" sz="1800" spc="65">
                <a:latin typeface="Times New Roman"/>
                <a:cs typeface="Times New Roman"/>
              </a:rPr>
              <a:t>intent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100">
                <a:latin typeface="Times New Roman"/>
                <a:cs typeface="Times New Roman"/>
              </a:rPr>
              <a:t>that </a:t>
            </a:r>
            <a:r>
              <a:rPr dirty="0" sz="1800" spc="50">
                <a:latin typeface="Times New Roman"/>
                <a:cs typeface="Times New Roman"/>
              </a:rPr>
              <a:t>sentence </a:t>
            </a:r>
            <a:r>
              <a:rPr dirty="0" sz="1800" spc="65">
                <a:latin typeface="Times New Roman"/>
                <a:cs typeface="Times New Roman"/>
              </a:rPr>
              <a:t>and  </a:t>
            </a:r>
            <a:r>
              <a:rPr dirty="0" sz="1800" spc="70">
                <a:latin typeface="Times New Roman"/>
                <a:cs typeface="Times New Roman"/>
              </a:rPr>
              <a:t>extract </a:t>
            </a:r>
            <a:r>
              <a:rPr dirty="0" sz="1800" spc="30">
                <a:latin typeface="Times New Roman"/>
                <a:cs typeface="Times New Roman"/>
              </a:rPr>
              <a:t>useful </a:t>
            </a:r>
            <a:r>
              <a:rPr dirty="0" sz="1800" spc="50">
                <a:latin typeface="Times New Roman"/>
                <a:cs typeface="Times New Roman"/>
              </a:rPr>
              <a:t>entities </a:t>
            </a:r>
            <a:r>
              <a:rPr dirty="0" sz="1800" spc="30">
                <a:latin typeface="Times New Roman"/>
                <a:cs typeface="Times New Roman"/>
              </a:rPr>
              <a:t>from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14999"/>
              </a:lnSpc>
              <a:spcBef>
                <a:spcPts val="1600"/>
              </a:spcBef>
              <a:buChar char="●"/>
              <a:tabLst>
                <a:tab pos="299720" algn="l"/>
              </a:tabLst>
            </a:pPr>
            <a:r>
              <a:rPr dirty="0" sz="1800" spc="80">
                <a:latin typeface="Times New Roman"/>
                <a:cs typeface="Times New Roman"/>
              </a:rPr>
              <a:t>Rasa </a:t>
            </a:r>
            <a:r>
              <a:rPr dirty="0" sz="1800" spc="35">
                <a:latin typeface="Times New Roman"/>
                <a:cs typeface="Times New Roman"/>
              </a:rPr>
              <a:t>Core, </a:t>
            </a:r>
            <a:r>
              <a:rPr dirty="0" sz="1800" spc="114">
                <a:latin typeface="Times New Roman"/>
                <a:cs typeface="Times New Roman"/>
              </a:rPr>
              <a:t>It </a:t>
            </a:r>
            <a:r>
              <a:rPr dirty="0" sz="1800" spc="70">
                <a:latin typeface="Times New Roman"/>
                <a:cs typeface="Times New Roman"/>
              </a:rPr>
              <a:t>takes structured </a:t>
            </a:r>
            <a:r>
              <a:rPr dirty="0" sz="1800" spc="50">
                <a:latin typeface="Times New Roman"/>
                <a:cs typeface="Times New Roman"/>
              </a:rPr>
              <a:t>input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30">
                <a:latin typeface="Times New Roman"/>
                <a:cs typeface="Times New Roman"/>
              </a:rPr>
              <a:t>form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65">
                <a:latin typeface="Times New Roman"/>
                <a:cs typeface="Times New Roman"/>
              </a:rPr>
              <a:t>intents and </a:t>
            </a:r>
            <a:r>
              <a:rPr dirty="0" sz="1800" spc="50">
                <a:latin typeface="Times New Roman"/>
                <a:cs typeface="Times New Roman"/>
              </a:rPr>
              <a:t>entities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30">
                <a:latin typeface="Times New Roman"/>
                <a:cs typeface="Times New Roman"/>
              </a:rPr>
              <a:t>chooses  </a:t>
            </a:r>
            <a:r>
              <a:rPr dirty="0" sz="1800" spc="40">
                <a:latin typeface="Times New Roman"/>
                <a:cs typeface="Times New Roman"/>
              </a:rPr>
              <a:t>which </a:t>
            </a:r>
            <a:r>
              <a:rPr dirty="0" sz="1800" spc="35">
                <a:latin typeface="Times New Roman"/>
                <a:cs typeface="Times New Roman"/>
              </a:rPr>
              <a:t>action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45">
                <a:latin typeface="Times New Roman"/>
                <a:cs typeface="Times New Roman"/>
              </a:rPr>
              <a:t>bot </a:t>
            </a:r>
            <a:r>
              <a:rPr dirty="0" sz="1800" spc="35">
                <a:latin typeface="Times New Roman"/>
                <a:cs typeface="Times New Roman"/>
              </a:rPr>
              <a:t>should </a:t>
            </a:r>
            <a:r>
              <a:rPr dirty="0" sz="1800" spc="65">
                <a:latin typeface="Times New Roman"/>
                <a:cs typeface="Times New Roman"/>
              </a:rPr>
              <a:t>take </a:t>
            </a:r>
            <a:r>
              <a:rPr dirty="0" sz="1800" spc="50">
                <a:latin typeface="Times New Roman"/>
                <a:cs typeface="Times New Roman"/>
              </a:rPr>
              <a:t>using </a:t>
            </a:r>
            <a:r>
              <a:rPr dirty="0" sz="1800" spc="90">
                <a:latin typeface="Times New Roman"/>
                <a:cs typeface="Times New Roman"/>
              </a:rPr>
              <a:t>a </a:t>
            </a:r>
            <a:r>
              <a:rPr dirty="0" sz="1800" spc="25">
                <a:latin typeface="Times New Roman"/>
                <a:cs typeface="Times New Roman"/>
              </a:rPr>
              <a:t>probabilistic </a:t>
            </a:r>
            <a:r>
              <a:rPr dirty="0" sz="1800" spc="10">
                <a:latin typeface="Times New Roman"/>
                <a:cs typeface="Times New Roman"/>
              </a:rPr>
              <a:t>model </a:t>
            </a:r>
            <a:r>
              <a:rPr dirty="0" sz="1800" spc="55">
                <a:latin typeface="Times New Roman"/>
                <a:cs typeface="Times New Roman"/>
              </a:rPr>
              <a:t>(to </a:t>
            </a:r>
            <a:r>
              <a:rPr dirty="0" sz="1800" spc="25">
                <a:latin typeface="Times New Roman"/>
                <a:cs typeface="Times New Roman"/>
              </a:rPr>
              <a:t>be </a:t>
            </a:r>
            <a:r>
              <a:rPr dirty="0" sz="1800" spc="40">
                <a:latin typeface="Times New Roman"/>
                <a:cs typeface="Times New Roman"/>
              </a:rPr>
              <a:t>more </a:t>
            </a:r>
            <a:r>
              <a:rPr dirty="0" sz="1800" spc="10">
                <a:latin typeface="Times New Roman"/>
                <a:cs typeface="Times New Roman"/>
              </a:rPr>
              <a:t>specific, </a:t>
            </a:r>
            <a:r>
              <a:rPr dirty="0" sz="1800" spc="50">
                <a:latin typeface="Times New Roman"/>
                <a:cs typeface="Times New Roman"/>
              </a:rPr>
              <a:t>it  </a:t>
            </a:r>
            <a:r>
              <a:rPr dirty="0" sz="1800" spc="60">
                <a:latin typeface="Times New Roman"/>
                <a:cs typeface="Times New Roman"/>
              </a:rPr>
              <a:t>uses </a:t>
            </a:r>
            <a:r>
              <a:rPr dirty="0" sz="1800" spc="75">
                <a:latin typeface="Times New Roman"/>
                <a:cs typeface="Times New Roman"/>
              </a:rPr>
              <a:t>LSTM </a:t>
            </a:r>
            <a:r>
              <a:rPr dirty="0" sz="1800" spc="60">
                <a:latin typeface="Times New Roman"/>
                <a:cs typeface="Times New Roman"/>
              </a:rPr>
              <a:t>neural </a:t>
            </a:r>
            <a:r>
              <a:rPr dirty="0" sz="1800" spc="65">
                <a:latin typeface="Times New Roman"/>
                <a:cs typeface="Times New Roman"/>
              </a:rPr>
              <a:t>network </a:t>
            </a:r>
            <a:r>
              <a:rPr dirty="0" sz="1800" spc="30">
                <a:latin typeface="Times New Roman"/>
                <a:cs typeface="Times New Roman"/>
              </a:rPr>
              <a:t>implemented </a:t>
            </a:r>
            <a:r>
              <a:rPr dirty="0" sz="1800" spc="20">
                <a:latin typeface="Times New Roman"/>
                <a:cs typeface="Times New Roman"/>
              </a:rPr>
              <a:t>in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Keras).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410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Creating a basic </a:t>
            </a:r>
            <a:r>
              <a:rPr dirty="0" sz="3000">
                <a:solidFill>
                  <a:srgbClr val="000000"/>
                </a:solidFill>
              </a:rPr>
              <a:t>Chatbot </a:t>
            </a:r>
            <a:r>
              <a:rPr dirty="0" sz="3000" spc="-5">
                <a:solidFill>
                  <a:srgbClr val="000000"/>
                </a:solidFill>
              </a:rPr>
              <a:t>in</a:t>
            </a:r>
            <a:r>
              <a:rPr dirty="0" sz="3000" spc="-1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Rasa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8359775" cy="363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Steps </a:t>
            </a:r>
            <a:r>
              <a:rPr dirty="0" sz="1800">
                <a:latin typeface="Times New Roman"/>
                <a:cs typeface="Times New Roman"/>
              </a:rPr>
              <a:t>for creating basic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Extracting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Intent from 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Message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two </a:t>
            </a:r>
            <a:r>
              <a:rPr dirty="0" sz="1800">
                <a:latin typeface="Times New Roman"/>
                <a:cs typeface="Times New Roman"/>
              </a:rPr>
              <a:t>files </a:t>
            </a:r>
            <a:r>
              <a:rPr dirty="0" sz="1800" spc="-5">
                <a:latin typeface="Times New Roman"/>
                <a:cs typeface="Times New Roman"/>
              </a:rPr>
              <a:t>we will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are highlighted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above.</a:t>
            </a:r>
            <a:endParaRPr sz="1800">
              <a:latin typeface="Times New Roman"/>
              <a:cs typeface="Times New Roman"/>
            </a:endParaRPr>
          </a:p>
          <a:p>
            <a:pPr marL="355600" marR="841375" indent="-342900">
              <a:lnSpc>
                <a:spcPct val="114999"/>
              </a:lnSpc>
              <a:spcBef>
                <a:spcPts val="1595"/>
              </a:spcBef>
              <a:buFont typeface="Times New Roman"/>
              <a:buAutoNum type="arabicPeriod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 spc="-5" b="1">
                <a:latin typeface="Times New Roman"/>
                <a:cs typeface="Times New Roman"/>
              </a:rPr>
              <a:t>data/nlu-data.md </a:t>
            </a:r>
            <a:r>
              <a:rPr dirty="0" sz="1800" b="1">
                <a:latin typeface="Times New Roman"/>
                <a:cs typeface="Times New Roman"/>
              </a:rPr>
              <a:t>: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the file where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save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>
                <a:latin typeface="Times New Roman"/>
                <a:cs typeface="Times New Roman"/>
              </a:rPr>
              <a:t>training data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 extracting the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intent.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999"/>
              </a:lnSpc>
              <a:spcBef>
                <a:spcPts val="1610"/>
              </a:spcBef>
              <a:buFont typeface="Times New Roman"/>
              <a:buAutoNum type="arabicPeriod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 b="1">
                <a:latin typeface="Times New Roman"/>
                <a:cs typeface="Times New Roman"/>
              </a:rPr>
              <a:t>nlu-config.yml </a:t>
            </a:r>
            <a:r>
              <a:rPr dirty="0" sz="1800">
                <a:latin typeface="Times New Roman"/>
                <a:cs typeface="Times New Roman"/>
              </a:rPr>
              <a:t>: This file lets us create a text processing pipeline in </a:t>
            </a:r>
            <a:r>
              <a:rPr dirty="0" sz="1800" spc="-5">
                <a:latin typeface="Times New Roman"/>
                <a:cs typeface="Times New Roman"/>
              </a:rPr>
              <a:t>Rasa. </a:t>
            </a:r>
            <a:r>
              <a:rPr dirty="0" sz="1800">
                <a:latin typeface="Times New Roman"/>
                <a:cs typeface="Times New Roman"/>
              </a:rPr>
              <a:t>Luckily for  </a:t>
            </a:r>
            <a:r>
              <a:rPr dirty="0" sz="1800" spc="-5">
                <a:latin typeface="Times New Roman"/>
                <a:cs typeface="Times New Roman"/>
              </a:rPr>
              <a:t>us, </a:t>
            </a:r>
            <a:r>
              <a:rPr dirty="0" sz="1800">
                <a:latin typeface="Times New Roman"/>
                <a:cs typeface="Times New Roman"/>
              </a:rPr>
              <a:t>Rasa </a:t>
            </a:r>
            <a:r>
              <a:rPr dirty="0" sz="1800" spc="-5">
                <a:latin typeface="Times New Roman"/>
                <a:cs typeface="Times New Roman"/>
              </a:rPr>
              <a:t>comes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5">
                <a:latin typeface="Times New Roman"/>
                <a:cs typeface="Times New Roman"/>
              </a:rPr>
              <a:t>two </a:t>
            </a:r>
            <a:r>
              <a:rPr dirty="0" sz="1800">
                <a:latin typeface="Times New Roman"/>
                <a:cs typeface="Times New Roman"/>
              </a:rPr>
              <a:t>default settings based on the amount of training data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 spc="5">
                <a:latin typeface="Times New Roman"/>
                <a:cs typeface="Times New Roman"/>
              </a:rPr>
              <a:t>have:  </a:t>
            </a:r>
            <a:r>
              <a:rPr dirty="0" sz="1800">
                <a:latin typeface="Times New Roman"/>
                <a:cs typeface="Times New Roman"/>
              </a:rPr>
              <a:t>“spacy-sklearn” pipeline if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have less than 1000 training examples  </a:t>
            </a:r>
            <a:r>
              <a:rPr dirty="0" sz="1800" spc="-5">
                <a:latin typeface="Times New Roman"/>
                <a:cs typeface="Times New Roman"/>
              </a:rPr>
              <a:t>“tensorflow_embedding” </a:t>
            </a: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have a large amount 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5412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Creating a basic Chatbot in</a:t>
            </a:r>
            <a:r>
              <a:rPr dirty="0" sz="3000" spc="4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Rasa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3569335" cy="2234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4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Training the </a:t>
            </a:r>
            <a:r>
              <a:rPr dirty="0" sz="1800" spc="-5">
                <a:latin typeface="Times New Roman"/>
                <a:cs typeface="Times New Roman"/>
              </a:rPr>
              <a:t>NLU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classifier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Predicting 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Intent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Making Interactive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Conversations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Designing the conversational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Defining 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Domain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Setting</a:t>
            </a:r>
            <a:r>
              <a:rPr dirty="0" sz="1800" spc="-5">
                <a:latin typeface="Times New Roman"/>
                <a:cs typeface="Times New Roman"/>
              </a:rPr>
              <a:t> Policies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Training the Conversation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5422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Adding </a:t>
            </a:r>
            <a:r>
              <a:rPr dirty="0" sz="3000">
                <a:solidFill>
                  <a:srgbClr val="000000"/>
                </a:solidFill>
              </a:rPr>
              <a:t>more features </a:t>
            </a:r>
            <a:r>
              <a:rPr dirty="0" sz="3000" spc="-5">
                <a:solidFill>
                  <a:srgbClr val="000000"/>
                </a:solidFill>
              </a:rPr>
              <a:t>in</a:t>
            </a:r>
            <a:r>
              <a:rPr dirty="0" sz="3000" spc="-3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Chatbot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58315"/>
            <a:ext cx="5142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 spc="10">
                <a:latin typeface="Times New Roman"/>
                <a:cs typeface="Times New Roman"/>
              </a:rPr>
              <a:t>Voice </a:t>
            </a:r>
            <a:r>
              <a:rPr dirty="0" sz="1800" spc="45">
                <a:latin typeface="Times New Roman"/>
                <a:cs typeface="Times New Roman"/>
              </a:rPr>
              <a:t>can </a:t>
            </a:r>
            <a:r>
              <a:rPr dirty="0" sz="1800" spc="25">
                <a:latin typeface="Times New Roman"/>
                <a:cs typeface="Times New Roman"/>
              </a:rPr>
              <a:t>be </a:t>
            </a:r>
            <a:r>
              <a:rPr dirty="0" sz="1800" spc="65">
                <a:latin typeface="Times New Roman"/>
                <a:cs typeface="Times New Roman"/>
              </a:rPr>
              <a:t>integrated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40">
                <a:latin typeface="Times New Roman"/>
                <a:cs typeface="Times New Roman"/>
              </a:rPr>
              <a:t>custom </a:t>
            </a:r>
            <a:r>
              <a:rPr dirty="0" sz="1800" spc="80">
                <a:latin typeface="Times New Roman"/>
                <a:cs typeface="Times New Roman"/>
              </a:rPr>
              <a:t>Rasa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Chatbot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736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2.7</a:t>
            </a:r>
            <a:r>
              <a:rPr dirty="0" sz="3000" spc="-5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References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24520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06705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65">
                <a:latin typeface="Times New Roman"/>
                <a:cs typeface="Times New Roman"/>
              </a:rPr>
              <a:t>Nudtaporn </a:t>
            </a:r>
            <a:r>
              <a:rPr dirty="0" sz="1800" spc="60">
                <a:latin typeface="Times New Roman"/>
                <a:cs typeface="Times New Roman"/>
              </a:rPr>
              <a:t>Rosruen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5">
                <a:latin typeface="Times New Roman"/>
                <a:cs typeface="Times New Roman"/>
              </a:rPr>
              <a:t>Taweesak </a:t>
            </a:r>
            <a:r>
              <a:rPr dirty="0" sz="1800" spc="60">
                <a:latin typeface="Times New Roman"/>
                <a:cs typeface="Times New Roman"/>
              </a:rPr>
              <a:t>Samanchuen </a:t>
            </a:r>
            <a:r>
              <a:rPr dirty="0" sz="1800" spc="80">
                <a:latin typeface="Arial"/>
                <a:cs typeface="Arial"/>
              </a:rPr>
              <a:t>“</a:t>
            </a:r>
            <a:r>
              <a:rPr dirty="0" sz="1800" spc="80">
                <a:latin typeface="Times New Roman"/>
                <a:cs typeface="Times New Roman"/>
              </a:rPr>
              <a:t>Chatbot </a:t>
            </a:r>
            <a:r>
              <a:rPr dirty="0" sz="1800" spc="35">
                <a:latin typeface="Times New Roman"/>
                <a:cs typeface="Times New Roman"/>
              </a:rPr>
              <a:t>Utilization for  </a:t>
            </a:r>
            <a:r>
              <a:rPr dirty="0" sz="1800">
                <a:latin typeface="Times New Roman"/>
                <a:cs typeface="Times New Roman"/>
              </a:rPr>
              <a:t>Medical </a:t>
            </a:r>
            <a:r>
              <a:rPr dirty="0" sz="1800" spc="55">
                <a:latin typeface="Times New Roman"/>
                <a:cs typeface="Times New Roman"/>
              </a:rPr>
              <a:t>Consultant </a:t>
            </a:r>
            <a:r>
              <a:rPr dirty="0" sz="1800" spc="-5">
                <a:latin typeface="Arial"/>
                <a:cs typeface="Arial"/>
              </a:rPr>
              <a:t>System”, The </a:t>
            </a:r>
            <a:r>
              <a:rPr dirty="0" sz="1800" spc="40">
                <a:latin typeface="Arial"/>
                <a:cs typeface="Arial"/>
              </a:rPr>
              <a:t>2018 </a:t>
            </a:r>
            <a:r>
              <a:rPr dirty="0" sz="1800" spc="-30">
                <a:latin typeface="Arial"/>
                <a:cs typeface="Arial"/>
              </a:rPr>
              <a:t>Technology </a:t>
            </a:r>
            <a:r>
              <a:rPr dirty="0" sz="1800">
                <a:latin typeface="Arial"/>
                <a:cs typeface="Arial"/>
              </a:rPr>
              <a:t>Innovation </a:t>
            </a:r>
            <a:r>
              <a:rPr dirty="0" sz="1800" spc="-60">
                <a:latin typeface="Arial"/>
                <a:cs typeface="Arial"/>
              </a:rPr>
              <a:t>Management 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55">
                <a:latin typeface="Times New Roman"/>
                <a:cs typeface="Times New Roman"/>
              </a:rPr>
              <a:t>Engineering </a:t>
            </a:r>
            <a:r>
              <a:rPr dirty="0" sz="1800" spc="25">
                <a:latin typeface="Times New Roman"/>
                <a:cs typeface="Times New Roman"/>
              </a:rPr>
              <a:t>Science </a:t>
            </a:r>
            <a:r>
              <a:rPr dirty="0" sz="1800" spc="65">
                <a:latin typeface="Times New Roman"/>
                <a:cs typeface="Times New Roman"/>
              </a:rPr>
              <a:t>International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Conference(TIMES-iCON2018)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75">
                <a:latin typeface="Times New Roman"/>
                <a:cs typeface="Times New Roman"/>
              </a:rPr>
              <a:t>SathitPrasomphan</a:t>
            </a:r>
            <a:r>
              <a:rPr dirty="0" sz="1800" spc="7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“Improvement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60">
                <a:latin typeface="Times New Roman"/>
                <a:cs typeface="Times New Roman"/>
              </a:rPr>
              <a:t>Chatbot </a:t>
            </a:r>
            <a:r>
              <a:rPr dirty="0" sz="1800" spc="20">
                <a:latin typeface="Times New Roman"/>
                <a:cs typeface="Times New Roman"/>
              </a:rPr>
              <a:t>in </a:t>
            </a:r>
            <a:r>
              <a:rPr dirty="0" sz="1800" spc="75">
                <a:latin typeface="Times New Roman"/>
                <a:cs typeface="Times New Roman"/>
              </a:rPr>
              <a:t>Trading </a:t>
            </a:r>
            <a:r>
              <a:rPr dirty="0" sz="1800" spc="65">
                <a:latin typeface="Times New Roman"/>
                <a:cs typeface="Times New Roman"/>
              </a:rPr>
              <a:t>System </a:t>
            </a:r>
            <a:r>
              <a:rPr dirty="0" sz="1800" spc="35">
                <a:latin typeface="Times New Roman"/>
                <a:cs typeface="Times New Roman"/>
              </a:rPr>
              <a:t>for </a:t>
            </a:r>
            <a:r>
              <a:rPr dirty="0" sz="1800" spc="60">
                <a:latin typeface="Times New Roman"/>
                <a:cs typeface="Times New Roman"/>
              </a:rPr>
              <a:t>SMEs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35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60">
                <a:latin typeface="Times New Roman"/>
                <a:cs typeface="Times New Roman"/>
              </a:rPr>
              <a:t>Using </a:t>
            </a:r>
            <a:r>
              <a:rPr dirty="0" sz="1800" spc="50">
                <a:latin typeface="Times New Roman"/>
                <a:cs typeface="Times New Roman"/>
              </a:rPr>
              <a:t>Deep </a:t>
            </a:r>
            <a:r>
              <a:rPr dirty="0" sz="1800" spc="60">
                <a:latin typeface="Times New Roman"/>
                <a:cs typeface="Times New Roman"/>
              </a:rPr>
              <a:t>Neural </a:t>
            </a:r>
            <a:r>
              <a:rPr dirty="0" sz="1800" spc="50">
                <a:latin typeface="Arial"/>
                <a:cs typeface="Arial"/>
              </a:rPr>
              <a:t>Network”,2019IEEE4th </a:t>
            </a:r>
            <a:r>
              <a:rPr dirty="0" sz="1800" spc="10">
                <a:latin typeface="Arial"/>
                <a:cs typeface="Arial"/>
              </a:rPr>
              <a:t>International </a:t>
            </a:r>
            <a:r>
              <a:rPr dirty="0" sz="1800" spc="-75">
                <a:latin typeface="Arial"/>
                <a:cs typeface="Arial"/>
              </a:rPr>
              <a:t>Conference on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35">
                <a:latin typeface="Times New Roman"/>
                <a:cs typeface="Times New Roman"/>
              </a:rPr>
              <a:t>Computing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20">
                <a:latin typeface="Times New Roman"/>
                <a:cs typeface="Times New Roman"/>
              </a:rPr>
              <a:t>Big </a:t>
            </a:r>
            <a:r>
              <a:rPr dirty="0" sz="1800" spc="100">
                <a:latin typeface="Times New Roman"/>
                <a:cs typeface="Times New Roman"/>
              </a:rPr>
              <a:t>Data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Analytics.</a:t>
            </a:r>
            <a:endParaRPr sz="18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 spc="90">
                <a:latin typeface="Times New Roman"/>
                <a:cs typeface="Times New Roman"/>
              </a:rPr>
              <a:t>Panitan </a:t>
            </a:r>
            <a:r>
              <a:rPr dirty="0" sz="1800" spc="50">
                <a:latin typeface="Times New Roman"/>
                <a:cs typeface="Times New Roman"/>
              </a:rPr>
              <a:t>Muangkammuen,Narong </a:t>
            </a:r>
            <a:r>
              <a:rPr dirty="0" sz="1800" spc="65">
                <a:latin typeface="Times New Roman"/>
                <a:cs typeface="Times New Roman"/>
              </a:rPr>
              <a:t>Intiruk, Kanda </a:t>
            </a:r>
            <a:r>
              <a:rPr dirty="0" sz="1800" spc="60">
                <a:latin typeface="Times New Roman"/>
                <a:cs typeface="Times New Roman"/>
              </a:rPr>
              <a:t>Runapongsa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Saikaew,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5">
                <a:latin typeface="Arial"/>
                <a:cs typeface="Arial"/>
              </a:rPr>
              <a:t>“Automated </a:t>
            </a:r>
            <a:r>
              <a:rPr dirty="0" sz="1800" spc="80">
                <a:latin typeface="Times New Roman"/>
                <a:cs typeface="Times New Roman"/>
              </a:rPr>
              <a:t>Thai-FAQ </a:t>
            </a:r>
            <a:r>
              <a:rPr dirty="0" sz="1800" spc="60">
                <a:latin typeface="Times New Roman"/>
                <a:cs typeface="Times New Roman"/>
              </a:rPr>
              <a:t>Chatbot </a:t>
            </a:r>
            <a:r>
              <a:rPr dirty="0" sz="1800" spc="50">
                <a:latin typeface="Times New Roman"/>
                <a:cs typeface="Times New Roman"/>
              </a:rPr>
              <a:t>using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RNN-LSTM</a:t>
            </a:r>
            <a:r>
              <a:rPr dirty="0" sz="1800" spc="90"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413" y="2656077"/>
            <a:ext cx="68580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latin typeface="Trebuchet MS"/>
                <a:cs typeface="Trebuchet MS"/>
              </a:rPr>
              <a:t>3.Planning </a:t>
            </a:r>
            <a:r>
              <a:rPr dirty="0" spc="-105">
                <a:latin typeface="Trebuchet MS"/>
                <a:cs typeface="Trebuchet MS"/>
              </a:rPr>
              <a:t>for </a:t>
            </a:r>
            <a:r>
              <a:rPr dirty="0" spc="-215">
                <a:latin typeface="Trebuchet MS"/>
                <a:cs typeface="Trebuchet MS"/>
              </a:rPr>
              <a:t>next</a:t>
            </a:r>
            <a:r>
              <a:rPr dirty="0" spc="-204">
                <a:latin typeface="Trebuchet MS"/>
                <a:cs typeface="Trebuchet MS"/>
              </a:rPr>
              <a:t> </a:t>
            </a:r>
            <a:r>
              <a:rPr dirty="0" spc="-210">
                <a:latin typeface="Trebuchet MS"/>
                <a:cs typeface="Trebuchet MS"/>
              </a:rPr>
              <a:t>semester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4871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solidFill>
                  <a:srgbClr val="000000"/>
                </a:solidFill>
              </a:rPr>
              <a:t>Planning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16913"/>
            <a:ext cx="8062595" cy="3364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46405" indent="-287020">
              <a:lnSpc>
                <a:spcPct val="115100"/>
              </a:lnSpc>
              <a:spcBef>
                <a:spcPts val="100"/>
              </a:spcBef>
              <a:buFont typeface="Times New Roman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800" spc="90">
                <a:latin typeface="Times New Roman"/>
                <a:cs typeface="Times New Roman"/>
              </a:rPr>
              <a:t>In </a:t>
            </a:r>
            <a:r>
              <a:rPr dirty="0" sz="1800" spc="65">
                <a:latin typeface="Times New Roman"/>
                <a:cs typeface="Times New Roman"/>
              </a:rPr>
              <a:t>this Semester, </a:t>
            </a:r>
            <a:r>
              <a:rPr dirty="0" sz="1800" spc="60">
                <a:latin typeface="Times New Roman"/>
                <a:cs typeface="Times New Roman"/>
              </a:rPr>
              <a:t>we </a:t>
            </a:r>
            <a:r>
              <a:rPr dirty="0" sz="1800" spc="45">
                <a:latin typeface="Times New Roman"/>
                <a:cs typeface="Times New Roman"/>
              </a:rPr>
              <a:t>studied </a:t>
            </a:r>
            <a:r>
              <a:rPr dirty="0" sz="1800" spc="55">
                <a:latin typeface="Times New Roman"/>
                <a:cs typeface="Times New Roman"/>
              </a:rPr>
              <a:t>how to </a:t>
            </a:r>
            <a:r>
              <a:rPr dirty="0" sz="1800" spc="30">
                <a:latin typeface="Times New Roman"/>
                <a:cs typeface="Times New Roman"/>
              </a:rPr>
              <a:t>deal </a:t>
            </a:r>
            <a:r>
              <a:rPr dirty="0" sz="1800" spc="65">
                <a:latin typeface="Times New Roman"/>
                <a:cs typeface="Times New Roman"/>
              </a:rPr>
              <a:t>with </a:t>
            </a:r>
            <a:r>
              <a:rPr dirty="0" sz="1800" spc="85">
                <a:latin typeface="Times New Roman"/>
                <a:cs typeface="Times New Roman"/>
              </a:rPr>
              <a:t>Rasa </a:t>
            </a:r>
            <a:r>
              <a:rPr dirty="0" sz="1800" spc="65">
                <a:latin typeface="Times New Roman"/>
                <a:cs typeface="Times New Roman"/>
              </a:rPr>
              <a:t>Stack, </a:t>
            </a:r>
            <a:r>
              <a:rPr dirty="0" sz="1800" spc="50">
                <a:latin typeface="Times New Roman"/>
                <a:cs typeface="Times New Roman"/>
              </a:rPr>
              <a:t>understood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the  </a:t>
            </a:r>
            <a:r>
              <a:rPr dirty="0" sz="1800" spc="35">
                <a:latin typeface="Times New Roman"/>
                <a:cs typeface="Times New Roman"/>
              </a:rPr>
              <a:t>technology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55">
                <a:latin typeface="Times New Roman"/>
                <a:cs typeface="Times New Roman"/>
              </a:rPr>
              <a:t>created </a:t>
            </a:r>
            <a:r>
              <a:rPr dirty="0" sz="1800" spc="75">
                <a:latin typeface="Times New Roman"/>
                <a:cs typeface="Times New Roman"/>
              </a:rPr>
              <a:t>the </a:t>
            </a:r>
            <a:r>
              <a:rPr dirty="0" sz="1800" spc="55">
                <a:latin typeface="Times New Roman"/>
                <a:cs typeface="Times New Roman"/>
              </a:rPr>
              <a:t>chatbot </a:t>
            </a:r>
            <a:r>
              <a:rPr dirty="0" sz="1800" spc="65">
                <a:latin typeface="Times New Roman"/>
                <a:cs typeface="Times New Roman"/>
              </a:rPr>
              <a:t>with </a:t>
            </a:r>
            <a:r>
              <a:rPr dirty="0" sz="1800" spc="55">
                <a:latin typeface="Times New Roman"/>
                <a:cs typeface="Times New Roman"/>
              </a:rPr>
              <a:t>number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65">
                <a:latin typeface="Times New Roman"/>
                <a:cs typeface="Times New Roman"/>
              </a:rPr>
              <a:t>intents and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entities.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5"/>
              </a:spcBef>
              <a:buChar char="●"/>
              <a:tabLst>
                <a:tab pos="362585" algn="l"/>
                <a:tab pos="363220" algn="l"/>
              </a:tabLst>
            </a:pPr>
            <a:r>
              <a:rPr dirty="0" sz="1800" spc="125">
                <a:latin typeface="Times New Roman"/>
                <a:cs typeface="Times New Roman"/>
              </a:rPr>
              <a:t>We </a:t>
            </a:r>
            <a:r>
              <a:rPr dirty="0" sz="1800" spc="30">
                <a:latin typeface="Times New Roman"/>
                <a:cs typeface="Times New Roman"/>
              </a:rPr>
              <a:t>also implemented </a:t>
            </a:r>
            <a:r>
              <a:rPr dirty="0" sz="1800" spc="20">
                <a:latin typeface="Times New Roman"/>
                <a:cs typeface="Times New Roman"/>
              </a:rPr>
              <a:t>Machine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buChar char="●"/>
              <a:tabLst>
                <a:tab pos="362585" algn="l"/>
                <a:tab pos="363220" algn="l"/>
              </a:tabLst>
            </a:pPr>
            <a:r>
              <a:rPr dirty="0" sz="1800" spc="90">
                <a:latin typeface="Times New Roman"/>
                <a:cs typeface="Times New Roman"/>
              </a:rPr>
              <a:t>In </a:t>
            </a:r>
            <a:r>
              <a:rPr dirty="0" sz="1800" spc="65">
                <a:latin typeface="Times New Roman"/>
                <a:cs typeface="Times New Roman"/>
              </a:rPr>
              <a:t>next </a:t>
            </a:r>
            <a:r>
              <a:rPr dirty="0" sz="1800" spc="60">
                <a:latin typeface="Times New Roman"/>
                <a:cs typeface="Times New Roman"/>
              </a:rPr>
              <a:t>semester, our </a:t>
            </a:r>
            <a:r>
              <a:rPr dirty="0" sz="1800" spc="30">
                <a:latin typeface="Times New Roman"/>
                <a:cs typeface="Times New Roman"/>
              </a:rPr>
              <a:t>goal </a:t>
            </a:r>
            <a:r>
              <a:rPr dirty="0" sz="1800" spc="25">
                <a:latin typeface="Times New Roman"/>
                <a:cs typeface="Times New Roman"/>
              </a:rPr>
              <a:t>is </a:t>
            </a:r>
            <a:r>
              <a:rPr dirty="0" sz="1800" spc="55">
                <a:latin typeface="Times New Roman"/>
                <a:cs typeface="Times New Roman"/>
              </a:rPr>
              <a:t>to </a:t>
            </a:r>
            <a:r>
              <a:rPr dirty="0" sz="1800" spc="45">
                <a:latin typeface="Times New Roman"/>
                <a:cs typeface="Times New Roman"/>
              </a:rPr>
              <a:t>make </a:t>
            </a:r>
            <a:r>
              <a:rPr dirty="0" sz="1800" spc="10">
                <a:latin typeface="Times New Roman"/>
                <a:cs typeface="Times New Roman"/>
              </a:rPr>
              <a:t>model </a:t>
            </a:r>
            <a:r>
              <a:rPr dirty="0" sz="1800" spc="40">
                <a:latin typeface="Times New Roman"/>
                <a:cs typeface="Times New Roman"/>
              </a:rPr>
              <a:t>more </a:t>
            </a:r>
            <a:r>
              <a:rPr dirty="0" sz="1800" spc="35">
                <a:latin typeface="Times New Roman"/>
                <a:cs typeface="Times New Roman"/>
              </a:rPr>
              <a:t>predictable </a:t>
            </a:r>
            <a:r>
              <a:rPr dirty="0" sz="1800" spc="50">
                <a:latin typeface="Times New Roman"/>
                <a:cs typeface="Times New Roman"/>
              </a:rPr>
              <a:t>using </a:t>
            </a:r>
            <a:r>
              <a:rPr dirty="0" sz="1800" spc="75">
                <a:latin typeface="Times New Roman"/>
                <a:cs typeface="Times New Roman"/>
              </a:rPr>
              <a:t>LSTM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330"/>
              </a:spcBef>
            </a:pPr>
            <a:r>
              <a:rPr dirty="0" sz="1800" spc="60">
                <a:latin typeface="Times New Roman"/>
                <a:cs typeface="Times New Roman"/>
              </a:rPr>
              <a:t>training </a:t>
            </a:r>
            <a:r>
              <a:rPr dirty="0" sz="1800" spc="75">
                <a:latin typeface="Times New Roman"/>
                <a:cs typeface="Times New Roman"/>
              </a:rPr>
              <a:t>the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 marL="299085" marR="121285" indent="-287020">
              <a:lnSpc>
                <a:spcPct val="115100"/>
              </a:lnSpc>
              <a:spcBef>
                <a:spcPts val="1590"/>
              </a:spcBef>
              <a:buFont typeface="Times New Roman"/>
              <a:buChar char="●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dirty="0" sz="1800" spc="85">
                <a:latin typeface="Times New Roman"/>
                <a:cs typeface="Times New Roman"/>
              </a:rPr>
              <a:t>To </a:t>
            </a:r>
            <a:r>
              <a:rPr dirty="0" sz="1800" spc="15">
                <a:latin typeface="Times New Roman"/>
                <a:cs typeface="Times New Roman"/>
              </a:rPr>
              <a:t>include </a:t>
            </a:r>
            <a:r>
              <a:rPr dirty="0" sz="1800" spc="50">
                <a:latin typeface="Times New Roman"/>
                <a:cs typeface="Times New Roman"/>
              </a:rPr>
              <a:t>Feedback </a:t>
            </a:r>
            <a:r>
              <a:rPr dirty="0" sz="1800" spc="75">
                <a:latin typeface="Times New Roman"/>
                <a:cs typeface="Times New Roman"/>
              </a:rPr>
              <a:t>rating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35">
                <a:latin typeface="Times New Roman"/>
                <a:cs typeface="Times New Roman"/>
              </a:rPr>
              <a:t>time </a:t>
            </a:r>
            <a:r>
              <a:rPr dirty="0" sz="1800" spc="20">
                <a:latin typeface="Times New Roman"/>
                <a:cs typeface="Times New Roman"/>
              </a:rPr>
              <a:t>limited </a:t>
            </a:r>
            <a:r>
              <a:rPr dirty="0" sz="1800" spc="45">
                <a:latin typeface="Times New Roman"/>
                <a:cs typeface="Times New Roman"/>
              </a:rPr>
              <a:t>conversation </a:t>
            </a:r>
            <a:r>
              <a:rPr dirty="0" sz="1800" spc="10">
                <a:latin typeface="Times New Roman"/>
                <a:cs typeface="Times New Roman"/>
              </a:rPr>
              <a:t>model </a:t>
            </a:r>
            <a:r>
              <a:rPr dirty="0" sz="1800" spc="35">
                <a:latin typeface="Times New Roman"/>
                <a:cs typeface="Times New Roman"/>
              </a:rPr>
              <a:t>so </a:t>
            </a:r>
            <a:r>
              <a:rPr dirty="0" sz="1800" spc="100">
                <a:latin typeface="Times New Roman"/>
                <a:cs typeface="Times New Roman"/>
              </a:rPr>
              <a:t>that </a:t>
            </a:r>
            <a:r>
              <a:rPr dirty="0" sz="1800" spc="40">
                <a:latin typeface="Times New Roman"/>
                <a:cs typeface="Times New Roman"/>
              </a:rPr>
              <a:t>more  </a:t>
            </a:r>
            <a:r>
              <a:rPr dirty="0" sz="1800" spc="55">
                <a:latin typeface="Times New Roman"/>
                <a:cs typeface="Times New Roman"/>
              </a:rPr>
              <a:t>number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75">
                <a:latin typeface="Times New Roman"/>
                <a:cs typeface="Times New Roman"/>
              </a:rPr>
              <a:t>users </a:t>
            </a:r>
            <a:r>
              <a:rPr dirty="0" sz="1800" spc="45">
                <a:latin typeface="Times New Roman"/>
                <a:cs typeface="Times New Roman"/>
              </a:rPr>
              <a:t>can frequently </a:t>
            </a:r>
            <a:r>
              <a:rPr dirty="0" sz="1800" spc="55">
                <a:latin typeface="Times New Roman"/>
                <a:cs typeface="Times New Roman"/>
              </a:rPr>
              <a:t>use </a:t>
            </a:r>
            <a:r>
              <a:rPr dirty="0" sz="1800" spc="75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dirty="0" sz="1800" spc="85">
                <a:latin typeface="Times New Roman"/>
                <a:cs typeface="Times New Roman"/>
              </a:rPr>
              <a:t>To </a:t>
            </a:r>
            <a:r>
              <a:rPr dirty="0" sz="1800" spc="45">
                <a:latin typeface="Times New Roman"/>
                <a:cs typeface="Times New Roman"/>
              </a:rPr>
              <a:t>make </a:t>
            </a:r>
            <a:r>
              <a:rPr dirty="0" sz="1800" spc="10">
                <a:latin typeface="Times New Roman"/>
                <a:cs typeface="Times New Roman"/>
              </a:rPr>
              <a:t>model </a:t>
            </a:r>
            <a:r>
              <a:rPr dirty="0" sz="1800" spc="40">
                <a:latin typeface="Times New Roman"/>
                <a:cs typeface="Times New Roman"/>
              </a:rPr>
              <a:t>more </a:t>
            </a:r>
            <a:r>
              <a:rPr dirty="0" sz="1800" spc="35">
                <a:latin typeface="Times New Roman"/>
                <a:cs typeface="Times New Roman"/>
              </a:rPr>
              <a:t>predictable </a:t>
            </a:r>
            <a:r>
              <a:rPr dirty="0" sz="1800" spc="65">
                <a:latin typeface="Times New Roman"/>
                <a:cs typeface="Times New Roman"/>
              </a:rPr>
              <a:t>and </a:t>
            </a:r>
            <a:r>
              <a:rPr dirty="0" sz="1800" spc="70">
                <a:latin typeface="Times New Roman"/>
                <a:cs typeface="Times New Roman"/>
              </a:rPr>
              <a:t>user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friendly.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dirty="0" spc="-5"/>
              <a:t>Thank</a:t>
            </a:r>
            <a:r>
              <a:rPr dirty="0" spc="-5"/>
              <a:t>	</a:t>
            </a:r>
            <a:r>
              <a:rPr dirty="0" spc="-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686557"/>
            <a:ext cx="77012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1.Project Conception and</a:t>
            </a:r>
            <a:r>
              <a:rPr dirty="0" sz="4000" spc="-10"/>
              <a:t> </a:t>
            </a:r>
            <a:r>
              <a:rPr dirty="0" sz="4000"/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0148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1.1</a:t>
            </a:r>
            <a:r>
              <a:rPr dirty="0" sz="3000" spc="-5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1217526"/>
            <a:ext cx="8265795" cy="38119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201295" indent="-342900">
              <a:lnSpc>
                <a:spcPct val="114999"/>
              </a:lnSpc>
              <a:spcBef>
                <a:spcPts val="9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Chatbot can be described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software that can chat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people using artificial  intelligence. These </a:t>
            </a:r>
            <a:r>
              <a:rPr dirty="0" sz="1800" spc="-5">
                <a:latin typeface="Times New Roman"/>
                <a:cs typeface="Times New Roman"/>
              </a:rPr>
              <a:t>software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to perform </a:t>
            </a:r>
            <a:r>
              <a:rPr dirty="0" sz="1800" spc="-5">
                <a:latin typeface="Times New Roman"/>
                <a:cs typeface="Times New Roman"/>
              </a:rPr>
              <a:t>tasks such </a:t>
            </a:r>
            <a:r>
              <a:rPr dirty="0" sz="1800">
                <a:latin typeface="Times New Roman"/>
                <a:cs typeface="Times New Roman"/>
              </a:rPr>
              <a:t>as quickly responding to  </a:t>
            </a:r>
            <a:r>
              <a:rPr dirty="0" sz="1800" spc="-5">
                <a:latin typeface="Times New Roman"/>
                <a:cs typeface="Times New Roman"/>
              </a:rPr>
              <a:t>users, informing them, </a:t>
            </a:r>
            <a:r>
              <a:rPr dirty="0" sz="1800">
                <a:latin typeface="Times New Roman"/>
                <a:cs typeface="Times New Roman"/>
              </a:rPr>
              <a:t>helping to purchase products and providing better service to  customers..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 college’s, especially during the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admission </a:t>
            </a:r>
            <a:r>
              <a:rPr dirty="0" sz="1800">
                <a:latin typeface="Times New Roman"/>
                <a:cs typeface="Times New Roman"/>
              </a:rPr>
              <a:t>, reception gets crowded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people have to </a:t>
            </a:r>
            <a:r>
              <a:rPr dirty="0" sz="1800" spc="-5">
                <a:latin typeface="Times New Roman"/>
                <a:cs typeface="Times New Roman"/>
              </a:rPr>
              <a:t>wait </a:t>
            </a:r>
            <a:r>
              <a:rPr dirty="0" sz="1800">
                <a:latin typeface="Times New Roman"/>
                <a:cs typeface="Times New Roman"/>
              </a:rPr>
              <a:t>to get their queries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solved.</a:t>
            </a:r>
            <a:endParaRPr sz="1800">
              <a:latin typeface="Times New Roman"/>
              <a:cs typeface="Times New Roman"/>
            </a:endParaRPr>
          </a:p>
          <a:p>
            <a:pPr marL="354965" marR="8255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Al </a:t>
            </a:r>
            <a:r>
              <a:rPr dirty="0" sz="1800">
                <a:latin typeface="Times New Roman"/>
                <a:cs typeface="Times New Roman"/>
              </a:rPr>
              <a:t>though every college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its own website, not everybody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able to find 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answer  </a:t>
            </a:r>
            <a:r>
              <a:rPr dirty="0" sz="1800">
                <a:latin typeface="Times New Roman"/>
                <a:cs typeface="Times New Roman"/>
              </a:rPr>
              <a:t>to their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query.</a:t>
            </a:r>
            <a:endParaRPr sz="1800">
              <a:latin typeface="Times New Roman"/>
              <a:cs typeface="Times New Roman"/>
            </a:endParaRPr>
          </a:p>
          <a:p>
            <a:pPr marL="354965" marR="149860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 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embedded on the college </a:t>
            </a:r>
            <a:r>
              <a:rPr dirty="0" sz="1800" spc="-5">
                <a:latin typeface="Times New Roman"/>
                <a:cs typeface="Times New Roman"/>
              </a:rPr>
              <a:t>website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able to </a:t>
            </a:r>
            <a:r>
              <a:rPr dirty="0" sz="1800" spc="-5">
                <a:latin typeface="Times New Roman"/>
                <a:cs typeface="Times New Roman"/>
              </a:rPr>
              <a:t>answer </a:t>
            </a:r>
            <a:r>
              <a:rPr dirty="0" sz="1800">
                <a:latin typeface="Times New Roman"/>
                <a:cs typeface="Times New Roman"/>
              </a:rPr>
              <a:t>any  college-related query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Chatbot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 able to </a:t>
            </a:r>
            <a:r>
              <a:rPr dirty="0" sz="1800" spc="-5">
                <a:latin typeface="Times New Roman"/>
                <a:cs typeface="Times New Roman"/>
              </a:rPr>
              <a:t>answer </a:t>
            </a:r>
            <a:r>
              <a:rPr dirty="0" sz="1800">
                <a:latin typeface="Times New Roman"/>
                <a:cs typeface="Times New Roman"/>
              </a:rPr>
              <a:t>multiple </a:t>
            </a:r>
            <a:r>
              <a:rPr dirty="0" sz="1800" spc="-5">
                <a:latin typeface="Times New Roman"/>
                <a:cs typeface="Times New Roman"/>
              </a:rPr>
              <a:t>persons </a:t>
            </a:r>
            <a:r>
              <a:rPr dirty="0" sz="1800">
                <a:latin typeface="Times New Roman"/>
                <a:cs typeface="Times New Roman"/>
              </a:rPr>
              <a:t>at the </a:t>
            </a:r>
            <a:r>
              <a:rPr dirty="0" sz="1800" spc="-5">
                <a:latin typeface="Times New Roman"/>
                <a:cs typeface="Times New Roman"/>
              </a:rPr>
              <a:t>same time, </a:t>
            </a:r>
            <a:r>
              <a:rPr dirty="0" sz="1800">
                <a:latin typeface="Times New Roman"/>
                <a:cs typeface="Times New Roman"/>
              </a:rPr>
              <a:t>people don’t have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1800">
                <a:latin typeface="Times New Roman"/>
                <a:cs typeface="Times New Roman"/>
              </a:rPr>
              <a:t>visit the college to get their query </a:t>
            </a:r>
            <a:r>
              <a:rPr dirty="0" sz="1800" spc="-5">
                <a:latin typeface="Times New Roman"/>
                <a:cs typeface="Times New Roman"/>
              </a:rPr>
              <a:t>solved </a:t>
            </a:r>
            <a:r>
              <a:rPr dirty="0" sz="1800">
                <a:latin typeface="Times New Roman"/>
                <a:cs typeface="Times New Roman"/>
              </a:rPr>
              <a:t>and it will be available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24/7.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1.2</a:t>
            </a:r>
            <a:r>
              <a:rPr dirty="0" sz="3000" spc="-60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080375" cy="22345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reduces the work stress 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reception.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make </a:t>
            </a:r>
            <a:r>
              <a:rPr dirty="0" sz="1800">
                <a:latin typeface="Times New Roman"/>
                <a:cs typeface="Times New Roman"/>
              </a:rPr>
              <a:t>navigation through the college </a:t>
            </a:r>
            <a:r>
              <a:rPr dirty="0" sz="1800" spc="-5">
                <a:latin typeface="Times New Roman"/>
                <a:cs typeface="Times New Roman"/>
              </a:rPr>
              <a:t>website </a:t>
            </a:r>
            <a:r>
              <a:rPr dirty="0" sz="1800">
                <a:latin typeface="Times New Roman"/>
                <a:cs typeface="Times New Roman"/>
              </a:rPr>
              <a:t>easier 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provide answers regarding </a:t>
            </a:r>
            <a:r>
              <a:rPr dirty="0" sz="1800" spc="-5">
                <a:latin typeface="Times New Roman"/>
                <a:cs typeface="Times New Roman"/>
              </a:rPr>
              <a:t>“What </a:t>
            </a:r>
            <a:r>
              <a:rPr dirty="0" sz="1800">
                <a:latin typeface="Times New Roman"/>
                <a:cs typeface="Times New Roman"/>
              </a:rPr>
              <a:t>do I do know?”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improve </a:t>
            </a:r>
            <a:r>
              <a:rPr dirty="0" sz="1800">
                <a:latin typeface="Times New Roman"/>
                <a:cs typeface="Times New Roman"/>
              </a:rPr>
              <a:t>Query Handling System since chatbot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available 24 x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help </a:t>
            </a:r>
            <a:r>
              <a:rPr dirty="0" sz="1800">
                <a:latin typeface="Times New Roman"/>
                <a:cs typeface="Times New Roman"/>
              </a:rPr>
              <a:t>new student get familiar with the new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To help students give a brief idea about college </a:t>
            </a:r>
            <a:r>
              <a:rPr dirty="0" sz="1800" spc="-5">
                <a:latin typeface="Times New Roman"/>
                <a:cs typeface="Times New Roman"/>
              </a:rPr>
              <a:t>so </a:t>
            </a:r>
            <a:r>
              <a:rPr dirty="0" sz="1800">
                <a:latin typeface="Times New Roman"/>
                <a:cs typeface="Times New Roman"/>
              </a:rPr>
              <a:t>that they can decide whether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  should visit the college 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5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1216913"/>
            <a:ext cx="8234680" cy="318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403225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 literature[1] - The authors have described about how the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individuals  looking for </a:t>
            </a:r>
            <a:r>
              <a:rPr dirty="0" sz="1800" spc="-5">
                <a:latin typeface="Times New Roman"/>
                <a:cs typeface="Times New Roman"/>
              </a:rPr>
              <a:t>well </a:t>
            </a:r>
            <a:r>
              <a:rPr dirty="0" sz="1800">
                <a:latin typeface="Times New Roman"/>
                <a:cs typeface="Times New Roman"/>
              </a:rPr>
              <a:t>being data from the </a:t>
            </a:r>
            <a:r>
              <a:rPr dirty="0" sz="1800" spc="-5">
                <a:latin typeface="Times New Roman"/>
                <a:cs typeface="Times New Roman"/>
              </a:rPr>
              <a:t>web </a:t>
            </a:r>
            <a:r>
              <a:rPr dirty="0" sz="1800">
                <a:latin typeface="Times New Roman"/>
                <a:cs typeface="Times New Roman"/>
              </a:rPr>
              <a:t>increments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drastically.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 few </a:t>
            </a:r>
            <a:r>
              <a:rPr dirty="0" sz="1800">
                <a:latin typeface="Times New Roman"/>
                <a:cs typeface="Times New Roman"/>
              </a:rPr>
              <a:t>elements impact individuals to utilize the </a:t>
            </a:r>
            <a:r>
              <a:rPr dirty="0" sz="1800" spc="-5">
                <a:latin typeface="Times New Roman"/>
                <a:cs typeface="Times New Roman"/>
              </a:rPr>
              <a:t>web </a:t>
            </a:r>
            <a:r>
              <a:rPr dirty="0" sz="1800">
                <a:latin typeface="Times New Roman"/>
                <a:cs typeface="Times New Roman"/>
              </a:rPr>
              <a:t>for scanning for well being data.  Confided in restorative data, for example , infections, side effects, and treatment </a:t>
            </a:r>
            <a:r>
              <a:rPr dirty="0" sz="1800" spc="-5">
                <a:latin typeface="Times New Roman"/>
                <a:cs typeface="Times New Roman"/>
              </a:rPr>
              <a:t>is  important </a:t>
            </a:r>
            <a:r>
              <a:rPr dirty="0" sz="1800">
                <a:latin typeface="Times New Roman"/>
                <a:cs typeface="Times New Roman"/>
              </a:rPr>
              <a:t>for individuals to </a:t>
            </a:r>
            <a:r>
              <a:rPr dirty="0" sz="1800" spc="-5">
                <a:latin typeface="Times New Roman"/>
                <a:cs typeface="Times New Roman"/>
              </a:rPr>
              <a:t>deal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10">
                <a:latin typeface="Times New Roman"/>
                <a:cs typeface="Times New Roman"/>
              </a:rPr>
              <a:t>some </a:t>
            </a:r>
            <a:r>
              <a:rPr dirty="0" sz="1800">
                <a:latin typeface="Times New Roman"/>
                <a:cs typeface="Times New Roman"/>
              </a:rPr>
              <a:t>broad sickness or being utilized as a bit of  choice help data before visiting 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specialist.</a:t>
            </a:r>
            <a:endParaRPr sz="1800">
              <a:latin typeface="Times New Roman"/>
              <a:cs typeface="Times New Roman"/>
            </a:endParaRPr>
          </a:p>
          <a:p>
            <a:pPr marL="354965" marR="528955" indent="-342900">
              <a:lnSpc>
                <a:spcPct val="114999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In this </a:t>
            </a:r>
            <a:r>
              <a:rPr dirty="0" sz="1800" spc="-5">
                <a:latin typeface="Times New Roman"/>
                <a:cs typeface="Times New Roman"/>
              </a:rPr>
              <a:t>work </a:t>
            </a:r>
            <a:r>
              <a:rPr dirty="0" sz="1800">
                <a:latin typeface="Times New Roman"/>
                <a:cs typeface="Times New Roman"/>
              </a:rPr>
              <a:t>, the therapeutic guide </a:t>
            </a:r>
            <a:r>
              <a:rPr dirty="0" sz="1800" spc="-5">
                <a:latin typeface="Times New Roman"/>
                <a:cs typeface="Times New Roman"/>
              </a:rPr>
              <a:t>framework </a:t>
            </a:r>
            <a:r>
              <a:rPr dirty="0" sz="1800">
                <a:latin typeface="Times New Roman"/>
                <a:cs typeface="Times New Roman"/>
              </a:rPr>
              <a:t>called ”MedBot” </a:t>
            </a:r>
            <a:r>
              <a:rPr dirty="0" sz="1800" spc="-5">
                <a:latin typeface="Times New Roman"/>
                <a:cs typeface="Times New Roman"/>
              </a:rPr>
              <a:t>was </a:t>
            </a:r>
            <a:r>
              <a:rPr dirty="0" sz="1800">
                <a:latin typeface="Times New Roman"/>
                <a:cs typeface="Times New Roman"/>
              </a:rPr>
              <a:t>created by  utilizing </a:t>
            </a:r>
            <a:r>
              <a:rPr dirty="0" sz="1800" spc="-5">
                <a:latin typeface="Times New Roman"/>
                <a:cs typeface="Times New Roman"/>
              </a:rPr>
              <a:t>Dialog </a:t>
            </a:r>
            <a:r>
              <a:rPr dirty="0" sz="1800">
                <a:latin typeface="Times New Roman"/>
                <a:cs typeface="Times New Roman"/>
              </a:rPr>
              <a:t>flow controlled by </a:t>
            </a:r>
            <a:r>
              <a:rPr dirty="0" sz="1800" spc="-5">
                <a:latin typeface="Times New Roman"/>
                <a:cs typeface="Times New Roman"/>
              </a:rPr>
              <a:t>Google’s machine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learning.</a:t>
            </a:r>
            <a:endParaRPr sz="1800">
              <a:latin typeface="Times New Roman"/>
              <a:cs typeface="Times New Roman"/>
            </a:endParaRPr>
          </a:p>
          <a:p>
            <a:pPr marL="354965" marR="4876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chatbot can be executed in </a:t>
            </a:r>
            <a:r>
              <a:rPr dirty="0" sz="1800" spc="-5">
                <a:latin typeface="Times New Roman"/>
                <a:cs typeface="Times New Roman"/>
              </a:rPr>
              <a:t>Instant Messaging </a:t>
            </a:r>
            <a:r>
              <a:rPr dirty="0" sz="1800">
                <a:latin typeface="Times New Roman"/>
                <a:cs typeface="Times New Roman"/>
              </a:rPr>
              <a:t>(IM) application, or </a:t>
            </a:r>
            <a:r>
              <a:rPr dirty="0" sz="1800" spc="-5">
                <a:latin typeface="Times New Roman"/>
                <a:cs typeface="Times New Roman"/>
              </a:rPr>
              <a:t>online </a:t>
            </a:r>
            <a:r>
              <a:rPr dirty="0" sz="1800">
                <a:latin typeface="Times New Roman"/>
                <a:cs typeface="Times New Roman"/>
              </a:rPr>
              <a:t>for  example, </a:t>
            </a:r>
            <a:r>
              <a:rPr dirty="0" sz="1800" spc="-5">
                <a:latin typeface="Times New Roman"/>
                <a:cs typeface="Times New Roman"/>
              </a:rPr>
              <a:t>Facebook, Hangout </a:t>
            </a:r>
            <a:r>
              <a:rPr dirty="0" sz="1800">
                <a:latin typeface="Times New Roman"/>
                <a:cs typeface="Times New Roman"/>
              </a:rPr>
              <a:t>and Line by utilizing the given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API’s.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5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222615" cy="38119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315595" indent="-342900">
              <a:lnSpc>
                <a:spcPct val="114999"/>
              </a:lnSpc>
              <a:spcBef>
                <a:spcPts val="95"/>
              </a:spcBef>
              <a:buFont typeface="Times New Roman"/>
              <a:buChar char="●"/>
              <a:tabLst>
                <a:tab pos="475615" algn="l"/>
                <a:tab pos="476250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In literature[3]- The author </a:t>
            </a:r>
            <a:r>
              <a:rPr dirty="0" sz="1800" spc="-5">
                <a:latin typeface="Times New Roman"/>
                <a:cs typeface="Times New Roman"/>
              </a:rPr>
              <a:t>describes </a:t>
            </a:r>
            <a:r>
              <a:rPr dirty="0" sz="1800">
                <a:latin typeface="Times New Roman"/>
                <a:cs typeface="Times New Roman"/>
              </a:rPr>
              <a:t>how the quantity of web-based </a:t>
            </a:r>
            <a:r>
              <a:rPr dirty="0" sz="1800" spc="-5">
                <a:latin typeface="Times New Roman"/>
                <a:cs typeface="Times New Roman"/>
              </a:rPr>
              <a:t>business  </a:t>
            </a:r>
            <a:r>
              <a:rPr dirty="0" sz="1800">
                <a:latin typeface="Times New Roman"/>
                <a:cs typeface="Times New Roman"/>
              </a:rPr>
              <a:t>clients has expanded quickly. In 2017,the </a:t>
            </a:r>
            <a:r>
              <a:rPr dirty="0" sz="1800" spc="-5">
                <a:latin typeface="Times New Roman"/>
                <a:cs typeface="Times New Roman"/>
              </a:rPr>
              <a:t>number </a:t>
            </a:r>
            <a:r>
              <a:rPr dirty="0" sz="1800">
                <a:latin typeface="Times New Roman"/>
                <a:cs typeface="Times New Roman"/>
              </a:rPr>
              <a:t>of computerized purchasers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  over 1.66 billion individuals world wide up from 1.32 billion in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2014.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paper also gives information about on line </a:t>
            </a:r>
            <a:r>
              <a:rPr dirty="0" sz="1800" spc="-5">
                <a:latin typeface="Times New Roman"/>
                <a:cs typeface="Times New Roman"/>
              </a:rPr>
              <a:t>shops </a:t>
            </a:r>
            <a:r>
              <a:rPr dirty="0" sz="1800">
                <a:latin typeface="Times New Roman"/>
                <a:cs typeface="Times New Roman"/>
              </a:rPr>
              <a:t>which regularly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administrations, </a:t>
            </a:r>
            <a:r>
              <a:rPr dirty="0" sz="1800">
                <a:latin typeface="Times New Roman"/>
                <a:cs typeface="Times New Roman"/>
              </a:rPr>
              <a:t>for example, live talk </a:t>
            </a:r>
            <a:r>
              <a:rPr dirty="0" sz="1800" spc="-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clients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support.</a:t>
            </a:r>
            <a:endParaRPr sz="1800">
              <a:latin typeface="Times New Roman"/>
              <a:cs typeface="Times New Roman"/>
            </a:endParaRPr>
          </a:p>
          <a:p>
            <a:pPr marL="354965" marR="18415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In any case, such live talk needs administrators to hold on to visit with clients.</a:t>
            </a:r>
            <a:r>
              <a:rPr dirty="0" sz="1800" spc="-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  again, if </a:t>
            </a:r>
            <a:r>
              <a:rPr dirty="0" sz="1800" spc="-5">
                <a:latin typeface="Times New Roman"/>
                <a:cs typeface="Times New Roman"/>
              </a:rPr>
              <a:t>shops give online </a:t>
            </a:r>
            <a:r>
              <a:rPr dirty="0" sz="1800">
                <a:latin typeface="Times New Roman"/>
                <a:cs typeface="Times New Roman"/>
              </a:rPr>
              <a:t>clients that administrators </a:t>
            </a:r>
            <a:r>
              <a:rPr dirty="0" sz="1800" spc="-5">
                <a:latin typeface="Times New Roman"/>
                <a:cs typeface="Times New Roman"/>
              </a:rPr>
              <a:t>work for just </a:t>
            </a:r>
            <a:r>
              <a:rPr dirty="0" sz="1800">
                <a:latin typeface="Times New Roman"/>
                <a:cs typeface="Times New Roman"/>
              </a:rPr>
              <a:t>certain </a:t>
            </a:r>
            <a:r>
              <a:rPr dirty="0" sz="1800" spc="-5">
                <a:latin typeface="Times New Roman"/>
                <a:cs typeface="Times New Roman"/>
              </a:rPr>
              <a:t>hours, at 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point </a:t>
            </a:r>
            <a:r>
              <a:rPr dirty="0" sz="1800">
                <a:latin typeface="Times New Roman"/>
                <a:cs typeface="Times New Roman"/>
              </a:rPr>
              <a:t>clients, need </a:t>
            </a:r>
            <a:r>
              <a:rPr dirty="0" sz="1800" spc="-5">
                <a:latin typeface="Times New Roman"/>
                <a:cs typeface="Times New Roman"/>
              </a:rPr>
              <a:t>to sit </a:t>
            </a:r>
            <a:r>
              <a:rPr dirty="0" sz="1800">
                <a:latin typeface="Times New Roman"/>
                <a:cs typeface="Times New Roman"/>
              </a:rPr>
              <a:t>tight for a response for quite 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while.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the quantity of clients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expanded by about 10 percent every </a:t>
            </a:r>
            <a:r>
              <a:rPr dirty="0" sz="1800" spc="5">
                <a:latin typeface="Times New Roman"/>
                <a:cs typeface="Times New Roman"/>
              </a:rPr>
              <a:t>year, </a:t>
            </a:r>
            <a:r>
              <a:rPr dirty="0" sz="1800">
                <a:latin typeface="Times New Roman"/>
                <a:cs typeface="Times New Roman"/>
              </a:rPr>
              <a:t>the interest  for the client the administration additionally increments, authors </a:t>
            </a:r>
            <a:r>
              <a:rPr dirty="0" sz="1800" spc="-5">
                <a:latin typeface="Times New Roman"/>
                <a:cs typeface="Times New Roman"/>
              </a:rPr>
              <a:t>came </a:t>
            </a:r>
            <a:r>
              <a:rPr dirty="0" sz="1800">
                <a:latin typeface="Times New Roman"/>
                <a:cs typeface="Times New Roman"/>
              </a:rPr>
              <a:t>up with an  idea of converting online client support methodologies to a chatbot to reply to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clients’  </a:t>
            </a:r>
            <a:r>
              <a:rPr dirty="0" sz="1800">
                <a:latin typeface="Times New Roman"/>
                <a:cs typeface="Times New Roman"/>
              </a:rPr>
              <a:t>inquiries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consequently.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3571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434343"/>
                </a:solidFill>
              </a:rPr>
              <a:t>1.3 </a:t>
            </a:r>
            <a:r>
              <a:rPr dirty="0" sz="3000" spc="-5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227695" cy="34963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420"/>
              </a:spcBef>
              <a:buChar char="●"/>
              <a:tabLst>
                <a:tab pos="419100" algn="l"/>
                <a:tab pos="419734" algn="l"/>
              </a:tabLst>
            </a:pPr>
            <a:r>
              <a:rPr dirty="0" sz="1800">
                <a:latin typeface="Times New Roman"/>
                <a:cs typeface="Times New Roman"/>
              </a:rPr>
              <a:t>In literature[2]- The author </a:t>
            </a:r>
            <a:r>
              <a:rPr dirty="0" sz="1800" spc="-5">
                <a:latin typeface="Times New Roman"/>
                <a:cs typeface="Times New Roman"/>
              </a:rPr>
              <a:t>describes </a:t>
            </a:r>
            <a:r>
              <a:rPr dirty="0" sz="1800">
                <a:latin typeface="Times New Roman"/>
                <a:cs typeface="Times New Roman"/>
              </a:rPr>
              <a:t>about a chatbot </a:t>
            </a:r>
            <a:r>
              <a:rPr dirty="0" sz="1800" spc="-5">
                <a:latin typeface="Times New Roman"/>
                <a:cs typeface="Times New Roman"/>
              </a:rPr>
              <a:t>whose </a:t>
            </a:r>
            <a:r>
              <a:rPr dirty="0" sz="1800">
                <a:latin typeface="Times New Roman"/>
                <a:cs typeface="Times New Roman"/>
              </a:rPr>
              <a:t>exploration displays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strategy for creating chatbots to serve their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clients.</a:t>
            </a:r>
            <a:endParaRPr sz="1800">
              <a:latin typeface="Times New Roman"/>
              <a:cs typeface="Times New Roman"/>
            </a:endParaRPr>
          </a:p>
          <a:p>
            <a:pPr marL="354965" marR="46672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profound learning based conversational </a:t>
            </a:r>
            <a:r>
              <a:rPr dirty="0" sz="1800" spc="-5">
                <a:latin typeface="Times New Roman"/>
                <a:cs typeface="Times New Roman"/>
              </a:rPr>
              <a:t>man-made </a:t>
            </a:r>
            <a:r>
              <a:rPr dirty="0" sz="1800">
                <a:latin typeface="Times New Roman"/>
                <a:cs typeface="Times New Roman"/>
              </a:rPr>
              <a:t>brain </a:t>
            </a:r>
            <a:r>
              <a:rPr dirty="0" sz="1800" spc="-5">
                <a:latin typeface="Times New Roman"/>
                <a:cs typeface="Times New Roman"/>
              </a:rPr>
              <a:t>power </a:t>
            </a:r>
            <a:r>
              <a:rPr dirty="0" sz="1800">
                <a:latin typeface="Times New Roman"/>
                <a:cs typeface="Times New Roman"/>
              </a:rPr>
              <a:t>procedure </a:t>
            </a:r>
            <a:r>
              <a:rPr dirty="0" sz="1800" spc="-5">
                <a:latin typeface="Times New Roman"/>
                <a:cs typeface="Times New Roman"/>
              </a:rPr>
              <a:t>was  </a:t>
            </a:r>
            <a:r>
              <a:rPr dirty="0" sz="1800">
                <a:latin typeface="Times New Roman"/>
                <a:cs typeface="Times New Roman"/>
              </a:rPr>
              <a:t>utilized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apparatuses for learning </a:t>
            </a:r>
            <a:r>
              <a:rPr dirty="0" sz="1800" spc="-5">
                <a:latin typeface="Times New Roman"/>
                <a:cs typeface="Times New Roman"/>
              </a:rPr>
              <a:t>discussion </a:t>
            </a:r>
            <a:r>
              <a:rPr dirty="0" sz="1800">
                <a:latin typeface="Times New Roman"/>
                <a:cs typeface="Times New Roman"/>
              </a:rPr>
              <a:t>among </a:t>
            </a:r>
            <a:r>
              <a:rPr dirty="0" sz="1800" spc="-5">
                <a:latin typeface="Times New Roman"/>
                <a:cs typeface="Times New Roman"/>
              </a:rPr>
              <a:t>machine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client.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Additionally, the </a:t>
            </a:r>
            <a:r>
              <a:rPr dirty="0" sz="1800" spc="-5">
                <a:latin typeface="Times New Roman"/>
                <a:cs typeface="Times New Roman"/>
              </a:rPr>
              <a:t>means </a:t>
            </a:r>
            <a:r>
              <a:rPr dirty="0" sz="1800">
                <a:latin typeface="Times New Roman"/>
                <a:cs typeface="Times New Roman"/>
              </a:rPr>
              <a:t>required are the procedure utilized related to the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convolution</a:t>
            </a:r>
            <a:endParaRPr sz="1800">
              <a:latin typeface="Times New Roman"/>
              <a:cs typeface="Times New Roman"/>
            </a:endParaRPr>
          </a:p>
          <a:p>
            <a:pPr marL="354965" marR="136525">
              <a:lnSpc>
                <a:spcPct val="114999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neural system strategy by utilizing Tensorflow preparing to </a:t>
            </a:r>
            <a:r>
              <a:rPr dirty="0" sz="1800" spc="-5">
                <a:latin typeface="Times New Roman"/>
                <a:cs typeface="Times New Roman"/>
              </a:rPr>
              <a:t>improve </a:t>
            </a:r>
            <a:r>
              <a:rPr dirty="0" sz="1800">
                <a:latin typeface="Times New Roman"/>
                <a:cs typeface="Times New Roman"/>
              </a:rPr>
              <a:t>the precision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 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chatbots.</a:t>
            </a:r>
            <a:endParaRPr sz="1800">
              <a:latin typeface="Times New Roman"/>
              <a:cs typeface="Times New Roman"/>
            </a:endParaRPr>
          </a:p>
          <a:p>
            <a:pPr marL="354965" marR="8255" indent="-342900">
              <a:lnSpc>
                <a:spcPts val="2490"/>
              </a:lnSpc>
              <a:spcBef>
                <a:spcPts val="13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From the exploratory out </a:t>
            </a:r>
            <a:r>
              <a:rPr dirty="0" sz="1800" spc="-5">
                <a:latin typeface="Times New Roman"/>
                <a:cs typeface="Times New Roman"/>
              </a:rPr>
              <a:t>comes, </a:t>
            </a:r>
            <a:r>
              <a:rPr dirty="0" sz="1800">
                <a:latin typeface="Times New Roman"/>
                <a:cs typeface="Times New Roman"/>
              </a:rPr>
              <a:t>utilizing profound learning for chatbots learning,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 precision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superior to the customary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This article </a:t>
            </a:r>
            <a:r>
              <a:rPr dirty="0" sz="1800" spc="-5">
                <a:latin typeface="Times New Roman"/>
                <a:cs typeface="Times New Roman"/>
              </a:rPr>
              <a:t>has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cloud for their databases to rage which takes a little longer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fetch data . Hence the speed off etching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717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1.4 Problem</a:t>
            </a:r>
            <a:r>
              <a:rPr dirty="0" sz="3000" spc="-65">
                <a:solidFill>
                  <a:srgbClr val="000000"/>
                </a:solidFill>
              </a:rPr>
              <a:t> </a:t>
            </a:r>
            <a:r>
              <a:rPr dirty="0" sz="3000" spc="-5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01025" cy="3496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main </a:t>
            </a:r>
            <a:r>
              <a:rPr dirty="0" sz="1800">
                <a:latin typeface="Times New Roman"/>
                <a:cs typeface="Times New Roman"/>
              </a:rPr>
              <a:t>reason behind choosing this topic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the project </a:t>
            </a:r>
            <a:r>
              <a:rPr dirty="0" sz="1800" spc="-5">
                <a:latin typeface="Times New Roman"/>
                <a:cs typeface="Times New Roman"/>
              </a:rPr>
              <a:t>was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many </a:t>
            </a:r>
            <a:r>
              <a:rPr dirty="0" sz="1800">
                <a:latin typeface="Times New Roman"/>
                <a:cs typeface="Times New Roman"/>
              </a:rPr>
              <a:t>students  </a:t>
            </a:r>
            <a:r>
              <a:rPr dirty="0" sz="1800" spc="-5">
                <a:latin typeface="Times New Roman"/>
                <a:cs typeface="Times New Roman"/>
              </a:rPr>
              <a:t>were </a:t>
            </a:r>
            <a:r>
              <a:rPr dirty="0" sz="1800">
                <a:latin typeface="Times New Roman"/>
                <a:cs typeface="Times New Roman"/>
              </a:rPr>
              <a:t>facing </a:t>
            </a:r>
            <a:r>
              <a:rPr dirty="0" sz="1800" spc="-5">
                <a:latin typeface="Times New Roman"/>
                <a:cs typeface="Times New Roman"/>
              </a:rPr>
              <a:t>issues </a:t>
            </a:r>
            <a:r>
              <a:rPr dirty="0" sz="1800">
                <a:latin typeface="Times New Roman"/>
                <a:cs typeface="Times New Roman"/>
              </a:rPr>
              <a:t>regarding the updates of revaluation examinations or results,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  any important notice and events going on in 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college.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325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becomes </a:t>
            </a:r>
            <a:r>
              <a:rPr dirty="0" sz="1800">
                <a:latin typeface="Times New Roman"/>
                <a:cs typeface="Times New Roman"/>
              </a:rPr>
              <a:t>really difficult for students who stay far </a:t>
            </a:r>
            <a:r>
              <a:rPr dirty="0" sz="1800" spc="-5">
                <a:latin typeface="Times New Roman"/>
                <a:cs typeface="Times New Roman"/>
              </a:rPr>
              <a:t>away </a:t>
            </a:r>
            <a:r>
              <a:rPr dirty="0" sz="1800">
                <a:latin typeface="Times New Roman"/>
                <a:cs typeface="Times New Roman"/>
              </a:rPr>
              <a:t>from the college and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just have to </a:t>
            </a:r>
            <a:r>
              <a:rPr dirty="0" sz="1800" spc="-5">
                <a:latin typeface="Times New Roman"/>
                <a:cs typeface="Times New Roman"/>
              </a:rPr>
              <a:t>come </a:t>
            </a:r>
            <a:r>
              <a:rPr dirty="0" sz="1800">
                <a:latin typeface="Times New Roman"/>
                <a:cs typeface="Times New Roman"/>
              </a:rPr>
              <a:t>to college for inquiry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purpose.</a:t>
            </a:r>
            <a:endParaRPr sz="1800">
              <a:latin typeface="Times New Roman"/>
              <a:cs typeface="Times New Roman"/>
            </a:endParaRPr>
          </a:p>
          <a:p>
            <a:pPr marL="354965" marR="1587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Even reception </a:t>
            </a:r>
            <a:r>
              <a:rPr dirty="0" sz="1800" spc="-5">
                <a:latin typeface="Times New Roman"/>
                <a:cs typeface="Times New Roman"/>
              </a:rPr>
              <a:t>becomes </a:t>
            </a:r>
            <a:r>
              <a:rPr dirty="0" sz="1800">
                <a:latin typeface="Times New Roman"/>
                <a:cs typeface="Times New Roman"/>
              </a:rPr>
              <a:t>complete chaos during the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admission, many </a:t>
            </a:r>
            <a:r>
              <a:rPr dirty="0" sz="1800">
                <a:latin typeface="Times New Roman"/>
                <a:cs typeface="Times New Roman"/>
              </a:rPr>
              <a:t>students  and parents visit the college reception to get their queries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solved.</a:t>
            </a:r>
            <a:endParaRPr sz="1800">
              <a:latin typeface="Times New Roman"/>
              <a:cs typeface="Times New Roman"/>
            </a:endParaRPr>
          </a:p>
          <a:p>
            <a:pPr marL="354965" marR="366395" indent="-342900">
              <a:lnSpc>
                <a:spcPts val="2490"/>
              </a:lnSpc>
              <a:spcBef>
                <a:spcPts val="13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 receptionist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only be able to handle 2 to 3 person at a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and others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  </a:t>
            </a:r>
            <a:r>
              <a:rPr dirty="0" sz="1800">
                <a:latin typeface="Times New Roman"/>
                <a:cs typeface="Times New Roman"/>
              </a:rPr>
              <a:t>have to </a:t>
            </a:r>
            <a:r>
              <a:rPr dirty="0" sz="1800" spc="-5">
                <a:latin typeface="Times New Roman"/>
                <a:cs typeface="Times New Roman"/>
              </a:rPr>
              <a:t>wait </a:t>
            </a:r>
            <a:r>
              <a:rPr dirty="0" sz="1800">
                <a:latin typeface="Times New Roman"/>
                <a:cs typeface="Times New Roman"/>
              </a:rPr>
              <a:t>for their turn. This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also cause tiredness for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receptionist.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80"/>
              </a:spcBef>
              <a:buChar char="●"/>
              <a:tabLst>
                <a:tab pos="411480" algn="l"/>
                <a:tab pos="412115" algn="l"/>
              </a:tabLst>
            </a:pPr>
            <a:r>
              <a:rPr dirty="0" sz="1800">
                <a:latin typeface="Times New Roman"/>
                <a:cs typeface="Times New Roman"/>
              </a:rPr>
              <a:t>To overcome </a:t>
            </a:r>
            <a:r>
              <a:rPr dirty="0" sz="1800" spc="-5">
                <a:latin typeface="Times New Roman"/>
                <a:cs typeface="Times New Roman"/>
              </a:rPr>
              <a:t>this problems, </a:t>
            </a:r>
            <a:r>
              <a:rPr dirty="0" sz="1800" spc="-10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making </a:t>
            </a:r>
            <a:r>
              <a:rPr dirty="0" sz="1800">
                <a:latin typeface="Times New Roman"/>
                <a:cs typeface="Times New Roman"/>
              </a:rPr>
              <a:t>the graphical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inquiry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latin typeface="Times New Roman"/>
                <a:cs typeface="Times New Roman"/>
              </a:rPr>
              <a:t>chatbot which gives 24*7 updates regarding any ongoing events 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notice.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apsit</dc:creator>
  <dc:title>Department of Information Technology A.P. Shah Institute of Technology G.B.Road,Kasarvadavli, Thane(W), Mumbai-400615 UNIVERSITY OF MUMBAI Academic Year 2019-2020</dc:title>
  <dcterms:created xsi:type="dcterms:W3CDTF">2020-05-23T15:28:06Z</dcterms:created>
  <dcterms:modified xsi:type="dcterms:W3CDTF">2020-05-23T15:28:06Z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2020-05-23T00:00:00Z</vt:filetime>
  </property>
</Properties>
</file>