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56200"/>
  <p:notesSz cx="9144000" cy="5156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106" d="100"/>
          <a:sy n="106" d="100"/>
        </p:scale>
        <p:origin x="91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8422"/>
            <a:ext cx="7772400" cy="1082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7472"/>
            <a:ext cx="6400800" cy="128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075" y="66675"/>
            <a:ext cx="350139" cy="3562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6963" y="1817014"/>
            <a:ext cx="4910073" cy="103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684" y="1716532"/>
            <a:ext cx="7893684" cy="2496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95266"/>
            <a:ext cx="292608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486" y="673100"/>
            <a:ext cx="57308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b="1" spc="-150" dirty="0">
                <a:solidFill>
                  <a:srgbClr val="CC0000"/>
                </a:solidFill>
                <a:latin typeface="Verdana"/>
                <a:cs typeface="Verdana"/>
              </a:rPr>
              <a:t>Ca</a:t>
            </a:r>
            <a:r>
              <a:rPr sz="4200" b="1" spc="-165" dirty="0">
                <a:solidFill>
                  <a:srgbClr val="CC0000"/>
                </a:solidFill>
                <a:latin typeface="Verdana"/>
                <a:cs typeface="Verdana"/>
              </a:rPr>
              <a:t>p</a:t>
            </a:r>
            <a:r>
              <a:rPr sz="4200" b="1" spc="-114" dirty="0">
                <a:solidFill>
                  <a:srgbClr val="CC0000"/>
                </a:solidFill>
                <a:latin typeface="Verdana"/>
                <a:cs typeface="Verdana"/>
              </a:rPr>
              <a:t>st</a:t>
            </a:r>
            <a:r>
              <a:rPr sz="4200" b="1" spc="-165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4200" b="1" spc="-155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4200" b="1" spc="-140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4200" b="1" spc="-32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4200" b="1" spc="-150" dirty="0">
                <a:solidFill>
                  <a:srgbClr val="CC0000"/>
                </a:solidFill>
                <a:latin typeface="Verdana"/>
                <a:cs typeface="Verdana"/>
              </a:rPr>
              <a:t>Pr</a:t>
            </a:r>
            <a:r>
              <a:rPr sz="4200" b="1" spc="-145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4200" b="1" spc="-70" dirty="0">
                <a:solidFill>
                  <a:srgbClr val="CC0000"/>
                </a:solidFill>
                <a:latin typeface="Verdana"/>
                <a:cs typeface="Verdana"/>
              </a:rPr>
              <a:t>j</a:t>
            </a:r>
            <a:r>
              <a:rPr sz="4200" b="1" spc="-140" dirty="0">
                <a:solidFill>
                  <a:srgbClr val="CC0000"/>
                </a:solidFill>
                <a:latin typeface="Verdana"/>
                <a:cs typeface="Verdana"/>
              </a:rPr>
              <a:t>ec</a:t>
            </a:r>
            <a:r>
              <a:rPr sz="4200" b="1" spc="-100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4200" b="1" spc="-2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4200" b="1" spc="-105" dirty="0">
                <a:solidFill>
                  <a:srgbClr val="CC0000"/>
                </a:solidFill>
                <a:latin typeface="Verdana"/>
                <a:cs typeface="Verdana"/>
              </a:rPr>
              <a:t>-</a:t>
            </a:r>
            <a:r>
              <a:rPr sz="4200" b="1" spc="-3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4200" b="1" spc="-150" dirty="0">
                <a:solidFill>
                  <a:srgbClr val="CC0000"/>
                </a:solidFill>
                <a:latin typeface="Verdana"/>
                <a:cs typeface="Verdana"/>
              </a:rPr>
              <a:t>4</a:t>
            </a:r>
            <a:endParaRPr sz="4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1892300"/>
            <a:ext cx="874268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4000" b="1" spc="-14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4000" b="1" spc="-13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4000" b="1" spc="-95" dirty="0">
                <a:solidFill>
                  <a:srgbClr val="124F5C"/>
                </a:solidFill>
                <a:latin typeface="Verdana"/>
                <a:cs typeface="Verdana"/>
              </a:rPr>
              <a:t>ic</a:t>
            </a:r>
            <a:r>
              <a:rPr sz="40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4000" b="1" spc="-2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4000" b="1" spc="-1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4000" b="1" spc="-1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4000" b="1" spc="-1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4000" b="1" spc="-110" dirty="0">
                <a:solidFill>
                  <a:srgbClr val="124F5C"/>
                </a:solidFill>
                <a:latin typeface="Verdana"/>
                <a:cs typeface="Verdana"/>
              </a:rPr>
              <a:t>ling</a:t>
            </a:r>
            <a:r>
              <a:rPr sz="40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4000" b="1" spc="-1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4000" b="1" spc="-1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40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4000" b="1" spc="-1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4000" b="1" spc="-1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4000" b="1" spc="-160" dirty="0">
                <a:solidFill>
                  <a:srgbClr val="124F5C"/>
                </a:solidFill>
                <a:latin typeface="Verdana"/>
                <a:cs typeface="Verdana"/>
              </a:rPr>
              <a:t>ws</a:t>
            </a:r>
            <a:r>
              <a:rPr sz="40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4000" b="1" spc="-1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4000" b="1" spc="-95" dirty="0">
                <a:solidFill>
                  <a:srgbClr val="124F5C"/>
                </a:solidFill>
                <a:latin typeface="Verdana"/>
                <a:cs typeface="Verdana"/>
              </a:rPr>
              <a:t>rtic</a:t>
            </a:r>
            <a:r>
              <a:rPr sz="4000" b="1" spc="-8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4000" b="1" spc="-135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0" y="3797300"/>
            <a:ext cx="30480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800" b="1" spc="-65" dirty="0">
                <a:solidFill>
                  <a:srgbClr val="124F5C"/>
                </a:solidFill>
                <a:latin typeface="Verdana"/>
                <a:cs typeface="Verdana"/>
              </a:rPr>
              <a:t>Ajinkya Morade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spc="-65" dirty="0">
                <a:solidFill>
                  <a:srgbClr val="124F5C"/>
                </a:solidFill>
                <a:latin typeface="Verdana"/>
                <a:cs typeface="Verdana"/>
              </a:rPr>
              <a:t>Nitesh Gajakosh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1075" y="64008"/>
            <a:ext cx="349250" cy="354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EEA5C-F53A-968A-D3A0-E0E4353AA8E3}"/>
              </a:ext>
            </a:extLst>
          </p:cNvPr>
          <p:cNvSpPr txBox="1"/>
          <p:nvPr/>
        </p:nvSpPr>
        <p:spPr>
          <a:xfrm>
            <a:off x="2239753" y="3121680"/>
            <a:ext cx="4658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IN" sz="2800" b="1" spc="-1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T</a:t>
            </a:r>
            <a:r>
              <a:rPr lang="en-IN" sz="2800" b="1" spc="-9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e</a:t>
            </a:r>
            <a:r>
              <a:rPr lang="en-IN" sz="2800" b="1" spc="-10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a</a:t>
            </a:r>
            <a:r>
              <a:rPr lang="en-IN" sz="2800" b="1" spc="-17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m</a:t>
            </a:r>
            <a:r>
              <a:rPr lang="en-IN" sz="2800" b="1" spc="-12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 </a:t>
            </a:r>
            <a:r>
              <a:rPr lang="en-IN" sz="2800" b="1" spc="-16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m</a:t>
            </a:r>
            <a:r>
              <a:rPr lang="en-IN" sz="2800" b="1" spc="-9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e</a:t>
            </a:r>
            <a:r>
              <a:rPr lang="en-IN" sz="2800" b="1" spc="-16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m</a:t>
            </a:r>
            <a:r>
              <a:rPr lang="en-IN" sz="2800" b="1" spc="-12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b</a:t>
            </a:r>
            <a:r>
              <a:rPr lang="en-IN" sz="2800" b="1" spc="-9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e</a:t>
            </a:r>
            <a:r>
              <a:rPr lang="en-IN" sz="2800" b="1" spc="-9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rs</a:t>
            </a:r>
            <a:endParaRPr lang="en-IN"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2971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344932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sz="1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gth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8697" y="4876291"/>
            <a:ext cx="23850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79" y="1395730"/>
            <a:ext cx="8613775" cy="31240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2971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3177540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gth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4250" y="4732021"/>
            <a:ext cx="20910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rall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118870"/>
            <a:ext cx="7372731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5009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43307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stemming.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7633" y="4876291"/>
            <a:ext cx="33578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sz="1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1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500" y="1163942"/>
            <a:ext cx="7303134" cy="3594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6781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545211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stemming.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6921" y="4876291"/>
            <a:ext cx="20199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2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1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365" y="1235710"/>
            <a:ext cx="8459216" cy="3312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5257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597725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0890" y="4876291"/>
            <a:ext cx="2523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745" y="1264920"/>
            <a:ext cx="8544306" cy="33451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6019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529653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r>
              <a:rPr sz="1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0450" y="4876291"/>
            <a:ext cx="19469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3480"/>
            <a:ext cx="8861044" cy="35159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5257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523303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026" y="4879340"/>
            <a:ext cx="18649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2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sz="1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54" y="1178434"/>
            <a:ext cx="8711692" cy="3489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4495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508952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4458" y="4876291"/>
            <a:ext cx="18103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889" y="1254798"/>
            <a:ext cx="7216775" cy="35133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4495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428180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0617" y="4879340"/>
            <a:ext cx="2295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225" y="1096645"/>
            <a:ext cx="5807202" cy="37738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4495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480631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5922" y="4876291"/>
            <a:ext cx="27679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12: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1176020"/>
            <a:ext cx="5772531" cy="3689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267665"/>
            <a:ext cx="76781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32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412" y="685733"/>
            <a:ext cx="4921885" cy="3916457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3733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4126229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frequency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r>
              <a:rPr sz="1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434" y="4879340"/>
            <a:ext cx="22009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13: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954" y="1090930"/>
            <a:ext cx="5800344" cy="37604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4495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3980179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3394" y="4879340"/>
            <a:ext cx="2076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14: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05" y="1099870"/>
            <a:ext cx="6045835" cy="37715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4495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392176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3873" y="4879340"/>
            <a:ext cx="2021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60" y="1099756"/>
            <a:ext cx="5986779" cy="37373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9080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505" y="191770"/>
            <a:ext cx="1455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sz="1800" b="1" spc="2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405" y="584898"/>
            <a:ext cx="8061325" cy="44232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9080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505" y="191770"/>
            <a:ext cx="2592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800" b="1" spc="-1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1800" b="1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800" b="1" spc="-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800" b="1" spc="-1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800" b="1" spc="-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b="1" spc="-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1" spc="-1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1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1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b="1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b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800" b="1" spc="-11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1" spc="-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800" b="1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1" spc="-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225" y="584835"/>
            <a:ext cx="8229219" cy="44735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9080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505" y="191770"/>
            <a:ext cx="252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sz="18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z="1800" b="1" spc="-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564" y="583531"/>
            <a:ext cx="7748905" cy="445757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9080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505" y="191770"/>
            <a:ext cx="233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sz="1800" b="1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z="1800" b="1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1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" y="527048"/>
            <a:ext cx="8207121" cy="456520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1075" y="66675"/>
            <a:ext cx="350139" cy="3562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9080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505" y="191770"/>
            <a:ext cx="3560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sz="1800" b="1" spc="1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z="1800" b="1" spc="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 b="1" spc="1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800" b="1" spc="1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583488"/>
            <a:ext cx="7593330" cy="440791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9080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505" y="191770"/>
            <a:ext cx="285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sz="18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z="1800" b="1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8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800" b="1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29145"/>
            <a:ext cx="8140065" cy="45264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6019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412" y="737489"/>
            <a:ext cx="7780655" cy="1209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various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on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Bays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Classifier.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1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7026" y="4897628"/>
            <a:ext cx="22834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1750" y="2442972"/>
          <a:ext cx="6628765" cy="2415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288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Train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93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Logistic</a:t>
                      </a:r>
                      <a:r>
                        <a:rPr sz="1100" spc="-4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Regression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669">
                <a:tc>
                  <a:txBody>
                    <a:bodyPr/>
                    <a:lstStyle/>
                    <a:p>
                      <a:pPr marL="73025">
                        <a:lnSpc>
                          <a:spcPts val="1275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Decision</a:t>
                      </a:r>
                      <a:r>
                        <a:rPr sz="1100" spc="-2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Tree</a:t>
                      </a: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1.00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0.86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03">
                <a:tc>
                  <a:txBody>
                    <a:bodyPr/>
                    <a:lstStyle/>
                    <a:p>
                      <a:pPr marL="73025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100" spc="-6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Forest</a:t>
                      </a:r>
                      <a:r>
                        <a:rPr sz="1100" spc="-2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1.00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592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Naïve Bays</a:t>
                      </a:r>
                      <a:r>
                        <a:rPr sz="1100" spc="-3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KNN</a:t>
                      </a:r>
                      <a:r>
                        <a:rPr sz="11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267665"/>
            <a:ext cx="77543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sz="32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</a:t>
            </a:r>
            <a:r>
              <a:rPr sz="32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iti</a:t>
            </a:r>
            <a:r>
              <a:rPr sz="3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684" y="1080011"/>
            <a:ext cx="7893684" cy="13456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6870" marR="5080" indent="-344805" algn="just">
              <a:lnSpc>
                <a:spcPct val="150100"/>
              </a:lnSpc>
              <a:spcBef>
                <a:spcPts val="125"/>
              </a:spcBef>
              <a:buFont typeface="Arial MT"/>
              <a:buChar char="•"/>
              <a:tabLst>
                <a:tab pos="357505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task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major themes/topics </a:t>
            </a:r>
            <a:r>
              <a:rPr sz="2000" spc="-6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article.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Dirichlet Allocation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(LDA).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7543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92" y="737489"/>
            <a:ext cx="7386320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18415" indent="-28956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18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8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sz="1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sz="18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sz="18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1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1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2260" indent="-28956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sz="1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sz="1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sz="1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sz="1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0.96,</a:t>
            </a:r>
            <a:r>
              <a:rPr sz="1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sz="1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2260" indent="-28956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z="1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1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1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0.98,</a:t>
            </a:r>
            <a:r>
              <a:rPr sz="1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sz="1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625" marR="5080" indent="-289560">
              <a:lnSpc>
                <a:spcPct val="149000"/>
              </a:lnSpc>
              <a:spcBef>
                <a:spcPts val="20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working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KNN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sz="1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3032" y="3495167"/>
          <a:ext cx="6628129" cy="1195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262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Train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44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KNN</a:t>
                      </a:r>
                      <a:r>
                        <a:rPr sz="11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55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92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Logistic</a:t>
                      </a:r>
                      <a:r>
                        <a:rPr sz="1100" spc="-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Regression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0.95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249929" y="4851908"/>
            <a:ext cx="30626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343865"/>
            <a:ext cx="74495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684" y="892936"/>
            <a:ext cx="7896225" cy="3287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1590" indent="-2870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 in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every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sz="1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sz="1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6195" indent="-287020" algn="just">
              <a:lnSpc>
                <a:spcPct val="1501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1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referring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sz="1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therefore,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became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 algn="just">
              <a:lnSpc>
                <a:spcPct val="1501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sz="1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sz="1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sz="1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train and test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0.96,0.95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0.98, 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0.95respectively.</a:t>
            </a:r>
          </a:p>
          <a:p>
            <a:pPr marL="299085" marR="8255" indent="-287020" algn="just">
              <a:lnSpc>
                <a:spcPct val="1501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343865"/>
            <a:ext cx="74495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684" y="892936"/>
            <a:ext cx="8059116" cy="7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448309" algn="l"/>
                <a:tab pos="1701800" algn="l"/>
                <a:tab pos="3265804" algn="l"/>
                <a:tab pos="4128135" algn="l"/>
                <a:tab pos="5109845" algn="l"/>
                <a:tab pos="5936615" algn="l"/>
              </a:tabLst>
            </a:pPr>
            <a:r>
              <a:rPr sz="18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8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news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Classification”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Hsin-Chang</a:t>
            </a:r>
            <a:r>
              <a:rPr sz="1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Yang,</a:t>
            </a:r>
            <a:r>
              <a:rPr sz="1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Yu-Chih</a:t>
            </a:r>
            <a:r>
              <a:rPr sz="1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27684" y="1819476"/>
            <a:ext cx="7893684" cy="2054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  <a:buAutoNum type="arabicPlain" startAt="2"/>
              <a:tabLst>
                <a:tab pos="29019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Articles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Approach”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Imran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Asad,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Abubakar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siddique, Safdar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Hussain,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Hafiz Naveed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Hassan, and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Munawwar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Gul.</a:t>
            </a:r>
          </a:p>
          <a:p>
            <a:pPr marL="12700" marR="13335" algn="just">
              <a:lnSpc>
                <a:spcPts val="3270"/>
              </a:lnSpc>
              <a:spcBef>
                <a:spcPts val="45"/>
              </a:spcBef>
              <a:buAutoNum type="arabicPlain" startAt="2"/>
              <a:tabLst>
                <a:tab pos="29019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BBC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1075" y="64008"/>
            <a:ext cx="349250" cy="3548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267665"/>
            <a:ext cx="75257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684" y="1026160"/>
            <a:ext cx="7877809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145" indent="-28702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era,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sz="2000" spc="-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newspapers.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501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decades, text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sz="2000" spc="-6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1430" indent="-287020">
              <a:lnSpc>
                <a:spcPct val="1501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processing,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000" spc="-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Retrieval,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</a:t>
            </a:r>
            <a:r>
              <a:rPr sz="2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50100"/>
              </a:lnSpc>
              <a:buFont typeface="Arial MT"/>
              <a:buChar char="•"/>
              <a:tabLst>
                <a:tab pos="299085" algn="l"/>
                <a:tab pos="299720" algn="l"/>
                <a:tab pos="636905" algn="l"/>
                <a:tab pos="1548765" algn="l"/>
                <a:tab pos="2555240" algn="l"/>
                <a:tab pos="3070225" algn="l"/>
                <a:tab pos="3823335" algn="l"/>
                <a:tab pos="5155565" algn="l"/>
                <a:tab pos="7083425" algn="l"/>
                <a:tab pos="745172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ma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articles,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</a:t>
            </a:r>
            <a:r>
              <a:rPr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313055"/>
            <a:ext cx="76019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684" y="1054100"/>
            <a:ext cx="7883525" cy="23243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25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tackle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5875" indent="-287020" algn="just">
              <a:lnSpc>
                <a:spcPct val="150100"/>
              </a:lnSpc>
              <a:spcBef>
                <a:spcPts val="20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a model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 algn="just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BBC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91465"/>
            <a:ext cx="76019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sz="32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sz="32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1075" y="65786"/>
            <a:ext cx="350139" cy="356235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64FDC83F-4C45-688F-1D9D-59A0F6A60F80}"/>
              </a:ext>
            </a:extLst>
          </p:cNvPr>
          <p:cNvSpPr txBox="1"/>
          <p:nvPr/>
        </p:nvSpPr>
        <p:spPr>
          <a:xfrm>
            <a:off x="627684" y="803387"/>
            <a:ext cx="7678116" cy="419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1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  <a:tab pos="1329690" algn="l"/>
                <a:tab pos="2174240" algn="l"/>
                <a:tab pos="2692400" algn="l"/>
                <a:tab pos="2841625" algn="l"/>
                <a:tab pos="3085465" algn="l"/>
                <a:tab pos="3427095" algn="l"/>
                <a:tab pos="4134485" algn="l"/>
                <a:tab pos="4180204" algn="l"/>
                <a:tab pos="4616450" algn="l"/>
                <a:tab pos="537273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5E893-68E5-FE92-04B9-6864E4F7B0D4}"/>
              </a:ext>
            </a:extLst>
          </p:cNvPr>
          <p:cNvSpPr txBox="1"/>
          <p:nvPr/>
        </p:nvSpPr>
        <p:spPr>
          <a:xfrm>
            <a:off x="627685" y="1206500"/>
            <a:ext cx="76781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is a type of statistical modeling for discovering the abstract “topics” that occurs in a collection of documents. 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Dirichlet Allocation (LDA) is an example of topic model and is used to classify the text in a document into a particular topic.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387208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908" y="953770"/>
            <a:ext cx="7118984" cy="23101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Digging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34798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34798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News: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marR="5080" indent="-344805">
              <a:lnSpc>
                <a:spcPts val="3600"/>
              </a:lnSpc>
              <a:spcBef>
                <a:spcPts val="1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Business,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Politics, </a:t>
            </a:r>
            <a:r>
              <a:rPr sz="2000" spc="-6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7543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684" y="938911"/>
            <a:ext cx="520827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5442" y="4711700"/>
            <a:ext cx="23869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1" y="1307438"/>
            <a:ext cx="7543800" cy="3328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9273"/>
            <a:ext cx="7525716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841375"/>
            <a:ext cx="4971492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738" y="4876291"/>
            <a:ext cx="2126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84" y="1626298"/>
            <a:ext cx="8354695" cy="2885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905</Words>
  <Application>Microsoft Office PowerPoint</Application>
  <PresentationFormat>Custom</PresentationFormat>
  <Paragraphs>137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MT</vt:lpstr>
      <vt:lpstr>Calibri</vt:lpstr>
      <vt:lpstr>Times New Roman</vt:lpstr>
      <vt:lpstr>Verdana</vt:lpstr>
      <vt:lpstr>Office Theme</vt:lpstr>
      <vt:lpstr>Capstone Project - 4</vt:lpstr>
      <vt:lpstr>Content</vt:lpstr>
      <vt:lpstr>Problem definition</vt:lpstr>
      <vt:lpstr>Introduction</vt:lpstr>
      <vt:lpstr>Introduction</vt:lpstr>
      <vt:lpstr>Topic modeling on Data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PowerPoint Presentation</vt:lpstr>
      <vt:lpstr>PowerPoint Presentation</vt:lpstr>
      <vt:lpstr>PowerPoint Presentation</vt:lpstr>
      <vt:lpstr>PowerPoint Presentation</vt:lpstr>
      <vt:lpstr>EDA</vt:lpstr>
      <vt:lpstr>PowerPoint Presentation</vt:lpstr>
      <vt:lpstr>Model implementation</vt:lpstr>
      <vt:lpstr>Model implementation</vt:lpstr>
      <vt:lpstr>Conclusion</vt:lpstr>
      <vt:lpstr>References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- 4</dc:title>
  <cp:lastModifiedBy>Ajinkya Morade</cp:lastModifiedBy>
  <cp:revision>7</cp:revision>
  <dcterms:created xsi:type="dcterms:W3CDTF">2022-07-06T09:19:20Z</dcterms:created>
  <dcterms:modified xsi:type="dcterms:W3CDTF">2022-07-09T13:12:32Z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2022-07-06T00:00:00Z</vt:filetime>
  </property>
</Properties>
</file>