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9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271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6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8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4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3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5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1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35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1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EFAB-D4A3-4F63-8C89-2470F29AA39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D5BDF-EFD5-489B-84CD-EE3014BE1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Clothing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EE2D94-05CD-48C3-8E58-3A41BB865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883690"/>
            <a:ext cx="8637072" cy="1823221"/>
          </a:xfrm>
        </p:spPr>
        <p:txBody>
          <a:bodyPr>
            <a:noAutofit/>
          </a:bodyPr>
          <a:lstStyle/>
          <a:p>
            <a:pPr algn="ctr"/>
            <a:r>
              <a:rPr lang="en-US" sz="2000">
                <a:cs typeface="Calibri" panose="020F0502020204030204" pitchFamily="34" charset="0"/>
              </a:rPr>
              <a:t>Group 17:</a:t>
            </a:r>
          </a:p>
          <a:p>
            <a:pPr algn="ctr"/>
            <a:r>
              <a:rPr lang="en-US" sz="2000">
                <a:cs typeface="Calibri" panose="020F0502020204030204" pitchFamily="34" charset="0"/>
              </a:rPr>
              <a:t>Akshat kumar </a:t>
            </a:r>
          </a:p>
          <a:p>
            <a:pPr algn="ctr"/>
            <a:r>
              <a:rPr lang="en-US" sz="2000">
                <a:cs typeface="Calibri" panose="020F0502020204030204" pitchFamily="34" charset="0"/>
              </a:rPr>
              <a:t>Aarti Mankani</a:t>
            </a:r>
          </a:p>
          <a:p>
            <a:pPr algn="ctr"/>
            <a:r>
              <a:rPr lang="en-US" sz="2000">
                <a:cs typeface="Calibri" panose="020F0502020204030204" pitchFamily="34" charset="0"/>
              </a:rPr>
              <a:t>Ajinkya patankar</a:t>
            </a:r>
            <a:endParaRPr lang="en-U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1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131D9-461F-4F63-81DB-B1DFF56E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/>
              <a:t>Recommendation 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B3807E-D11F-4DA2-AF40-4E0CA349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9" y="2065943"/>
            <a:ext cx="2910479" cy="3770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F754B9-EEA8-43FF-AF4B-452EAB8B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16" y="2065943"/>
            <a:ext cx="7229475" cy="3770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23DC7172-49C4-4CE9-922F-1F8E9798B439}"/>
              </a:ext>
            </a:extLst>
          </p:cNvPr>
          <p:cNvSpPr/>
          <p:nvPr/>
        </p:nvSpPr>
        <p:spPr>
          <a:xfrm>
            <a:off x="3403076" y="3553905"/>
            <a:ext cx="829559" cy="527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30912-6116-4DD8-A7C1-57C168FC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B33A5-CC87-40FE-A710-E0370574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We built a Recommendation System which extracts features from products visual and textual properties.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Used VGG CNN for product image and TF-IDF and Bag of Words for product title.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Performance Rating: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TF-IDF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Bag of Words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VGG CNN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4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9920B-556F-465E-B5A5-E1E0E145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29DE1-9AA7-4453-9232-ABCACDCC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Introduce </a:t>
            </a:r>
            <a:r>
              <a:rPr lang="en-US" sz="2400" dirty="0" err="1"/>
              <a:t>ResNet</a:t>
            </a:r>
            <a:r>
              <a:rPr lang="en-US" sz="2400" dirty="0"/>
              <a:t> CNN for Recommendation using visual properties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Introduce Word2Vec for Recommendation using textual properties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Scale up the system by using additional data by using Apache Spark 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Investigate the trend of time complexity by increasing the number of nodes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65815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33176-4178-4C4B-8BB4-E0BB4BDF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3FAAB9-3119-4940-9FCC-BE0B141A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[1] </a:t>
            </a:r>
            <a:r>
              <a:rPr lang="en-US" dirty="0" err="1"/>
              <a:t>F.O.Isinkayea</a:t>
            </a:r>
            <a:r>
              <a:rPr lang="en-US" dirty="0"/>
              <a:t> </a:t>
            </a:r>
            <a:r>
              <a:rPr lang="en-US" dirty="0" err="1"/>
              <a:t>Y.O.Folajimib</a:t>
            </a:r>
            <a:r>
              <a:rPr lang="en-US" dirty="0"/>
              <a:t> </a:t>
            </a:r>
            <a:r>
              <a:rPr lang="en-US" dirty="0" err="1"/>
              <a:t>B.A.Ojokohc</a:t>
            </a:r>
            <a:r>
              <a:rPr lang="en-US" dirty="0"/>
              <a:t> Recommendation systems: Principles, methods and evaluation 2015 </a:t>
            </a:r>
          </a:p>
          <a:p>
            <a:pPr marL="0" indent="0" algn="just">
              <a:buNone/>
            </a:pPr>
            <a:r>
              <a:rPr lang="en-US" dirty="0"/>
              <a:t>[2]</a:t>
            </a:r>
            <a:r>
              <a:rPr lang="en-US" dirty="0" err="1"/>
              <a:t>Xinjuan</a:t>
            </a:r>
            <a:r>
              <a:rPr lang="en-US" dirty="0"/>
              <a:t> Zhu ; </a:t>
            </a:r>
            <a:r>
              <a:rPr lang="en-US" dirty="0" err="1"/>
              <a:t>Junfang</a:t>
            </a:r>
            <a:r>
              <a:rPr lang="en-US" dirty="0"/>
              <a:t> Huang ; Yang Qi An Apparel Recommender System Based on Data Mining </a:t>
            </a:r>
          </a:p>
          <a:p>
            <a:pPr marL="0" indent="0" algn="just">
              <a:buNone/>
            </a:pPr>
            <a:r>
              <a:rPr lang="en-US" dirty="0"/>
              <a:t>[3] Greg Linden, Brent Smith, and Jeremy York Amazon.com Recommendations Item-to-Item Collaborative Filtering 2003 </a:t>
            </a:r>
          </a:p>
          <a:p>
            <a:pPr marL="0" indent="0" algn="just">
              <a:buNone/>
            </a:pPr>
            <a:r>
              <a:rPr lang="en-US" dirty="0"/>
              <a:t>[4] Julian McAuley Christopher Targett </a:t>
            </a:r>
            <a:r>
              <a:rPr lang="en-US" dirty="0" err="1"/>
              <a:t>Qinfeng</a:t>
            </a:r>
            <a:r>
              <a:rPr lang="en-US" dirty="0"/>
              <a:t> Anton van den </a:t>
            </a:r>
            <a:r>
              <a:rPr lang="en-US" dirty="0" err="1"/>
              <a:t>Hengel</a:t>
            </a:r>
            <a:r>
              <a:rPr lang="en-US" dirty="0"/>
              <a:t> Image-based Recommendations on Styles and Substitutes </a:t>
            </a:r>
          </a:p>
          <a:p>
            <a:pPr marL="0" indent="0" algn="just">
              <a:buNone/>
            </a:pPr>
            <a:r>
              <a:rPr lang="en-US" dirty="0"/>
              <a:t>[5] RUIHUI MU A Survey of Recommender Systems Based on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80030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522FE7-5A29-4EF6-B1EF-2CA55748A7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2192E09-EBC7-416C-B887-DFF915D7F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924498D-E084-44BE-A196-CFCE35564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BBC7667-C352-4842-9AFD-E5C16AD00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F8454B2E-D2DB-42C2-A224-BCEC47B86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B61146-1CF0-40E1-B66E-C22BD9207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499C4-94C0-4FAA-9DCE-3C4C02AB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AE5065C-30A9-480A-9E93-74CC14902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F948680-1810-4961-805C-D0C28E7E93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8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C51009-A09A-4689-8E6C-F8FC99E6A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D870F-9D9B-4F41-862F-4C422790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EC65442-F244-409C-BF44-C5D6472E8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C4EC4-9F04-4E85-A67B-7BB2A3BC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Amazon’s Women Apparel Data from Kaggle.</a:t>
            </a:r>
          </a:p>
          <a:p>
            <a:r>
              <a:rPr lang="en-US" dirty="0"/>
              <a:t>Data consists of 183138 data points and 19 features</a:t>
            </a:r>
          </a:p>
          <a:p>
            <a:r>
              <a:rPr lang="en-US" dirty="0"/>
              <a:t>Features taken into consideration: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asin</a:t>
            </a:r>
            <a:r>
              <a:rPr lang="en-US" dirty="0"/>
              <a:t> ( Amazon standard identification number)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color ( Color information of the clothes)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brand (brand of the product)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product type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medium image </a:t>
            </a:r>
            <a:r>
              <a:rPr lang="en-US" dirty="0" err="1"/>
              <a:t>url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 of the image)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title (title of the product)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Formatted_price</a:t>
            </a:r>
            <a:r>
              <a:rPr lang="en-US" dirty="0"/>
              <a:t> (price of the product)</a:t>
            </a:r>
          </a:p>
        </p:txBody>
      </p:sp>
    </p:spTree>
    <p:extLst>
      <p:ext uri="{BB962C8B-B14F-4D97-AF65-F5344CB8AC3E}">
        <p14:creationId xmlns:p14="http://schemas.microsoft.com/office/powerpoint/2010/main" val="14204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015734"/>
            <a:ext cx="5612446" cy="36969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Recommendation Systems help filter, prioritize and efficiently deliver relevant information.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Two Types of Recommendations: 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Collaborative 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Content Based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Most </a:t>
            </a:r>
            <a:r>
              <a:rPr lang="en-US" sz="1600" dirty="0"/>
              <a:t>Recommendation Systems are dependent on User Ratings.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focus on an advanced recommender system based on the visual and textual representation of the </a:t>
            </a:r>
            <a:r>
              <a:rPr lang="en-US" sz="1600" dirty="0" smtClean="0"/>
              <a:t>product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smtClean="0"/>
              <a:t>Extracted valuable </a:t>
            </a:r>
            <a:r>
              <a:rPr lang="en-US" sz="1600" dirty="0"/>
              <a:t>features of the products that are not possible with a conventional recommender system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743560-742D-4C62-BC24-F43B84F2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89" y="2165344"/>
            <a:ext cx="4960443" cy="30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0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D6E04-14A2-4CE3-A12B-126CF43D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9BC985-D4D2-475E-8D75-27EEA53A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Clothing Recommendation System which uses the following models to recommend items most similar to selected items:</a:t>
            </a:r>
          </a:p>
          <a:p>
            <a:pPr lvl="1" algn="just">
              <a:lnSpc>
                <a:spcPct val="200000"/>
              </a:lnSpc>
            </a:pPr>
            <a:r>
              <a:rPr lang="en-US" sz="2400" dirty="0"/>
              <a:t>VGG CNN – For Visual Properties of Product</a:t>
            </a:r>
          </a:p>
          <a:p>
            <a:pPr lvl="1" algn="just">
              <a:lnSpc>
                <a:spcPct val="200000"/>
              </a:lnSpc>
            </a:pPr>
            <a:r>
              <a:rPr lang="en-US" sz="2400" dirty="0"/>
              <a:t>TF-IDF – For Textual Properties of Product</a:t>
            </a:r>
          </a:p>
          <a:p>
            <a:pPr lvl="1" algn="just">
              <a:lnSpc>
                <a:spcPct val="200000"/>
              </a:lnSpc>
            </a:pPr>
            <a:r>
              <a:rPr lang="en-US" sz="2400" dirty="0"/>
              <a:t>Bag of Words – For Textual Properties of Product</a:t>
            </a:r>
          </a:p>
          <a:p>
            <a:pPr lvl="1" algn="just"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935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4C75E2B-CACA-478C-B26B-182AF87A1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50FF2874-547C-4D14-9E18-28B19002FB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36CF827D-A163-47F7-BD87-34EB4FA7D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299D9A9-1DA8-433D-A9BC-FB48D93D42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A27F90C0-6841-4262-975F-D9C3AB50CB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2AE7EF9-769D-42F9-9430-F2DF739C9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DA80C-95A2-4A1A-9601-A5D82D70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02" y="1559593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5A9CD1-EAEE-405D-9D56-5B80758BC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24" y="0"/>
            <a:ext cx="4464431" cy="61150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511E2EF0-3BCB-402C-B2C1-C6FC2BA744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BF68608F-34C2-43D6-84DB-5A870495E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33C170-825C-4436-BCD6-3ABB93AF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NULL values for rows with:</a:t>
            </a:r>
          </a:p>
          <a:p>
            <a:pPr lvl="1"/>
            <a:r>
              <a:rPr lang="en-US" dirty="0"/>
              <a:t>No product price</a:t>
            </a:r>
          </a:p>
          <a:p>
            <a:pPr lvl="1"/>
            <a:r>
              <a:rPr lang="en-US" dirty="0"/>
              <a:t>Very short Descriptions</a:t>
            </a:r>
          </a:p>
          <a:p>
            <a:r>
              <a:rPr lang="en-US" dirty="0"/>
              <a:t>Removal of Duplicates for:</a:t>
            </a:r>
          </a:p>
          <a:p>
            <a:pPr lvl="1"/>
            <a:r>
              <a:rPr lang="en-US" dirty="0"/>
              <a:t>Rows with Duplicate </a:t>
            </a:r>
            <a:r>
              <a:rPr lang="en-US" dirty="0" smtClean="0"/>
              <a:t>titles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Nike Stripes Women’s </a:t>
            </a:r>
            <a:r>
              <a:rPr lang="en-US" dirty="0"/>
              <a:t>Shirt X-Large </a:t>
            </a:r>
            <a:r>
              <a:rPr lang="en-US" dirty="0" smtClean="0"/>
              <a:t>&amp; Nike Stripes Women’s </a:t>
            </a:r>
            <a:r>
              <a:rPr lang="en-US" dirty="0"/>
              <a:t>Shirt Small</a:t>
            </a:r>
            <a:endParaRPr lang="en-US" dirty="0"/>
          </a:p>
          <a:p>
            <a:r>
              <a:rPr lang="en-US" dirty="0"/>
              <a:t>Text Processing by tokenization, removal of stop words and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4980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E5240-B09D-479A-98BA-F3B57082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 USING Product </a:t>
            </a:r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5FF71-33F7-40AF-BFBE-46451408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</a:t>
            </a:r>
            <a:r>
              <a:rPr lang="en-US" dirty="0"/>
              <a:t>vector representation of product images by doing feature </a:t>
            </a:r>
            <a:r>
              <a:rPr lang="en-US" dirty="0" smtClean="0"/>
              <a:t>extraction</a:t>
            </a:r>
          </a:p>
          <a:p>
            <a:r>
              <a:rPr lang="en-US" dirty="0"/>
              <a:t>VGG-16 </a:t>
            </a:r>
            <a:r>
              <a:rPr lang="en-US" dirty="0" smtClean="0"/>
              <a:t>multi-layer </a:t>
            </a:r>
            <a:r>
              <a:rPr lang="en-US" dirty="0"/>
              <a:t>neural </a:t>
            </a:r>
            <a:r>
              <a:rPr lang="en-US" dirty="0" smtClean="0"/>
              <a:t>network </a:t>
            </a:r>
            <a:r>
              <a:rPr lang="en-US" dirty="0"/>
              <a:t>model designed </a:t>
            </a:r>
            <a:r>
              <a:rPr lang="en-US" dirty="0" smtClean="0"/>
              <a:t>to </a:t>
            </a:r>
            <a:r>
              <a:rPr lang="en-US" dirty="0"/>
              <a:t>extract features from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Vector of size ~25k obtained for each image</a:t>
            </a:r>
          </a:p>
          <a:p>
            <a:r>
              <a:rPr lang="en-US" dirty="0" smtClean="0"/>
              <a:t>Pairwise distance using cosine similarity.</a:t>
            </a:r>
          </a:p>
          <a:p>
            <a:r>
              <a:rPr lang="en-US" dirty="0" smtClean="0"/>
              <a:t>Sort items in decreasing order of similarity</a:t>
            </a:r>
          </a:p>
          <a:p>
            <a:r>
              <a:rPr lang="en-US" dirty="0" smtClean="0"/>
              <a:t>Recommend top 10 items</a:t>
            </a:r>
          </a:p>
          <a:p>
            <a:r>
              <a:rPr lang="en-US" dirty="0" smtClean="0"/>
              <a:t>Average Euclidian distance to check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0D62A-9E1F-46FD-8561-4A056672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 Using Product</a:t>
            </a:r>
            <a:r>
              <a:rPr lang="en-US" dirty="0" smtClean="0"/>
              <a:t> 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4F48A0-A315-43E3-8306-8E052DAB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vector representation of </a:t>
            </a:r>
            <a:r>
              <a:rPr lang="en-US" dirty="0" smtClean="0"/>
              <a:t>product titles</a:t>
            </a:r>
          </a:p>
          <a:p>
            <a:r>
              <a:rPr lang="en-US" dirty="0" smtClean="0"/>
              <a:t>TF-IDF and Bag of Words used for this task</a:t>
            </a:r>
          </a:p>
          <a:p>
            <a:r>
              <a:rPr lang="en-US" dirty="0" smtClean="0"/>
              <a:t>TFIDF - </a:t>
            </a: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important a word is to a document in a collection or corpus</a:t>
            </a:r>
            <a:r>
              <a:rPr lang="en-US" dirty="0" smtClean="0"/>
              <a:t>.</a:t>
            </a:r>
          </a:p>
          <a:p>
            <a:r>
              <a:rPr lang="en-US" dirty="0"/>
              <a:t>Bag of </a:t>
            </a:r>
            <a:r>
              <a:rPr lang="en-US" dirty="0" smtClean="0"/>
              <a:t>Words </a:t>
            </a:r>
            <a:r>
              <a:rPr lang="mr-IN" dirty="0" smtClean="0"/>
              <a:t>–</a:t>
            </a:r>
            <a:r>
              <a:rPr lang="en-US" dirty="0" smtClean="0"/>
              <a:t> Represent by </a:t>
            </a:r>
            <a:r>
              <a:rPr lang="en-US" dirty="0"/>
              <a:t>word count and </a:t>
            </a:r>
            <a:r>
              <a:rPr lang="en-US" dirty="0" smtClean="0"/>
              <a:t>disregarding </a:t>
            </a:r>
            <a:r>
              <a:rPr lang="en-US" dirty="0"/>
              <a:t>the order </a:t>
            </a:r>
            <a:r>
              <a:rPr lang="en-US" dirty="0" smtClean="0"/>
              <a:t>of appearance</a:t>
            </a:r>
          </a:p>
          <a:p>
            <a:r>
              <a:rPr lang="en-US" dirty="0" smtClean="0"/>
              <a:t>Vectors converted to equal length for comparison</a:t>
            </a:r>
            <a:endParaRPr lang="en-US" dirty="0"/>
          </a:p>
          <a:p>
            <a:r>
              <a:rPr lang="en-US" dirty="0" smtClean="0"/>
              <a:t>Cosine similarity, sorting, recommendation and average Euclidian distance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42C14A9-3617-46DD-9FC4-ED828A7D3E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9AB0109-1C89-41F0-9EDF-3DE017BE3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0638B-D029-4148-BD04-DBF6DFB4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/>
              <a:t>model comparison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9E5CB6C-D5A1-44AB-BAD0-E76C67ED2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27BDF0-CD19-4AFE-8591-E7856F6F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/>
              <a:t>Used Euclidean Distance for Model Comparison</a:t>
            </a:r>
          </a:p>
          <a:p>
            <a:r>
              <a:rPr lang="en-US"/>
              <a:t>Lower the Euclidean Distance, better the performance</a:t>
            </a:r>
          </a:p>
          <a:p>
            <a:r>
              <a:rPr lang="en-US"/>
              <a:t>Lowest for TF-IDF</a:t>
            </a:r>
          </a:p>
          <a:p>
            <a:r>
              <a:rPr lang="en-US"/>
              <a:t>Highest for VGG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23A771-58E9-48B2-91C2-C5ED9CCB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8" y="223302"/>
            <a:ext cx="3690932" cy="2832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5725843-B18E-4F3A-BB22-C10A875FE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8" y="3228480"/>
            <a:ext cx="3715134" cy="2832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5A16967-5C32-4A48-9F02-4F0228AC8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42D078B-EF20-4DB1-AA1B-87F212C56A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85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557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Mangal</vt:lpstr>
      <vt:lpstr>Arial</vt:lpstr>
      <vt:lpstr>Gallery</vt:lpstr>
      <vt:lpstr>Clothing recommendation System</vt:lpstr>
      <vt:lpstr>Data</vt:lpstr>
      <vt:lpstr>Problem statement</vt:lpstr>
      <vt:lpstr>Proposed Model</vt:lpstr>
      <vt:lpstr>Flow Diagram</vt:lpstr>
      <vt:lpstr>Pre-processing</vt:lpstr>
      <vt:lpstr>RECOMMENDATION USING Product Image</vt:lpstr>
      <vt:lpstr>Recommendation Using Product  Title</vt:lpstr>
      <vt:lpstr>model comparison</vt:lpstr>
      <vt:lpstr>Recommendation Example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recommendation System</dc:title>
  <dc:creator>Aarti Mankani</dc:creator>
  <cp:lastModifiedBy>Microsoft Office User</cp:lastModifiedBy>
  <cp:revision>8</cp:revision>
  <dcterms:created xsi:type="dcterms:W3CDTF">2019-05-03T13:00:01Z</dcterms:created>
  <dcterms:modified xsi:type="dcterms:W3CDTF">2019-05-03T14:54:16Z</dcterms:modified>
</cp:coreProperties>
</file>