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58" r:id="rId6"/>
    <p:sldId id="259" r:id="rId7"/>
    <p:sldId id="260" r:id="rId8"/>
    <p:sldId id="264" r:id="rId9"/>
    <p:sldId id="263"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mediarithmics-what-is/what-are-recommendation-systems-and-how-do-they-work-91aa8bf3ec11" TargetMode="External"/><Relationship Id="rId2" Type="http://schemas.openxmlformats.org/officeDocument/2006/relationships/hyperlink" Target="http://www2.informatik.uni-freiburg.de/~cziegler/B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7F2E4-F5AF-4294-99C9-7D87F6D05857}"/>
              </a:ext>
            </a:extLst>
          </p:cNvPr>
          <p:cNvSpPr>
            <a:spLocks noGrp="1"/>
          </p:cNvSpPr>
          <p:nvPr>
            <p:ph type="ctrTitle"/>
          </p:nvPr>
        </p:nvSpPr>
        <p:spPr>
          <a:xfrm>
            <a:off x="1876423" y="0"/>
            <a:ext cx="8791575" cy="2387600"/>
          </a:xfrm>
        </p:spPr>
        <p:txBody>
          <a:bodyPr/>
          <a:lstStyle/>
          <a:p>
            <a:r>
              <a:rPr lang="en-IN" dirty="0"/>
              <a:t>	Book RECOMMENDATION   				   SYSTEM</a:t>
            </a:r>
          </a:p>
        </p:txBody>
      </p:sp>
      <p:sp>
        <p:nvSpPr>
          <p:cNvPr id="3" name="Subtitle 2">
            <a:extLst>
              <a:ext uri="{FF2B5EF4-FFF2-40B4-BE49-F238E27FC236}">
                <a16:creationId xmlns:a16="http://schemas.microsoft.com/office/drawing/2014/main" id="{EDE84A0C-6B6D-4571-A802-83116A1A52BB}"/>
              </a:ext>
            </a:extLst>
          </p:cNvPr>
          <p:cNvSpPr>
            <a:spLocks noGrp="1"/>
          </p:cNvSpPr>
          <p:nvPr>
            <p:ph type="subTitle" idx="1"/>
          </p:nvPr>
        </p:nvSpPr>
        <p:spPr>
          <a:xfrm>
            <a:off x="3199197" y="4470401"/>
            <a:ext cx="8791575" cy="1655762"/>
          </a:xfrm>
        </p:spPr>
        <p:txBody>
          <a:bodyPr>
            <a:normAutofit/>
          </a:bodyPr>
          <a:lstStyle/>
          <a:p>
            <a:r>
              <a:rPr lang="en-IN" sz="1900" dirty="0"/>
              <a:t>Presented by</a:t>
            </a:r>
            <a:r>
              <a:rPr lang="en-IN" sz="2100" dirty="0"/>
              <a:t>:-   Ajinkya Patankar, akshay sovani, sharvani pratinidhi</a:t>
            </a:r>
          </a:p>
        </p:txBody>
      </p:sp>
      <p:sp>
        <p:nvSpPr>
          <p:cNvPr id="4" name="TextBox 3">
            <a:extLst>
              <a:ext uri="{FF2B5EF4-FFF2-40B4-BE49-F238E27FC236}">
                <a16:creationId xmlns:a16="http://schemas.microsoft.com/office/drawing/2014/main" id="{F23FAC6D-248C-488F-A25F-0C82D2CBFE57}"/>
              </a:ext>
            </a:extLst>
          </p:cNvPr>
          <p:cNvSpPr txBox="1"/>
          <p:nvPr/>
        </p:nvSpPr>
        <p:spPr>
          <a:xfrm>
            <a:off x="2827674" y="2752077"/>
            <a:ext cx="6889072" cy="369332"/>
          </a:xfrm>
          <a:prstGeom prst="rect">
            <a:avLst/>
          </a:prstGeom>
          <a:noFill/>
        </p:spPr>
        <p:txBody>
          <a:bodyPr wrap="square" rtlCol="0">
            <a:spAutoFit/>
          </a:bodyPr>
          <a:lstStyle/>
          <a:p>
            <a:r>
              <a:rPr lang="en-IN" dirty="0"/>
              <a:t>Presented on 12/07/2018</a:t>
            </a:r>
          </a:p>
        </p:txBody>
      </p:sp>
    </p:spTree>
    <p:extLst>
      <p:ext uri="{BB962C8B-B14F-4D97-AF65-F5344CB8AC3E}">
        <p14:creationId xmlns:p14="http://schemas.microsoft.com/office/powerpoint/2010/main" val="2542523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37D6-47B5-4E9B-B8BA-5FC75107F4CF}"/>
              </a:ext>
            </a:extLst>
          </p:cNvPr>
          <p:cNvSpPr>
            <a:spLocks noGrp="1"/>
          </p:cNvSpPr>
          <p:nvPr>
            <p:ph type="title"/>
          </p:nvPr>
        </p:nvSpPr>
        <p:spPr>
          <a:xfrm>
            <a:off x="1880873" y="52348"/>
            <a:ext cx="9905998" cy="1478570"/>
          </a:xfrm>
        </p:spPr>
        <p:txBody>
          <a:bodyPr/>
          <a:lstStyle/>
          <a:p>
            <a:r>
              <a:rPr lang="en-IN" dirty="0"/>
              <a:t>Item-item collaborative filtering</a:t>
            </a:r>
          </a:p>
        </p:txBody>
      </p:sp>
      <p:pic>
        <p:nvPicPr>
          <p:cNvPr id="5" name="Content Placeholder 4">
            <a:extLst>
              <a:ext uri="{FF2B5EF4-FFF2-40B4-BE49-F238E27FC236}">
                <a16:creationId xmlns:a16="http://schemas.microsoft.com/office/drawing/2014/main" id="{F9035FA0-3E34-49BF-B447-657685D43A76}"/>
              </a:ext>
            </a:extLst>
          </p:cNvPr>
          <p:cNvPicPr>
            <a:picLocks noGrp="1" noChangeAspect="1"/>
          </p:cNvPicPr>
          <p:nvPr>
            <p:ph idx="1"/>
          </p:nvPr>
        </p:nvPicPr>
        <p:blipFill>
          <a:blip r:embed="rId2"/>
          <a:stretch>
            <a:fillRect/>
          </a:stretch>
        </p:blipFill>
        <p:spPr>
          <a:xfrm>
            <a:off x="603685" y="1724225"/>
            <a:ext cx="5483725" cy="2661344"/>
          </a:xfrm>
        </p:spPr>
      </p:pic>
      <p:sp>
        <p:nvSpPr>
          <p:cNvPr id="6" name="TextBox 5">
            <a:extLst>
              <a:ext uri="{FF2B5EF4-FFF2-40B4-BE49-F238E27FC236}">
                <a16:creationId xmlns:a16="http://schemas.microsoft.com/office/drawing/2014/main" id="{501D3A95-2C94-4BFD-B86E-705230F66DC2}"/>
              </a:ext>
            </a:extLst>
          </p:cNvPr>
          <p:cNvSpPr txBox="1"/>
          <p:nvPr/>
        </p:nvSpPr>
        <p:spPr>
          <a:xfrm>
            <a:off x="6303146" y="1953088"/>
            <a:ext cx="5483725" cy="4154984"/>
          </a:xfrm>
          <a:prstGeom prst="rect">
            <a:avLst/>
          </a:prstGeom>
          <a:noFill/>
        </p:spPr>
        <p:txBody>
          <a:bodyPr wrap="square" rtlCol="0">
            <a:spAutoFit/>
          </a:bodyPr>
          <a:lstStyle/>
          <a:p>
            <a:pPr marL="285750" indent="-285750">
              <a:buFont typeface="Arial" panose="020B0604020202020204" pitchFamily="34" charset="0"/>
              <a:buChar char="•"/>
            </a:pPr>
            <a:r>
              <a:rPr lang="en-IN" sz="2400" dirty="0"/>
              <a:t>give_similar() gives the books similar to the input book.</a:t>
            </a:r>
          </a:p>
          <a:p>
            <a:pPr marL="285750" indent="-285750">
              <a:buFont typeface="Arial" panose="020B0604020202020204" pitchFamily="34" charset="0"/>
              <a:buChar char="•"/>
            </a:pPr>
            <a:r>
              <a:rPr lang="en-IN" sz="2400" dirty="0"/>
              <a:t>Score is calculated by dot product of book matrix with the transpose of the </a:t>
            </a:r>
            <a:r>
              <a:rPr lang="en-IN" sz="2400" dirty="0" err="1"/>
              <a:t>ith</a:t>
            </a:r>
            <a:r>
              <a:rPr lang="en-IN" sz="2400" dirty="0"/>
              <a:t> row of book matrix.</a:t>
            </a:r>
          </a:p>
          <a:p>
            <a:pPr marL="285750" indent="-285750">
              <a:buFont typeface="Arial" panose="020B0604020202020204" pitchFamily="34" charset="0"/>
              <a:buChar char="•"/>
            </a:pPr>
            <a:r>
              <a:rPr lang="en-IN" sz="2400" dirty="0"/>
              <a:t>Converting it into an array and then sorting which fetches the indices of top 10 similar books.</a:t>
            </a:r>
          </a:p>
          <a:p>
            <a:pPr marL="285750" indent="-285750">
              <a:buFont typeface="Arial" panose="020B0604020202020204" pitchFamily="34" charset="0"/>
              <a:buChar char="•"/>
            </a:pPr>
            <a:r>
              <a:rPr lang="en-IN" sz="2400" dirty="0"/>
              <a:t>Later on, the original </a:t>
            </a:r>
            <a:r>
              <a:rPr lang="en-IN" sz="2400" dirty="0" err="1"/>
              <a:t>books_lookup</a:t>
            </a:r>
            <a:r>
              <a:rPr lang="en-IN" sz="2400" dirty="0"/>
              <a:t> </a:t>
            </a:r>
            <a:r>
              <a:rPr lang="en-IN" sz="2400" dirty="0" err="1"/>
              <a:t>dataframe</a:t>
            </a:r>
            <a:r>
              <a:rPr lang="en-IN" sz="2400" dirty="0"/>
              <a:t> is referred to get the book names.</a:t>
            </a:r>
          </a:p>
        </p:txBody>
      </p:sp>
      <p:pic>
        <p:nvPicPr>
          <p:cNvPr id="8" name="Picture 7">
            <a:extLst>
              <a:ext uri="{FF2B5EF4-FFF2-40B4-BE49-F238E27FC236}">
                <a16:creationId xmlns:a16="http://schemas.microsoft.com/office/drawing/2014/main" id="{5DE69C70-0853-4B6C-8E63-79BAB4E98ED0}"/>
              </a:ext>
            </a:extLst>
          </p:cNvPr>
          <p:cNvPicPr>
            <a:picLocks noChangeAspect="1"/>
          </p:cNvPicPr>
          <p:nvPr/>
        </p:nvPicPr>
        <p:blipFill>
          <a:blip r:embed="rId3"/>
          <a:stretch>
            <a:fillRect/>
          </a:stretch>
        </p:blipFill>
        <p:spPr>
          <a:xfrm>
            <a:off x="1655835" y="4889307"/>
            <a:ext cx="3379424" cy="548795"/>
          </a:xfrm>
          <a:prstGeom prst="rect">
            <a:avLst/>
          </a:prstGeom>
        </p:spPr>
      </p:pic>
    </p:spTree>
    <p:extLst>
      <p:ext uri="{BB962C8B-B14F-4D97-AF65-F5344CB8AC3E}">
        <p14:creationId xmlns:p14="http://schemas.microsoft.com/office/powerpoint/2010/main" val="3908953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E001-DAC5-432E-9D55-24F02D1F7705}"/>
              </a:ext>
            </a:extLst>
          </p:cNvPr>
          <p:cNvSpPr>
            <a:spLocks noGrp="1"/>
          </p:cNvSpPr>
          <p:nvPr>
            <p:ph type="title"/>
          </p:nvPr>
        </p:nvSpPr>
        <p:spPr>
          <a:xfrm>
            <a:off x="1598722" y="60060"/>
            <a:ext cx="9905998" cy="1478570"/>
          </a:xfrm>
        </p:spPr>
        <p:txBody>
          <a:bodyPr/>
          <a:lstStyle/>
          <a:p>
            <a:r>
              <a:rPr lang="en-IN" dirty="0"/>
              <a:t>User-Item collaborative Filtering</a:t>
            </a:r>
          </a:p>
        </p:txBody>
      </p:sp>
      <p:pic>
        <p:nvPicPr>
          <p:cNvPr id="5" name="Content Placeholder 4">
            <a:extLst>
              <a:ext uri="{FF2B5EF4-FFF2-40B4-BE49-F238E27FC236}">
                <a16:creationId xmlns:a16="http://schemas.microsoft.com/office/drawing/2014/main" id="{C033C126-F790-46B1-812E-9371912123D3}"/>
              </a:ext>
            </a:extLst>
          </p:cNvPr>
          <p:cNvPicPr>
            <a:picLocks noGrp="1" noChangeAspect="1"/>
          </p:cNvPicPr>
          <p:nvPr>
            <p:ph idx="1"/>
          </p:nvPr>
        </p:nvPicPr>
        <p:blipFill>
          <a:blip r:embed="rId2"/>
          <a:stretch>
            <a:fillRect/>
          </a:stretch>
        </p:blipFill>
        <p:spPr>
          <a:xfrm>
            <a:off x="2431930" y="5804153"/>
            <a:ext cx="2182201" cy="765322"/>
          </a:xfrm>
        </p:spPr>
      </p:pic>
      <p:pic>
        <p:nvPicPr>
          <p:cNvPr id="7" name="Picture 6">
            <a:extLst>
              <a:ext uri="{FF2B5EF4-FFF2-40B4-BE49-F238E27FC236}">
                <a16:creationId xmlns:a16="http://schemas.microsoft.com/office/drawing/2014/main" id="{211EF3AD-8005-46D8-845E-760B19E92D0E}"/>
              </a:ext>
            </a:extLst>
          </p:cNvPr>
          <p:cNvPicPr>
            <a:picLocks noChangeAspect="1"/>
          </p:cNvPicPr>
          <p:nvPr/>
        </p:nvPicPr>
        <p:blipFill>
          <a:blip r:embed="rId3"/>
          <a:stretch>
            <a:fillRect/>
          </a:stretch>
        </p:blipFill>
        <p:spPr>
          <a:xfrm>
            <a:off x="6551721" y="1414678"/>
            <a:ext cx="5131446" cy="4904914"/>
          </a:xfrm>
          <a:prstGeom prst="rect">
            <a:avLst/>
          </a:prstGeom>
        </p:spPr>
      </p:pic>
      <p:sp>
        <p:nvSpPr>
          <p:cNvPr id="9" name="TextBox 8">
            <a:extLst>
              <a:ext uri="{FF2B5EF4-FFF2-40B4-BE49-F238E27FC236}">
                <a16:creationId xmlns:a16="http://schemas.microsoft.com/office/drawing/2014/main" id="{DF0880D7-C571-484E-BDA3-5AE8DC074240}"/>
              </a:ext>
            </a:extLst>
          </p:cNvPr>
          <p:cNvSpPr txBox="1"/>
          <p:nvPr/>
        </p:nvSpPr>
        <p:spPr>
          <a:xfrm>
            <a:off x="789219" y="1538630"/>
            <a:ext cx="5584055" cy="4524315"/>
          </a:xfrm>
          <a:prstGeom prst="rect">
            <a:avLst/>
          </a:prstGeom>
          <a:noFill/>
        </p:spPr>
        <p:txBody>
          <a:bodyPr wrap="square" rtlCol="0">
            <a:spAutoFit/>
          </a:bodyPr>
          <a:lstStyle/>
          <a:p>
            <a:pPr marL="285750" indent="-285750">
              <a:buFont typeface="Arial" panose="020B0604020202020204" pitchFamily="34" charset="0"/>
              <a:buChar char="•"/>
            </a:pPr>
            <a:r>
              <a:rPr lang="en-IN" sz="2400" dirty="0"/>
              <a:t>Recommend() function, recommends the books according to the user’s interests.</a:t>
            </a:r>
          </a:p>
          <a:p>
            <a:pPr marL="285750" indent="-285750">
              <a:buFont typeface="Arial" panose="020B0604020202020204" pitchFamily="34" charset="0"/>
              <a:buChar char="•"/>
            </a:pPr>
            <a:r>
              <a:rPr lang="en-IN" sz="2400" dirty="0"/>
              <a:t>Score is calculated by dot product of </a:t>
            </a:r>
            <a:r>
              <a:rPr lang="en-IN" sz="2400" dirty="0" err="1"/>
              <a:t>ith</a:t>
            </a:r>
            <a:r>
              <a:rPr lang="en-IN" sz="2400" dirty="0"/>
              <a:t>  row of User Matrix with the transpose of the book matrix.</a:t>
            </a:r>
          </a:p>
          <a:p>
            <a:pPr marL="285750" indent="-285750">
              <a:buFont typeface="Arial" panose="020B0604020202020204" pitchFamily="34" charset="0"/>
              <a:buChar char="•"/>
            </a:pPr>
            <a:r>
              <a:rPr lang="en-IN" sz="2400" dirty="0"/>
              <a:t>Converting it into an array and then sorting, indices of top 10 similar books are fetched.</a:t>
            </a:r>
          </a:p>
          <a:p>
            <a:pPr marL="285750" indent="-285750">
              <a:buFont typeface="Arial" panose="020B0604020202020204" pitchFamily="34" charset="0"/>
              <a:buChar char="•"/>
            </a:pPr>
            <a:r>
              <a:rPr lang="en-IN" sz="2400" dirty="0"/>
              <a:t>Later on, function comes up with names of top 10 books from the original </a:t>
            </a:r>
            <a:r>
              <a:rPr lang="en-IN" sz="2400" dirty="0" err="1"/>
              <a:t>books_lookup</a:t>
            </a:r>
            <a:r>
              <a:rPr lang="en-IN" sz="2400" dirty="0"/>
              <a:t> </a:t>
            </a:r>
            <a:r>
              <a:rPr lang="en-IN" sz="2400" dirty="0" err="1"/>
              <a:t>dataframe</a:t>
            </a:r>
            <a:r>
              <a:rPr lang="en-IN" sz="2400" dirty="0"/>
              <a:t>.</a:t>
            </a:r>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3778005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441F-D4B1-466B-A7A4-B5C819A8097A}"/>
              </a:ext>
            </a:extLst>
          </p:cNvPr>
          <p:cNvSpPr>
            <a:spLocks noGrp="1"/>
          </p:cNvSpPr>
          <p:nvPr>
            <p:ph type="title"/>
          </p:nvPr>
        </p:nvSpPr>
        <p:spPr/>
        <p:txBody>
          <a:bodyPr/>
          <a:lstStyle/>
          <a:p>
            <a:r>
              <a:rPr lang="en-IN" dirty="0"/>
              <a:t>Future scope for stage 4</a:t>
            </a:r>
          </a:p>
        </p:txBody>
      </p:sp>
      <p:sp>
        <p:nvSpPr>
          <p:cNvPr id="3" name="Content Placeholder 2">
            <a:extLst>
              <a:ext uri="{FF2B5EF4-FFF2-40B4-BE49-F238E27FC236}">
                <a16:creationId xmlns:a16="http://schemas.microsoft.com/office/drawing/2014/main" id="{7C44BD24-EED9-4F5B-B969-20916A6931A7}"/>
              </a:ext>
            </a:extLst>
          </p:cNvPr>
          <p:cNvSpPr>
            <a:spLocks noGrp="1"/>
          </p:cNvSpPr>
          <p:nvPr>
            <p:ph idx="1"/>
          </p:nvPr>
        </p:nvSpPr>
        <p:spPr/>
        <p:txBody>
          <a:bodyPr/>
          <a:lstStyle/>
          <a:p>
            <a:r>
              <a:rPr lang="en-IN" dirty="0"/>
              <a:t>Optimization of ALS function</a:t>
            </a:r>
          </a:p>
          <a:p>
            <a:r>
              <a:rPr lang="en-IN" dirty="0"/>
              <a:t>Front-end for the two functions similar and recommend</a:t>
            </a:r>
          </a:p>
          <a:p>
            <a:endParaRPr lang="en-IN" dirty="0"/>
          </a:p>
        </p:txBody>
      </p:sp>
    </p:spTree>
    <p:extLst>
      <p:ext uri="{BB962C8B-B14F-4D97-AF65-F5344CB8AC3E}">
        <p14:creationId xmlns:p14="http://schemas.microsoft.com/office/powerpoint/2010/main" val="3282771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E55D-EC33-4C50-9756-45A4F3700EC3}"/>
              </a:ext>
            </a:extLst>
          </p:cNvPr>
          <p:cNvSpPr>
            <a:spLocks noGrp="1"/>
          </p:cNvSpPr>
          <p:nvPr>
            <p:ph type="title"/>
          </p:nvPr>
        </p:nvSpPr>
        <p:spPr>
          <a:xfrm>
            <a:off x="2739394" y="327514"/>
            <a:ext cx="9905998" cy="1478570"/>
          </a:xfrm>
        </p:spPr>
        <p:txBody>
          <a:bodyPr/>
          <a:lstStyle/>
          <a:p>
            <a:r>
              <a:rPr lang="en-IN" dirty="0"/>
              <a:t>REFERENCES</a:t>
            </a:r>
          </a:p>
        </p:txBody>
      </p:sp>
      <p:sp>
        <p:nvSpPr>
          <p:cNvPr id="3" name="Content Placeholder 2">
            <a:extLst>
              <a:ext uri="{FF2B5EF4-FFF2-40B4-BE49-F238E27FC236}">
                <a16:creationId xmlns:a16="http://schemas.microsoft.com/office/drawing/2014/main" id="{B60C566D-4138-4F86-8763-106475C2C15E}"/>
              </a:ext>
            </a:extLst>
          </p:cNvPr>
          <p:cNvSpPr>
            <a:spLocks noGrp="1"/>
          </p:cNvSpPr>
          <p:nvPr>
            <p:ph idx="1"/>
          </p:nvPr>
        </p:nvSpPr>
        <p:spPr>
          <a:xfrm>
            <a:off x="1141412" y="2258364"/>
            <a:ext cx="9905999" cy="3541714"/>
          </a:xfrm>
        </p:spPr>
        <p:txBody>
          <a:bodyPr/>
          <a:lstStyle/>
          <a:p>
            <a:r>
              <a:rPr lang="en-IN" u="sng" dirty="0">
                <a:hlinkClick r:id="rId2">
                  <a:extLst>
                    <a:ext uri="{A12FA001-AC4F-418D-AE19-62706E023703}">
                      <ahyp:hlinkClr xmlns:ahyp="http://schemas.microsoft.com/office/drawing/2018/hyperlinkcolor" val="tx"/>
                    </a:ext>
                  </a:extLst>
                </a:hlinkClick>
              </a:rPr>
              <a:t>http://www2.informatik.uni-freiburg.de/~cziegler/BX/</a:t>
            </a:r>
            <a:endParaRPr lang="en-IN" u="sng" dirty="0"/>
          </a:p>
          <a:p>
            <a:r>
              <a:rPr lang="en-IN" u="sng" dirty="0">
                <a:hlinkClick r:id="rId3">
                  <a:extLst>
                    <a:ext uri="{A12FA001-AC4F-418D-AE19-62706E023703}">
                      <ahyp:hlinkClr xmlns:ahyp="http://schemas.microsoft.com/office/drawing/2018/hyperlinkcolor" val="tx"/>
                    </a:ext>
                  </a:extLst>
                </a:hlinkClick>
              </a:rPr>
              <a:t>https://medium.com/mediarithmics-what-is/what-are-recommendation-systems-and-how-do-they-work-91aa8bf3ec11</a:t>
            </a:r>
            <a:endParaRPr lang="en-IN" u="sng" dirty="0"/>
          </a:p>
          <a:p>
            <a:r>
              <a:rPr lang="en-IN" u="sng" dirty="0"/>
              <a:t>https://en.wikipedia.org/wiki/Collaborative_filtering</a:t>
            </a:r>
          </a:p>
          <a:p>
            <a:endParaRPr lang="en-IN" dirty="0"/>
          </a:p>
        </p:txBody>
      </p:sp>
    </p:spTree>
    <p:extLst>
      <p:ext uri="{BB962C8B-B14F-4D97-AF65-F5344CB8AC3E}">
        <p14:creationId xmlns:p14="http://schemas.microsoft.com/office/powerpoint/2010/main" val="187846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65ED-1EBC-4385-B2F3-FB653D8FD707}"/>
              </a:ext>
            </a:extLst>
          </p:cNvPr>
          <p:cNvSpPr>
            <a:spLocks noGrp="1"/>
          </p:cNvSpPr>
          <p:nvPr>
            <p:ph type="title"/>
          </p:nvPr>
        </p:nvSpPr>
        <p:spPr>
          <a:xfrm>
            <a:off x="2579596" y="119849"/>
            <a:ext cx="9905998" cy="1478570"/>
          </a:xfrm>
        </p:spPr>
        <p:txBody>
          <a:bodyPr/>
          <a:lstStyle/>
          <a:p>
            <a:r>
              <a:rPr lang="en-IN" dirty="0"/>
              <a:t>Overview</a:t>
            </a:r>
          </a:p>
        </p:txBody>
      </p:sp>
      <p:sp>
        <p:nvSpPr>
          <p:cNvPr id="3" name="Content Placeholder 2">
            <a:extLst>
              <a:ext uri="{FF2B5EF4-FFF2-40B4-BE49-F238E27FC236}">
                <a16:creationId xmlns:a16="http://schemas.microsoft.com/office/drawing/2014/main" id="{E11D49FB-0B3A-4235-9870-8A79F2431A8B}"/>
              </a:ext>
            </a:extLst>
          </p:cNvPr>
          <p:cNvSpPr>
            <a:spLocks noGrp="1"/>
          </p:cNvSpPr>
          <p:nvPr>
            <p:ph idx="1"/>
          </p:nvPr>
        </p:nvSpPr>
        <p:spPr>
          <a:xfrm>
            <a:off x="1427827" y="1527398"/>
            <a:ext cx="5939161" cy="5202314"/>
          </a:xfrm>
        </p:spPr>
        <p:txBody>
          <a:bodyPr>
            <a:normAutofit/>
          </a:bodyPr>
          <a:lstStyle/>
          <a:p>
            <a:r>
              <a:rPr lang="en-IN" dirty="0"/>
              <a:t>Implemented Collaborative Filtering using Matrix Factorization.</a:t>
            </a:r>
          </a:p>
          <a:p>
            <a:r>
              <a:rPr lang="en-IN" dirty="0"/>
              <a:t>Used ALS(Alternating Least Squares) algorithm to achieve matrix Factorization </a:t>
            </a:r>
          </a:p>
          <a:p>
            <a:endParaRPr lang="en-IN" dirty="0"/>
          </a:p>
          <a:p>
            <a:r>
              <a:rPr lang="en-IN" dirty="0"/>
              <a:t>Recommended the following: </a:t>
            </a:r>
          </a:p>
          <a:p>
            <a:pPr marL="457200" indent="-457200">
              <a:buFont typeface="+mj-lt"/>
              <a:buAutoNum type="arabicPeriod"/>
            </a:pPr>
            <a:r>
              <a:rPr lang="en-IN" sz="2000" dirty="0"/>
              <a:t>Books similar to the input books</a:t>
            </a:r>
            <a:r>
              <a:rPr lang="en-IN" sz="1400" dirty="0"/>
              <a:t> </a:t>
            </a:r>
          </a:p>
          <a:p>
            <a:pPr marL="457200" indent="-457200">
              <a:buFont typeface="+mj-lt"/>
              <a:buAutoNum type="arabicPeriod"/>
            </a:pPr>
            <a:r>
              <a:rPr lang="en-IN" sz="2000" dirty="0"/>
              <a:t>Books a particular reader would most likely to cherish reading</a:t>
            </a:r>
          </a:p>
        </p:txBody>
      </p:sp>
      <p:pic>
        <p:nvPicPr>
          <p:cNvPr id="4" name="Picture 3">
            <a:extLst>
              <a:ext uri="{FF2B5EF4-FFF2-40B4-BE49-F238E27FC236}">
                <a16:creationId xmlns:a16="http://schemas.microsoft.com/office/drawing/2014/main" id="{262260FE-A88C-4997-AAA7-E684CF32AB86}"/>
              </a:ext>
            </a:extLst>
          </p:cNvPr>
          <p:cNvPicPr>
            <a:picLocks noChangeAspect="1"/>
          </p:cNvPicPr>
          <p:nvPr/>
        </p:nvPicPr>
        <p:blipFill>
          <a:blip r:embed="rId2"/>
          <a:stretch>
            <a:fillRect/>
          </a:stretch>
        </p:blipFill>
        <p:spPr>
          <a:xfrm>
            <a:off x="7963269" y="460679"/>
            <a:ext cx="3835154" cy="5936642"/>
          </a:xfrm>
          <a:prstGeom prst="rect">
            <a:avLst/>
          </a:prstGeom>
        </p:spPr>
      </p:pic>
    </p:spTree>
    <p:extLst>
      <p:ext uri="{BB962C8B-B14F-4D97-AF65-F5344CB8AC3E}">
        <p14:creationId xmlns:p14="http://schemas.microsoft.com/office/powerpoint/2010/main" val="3340711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28C8-2B95-470E-B107-E588643E93C4}"/>
              </a:ext>
            </a:extLst>
          </p:cNvPr>
          <p:cNvSpPr>
            <a:spLocks noGrp="1"/>
          </p:cNvSpPr>
          <p:nvPr>
            <p:ph type="title"/>
          </p:nvPr>
        </p:nvSpPr>
        <p:spPr>
          <a:xfrm>
            <a:off x="4056192" y="222721"/>
            <a:ext cx="9905998" cy="1478570"/>
          </a:xfrm>
        </p:spPr>
        <p:txBody>
          <a:bodyPr/>
          <a:lstStyle/>
          <a:p>
            <a:r>
              <a:rPr lang="en-IN" dirty="0"/>
              <a:t>INPUT DATASET</a:t>
            </a:r>
          </a:p>
        </p:txBody>
      </p:sp>
      <p:sp>
        <p:nvSpPr>
          <p:cNvPr id="3" name="Content Placeholder 2">
            <a:extLst>
              <a:ext uri="{FF2B5EF4-FFF2-40B4-BE49-F238E27FC236}">
                <a16:creationId xmlns:a16="http://schemas.microsoft.com/office/drawing/2014/main" id="{15C09743-0674-43EA-859C-25B660B744DC}"/>
              </a:ext>
            </a:extLst>
          </p:cNvPr>
          <p:cNvSpPr>
            <a:spLocks noGrp="1"/>
          </p:cNvSpPr>
          <p:nvPr>
            <p:ph idx="1"/>
          </p:nvPr>
        </p:nvSpPr>
        <p:spPr>
          <a:xfrm>
            <a:off x="1141412" y="1701291"/>
            <a:ext cx="9905999" cy="1727709"/>
          </a:xfrm>
        </p:spPr>
        <p:txBody>
          <a:bodyPr>
            <a:normAutofit fontScale="92500" lnSpcReduction="20000"/>
          </a:bodyPr>
          <a:lstStyle/>
          <a:p>
            <a:r>
              <a:rPr lang="en-IN" dirty="0"/>
              <a:t>Dataset Used:- Two files: Book-Rating.csv and Books.csv</a:t>
            </a:r>
          </a:p>
          <a:p>
            <a:r>
              <a:rPr lang="en-IN" dirty="0"/>
              <a:t>Book-Rating.csv: Contains User-Id, ISBN Number and Rating</a:t>
            </a:r>
          </a:p>
          <a:p>
            <a:r>
              <a:rPr lang="en-IN" dirty="0"/>
              <a:t>Books.csv: Contains ISBN Number, Book-Title, Book-Author, Year-of-Publication, Publisher</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B32D2374-7CC0-4CC1-8C5B-AA6CB0EB7C28}"/>
              </a:ext>
            </a:extLst>
          </p:cNvPr>
          <p:cNvPicPr>
            <a:picLocks noChangeAspect="1"/>
          </p:cNvPicPr>
          <p:nvPr/>
        </p:nvPicPr>
        <p:blipFill>
          <a:blip r:embed="rId2"/>
          <a:stretch>
            <a:fillRect/>
          </a:stretch>
        </p:blipFill>
        <p:spPr>
          <a:xfrm>
            <a:off x="363505" y="3832179"/>
            <a:ext cx="3766578" cy="2524640"/>
          </a:xfrm>
          <a:prstGeom prst="rect">
            <a:avLst/>
          </a:prstGeom>
        </p:spPr>
      </p:pic>
      <p:pic>
        <p:nvPicPr>
          <p:cNvPr id="7" name="Picture 6">
            <a:extLst>
              <a:ext uri="{FF2B5EF4-FFF2-40B4-BE49-F238E27FC236}">
                <a16:creationId xmlns:a16="http://schemas.microsoft.com/office/drawing/2014/main" id="{242DA5AB-5B3E-4F27-80D4-516A8C8C5E0E}"/>
              </a:ext>
            </a:extLst>
          </p:cNvPr>
          <p:cNvPicPr>
            <a:picLocks noChangeAspect="1"/>
          </p:cNvPicPr>
          <p:nvPr/>
        </p:nvPicPr>
        <p:blipFill>
          <a:blip r:embed="rId3"/>
          <a:stretch>
            <a:fillRect/>
          </a:stretch>
        </p:blipFill>
        <p:spPr>
          <a:xfrm>
            <a:off x="4249405" y="3832178"/>
            <a:ext cx="7625027" cy="2524640"/>
          </a:xfrm>
          <a:prstGeom prst="rect">
            <a:avLst/>
          </a:prstGeom>
        </p:spPr>
      </p:pic>
    </p:spTree>
    <p:extLst>
      <p:ext uri="{BB962C8B-B14F-4D97-AF65-F5344CB8AC3E}">
        <p14:creationId xmlns:p14="http://schemas.microsoft.com/office/powerpoint/2010/main" val="2904169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BA09B-158F-4DF6-A6F3-C52616EDB398}"/>
              </a:ext>
            </a:extLst>
          </p:cNvPr>
          <p:cNvSpPr>
            <a:spLocks noGrp="1"/>
          </p:cNvSpPr>
          <p:nvPr>
            <p:ph type="title"/>
          </p:nvPr>
        </p:nvSpPr>
        <p:spPr/>
        <p:txBody>
          <a:bodyPr/>
          <a:lstStyle/>
          <a:p>
            <a:r>
              <a:rPr lang="en-IN" dirty="0"/>
              <a:t>Algorithm Used – Collaborative Filtering</a:t>
            </a:r>
          </a:p>
        </p:txBody>
      </p:sp>
      <p:pic>
        <p:nvPicPr>
          <p:cNvPr id="7" name="Content Placeholder 6">
            <a:extLst>
              <a:ext uri="{FF2B5EF4-FFF2-40B4-BE49-F238E27FC236}">
                <a16:creationId xmlns:a16="http://schemas.microsoft.com/office/drawing/2014/main" id="{8287C34F-D889-4648-86C0-1E1B06180F87}"/>
              </a:ext>
            </a:extLst>
          </p:cNvPr>
          <p:cNvPicPr>
            <a:picLocks noGrp="1" noChangeAspect="1"/>
          </p:cNvPicPr>
          <p:nvPr>
            <p:ph idx="1"/>
          </p:nvPr>
        </p:nvPicPr>
        <p:blipFill>
          <a:blip r:embed="rId2"/>
          <a:stretch>
            <a:fillRect/>
          </a:stretch>
        </p:blipFill>
        <p:spPr>
          <a:xfrm>
            <a:off x="7022237" y="2046189"/>
            <a:ext cx="4412019" cy="4193293"/>
          </a:xfrm>
        </p:spPr>
      </p:pic>
      <p:sp>
        <p:nvSpPr>
          <p:cNvPr id="8" name="TextBox 7">
            <a:extLst>
              <a:ext uri="{FF2B5EF4-FFF2-40B4-BE49-F238E27FC236}">
                <a16:creationId xmlns:a16="http://schemas.microsoft.com/office/drawing/2014/main" id="{D4F4F6D2-632B-482A-8330-8290FBD6DA72}"/>
              </a:ext>
            </a:extLst>
          </p:cNvPr>
          <p:cNvSpPr txBox="1"/>
          <p:nvPr/>
        </p:nvSpPr>
        <p:spPr>
          <a:xfrm>
            <a:off x="1029809" y="2210540"/>
            <a:ext cx="5770485" cy="3416320"/>
          </a:xfrm>
          <a:prstGeom prst="rect">
            <a:avLst/>
          </a:prstGeom>
          <a:noFill/>
        </p:spPr>
        <p:txBody>
          <a:bodyPr wrap="square" rtlCol="0">
            <a:spAutoFit/>
          </a:bodyPr>
          <a:lstStyle/>
          <a:p>
            <a:pPr marL="285750" indent="-285750">
              <a:buFont typeface="Arial" panose="020B0604020202020204" pitchFamily="34" charset="0"/>
              <a:buChar char="•"/>
            </a:pPr>
            <a:r>
              <a:rPr lang="en-IN" sz="2400" dirty="0"/>
              <a:t>Underlying Principle:- If a person A has the same opinion as person B on an issue, then A is more likely to have B’s opinion on a different issue.</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There are two types of recommendations :</a:t>
            </a:r>
          </a:p>
          <a:p>
            <a:pPr marL="457200" indent="-457200">
              <a:buFont typeface="+mj-lt"/>
              <a:buAutoNum type="arabicPeriod"/>
            </a:pPr>
            <a:r>
              <a:rPr lang="en-IN" sz="2400" dirty="0"/>
              <a:t>Item based (book) </a:t>
            </a:r>
          </a:p>
          <a:p>
            <a:pPr marL="457200" indent="-457200">
              <a:buFont typeface="+mj-lt"/>
              <a:buAutoNum type="arabicPeriod"/>
            </a:pPr>
            <a:r>
              <a:rPr lang="en-IN" sz="2400" dirty="0"/>
              <a:t>User (Book-reader) based</a:t>
            </a:r>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2426307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AC23-9B08-481D-8520-D1ECE3FA1C3E}"/>
              </a:ext>
            </a:extLst>
          </p:cNvPr>
          <p:cNvSpPr>
            <a:spLocks noGrp="1"/>
          </p:cNvSpPr>
          <p:nvPr>
            <p:ph type="title"/>
          </p:nvPr>
        </p:nvSpPr>
        <p:spPr>
          <a:xfrm>
            <a:off x="2757149" y="212626"/>
            <a:ext cx="9905998" cy="1478570"/>
          </a:xfrm>
        </p:spPr>
        <p:txBody>
          <a:bodyPr/>
          <a:lstStyle/>
          <a:p>
            <a:r>
              <a:rPr lang="en-IN" dirty="0"/>
              <a:t> Matrix Factorization</a:t>
            </a:r>
          </a:p>
        </p:txBody>
      </p:sp>
      <p:sp>
        <p:nvSpPr>
          <p:cNvPr id="3" name="Content Placeholder 2">
            <a:extLst>
              <a:ext uri="{FF2B5EF4-FFF2-40B4-BE49-F238E27FC236}">
                <a16:creationId xmlns:a16="http://schemas.microsoft.com/office/drawing/2014/main" id="{2E04CB0E-EA36-45AC-8613-5CD536AB411A}"/>
              </a:ext>
            </a:extLst>
          </p:cNvPr>
          <p:cNvSpPr>
            <a:spLocks noGrp="1"/>
          </p:cNvSpPr>
          <p:nvPr>
            <p:ph idx="1"/>
          </p:nvPr>
        </p:nvSpPr>
        <p:spPr>
          <a:xfrm>
            <a:off x="1141413" y="2249488"/>
            <a:ext cx="6431240" cy="3032726"/>
          </a:xfrm>
        </p:spPr>
        <p:txBody>
          <a:bodyPr>
            <a:normAutofit/>
          </a:bodyPr>
          <a:lstStyle/>
          <a:p>
            <a:r>
              <a:rPr lang="en-IN" dirty="0"/>
              <a:t>Used the training data set matrix R (user x item) to split into two matrices of dimensions U (user x feature) and V (feature x item).</a:t>
            </a:r>
          </a:p>
          <a:p>
            <a:r>
              <a:rPr lang="en-IN" dirty="0"/>
              <a:t>Here, items represent book readers, whereas items represent books.</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A0FE8038-933C-4528-9A9C-CC4A94484443}"/>
              </a:ext>
            </a:extLst>
          </p:cNvPr>
          <p:cNvPicPr>
            <a:picLocks noChangeAspect="1"/>
          </p:cNvPicPr>
          <p:nvPr/>
        </p:nvPicPr>
        <p:blipFill>
          <a:blip r:embed="rId2"/>
          <a:stretch>
            <a:fillRect/>
          </a:stretch>
        </p:blipFill>
        <p:spPr>
          <a:xfrm>
            <a:off x="7879659" y="2097088"/>
            <a:ext cx="3732333" cy="3726663"/>
          </a:xfrm>
          <a:prstGeom prst="rect">
            <a:avLst/>
          </a:prstGeom>
        </p:spPr>
      </p:pic>
    </p:spTree>
    <p:extLst>
      <p:ext uri="{BB962C8B-B14F-4D97-AF65-F5344CB8AC3E}">
        <p14:creationId xmlns:p14="http://schemas.microsoft.com/office/powerpoint/2010/main" val="2072366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058E0-53DC-465C-8FD2-F23E01DFC502}"/>
              </a:ext>
            </a:extLst>
          </p:cNvPr>
          <p:cNvSpPr>
            <a:spLocks noGrp="1"/>
          </p:cNvSpPr>
          <p:nvPr>
            <p:ph type="title"/>
          </p:nvPr>
        </p:nvSpPr>
        <p:spPr>
          <a:xfrm>
            <a:off x="2695005" y="423209"/>
            <a:ext cx="9905998" cy="1478570"/>
          </a:xfrm>
        </p:spPr>
        <p:txBody>
          <a:bodyPr/>
          <a:lstStyle/>
          <a:p>
            <a:r>
              <a:rPr lang="en-IN" dirty="0"/>
              <a:t>Matrix Factorization</a:t>
            </a:r>
          </a:p>
        </p:txBody>
      </p:sp>
      <p:pic>
        <p:nvPicPr>
          <p:cNvPr id="5" name="Content Placeholder 4">
            <a:extLst>
              <a:ext uri="{FF2B5EF4-FFF2-40B4-BE49-F238E27FC236}">
                <a16:creationId xmlns:a16="http://schemas.microsoft.com/office/drawing/2014/main" id="{555C0655-FA1F-4810-9FBF-48733BB575E9}"/>
              </a:ext>
            </a:extLst>
          </p:cNvPr>
          <p:cNvPicPr>
            <a:picLocks noGrp="1" noChangeAspect="1"/>
          </p:cNvPicPr>
          <p:nvPr>
            <p:ph idx="1"/>
          </p:nvPr>
        </p:nvPicPr>
        <p:blipFill>
          <a:blip r:embed="rId2"/>
          <a:stretch>
            <a:fillRect/>
          </a:stretch>
        </p:blipFill>
        <p:spPr>
          <a:xfrm>
            <a:off x="6454066" y="2183701"/>
            <a:ext cx="4900085" cy="3025402"/>
          </a:xfrm>
        </p:spPr>
      </p:pic>
      <p:sp>
        <p:nvSpPr>
          <p:cNvPr id="7" name="Content Placeholder 2">
            <a:extLst>
              <a:ext uri="{FF2B5EF4-FFF2-40B4-BE49-F238E27FC236}">
                <a16:creationId xmlns:a16="http://schemas.microsoft.com/office/drawing/2014/main" id="{C2DBD2DC-3DCD-461E-BDA4-4F1B759AB596}"/>
              </a:ext>
            </a:extLst>
          </p:cNvPr>
          <p:cNvSpPr txBox="1">
            <a:spLocks/>
          </p:cNvSpPr>
          <p:nvPr/>
        </p:nvSpPr>
        <p:spPr>
          <a:xfrm>
            <a:off x="1496520" y="2000913"/>
            <a:ext cx="5312653" cy="435549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dirty="0"/>
              <a:t>U:</a:t>
            </a:r>
          </a:p>
          <a:p>
            <a:pPr marL="457200" indent="-457200">
              <a:buFont typeface="+mj-lt"/>
              <a:buAutoNum type="arabicPeriod"/>
            </a:pPr>
            <a:r>
              <a:rPr lang="en-IN" sz="2000" dirty="0"/>
              <a:t>Rows : Users</a:t>
            </a:r>
          </a:p>
          <a:p>
            <a:pPr marL="457200" indent="-457200">
              <a:buFont typeface="+mj-lt"/>
              <a:buAutoNum type="arabicPeriod"/>
            </a:pPr>
            <a:r>
              <a:rPr lang="en-IN" sz="2000" dirty="0"/>
              <a:t>Columns : Features</a:t>
            </a:r>
          </a:p>
          <a:p>
            <a:r>
              <a:rPr lang="en-IN" dirty="0"/>
              <a:t>V:</a:t>
            </a:r>
          </a:p>
          <a:p>
            <a:pPr marL="457200" indent="-457200">
              <a:buFont typeface="+mj-lt"/>
              <a:buAutoNum type="arabicPeriod"/>
            </a:pPr>
            <a:r>
              <a:rPr lang="en-IN" sz="2000" dirty="0"/>
              <a:t>Rows : Features</a:t>
            </a:r>
          </a:p>
          <a:p>
            <a:pPr marL="457200" indent="-457200">
              <a:buFont typeface="+mj-lt"/>
              <a:buAutoNum type="arabicPeriod"/>
            </a:pPr>
            <a:r>
              <a:rPr lang="en-IN" sz="2000" dirty="0"/>
              <a:t>Columns : Books</a:t>
            </a:r>
          </a:p>
          <a:p>
            <a:r>
              <a:rPr lang="en-IN" dirty="0"/>
              <a:t>R = U x V</a:t>
            </a:r>
          </a:p>
        </p:txBody>
      </p:sp>
    </p:spTree>
    <p:extLst>
      <p:ext uri="{BB962C8B-B14F-4D97-AF65-F5344CB8AC3E}">
        <p14:creationId xmlns:p14="http://schemas.microsoft.com/office/powerpoint/2010/main" val="2291279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4A19F-C68C-4A9C-A4AE-EC67400F197B}"/>
              </a:ext>
            </a:extLst>
          </p:cNvPr>
          <p:cNvSpPr>
            <a:spLocks noGrp="1"/>
          </p:cNvSpPr>
          <p:nvPr>
            <p:ph type="title"/>
          </p:nvPr>
        </p:nvSpPr>
        <p:spPr/>
        <p:txBody>
          <a:bodyPr/>
          <a:lstStyle/>
          <a:p>
            <a:r>
              <a:rPr lang="en-IN" dirty="0"/>
              <a:t>Alternating Least Square</a:t>
            </a:r>
          </a:p>
        </p:txBody>
      </p:sp>
      <p:sp>
        <p:nvSpPr>
          <p:cNvPr id="3" name="Content Placeholder 2">
            <a:extLst>
              <a:ext uri="{FF2B5EF4-FFF2-40B4-BE49-F238E27FC236}">
                <a16:creationId xmlns:a16="http://schemas.microsoft.com/office/drawing/2014/main" id="{D14BE669-EE4C-4620-A77F-2E9CBBD53AF9}"/>
              </a:ext>
            </a:extLst>
          </p:cNvPr>
          <p:cNvSpPr>
            <a:spLocks noGrp="1"/>
          </p:cNvSpPr>
          <p:nvPr>
            <p:ph idx="1"/>
          </p:nvPr>
        </p:nvSpPr>
        <p:spPr>
          <a:xfrm>
            <a:off x="759673" y="2097088"/>
            <a:ext cx="4954588" cy="4373255"/>
          </a:xfrm>
        </p:spPr>
        <p:txBody>
          <a:bodyPr/>
          <a:lstStyle/>
          <a:p>
            <a:r>
              <a:rPr lang="en-IN" dirty="0"/>
              <a:t>Goal:- To minimise the difference between original training data matrix and subsequent U x V over the iterations.</a:t>
            </a:r>
          </a:p>
          <a:p>
            <a:r>
              <a:rPr lang="en-IN" dirty="0"/>
              <a:t>To minimise the adjacent loss function</a:t>
            </a:r>
          </a:p>
          <a:p>
            <a:r>
              <a:rPr lang="en-IN" dirty="0"/>
              <a:t>Iteratively updating the two matrices, U and V </a:t>
            </a:r>
          </a:p>
          <a:p>
            <a:endParaRPr lang="en-IN" dirty="0"/>
          </a:p>
        </p:txBody>
      </p:sp>
      <p:pic>
        <p:nvPicPr>
          <p:cNvPr id="7" name="Picture 6">
            <a:extLst>
              <a:ext uri="{FF2B5EF4-FFF2-40B4-BE49-F238E27FC236}">
                <a16:creationId xmlns:a16="http://schemas.microsoft.com/office/drawing/2014/main" id="{81A8BDED-4610-49DD-9EAB-07D94365304D}"/>
              </a:ext>
            </a:extLst>
          </p:cNvPr>
          <p:cNvPicPr>
            <a:picLocks noChangeAspect="1"/>
          </p:cNvPicPr>
          <p:nvPr/>
        </p:nvPicPr>
        <p:blipFill>
          <a:blip r:embed="rId2"/>
          <a:stretch>
            <a:fillRect/>
          </a:stretch>
        </p:blipFill>
        <p:spPr>
          <a:xfrm>
            <a:off x="6658618" y="2097088"/>
            <a:ext cx="4770533" cy="1104996"/>
          </a:xfrm>
          <a:prstGeom prst="rect">
            <a:avLst/>
          </a:prstGeom>
        </p:spPr>
      </p:pic>
      <p:pic>
        <p:nvPicPr>
          <p:cNvPr id="4" name="Picture 3">
            <a:extLst>
              <a:ext uri="{FF2B5EF4-FFF2-40B4-BE49-F238E27FC236}">
                <a16:creationId xmlns:a16="http://schemas.microsoft.com/office/drawing/2014/main" id="{8B78FEB1-0CB7-4E48-B4E4-3B58DA3A027F}"/>
              </a:ext>
            </a:extLst>
          </p:cNvPr>
          <p:cNvPicPr>
            <a:picLocks noChangeAspect="1"/>
          </p:cNvPicPr>
          <p:nvPr/>
        </p:nvPicPr>
        <p:blipFill>
          <a:blip r:embed="rId3"/>
          <a:stretch>
            <a:fillRect/>
          </a:stretch>
        </p:blipFill>
        <p:spPr>
          <a:xfrm>
            <a:off x="6658618" y="3667014"/>
            <a:ext cx="4943475" cy="1495425"/>
          </a:xfrm>
          <a:prstGeom prst="rect">
            <a:avLst/>
          </a:prstGeom>
        </p:spPr>
      </p:pic>
    </p:spTree>
    <p:extLst>
      <p:ext uri="{BB962C8B-B14F-4D97-AF65-F5344CB8AC3E}">
        <p14:creationId xmlns:p14="http://schemas.microsoft.com/office/powerpoint/2010/main" val="1723438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F3F4-84CD-42F3-895E-ECB49F1D2785}"/>
              </a:ext>
            </a:extLst>
          </p:cNvPr>
          <p:cNvSpPr>
            <a:spLocks noGrp="1"/>
          </p:cNvSpPr>
          <p:nvPr>
            <p:ph type="title"/>
          </p:nvPr>
        </p:nvSpPr>
        <p:spPr>
          <a:xfrm>
            <a:off x="1522565" y="287020"/>
            <a:ext cx="9905998" cy="1478570"/>
          </a:xfrm>
        </p:spPr>
        <p:txBody>
          <a:bodyPr/>
          <a:lstStyle/>
          <a:p>
            <a:r>
              <a:rPr lang="en-IN" dirty="0"/>
              <a:t>Confidence and Preference Matrices</a:t>
            </a:r>
          </a:p>
        </p:txBody>
      </p:sp>
      <p:sp>
        <p:nvSpPr>
          <p:cNvPr id="3" name="Content Placeholder 2">
            <a:extLst>
              <a:ext uri="{FF2B5EF4-FFF2-40B4-BE49-F238E27FC236}">
                <a16:creationId xmlns:a16="http://schemas.microsoft.com/office/drawing/2014/main" id="{D7E3FDA9-8181-4199-9D12-0A132ADEE498}"/>
              </a:ext>
            </a:extLst>
          </p:cNvPr>
          <p:cNvSpPr>
            <a:spLocks noGrp="1"/>
          </p:cNvSpPr>
          <p:nvPr>
            <p:ph idx="1"/>
          </p:nvPr>
        </p:nvSpPr>
        <p:spPr>
          <a:xfrm>
            <a:off x="1143000" y="1962467"/>
            <a:ext cx="9905999" cy="4608513"/>
          </a:xfrm>
        </p:spPr>
        <p:txBody>
          <a:bodyPr>
            <a:normAutofit lnSpcReduction="10000"/>
          </a:bodyPr>
          <a:lstStyle/>
          <a:p>
            <a:r>
              <a:rPr lang="en-IN" dirty="0"/>
              <a:t>Confidence matrix is obtained by multiplying original matrix with a discrete value called alpha.</a:t>
            </a:r>
          </a:p>
          <a:p>
            <a:r>
              <a:rPr lang="en-US" dirty="0"/>
              <a:t>We also add 1 so we have a minimal confidence even if </a:t>
            </a:r>
            <a:r>
              <a:rPr lang="en-US" b="1" dirty="0"/>
              <a:t>α x r </a:t>
            </a:r>
            <a:r>
              <a:rPr lang="en-US" dirty="0"/>
              <a:t>equals</a:t>
            </a:r>
            <a:r>
              <a:rPr lang="en-US" b="1" dirty="0"/>
              <a:t> </a:t>
            </a:r>
            <a:r>
              <a:rPr lang="en-US" dirty="0"/>
              <a:t>zero</a:t>
            </a:r>
          </a:p>
          <a:p>
            <a:pPr marL="0" indent="0">
              <a:buNone/>
            </a:pPr>
            <a:endParaRPr lang="en-US" dirty="0"/>
          </a:p>
          <a:p>
            <a:endParaRPr lang="en-US" dirty="0"/>
          </a:p>
          <a:p>
            <a:pPr marL="342900" indent="-342900"/>
            <a:r>
              <a:rPr lang="en-IN" dirty="0"/>
              <a:t>Preference Matrix is obtained by establishing the values as 0, if the original training matrix doesn’t have any rating value i.e. the user has not read the book and therefore has not rated the book</a:t>
            </a:r>
          </a:p>
          <a:p>
            <a:pPr marL="342900" indent="-342900"/>
            <a:r>
              <a:rPr lang="en-IN" dirty="0"/>
              <a:t>Whereas 1, if the book has been rated</a:t>
            </a:r>
          </a:p>
          <a:p>
            <a:endParaRPr lang="en-IN" dirty="0"/>
          </a:p>
        </p:txBody>
      </p:sp>
      <p:pic>
        <p:nvPicPr>
          <p:cNvPr id="7" name="Picture 6">
            <a:extLst>
              <a:ext uri="{FF2B5EF4-FFF2-40B4-BE49-F238E27FC236}">
                <a16:creationId xmlns:a16="http://schemas.microsoft.com/office/drawing/2014/main" id="{C3E055B0-0572-406D-95BF-9C7EA21660E2}"/>
              </a:ext>
            </a:extLst>
          </p:cNvPr>
          <p:cNvPicPr>
            <a:picLocks noChangeAspect="1"/>
          </p:cNvPicPr>
          <p:nvPr/>
        </p:nvPicPr>
        <p:blipFill>
          <a:blip r:embed="rId2"/>
          <a:stretch>
            <a:fillRect/>
          </a:stretch>
        </p:blipFill>
        <p:spPr>
          <a:xfrm>
            <a:off x="4959053" y="3672311"/>
            <a:ext cx="1516511" cy="594412"/>
          </a:xfrm>
          <a:prstGeom prst="rect">
            <a:avLst/>
          </a:prstGeom>
        </p:spPr>
      </p:pic>
      <p:pic>
        <p:nvPicPr>
          <p:cNvPr id="10" name="Picture 9">
            <a:extLst>
              <a:ext uri="{FF2B5EF4-FFF2-40B4-BE49-F238E27FC236}">
                <a16:creationId xmlns:a16="http://schemas.microsoft.com/office/drawing/2014/main" id="{ACBA1C71-DBDC-4F66-8D45-B4664BBC16C9}"/>
              </a:ext>
            </a:extLst>
          </p:cNvPr>
          <p:cNvPicPr>
            <a:picLocks noChangeAspect="1"/>
          </p:cNvPicPr>
          <p:nvPr/>
        </p:nvPicPr>
        <p:blipFill>
          <a:blip r:embed="rId3"/>
          <a:stretch>
            <a:fillRect/>
          </a:stretch>
        </p:blipFill>
        <p:spPr>
          <a:xfrm>
            <a:off x="7509898" y="5659408"/>
            <a:ext cx="2758679" cy="662997"/>
          </a:xfrm>
          <a:prstGeom prst="rect">
            <a:avLst/>
          </a:prstGeom>
        </p:spPr>
      </p:pic>
    </p:spTree>
    <p:extLst>
      <p:ext uri="{BB962C8B-B14F-4D97-AF65-F5344CB8AC3E}">
        <p14:creationId xmlns:p14="http://schemas.microsoft.com/office/powerpoint/2010/main" val="3338159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449C-D46B-47E1-A7DF-A955B227481D}"/>
              </a:ext>
            </a:extLst>
          </p:cNvPr>
          <p:cNvSpPr>
            <a:spLocks noGrp="1"/>
          </p:cNvSpPr>
          <p:nvPr>
            <p:ph type="title"/>
          </p:nvPr>
        </p:nvSpPr>
        <p:spPr>
          <a:xfrm>
            <a:off x="2002547" y="113453"/>
            <a:ext cx="9905998" cy="1478570"/>
          </a:xfrm>
        </p:spPr>
        <p:txBody>
          <a:bodyPr/>
          <a:lstStyle/>
          <a:p>
            <a:r>
              <a:rPr lang="en-IN" dirty="0"/>
              <a:t>Alternating Least Square</a:t>
            </a:r>
          </a:p>
        </p:txBody>
      </p:sp>
      <p:pic>
        <p:nvPicPr>
          <p:cNvPr id="6" name="Content Placeholder 5">
            <a:extLst>
              <a:ext uri="{FF2B5EF4-FFF2-40B4-BE49-F238E27FC236}">
                <a16:creationId xmlns:a16="http://schemas.microsoft.com/office/drawing/2014/main" id="{22282F21-80A2-4773-8E66-B8357C5A9887}"/>
              </a:ext>
            </a:extLst>
          </p:cNvPr>
          <p:cNvPicPr>
            <a:picLocks noGrp="1" noChangeAspect="1"/>
          </p:cNvPicPr>
          <p:nvPr>
            <p:ph idx="1"/>
          </p:nvPr>
        </p:nvPicPr>
        <p:blipFill>
          <a:blip r:embed="rId2"/>
          <a:stretch>
            <a:fillRect/>
          </a:stretch>
        </p:blipFill>
        <p:spPr>
          <a:xfrm>
            <a:off x="6287927" y="1612745"/>
            <a:ext cx="5612414" cy="5001120"/>
          </a:xfrm>
        </p:spPr>
      </p:pic>
      <p:sp>
        <p:nvSpPr>
          <p:cNvPr id="7" name="TextBox 6">
            <a:extLst>
              <a:ext uri="{FF2B5EF4-FFF2-40B4-BE49-F238E27FC236}">
                <a16:creationId xmlns:a16="http://schemas.microsoft.com/office/drawing/2014/main" id="{60270584-F269-4F15-AA09-D7C8E4665EB3}"/>
              </a:ext>
            </a:extLst>
          </p:cNvPr>
          <p:cNvSpPr txBox="1"/>
          <p:nvPr/>
        </p:nvSpPr>
        <p:spPr>
          <a:xfrm>
            <a:off x="996835" y="2024305"/>
            <a:ext cx="5353235" cy="4339650"/>
          </a:xfrm>
          <a:prstGeom prst="rect">
            <a:avLst/>
          </a:prstGeom>
          <a:noFill/>
        </p:spPr>
        <p:txBody>
          <a:bodyPr wrap="square" rtlCol="0">
            <a:spAutoFit/>
          </a:bodyPr>
          <a:lstStyle/>
          <a:p>
            <a:pPr marL="285750" indent="-285750">
              <a:buFont typeface="Arial" panose="020B0604020202020204" pitchFamily="34" charset="0"/>
              <a:buChar char="•"/>
            </a:pPr>
            <a:r>
              <a:rPr lang="en-IN" sz="2400" dirty="0"/>
              <a:t>Iterating for the specified number of times passed in the function call.</a:t>
            </a:r>
          </a:p>
          <a:p>
            <a:pPr marL="285750" indent="-285750">
              <a:buFont typeface="Arial" panose="020B0604020202020204" pitchFamily="34" charset="0"/>
              <a:buChar char="•"/>
            </a:pPr>
            <a:r>
              <a:rPr lang="en-IN" sz="2400" dirty="0"/>
              <a:t>Creation of the matrices U and V.</a:t>
            </a:r>
          </a:p>
          <a:p>
            <a:pPr marL="285750" indent="-285750">
              <a:buFont typeface="Arial" panose="020B0604020202020204" pitchFamily="34" charset="0"/>
              <a:buChar char="•"/>
            </a:pPr>
            <a:r>
              <a:rPr lang="en-IN" sz="2400" dirty="0"/>
              <a:t>Updation of the matrices U and V in the first iteration. The subsequent iterations use the updated U and V to update U and V again.</a:t>
            </a:r>
          </a:p>
          <a:p>
            <a:pPr marL="285750" indent="-285750">
              <a:buFont typeface="Arial" panose="020B0604020202020204" pitchFamily="34" charset="0"/>
              <a:buChar char="•"/>
            </a:pPr>
            <a:r>
              <a:rPr lang="en-IN" sz="2400" dirty="0"/>
              <a:t>Finally after the function has iterated over completely, it returns the matrices U and V.</a:t>
            </a:r>
          </a:p>
          <a:p>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5389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377</TotalTime>
  <Words>556</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 Book RECOMMENDATION          SYSTEM</vt:lpstr>
      <vt:lpstr>Overview</vt:lpstr>
      <vt:lpstr>INPUT DATASET</vt:lpstr>
      <vt:lpstr>Algorithm Used – Collaborative Filtering</vt:lpstr>
      <vt:lpstr> Matrix Factorization</vt:lpstr>
      <vt:lpstr>Matrix Factorization</vt:lpstr>
      <vt:lpstr>Alternating Least Square</vt:lpstr>
      <vt:lpstr>Confidence and Preference Matrices</vt:lpstr>
      <vt:lpstr>Alternating Least Square</vt:lpstr>
      <vt:lpstr>Item-item collaborative filtering</vt:lpstr>
      <vt:lpstr>User-Item collaborative Filtering</vt:lpstr>
      <vt:lpstr>Future scope for stage 4</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dc:title>
  <dc:creator>Ajinkya Patankar</dc:creator>
  <cp:lastModifiedBy>Ajinkya Patankar</cp:lastModifiedBy>
  <cp:revision>93</cp:revision>
  <dcterms:created xsi:type="dcterms:W3CDTF">2018-12-06T16:40:36Z</dcterms:created>
  <dcterms:modified xsi:type="dcterms:W3CDTF">2018-12-07T04:53:33Z</dcterms:modified>
</cp:coreProperties>
</file>