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E66F338-140A-49EB-BD52-396A30147DCD}">
  <a:tblStyle styleId="{DE66F338-140A-49EB-BD52-396A30147D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D51047D-07C4-4650-BE8C-D657491D47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158750" lvl="0" marL="0" rtl="0" algn="just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 to back attrition during critical projects/tasks going on</a:t>
            </a: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228600" lvl="0" marL="0" rtl="0" algn="just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retaining valuable employees is essential for maintaining institutional knowledge, high morale, satisfied customers, and even sales growth.</a:t>
            </a:r>
          </a:p>
          <a:p>
            <a:pPr indent="228600" lvl="0" marL="0" rtl="0" algn="just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Main purpose of our product is to predict employee attrition in a company and further seek out specific reasons affecting employee attrition problem in that company.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228600" lvl="0" marL="0" rtl="0" algn="just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retaining valuable employees is essential for maintaining institutional knowledge, high morale, satisfied customers, and even sales growth.</a:t>
            </a:r>
          </a:p>
          <a:p>
            <a:pPr indent="158750" lvl="0" marL="0" rtl="0" algn="just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Main purpose of our product is to predict employee attrition in a company and further seek out specific reasons affecting employee attrition problem in that company.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228600" lvl="0" marL="0" rtl="0" algn="just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retaining valuable employees is essential for maintaining institutional knowledge, high morale, satisfied customers, and even sales growth.</a:t>
            </a:r>
          </a:p>
          <a:p>
            <a:pPr indent="228600" lvl="0" marL="0" rtl="0" algn="just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Main purpose of our product is to predict employee attrition in a company and further seek out specific reasons affecting employee attrition problem in that company.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Therefore, an employee who travel for the business is likely to quit the job.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1800"/>
              <a:buChar char="●"/>
              <a:defRPr/>
            </a:lvl1pPr>
            <a:lvl2pPr lvl="1" rtl="0" algn="ctr">
              <a:spcBef>
                <a:spcPts val="0"/>
              </a:spcBef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playbuzz.com/theweeklywarlock10/wich-transformer-are-you" TargetMode="External"/><Relationship Id="rId4" Type="http://schemas.openxmlformats.org/officeDocument/2006/relationships/hyperlink" Target="https://wallpapercave.com/megatron-wallpapers" TargetMode="External"/><Relationship Id="rId11" Type="http://schemas.openxmlformats.org/officeDocument/2006/relationships/image" Target="../media/image9.png"/><Relationship Id="rId10" Type="http://schemas.openxmlformats.org/officeDocument/2006/relationships/image" Target="../media/image3.png"/><Relationship Id="rId12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14.jpg"/><Relationship Id="rId6" Type="http://schemas.openxmlformats.org/officeDocument/2006/relationships/image" Target="../media/image5.jp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79351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1205" r="0" t="0"/>
          <a:stretch/>
        </p:blipFill>
        <p:spPr>
          <a:xfrm>
            <a:off x="839100" y="1078375"/>
            <a:ext cx="7160375" cy="39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86375" y="0"/>
            <a:ext cx="76824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5500"/>
              <a:t>Employee Retention Software tool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7285475" y="1999800"/>
            <a:ext cx="1628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>
                <a:solidFill>
                  <a:schemeClr val="dk1"/>
                </a:solidFill>
              </a:rPr>
              <a:t>Team5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Shape 264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265" name="Shape 265"/>
            <p:cNvPicPr preferRelativeResize="0"/>
            <p:nvPr/>
          </p:nvPicPr>
          <p:blipFill rotWithShape="1">
            <a:blip r:embed="rId3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Shape 2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Shape 267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Shape 271"/>
          <p:cNvSpPr txBox="1"/>
          <p:nvPr/>
        </p:nvSpPr>
        <p:spPr>
          <a:xfrm>
            <a:off x="76850" y="34025"/>
            <a:ext cx="6066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LDA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475" y="3651625"/>
            <a:ext cx="4381500" cy="133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73" name="Shape 2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1800" y="1179000"/>
            <a:ext cx="25527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975" y="1179000"/>
            <a:ext cx="2411671" cy="36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6020175" y="2916000"/>
            <a:ext cx="32295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Accuracy = 88.06%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Shape 280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281" name="Shape 281"/>
            <p:cNvPicPr preferRelativeResize="0"/>
            <p:nvPr/>
          </p:nvPicPr>
          <p:blipFill rotWithShape="1">
            <a:blip r:embed="rId3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Shape 2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Shape 283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Shape 287"/>
          <p:cNvSpPr txBox="1"/>
          <p:nvPr/>
        </p:nvSpPr>
        <p:spPr>
          <a:xfrm>
            <a:off x="76850" y="34025"/>
            <a:ext cx="6066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QDA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400" y="3453475"/>
            <a:ext cx="4371975" cy="1457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89" name="Shape 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450" y="1028475"/>
            <a:ext cx="25527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728075" y="4016175"/>
            <a:ext cx="29475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Accuracy = 80.61%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481475" y="1186050"/>
            <a:ext cx="33939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LDA Works Better than QDA !!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Shape 296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297" name="Shape 297"/>
            <p:cNvPicPr preferRelativeResize="0"/>
            <p:nvPr/>
          </p:nvPicPr>
          <p:blipFill rotWithShape="1">
            <a:blip r:embed="rId3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Shape 2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Shape 299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Shape 303"/>
          <p:cNvSpPr txBox="1"/>
          <p:nvPr/>
        </p:nvSpPr>
        <p:spPr>
          <a:xfrm>
            <a:off x="76850" y="34025"/>
            <a:ext cx="6066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KNN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350" y="1079975"/>
            <a:ext cx="3829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27925"/>
            <a:ext cx="4492277" cy="1263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06" name="Shape 3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351125"/>
            <a:ext cx="2413519" cy="22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5315275" y="4109375"/>
            <a:ext cx="34992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Accuracy = 83.34%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Shape 312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313" name="Shape 313"/>
            <p:cNvPicPr preferRelativeResize="0"/>
            <p:nvPr/>
          </p:nvPicPr>
          <p:blipFill rotWithShape="1">
            <a:blip r:embed="rId3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Shape 3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Shape 315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Shape 319"/>
          <p:cNvSpPr txBox="1"/>
          <p:nvPr/>
        </p:nvSpPr>
        <p:spPr>
          <a:xfrm>
            <a:off x="76850" y="34025"/>
            <a:ext cx="6066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Neural Network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688" y="927575"/>
            <a:ext cx="3280975" cy="21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700" y="3092725"/>
            <a:ext cx="3059725" cy="18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32" y="1597525"/>
            <a:ext cx="4290468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328" name="Shape 328"/>
            <p:cNvPicPr preferRelativeResize="0"/>
            <p:nvPr/>
          </p:nvPicPr>
          <p:blipFill rotWithShape="1">
            <a:blip r:embed="rId3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Shape 3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Shape 330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Shape 334"/>
          <p:cNvSpPr txBox="1"/>
          <p:nvPr/>
        </p:nvSpPr>
        <p:spPr>
          <a:xfrm>
            <a:off x="76850" y="34025"/>
            <a:ext cx="6066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Conclusion</a:t>
            </a:r>
          </a:p>
        </p:txBody>
      </p:sp>
      <p:graphicFrame>
        <p:nvGraphicFramePr>
          <p:cNvPr id="335" name="Shape 335"/>
          <p:cNvGraphicFramePr/>
          <p:nvPr/>
        </p:nvGraphicFramePr>
        <p:xfrm>
          <a:off x="195175" y="138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{ED51047D-07C4-4650-BE8C-D657491D4727}</a:tableStyleId>
              </a:tblPr>
              <a:tblGrid>
                <a:gridCol w="1419900"/>
                <a:gridCol w="610300"/>
                <a:gridCol w="736675"/>
                <a:gridCol w="634675"/>
                <a:gridCol w="732000"/>
                <a:gridCol w="651250"/>
              </a:tblGrid>
              <a:tr h="34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Attrition Prediction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 hMerge="1"/>
                <a:tc hMerge="1"/>
                <a:tc hMerge="1"/>
                <a:tc hMerge="1"/>
              </a:tr>
              <a:tr h="2667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Technique</a:t>
                      </a: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Accu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racy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Precision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Recall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 hMerge="1"/>
              </a:tr>
              <a:tr h="2667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Average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Class1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Average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Class1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</a:rPr>
                        <a:t>Logistic Regression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</a:rPr>
                        <a:t>0.89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</a:rPr>
                        <a:t>0.89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</a:rPr>
                        <a:t>0.84      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</a:rPr>
                        <a:t>0.89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</a:rPr>
                        <a:t>0.43</a:t>
                      </a:r>
                    </a:p>
                  </a:txBody>
                  <a:tcPr marT="63500" marB="63500" marR="63500" marL="63500"/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Random Forest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0.58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0.22</a:t>
                      </a:r>
                    </a:p>
                  </a:txBody>
                  <a:tcPr marT="63500" marB="63500" marR="63500" marL="63500"/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LDA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0.87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0.77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0.41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QDA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0.77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0.87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0.77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0.41</a:t>
                      </a:r>
                    </a:p>
                  </a:txBody>
                  <a:tcPr marT="63500" marB="63500" marR="63500" marL="63500"/>
                </a:tc>
              </a:tr>
              <a:tr h="34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KNN (k = 10)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0.79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0.71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0.00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0.00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Neural Network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0.40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0.85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0.43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pSp>
        <p:nvGrpSpPr>
          <p:cNvPr id="336" name="Shape 336"/>
          <p:cNvGrpSpPr/>
          <p:nvPr/>
        </p:nvGrpSpPr>
        <p:grpSpPr>
          <a:xfrm>
            <a:off x="5293200" y="1533775"/>
            <a:ext cx="3785400" cy="2946600"/>
            <a:chOff x="5293200" y="1533775"/>
            <a:chExt cx="3785400" cy="2946600"/>
          </a:xfrm>
        </p:grpSpPr>
        <p:sp>
          <p:nvSpPr>
            <p:cNvPr id="337" name="Shape 337"/>
            <p:cNvSpPr txBox="1"/>
            <p:nvPr/>
          </p:nvSpPr>
          <p:spPr>
            <a:xfrm>
              <a:off x="5293200" y="1533775"/>
              <a:ext cx="3785400" cy="29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69850" lvl="0" marL="0" rtl="0">
                <a:lnSpc>
                  <a:spcPct val="115000"/>
                </a:lnSpc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rgbClr val="980000"/>
                  </a:solidFill>
                </a:rPr>
                <a:t>Potential quitting</a:t>
              </a:r>
              <a:r>
                <a:rPr b="1" lang="en" sz="2400">
                  <a:solidFill>
                    <a:schemeClr val="dk1"/>
                  </a:solidFill>
                </a:rPr>
                <a:t> </a:t>
              </a:r>
              <a:r>
                <a:rPr b="1" lang="en" sz="2400">
                  <a:solidFill>
                    <a:srgbClr val="980000"/>
                  </a:solidFill>
                </a:rPr>
                <a:t>at IBM</a:t>
              </a: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1600">
                  <a:solidFill>
                    <a:schemeClr val="dk1"/>
                  </a:solidFill>
                </a:rPr>
                <a:t>   </a:t>
              </a:r>
              <a:r>
                <a:rPr b="1" lang="en" sz="1700">
                  <a:solidFill>
                    <a:schemeClr val="dk1"/>
                  </a:solidFill>
                </a:rPr>
                <a:t>- have higher performance rating</a:t>
              </a: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1700">
                  <a:solidFill>
                    <a:schemeClr val="dk1"/>
                  </a:solidFill>
                </a:rPr>
                <a:t>   - often change jobs</a:t>
              </a: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1700">
                  <a:solidFill>
                    <a:schemeClr val="dk1"/>
                  </a:solidFill>
                </a:rPr>
                <a:t>   - have less experience working</a:t>
              </a: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2400"/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2400">
                  <a:solidFill>
                    <a:srgbClr val="980000"/>
                  </a:solidFill>
                </a:rPr>
                <a:t>IBM</a:t>
              </a:r>
              <a:r>
                <a:rPr b="1" lang="en" sz="2400"/>
                <a:t> </a:t>
              </a:r>
              <a:r>
                <a:rPr b="1" lang="en" sz="2400">
                  <a:solidFill>
                    <a:srgbClr val="980000"/>
                  </a:solidFill>
                </a:rPr>
                <a:t>should</a:t>
              </a: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1600"/>
                <a:t>      </a:t>
              </a:r>
              <a:r>
                <a:rPr b="1" lang="en" sz="1700"/>
                <a:t>quality of working environment</a:t>
              </a: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1700"/>
                <a:t>      job involvement</a:t>
              </a:r>
            </a:p>
            <a:p>
              <a:pPr indent="0" lvl="0" mar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b="1" lang="en" sz="1600"/>
                <a:t>      </a:t>
              </a:r>
              <a:br>
                <a:rPr b="1" lang="en" sz="1600"/>
              </a:b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539148" y="3796130"/>
              <a:ext cx="117600" cy="1806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549842" y="4100930"/>
              <a:ext cx="117600" cy="1806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79351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610250" y="290275"/>
            <a:ext cx="76824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6000"/>
              <a:t>Thank you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 sz="6000"/>
              <a:t>Q&amp;A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4">
            <a:alphaModFix/>
          </a:blip>
          <a:srcRect b="12080" l="46541" r="0" t="0"/>
          <a:stretch/>
        </p:blipFill>
        <p:spPr>
          <a:xfrm>
            <a:off x="1649450" y="1914825"/>
            <a:ext cx="2878875" cy="31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 b="12080" l="0" r="71276" t="0"/>
          <a:stretch/>
        </p:blipFill>
        <p:spPr>
          <a:xfrm>
            <a:off x="5632450" y="2143425"/>
            <a:ext cx="1546775" cy="31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 rotWithShape="1">
          <a:blip r:embed="rId4">
            <a:alphaModFix/>
          </a:blip>
          <a:srcRect b="12080" l="29156" r="53382" t="0"/>
          <a:stretch/>
        </p:blipFill>
        <p:spPr>
          <a:xfrm>
            <a:off x="4671900" y="1991025"/>
            <a:ext cx="940300" cy="31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Shape 353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354" name="Shape 354"/>
            <p:cNvPicPr preferRelativeResize="0"/>
            <p:nvPr/>
          </p:nvPicPr>
          <p:blipFill rotWithShape="1">
            <a:blip r:embed="rId3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Shape 3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Shape 356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Shape 360"/>
          <p:cNvSpPr txBox="1"/>
          <p:nvPr/>
        </p:nvSpPr>
        <p:spPr>
          <a:xfrm>
            <a:off x="76850" y="34025"/>
            <a:ext cx="6066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Product Price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662500" y="1511450"/>
            <a:ext cx="81789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>
                <a:solidFill>
                  <a:srgbClr val="980000"/>
                </a:solidFill>
              </a:rPr>
              <a:t>Based price</a:t>
            </a:r>
            <a:r>
              <a:rPr b="1" lang="en" sz="3600"/>
              <a:t> 	= $10,000</a:t>
            </a:r>
            <a:br>
              <a:rPr b="1" lang="en" sz="3600"/>
            </a:br>
            <a:r>
              <a:rPr b="1" lang="en" sz="3600">
                <a:solidFill>
                  <a:srgbClr val="980000"/>
                </a:solidFill>
              </a:rPr>
              <a:t>Varied price</a:t>
            </a:r>
            <a:r>
              <a:rPr b="1" lang="en" sz="3600"/>
              <a:t> 	= $1,600 * #employees </a:t>
            </a:r>
            <a:br>
              <a:rPr b="1" lang="en" sz="3600"/>
            </a:br>
          </a:p>
        </p:txBody>
      </p:sp>
      <p:sp>
        <p:nvSpPr>
          <p:cNvPr id="362" name="Shape 362"/>
          <p:cNvSpPr txBox="1"/>
          <p:nvPr/>
        </p:nvSpPr>
        <p:spPr>
          <a:xfrm>
            <a:off x="634950" y="3019250"/>
            <a:ext cx="81789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600"/>
              <a:t>Ex: A company with 100 employees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Price = (10,000+160,000) = $170,000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Shape 367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368" name="Shape 368"/>
            <p:cNvPicPr preferRelativeResize="0"/>
            <p:nvPr/>
          </p:nvPicPr>
          <p:blipFill rotWithShape="1">
            <a:blip r:embed="rId3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Shape 3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Shape 370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Shape 374"/>
          <p:cNvSpPr txBox="1"/>
          <p:nvPr/>
        </p:nvSpPr>
        <p:spPr>
          <a:xfrm>
            <a:off x="76850" y="34025"/>
            <a:ext cx="6066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Initial Investment</a:t>
            </a:r>
          </a:p>
        </p:txBody>
      </p:sp>
      <p:pic>
        <p:nvPicPr>
          <p:cNvPr id="375" name="Shape 3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675" y="1808850"/>
            <a:ext cx="5746550" cy="23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6604955" y="1337050"/>
            <a:ext cx="976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/>
              <a:t>USD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0500" y="4951096"/>
            <a:ext cx="73011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http://www.playbuzz.com/theweeklywarlock10/wich-transformer-are-you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https://wallpapercave.com/megatron-wallpapers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megatron transformers" id="138" name="Shape 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1750" y="1049550"/>
            <a:ext cx="2762249" cy="35156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umblebee transformers" id="139" name="Shape 1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24504" y="2936925"/>
            <a:ext cx="896520" cy="14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675" y="1147775"/>
            <a:ext cx="2116500" cy="351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75650" y="1259700"/>
            <a:ext cx="2466225" cy="2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34475" y="2083900"/>
            <a:ext cx="1797125" cy="85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144" name="Shape 144"/>
            <p:cNvPicPr preferRelativeResize="0"/>
            <p:nvPr/>
          </p:nvPicPr>
          <p:blipFill rotWithShape="1">
            <a:blip r:embed="rId10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Shape 14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Shape 146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Shape 150"/>
          <p:cNvSpPr txBox="1"/>
          <p:nvPr/>
        </p:nvSpPr>
        <p:spPr>
          <a:xfrm>
            <a:off x="152400" y="152400"/>
            <a:ext cx="6953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>
                <a:solidFill>
                  <a:schemeClr val="dk1"/>
                </a:solidFill>
              </a:rPr>
              <a:t>Employee Attrition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24150" y="3349548"/>
            <a:ext cx="2876550" cy="10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16987" y="2661050"/>
            <a:ext cx="2122663" cy="6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Shape 157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158" name="Shape 158"/>
            <p:cNvPicPr preferRelativeResize="0"/>
            <p:nvPr/>
          </p:nvPicPr>
          <p:blipFill rotWithShape="1">
            <a:blip r:embed="rId3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Shape 1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Shape 160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/>
        </p:nvSpPr>
        <p:spPr>
          <a:xfrm>
            <a:off x="152400" y="152400"/>
            <a:ext cx="6953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>
                <a:solidFill>
                  <a:schemeClr val="dk1"/>
                </a:solidFill>
              </a:rPr>
              <a:t>What is the cost?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6675" y="1156325"/>
            <a:ext cx="7601100" cy="3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Cost: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6 - 9 months of employee’s salary.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Sources of cost</a:t>
            </a:r>
            <a:r>
              <a:rPr b="1" lang="en" sz="1800"/>
              <a:t>: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Hiring process:  Advertising, Interviewing, Screening, and Hiring. 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Onboarding process: Training and Mentoring efforts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Lost productivity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Morale of workforce/</a:t>
            </a:r>
            <a:r>
              <a:rPr lang="en">
                <a:solidFill>
                  <a:schemeClr val="dk1"/>
                </a:solidFill>
              </a:rPr>
              <a:t>butterfly effect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Loss of i</a:t>
            </a:r>
            <a:r>
              <a:rPr lang="en"/>
              <a:t>nstitutional knowledge, satisfied customers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Study on costs: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For an employee who earns $80,000 a year,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cost ~ $40,000 - $60,000 for replacement process.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700" y="1026800"/>
            <a:ext cx="3162301" cy="39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52400" y="4819650"/>
            <a:ext cx="5829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999999"/>
                </a:solidFill>
              </a:rPr>
              <a:t>http://www.jkentstaffing.com/headlines/top-reasons-for-high-employee-turnover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075" y="997025"/>
            <a:ext cx="5955724" cy="380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Shape 173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4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Shape 1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Shape 176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Shape 180"/>
          <p:cNvSpPr txBox="1"/>
          <p:nvPr/>
        </p:nvSpPr>
        <p:spPr>
          <a:xfrm>
            <a:off x="152400" y="152400"/>
            <a:ext cx="6953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>
                <a:solidFill>
                  <a:schemeClr val="dk1"/>
                </a:solidFill>
              </a:rPr>
              <a:t>Attrition Factors and Control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52400" y="4951200"/>
            <a:ext cx="6143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http://www.acengage.com/downloads/infographics/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Shape 186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187" name="Shape 187"/>
            <p:cNvPicPr preferRelativeResize="0"/>
            <p:nvPr/>
          </p:nvPicPr>
          <p:blipFill rotWithShape="1">
            <a:blip r:embed="rId3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Shape 1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Shape 189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Shape 193"/>
          <p:cNvSpPr txBox="1"/>
          <p:nvPr/>
        </p:nvSpPr>
        <p:spPr>
          <a:xfrm>
            <a:off x="152400" y="152400"/>
            <a:ext cx="7143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>
                <a:solidFill>
                  <a:schemeClr val="dk1"/>
                </a:solidFill>
              </a:rPr>
              <a:t>How can I retain my employee?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52400" y="4951200"/>
            <a:ext cx="6143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666666"/>
                </a:solidFill>
              </a:rPr>
              <a:t>https://actonvideo.com/videos/whiteboard-animation-video/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950" y="1151100"/>
            <a:ext cx="4527774" cy="3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95250" y="983100"/>
            <a:ext cx="53721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Employee Retention Software tool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Predicts Employee Attrition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Finds indicators affecting Attrition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5300" y="2605384"/>
            <a:ext cx="605472" cy="5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5700" y="2303150"/>
            <a:ext cx="709600" cy="8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5700" y="2741873"/>
            <a:ext cx="709600" cy="34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05689" y="2303152"/>
            <a:ext cx="709600" cy="45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15300" y="2303150"/>
            <a:ext cx="605475" cy="3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207" name="Shape 207"/>
            <p:cNvPicPr preferRelativeResize="0"/>
            <p:nvPr/>
          </p:nvPicPr>
          <p:blipFill rotWithShape="1">
            <a:blip r:embed="rId3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Shape 2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Shape 209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Shape 213"/>
          <p:cNvSpPr txBox="1"/>
          <p:nvPr/>
        </p:nvSpPr>
        <p:spPr>
          <a:xfrm>
            <a:off x="76850" y="34025"/>
            <a:ext cx="6066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Problem Statement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04800" y="1154425"/>
            <a:ext cx="87633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/>
              <a:t>Data : </a:t>
            </a:r>
            <a:r>
              <a:rPr b="1" lang="en" sz="2600">
                <a:solidFill>
                  <a:srgbClr val="980000"/>
                </a:solidFill>
              </a:rPr>
              <a:t>IBM HR</a:t>
            </a:r>
            <a:r>
              <a:rPr b="1" lang="en" sz="2200"/>
              <a:t> </a:t>
            </a:r>
            <a:r>
              <a:rPr lang="en" sz="2400"/>
              <a:t>analytics employee attrition and performance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		</a:t>
            </a:r>
            <a:r>
              <a:rPr b="1" lang="en" sz="2400">
                <a:solidFill>
                  <a:srgbClr val="980000"/>
                </a:solidFill>
              </a:rPr>
              <a:t>1,470 records</a:t>
            </a:r>
            <a:r>
              <a:rPr lang="en" sz="2400">
                <a:solidFill>
                  <a:schemeClr val="dk1"/>
                </a:solidFill>
              </a:rPr>
              <a:t> with 35 features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04800" y="2274375"/>
            <a:ext cx="5512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/>
              <a:t>Target</a:t>
            </a:r>
            <a:r>
              <a:rPr b="1" lang="en" sz="2400"/>
              <a:t> : </a:t>
            </a:r>
            <a:r>
              <a:rPr b="1" lang="en" sz="2600">
                <a:solidFill>
                  <a:srgbClr val="980000"/>
                </a:solidFill>
              </a:rPr>
              <a:t>Attrition </a:t>
            </a:r>
            <a:r>
              <a:rPr lang="en" sz="2200"/>
              <a:t>(Yes, No)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04800" y="2843820"/>
            <a:ext cx="8763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/>
              <a:t>Predictors</a:t>
            </a:r>
            <a:r>
              <a:rPr b="1" lang="en" sz="2400"/>
              <a:t> : </a:t>
            </a:r>
            <a:r>
              <a:rPr b="1" lang="en" sz="2600">
                <a:solidFill>
                  <a:srgbClr val="980000"/>
                </a:solidFill>
              </a:rPr>
              <a:t>26 numerical, 8 categorical</a:t>
            </a:r>
          </a:p>
        </p:txBody>
      </p:sp>
      <p:sp>
        <p:nvSpPr>
          <p:cNvPr id="217" name="Shape 217"/>
          <p:cNvSpPr/>
          <p:nvPr/>
        </p:nvSpPr>
        <p:spPr>
          <a:xfrm>
            <a:off x="908925" y="3747618"/>
            <a:ext cx="7272900" cy="103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985125" y="3752025"/>
            <a:ext cx="7335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400"/>
              <a:t>Objective</a:t>
            </a:r>
            <a:r>
              <a:rPr b="1" lang="en" sz="2400"/>
              <a:t> :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en" sz="3000"/>
              <a:t>to predict </a:t>
            </a:r>
            <a:r>
              <a:rPr b="1" lang="en" sz="3000">
                <a:solidFill>
                  <a:srgbClr val="980000"/>
                </a:solidFill>
              </a:rPr>
              <a:t>Employee Attrition</a:t>
            </a:r>
            <a:r>
              <a:rPr b="1" lang="en" sz="2600">
                <a:solidFill>
                  <a:srgbClr val="980000"/>
                </a:solidFill>
              </a:rPr>
              <a:t> </a:t>
            </a:r>
            <a:r>
              <a:rPr lang="en" sz="2200"/>
              <a:t>(Yes, No)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Shape 223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224" name="Shape 224"/>
            <p:cNvPicPr preferRelativeResize="0"/>
            <p:nvPr/>
          </p:nvPicPr>
          <p:blipFill rotWithShape="1">
            <a:blip r:embed="rId3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Shape 2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Shape 226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Shape 230"/>
          <p:cNvSpPr txBox="1"/>
          <p:nvPr/>
        </p:nvSpPr>
        <p:spPr>
          <a:xfrm>
            <a:off x="76850" y="34025"/>
            <a:ext cx="6066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Logistic Regression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09675" y="775448"/>
            <a:ext cx="62559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 investigate only the significant predictors with high odds ratios: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403163" y="152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{DE66F338-140A-49EB-BD52-396A30147DCD}</a:tableStyleId>
              </a:tblPr>
              <a:tblGrid>
                <a:gridCol w="2605700"/>
                <a:gridCol w="1215200"/>
                <a:gridCol w="2647975"/>
                <a:gridCol w="1968000"/>
              </a:tblGrid>
              <a:tr h="2541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For one unit increase in the following variables:</a:t>
                      </a: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</a:tr>
              <a:tr h="469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Variables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The odds increase of an employee ...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Compared to the odds of an employee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The number of odds increase by...</a:t>
                      </a:r>
                    </a:p>
                  </a:txBody>
                  <a:tcPr marT="91425" marB="91425" marR="91425" marL="91425" anchor="ctr"/>
                </a:tc>
              </a:tr>
              <a:tr h="235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EnvironmentSatisfaction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Retaining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Qutting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43%</a:t>
                      </a:r>
                    </a:p>
                  </a:txBody>
                  <a:tcPr marT="91425" marB="91425" marR="91425" marL="91425" anchor="ctr"/>
                </a:tc>
              </a:tr>
              <a:tr h="235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JobSatisfaction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Retaining</a:t>
                      </a:r>
                      <a:r>
                        <a:rPr lang="en" sz="1200"/>
                        <a:t>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Qutting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43%</a:t>
                      </a:r>
                    </a:p>
                  </a:txBody>
                  <a:tcPr marT="91425" marB="91425" marR="91425" marL="91425" anchor="ctr"/>
                </a:tc>
              </a:tr>
              <a:tr h="235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JobInvolvement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Retaining</a:t>
                      </a:r>
                      <a:r>
                        <a:rPr lang="en" sz="1200"/>
                        <a:t>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Qutting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67%</a:t>
                      </a:r>
                    </a:p>
                  </a:txBody>
                  <a:tcPr marT="91425" marB="91425" marR="91425" marL="91425" anchor="ctr"/>
                </a:tc>
              </a:tr>
              <a:tr h="235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PerformanceRating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Quitting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Retaining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Mo</a:t>
                      </a:r>
                      <a:r>
                        <a:rPr lang="en" sz="1200"/>
                        <a:t>re than twice!</a:t>
                      </a:r>
                    </a:p>
                  </a:txBody>
                  <a:tcPr marT="91425" marB="91425" marR="91425" marL="91425" anchor="ctr"/>
                </a:tc>
              </a:tr>
              <a:tr h="4085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BusinessTravel_Travel_Frequently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Q</a:t>
                      </a:r>
                      <a:r>
                        <a:rPr lang="en" sz="1200"/>
                        <a:t>uitting 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who never travel for the business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More than 9 times</a:t>
                      </a:r>
                    </a:p>
                  </a:txBody>
                  <a:tcPr marT="91425" marB="91425" marR="91425" marL="91425" anchor="ctr"/>
                </a:tc>
              </a:tr>
              <a:tr h="510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BusinessTravel_Travel_Rarely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Quitting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who never travel for the business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Almost 4 times larger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Shape 237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238" name="Shape 238"/>
            <p:cNvPicPr preferRelativeResize="0"/>
            <p:nvPr/>
          </p:nvPicPr>
          <p:blipFill rotWithShape="1">
            <a:blip r:embed="rId3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Shape 2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Shape 240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Shape 244"/>
          <p:cNvSpPr txBox="1"/>
          <p:nvPr/>
        </p:nvSpPr>
        <p:spPr>
          <a:xfrm>
            <a:off x="76850" y="34025"/>
            <a:ext cx="6066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Logistic Regression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 b="10868" l="6020" r="7098" t="6922"/>
          <a:stretch/>
        </p:blipFill>
        <p:spPr>
          <a:xfrm>
            <a:off x="2294513" y="927575"/>
            <a:ext cx="4554978" cy="42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Shape 250"/>
          <p:cNvGrpSpPr/>
          <p:nvPr/>
        </p:nvGrpSpPr>
        <p:grpSpPr>
          <a:xfrm>
            <a:off x="0" y="0"/>
            <a:ext cx="9144000" cy="927573"/>
            <a:chOff x="0" y="0"/>
            <a:chExt cx="9144000" cy="1198725"/>
          </a:xfrm>
        </p:grpSpPr>
        <p:pic>
          <p:nvPicPr>
            <p:cNvPr id="251" name="Shape 251"/>
            <p:cNvPicPr preferRelativeResize="0"/>
            <p:nvPr/>
          </p:nvPicPr>
          <p:blipFill rotWithShape="1">
            <a:blip r:embed="rId3">
              <a:alphaModFix/>
            </a:blip>
            <a:srcRect b="79351" l="0" r="0" t="0"/>
            <a:stretch/>
          </p:blipFill>
          <p:spPr>
            <a:xfrm>
              <a:off x="0" y="1"/>
              <a:ext cx="9144000" cy="11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Shape 2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3775" y="0"/>
              <a:ext cx="1289826" cy="99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Shape 253"/>
            <p:cNvSpPr/>
            <p:nvPr/>
          </p:nvSpPr>
          <p:spPr>
            <a:xfrm>
              <a:off x="0" y="1100625"/>
              <a:ext cx="3116700" cy="98100"/>
            </a:xfrm>
            <a:prstGeom prst="rect">
              <a:avLst/>
            </a:pr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383919" y="1100625"/>
              <a:ext cx="1528200" cy="981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603123" y="1100625"/>
              <a:ext cx="962700" cy="9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4517533" y="1100625"/>
              <a:ext cx="4626000" cy="981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Shape 257"/>
          <p:cNvSpPr txBox="1"/>
          <p:nvPr/>
        </p:nvSpPr>
        <p:spPr>
          <a:xfrm>
            <a:off x="76850" y="34025"/>
            <a:ext cx="6066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Random Forest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 b="-1312" l="5278" r="7757" t="7574"/>
          <a:stretch/>
        </p:blipFill>
        <p:spPr>
          <a:xfrm>
            <a:off x="3907025" y="927575"/>
            <a:ext cx="5056075" cy="41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167050" y="1490950"/>
            <a:ext cx="386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Importance Features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(cutoff = 0.04)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MonthlyIncome, Age, DailyRate, OverTime, TotalWorkingYears, DistanceFromHome, HourlyRate, YearsWithCurrentManager, and MonthlyRate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