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8229600" cx="14630400"/>
  <p:notesSz cx="8229600" cy="146304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hyperlink" Target="https://github.com/ajinkyaspatil20/D15B_42_MAD-PW/blob/main/MPL_VIDEO_PRESENTATION.mp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/>
          <p:nvPr/>
        </p:nvSpPr>
        <p:spPr>
          <a:xfrm>
            <a:off x="6280190" y="2481739"/>
            <a:ext cx="746510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Smart </a:t>
            </a:r>
            <a:r>
              <a:rPr lang="en-US" sz="4450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Advanced </a:t>
            </a:r>
            <a:r>
              <a:rPr b="0" i="0" lang="en-US" sz="44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Calculator</a:t>
            </a:r>
            <a:endParaRPr b="0" i="0" sz="4450" u="none" cap="none" strike="noStrike"/>
          </a:p>
        </p:txBody>
      </p:sp>
      <p:sp>
        <p:nvSpPr>
          <p:cNvPr id="54" name="Google Shape;54;p12"/>
          <p:cNvSpPr/>
          <p:nvPr/>
        </p:nvSpPr>
        <p:spPr>
          <a:xfrm>
            <a:off x="6280190" y="3530679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Simplifying Calculations with Real-Time Integration.</a:t>
            </a:r>
            <a:endParaRPr b="0" i="0" sz="1750" u="none" cap="none" strike="noStrike"/>
          </a:p>
        </p:txBody>
      </p:sp>
      <p:sp>
        <p:nvSpPr>
          <p:cNvPr id="55" name="Google Shape;55;p12"/>
          <p:cNvSpPr/>
          <p:nvPr/>
        </p:nvSpPr>
        <p:spPr>
          <a:xfrm>
            <a:off x="6280190" y="4148733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Developed by </a:t>
            </a:r>
            <a:r>
              <a:rPr b="1" i="0" lang="en-US" sz="1750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Ajinkya S Patil(42)</a:t>
            </a:r>
            <a:r>
              <a:rPr b="0" i="0" lang="en-US" sz="1750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, IT Engineering, VESIT.</a:t>
            </a:r>
            <a:endParaRPr b="0" i="0" sz="1750" cap="none" strike="noStrike"/>
          </a:p>
        </p:txBody>
      </p:sp>
      <p:sp>
        <p:nvSpPr>
          <p:cNvPr id="56" name="Google Shape;56;p12"/>
          <p:cNvSpPr/>
          <p:nvPr/>
        </p:nvSpPr>
        <p:spPr>
          <a:xfrm>
            <a:off x="6280190" y="4766786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Utilizing Flutter, Firebase, and API Integration.</a:t>
            </a:r>
            <a:endParaRPr b="0" i="0" sz="1750" u="none" cap="none" strike="noStrike"/>
          </a:p>
        </p:txBody>
      </p:sp>
      <p:sp>
        <p:nvSpPr>
          <p:cNvPr id="57" name="Google Shape;57;p12"/>
          <p:cNvSpPr/>
          <p:nvPr/>
        </p:nvSpPr>
        <p:spPr>
          <a:xfrm>
            <a:off x="6280190" y="5384840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1750"/>
              <a:buFont typeface="Roboto"/>
              <a:buNone/>
            </a:pPr>
            <a:r>
              <a:rPr lang="en-US" sz="17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Video_Presentation_Github</a:t>
            </a:r>
            <a:endParaRPr b="0" i="0" sz="1750" u="none" cap="none" strike="noStrike"/>
          </a:p>
        </p:txBody>
      </p:sp>
      <p:sp>
        <p:nvSpPr>
          <p:cNvPr id="58" name="Google Shape;58;p12"/>
          <p:cNvSpPr txBox="1"/>
          <p:nvPr/>
        </p:nvSpPr>
        <p:spPr>
          <a:xfrm>
            <a:off x="12846275" y="7796125"/>
            <a:ext cx="1721400" cy="363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Page-1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6280190" y="1498044"/>
            <a:ext cx="7018377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Introduction: The Problem</a:t>
            </a:r>
            <a:endParaRPr b="0" i="0" sz="4450" u="none" cap="none" strike="noStrike"/>
          </a:p>
        </p:txBody>
      </p:sp>
      <p:sp>
        <p:nvSpPr>
          <p:cNvPr id="66" name="Google Shape;66;p13"/>
          <p:cNvSpPr/>
          <p:nvPr/>
        </p:nvSpPr>
        <p:spPr>
          <a:xfrm>
            <a:off x="6280190" y="2546985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Users often juggle multiple calculator apps. This is inefficient and lacks integration.</a:t>
            </a:r>
            <a:endParaRPr b="0" i="0" sz="1750" u="none" cap="none" strike="noStrike"/>
          </a:p>
        </p:txBody>
      </p:sp>
      <p:sp>
        <p:nvSpPr>
          <p:cNvPr id="67" name="Google Shape;67;p13"/>
          <p:cNvSpPr/>
          <p:nvPr/>
        </p:nvSpPr>
        <p:spPr>
          <a:xfrm>
            <a:off x="6280190" y="3527941"/>
            <a:ext cx="3664863" cy="1669852"/>
          </a:xfrm>
          <a:prstGeom prst="roundRect">
            <a:avLst>
              <a:gd fmla="val 2038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6507004" y="375475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Multiple Apps</a:t>
            </a:r>
            <a:endParaRPr b="0" i="0" sz="2200" u="none" cap="none" strike="noStrike"/>
          </a:p>
        </p:txBody>
      </p:sp>
      <p:sp>
        <p:nvSpPr>
          <p:cNvPr id="69" name="Google Shape;69;p13"/>
          <p:cNvSpPr/>
          <p:nvPr/>
        </p:nvSpPr>
        <p:spPr>
          <a:xfrm>
            <a:off x="6507004" y="4245173"/>
            <a:ext cx="321123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Users switch between apps for different calculations.</a:t>
            </a:r>
            <a:endParaRPr b="0" i="0" sz="1750" u="none" cap="none" strike="noStrike"/>
          </a:p>
        </p:txBody>
      </p:sp>
      <p:sp>
        <p:nvSpPr>
          <p:cNvPr id="70" name="Google Shape;70;p13"/>
          <p:cNvSpPr/>
          <p:nvPr/>
        </p:nvSpPr>
        <p:spPr>
          <a:xfrm>
            <a:off x="10171867" y="3527941"/>
            <a:ext cx="3664863" cy="1669852"/>
          </a:xfrm>
          <a:prstGeom prst="roundRect">
            <a:avLst>
              <a:gd fmla="val 2038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10398681" y="375475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Inefficient</a:t>
            </a:r>
            <a:endParaRPr b="0" i="0" sz="2200" u="none" cap="none" strike="noStrike"/>
          </a:p>
        </p:txBody>
      </p:sp>
      <p:sp>
        <p:nvSpPr>
          <p:cNvPr id="72" name="Google Shape;72;p13"/>
          <p:cNvSpPr/>
          <p:nvPr/>
        </p:nvSpPr>
        <p:spPr>
          <a:xfrm>
            <a:off x="10398681" y="4245173"/>
            <a:ext cx="321123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Switching apps is time-consuming and frustrating.</a:t>
            </a:r>
            <a:endParaRPr b="0" i="0" sz="1750" u="none" cap="none" strike="noStrike"/>
          </a:p>
        </p:txBody>
      </p:sp>
      <p:sp>
        <p:nvSpPr>
          <p:cNvPr id="73" name="Google Shape;73;p13"/>
          <p:cNvSpPr/>
          <p:nvPr/>
        </p:nvSpPr>
        <p:spPr>
          <a:xfrm>
            <a:off x="6280190" y="5424607"/>
            <a:ext cx="7556421" cy="1306949"/>
          </a:xfrm>
          <a:prstGeom prst="roundRect">
            <a:avLst>
              <a:gd fmla="val 2603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6507004" y="565142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Lacks Integration</a:t>
            </a:r>
            <a:endParaRPr b="0" i="0" sz="2200" u="none" cap="none" strike="noStrike"/>
          </a:p>
        </p:txBody>
      </p:sp>
      <p:sp>
        <p:nvSpPr>
          <p:cNvPr id="75" name="Google Shape;75;p13"/>
          <p:cNvSpPr/>
          <p:nvPr/>
        </p:nvSpPr>
        <p:spPr>
          <a:xfrm>
            <a:off x="6507004" y="6141839"/>
            <a:ext cx="710279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No seamless data transfer between calculators.</a:t>
            </a:r>
            <a:endParaRPr b="0" i="0" sz="1750" u="none" cap="none" strike="noStrike"/>
          </a:p>
        </p:txBody>
      </p:sp>
      <p:sp>
        <p:nvSpPr>
          <p:cNvPr id="76" name="Google Shape;76;p13"/>
          <p:cNvSpPr txBox="1"/>
          <p:nvPr/>
        </p:nvSpPr>
        <p:spPr>
          <a:xfrm>
            <a:off x="12857800" y="7754150"/>
            <a:ext cx="1721400" cy="363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Page-2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6280190" y="979170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Our Solution: Smart All-in-One Calculator</a:t>
            </a:r>
            <a:endParaRPr b="0" i="0" sz="4450" u="none" cap="none" strike="noStrike"/>
          </a:p>
        </p:txBody>
      </p:sp>
      <p:sp>
        <p:nvSpPr>
          <p:cNvPr id="84" name="Google Shape;84;p14"/>
          <p:cNvSpPr/>
          <p:nvPr/>
        </p:nvSpPr>
        <p:spPr>
          <a:xfrm>
            <a:off x="6280190" y="2736890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This app combines all essential calculators into one.</a:t>
            </a:r>
            <a:endParaRPr b="0" i="0" sz="1750" u="none" cap="none" strike="noStrike"/>
          </a:p>
        </p:txBody>
      </p:sp>
      <p:sp>
        <p:nvSpPr>
          <p:cNvPr id="85" name="Google Shape;85;p14"/>
          <p:cNvSpPr/>
          <p:nvPr/>
        </p:nvSpPr>
        <p:spPr>
          <a:xfrm>
            <a:off x="6280190" y="3610094"/>
            <a:ext cx="510302" cy="510302"/>
          </a:xfrm>
          <a:prstGeom prst="roundRect">
            <a:avLst>
              <a:gd fmla="val 6667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7017306" y="361009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All-In-One</a:t>
            </a:r>
            <a:endParaRPr b="0" i="0" sz="2200" u="none" cap="none" strike="noStrike"/>
          </a:p>
        </p:txBody>
      </p:sp>
      <p:sp>
        <p:nvSpPr>
          <p:cNvPr id="87" name="Google Shape;87;p14"/>
          <p:cNvSpPr/>
          <p:nvPr/>
        </p:nvSpPr>
        <p:spPr>
          <a:xfrm>
            <a:off x="7017306" y="4100512"/>
            <a:ext cx="2927747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Combines essential calculators into a single app.</a:t>
            </a:r>
            <a:endParaRPr b="0" i="0" sz="1750" u="none" cap="none" strike="noStrike"/>
          </a:p>
        </p:txBody>
      </p:sp>
      <p:sp>
        <p:nvSpPr>
          <p:cNvPr id="88" name="Google Shape;88;p14"/>
          <p:cNvSpPr/>
          <p:nvPr/>
        </p:nvSpPr>
        <p:spPr>
          <a:xfrm>
            <a:off x="10171867" y="3610094"/>
            <a:ext cx="510302" cy="510302"/>
          </a:xfrm>
          <a:prstGeom prst="roundRect">
            <a:avLst>
              <a:gd fmla="val 6667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0908983" y="361009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Smart Interface</a:t>
            </a:r>
            <a:endParaRPr b="0" i="0" sz="2200" u="none" cap="none" strike="noStrike"/>
          </a:p>
        </p:txBody>
      </p:sp>
      <p:sp>
        <p:nvSpPr>
          <p:cNvPr id="90" name="Google Shape;90;p14"/>
          <p:cNvSpPr/>
          <p:nvPr/>
        </p:nvSpPr>
        <p:spPr>
          <a:xfrm>
            <a:off x="10908983" y="4100512"/>
            <a:ext cx="2927747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User-friendly design for easy navigation, ensuring a smooth and intuitive user experience.</a:t>
            </a:r>
            <a:endParaRPr b="0" i="0" sz="1750" u="none" cap="none" strike="noStrike"/>
          </a:p>
        </p:txBody>
      </p:sp>
      <p:sp>
        <p:nvSpPr>
          <p:cNvPr id="91" name="Google Shape;91;p14"/>
          <p:cNvSpPr/>
          <p:nvPr/>
        </p:nvSpPr>
        <p:spPr>
          <a:xfrm>
            <a:off x="6280190" y="6034088"/>
            <a:ext cx="510302" cy="510302"/>
          </a:xfrm>
          <a:prstGeom prst="roundRect">
            <a:avLst>
              <a:gd fmla="val 6667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7017306" y="603408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Real-Time</a:t>
            </a:r>
            <a:endParaRPr b="0" i="0" sz="2200" u="none" cap="none" strike="noStrike"/>
          </a:p>
        </p:txBody>
      </p:sp>
      <p:sp>
        <p:nvSpPr>
          <p:cNvPr id="93" name="Google Shape;93;p14"/>
          <p:cNvSpPr/>
          <p:nvPr/>
        </p:nvSpPr>
        <p:spPr>
          <a:xfrm>
            <a:off x="7017306" y="6524506"/>
            <a:ext cx="681930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Seamless calculations with real-time integration, providing instant results and updates.</a:t>
            </a:r>
            <a:endParaRPr b="0" i="0" sz="1750" u="none" cap="none" strike="noStrike"/>
          </a:p>
        </p:txBody>
      </p:sp>
      <p:sp>
        <p:nvSpPr>
          <p:cNvPr id="94" name="Google Shape;94;p14"/>
          <p:cNvSpPr txBox="1"/>
          <p:nvPr/>
        </p:nvSpPr>
        <p:spPr>
          <a:xfrm>
            <a:off x="12846275" y="7796125"/>
            <a:ext cx="1721400" cy="363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Page-3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6280190" y="1611511"/>
            <a:ext cx="6511171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Key Features: All-in-One</a:t>
            </a:r>
            <a:endParaRPr b="0" i="0" sz="4450" u="none" cap="none" strike="noStrike"/>
          </a:p>
        </p:txBody>
      </p:sp>
      <p:sp>
        <p:nvSpPr>
          <p:cNvPr id="102" name="Google Shape;102;p15"/>
          <p:cNvSpPr/>
          <p:nvPr/>
        </p:nvSpPr>
        <p:spPr>
          <a:xfrm>
            <a:off x="6280190" y="2660452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Basic arithmetic, scientific, unit converter, financial, and health calculators are available in one app.</a:t>
            </a:r>
            <a:endParaRPr b="0" i="0" sz="1750" u="none" cap="none" strike="noStrike"/>
          </a:p>
        </p:txBody>
      </p:sp>
      <p:pic>
        <p:nvPicPr>
          <p:cNvPr descr="preencoded.png" id="103" name="Google Shape;1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0190" y="3641407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6280190" y="4435197"/>
            <a:ext cx="229195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Arithmetic</a:t>
            </a:r>
            <a:endParaRPr b="0" i="0" sz="2200" u="none" cap="none" strike="noStrike"/>
          </a:p>
        </p:txBody>
      </p:sp>
      <p:pic>
        <p:nvPicPr>
          <p:cNvPr descr="preencoded.png" id="105" name="Google Shape;10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12304" y="3641407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8912304" y="4435197"/>
            <a:ext cx="2292072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Scientific</a:t>
            </a:r>
            <a:endParaRPr b="0" i="0" sz="2200" u="none" cap="none" strike="noStrike"/>
          </a:p>
        </p:txBody>
      </p:sp>
      <p:pic>
        <p:nvPicPr>
          <p:cNvPr descr="preencoded.png" id="107" name="Google Shape;10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44538" y="3641407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>
            <a:off x="11544538" y="4435197"/>
            <a:ext cx="229195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Unit Converter</a:t>
            </a:r>
            <a:endParaRPr b="0" i="0" sz="2200" u="none" cap="none" strike="noStrike"/>
          </a:p>
        </p:txBody>
      </p:sp>
      <p:pic>
        <p:nvPicPr>
          <p:cNvPr descr="preencoded.png" id="109" name="Google Shape;10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80190" y="5469969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6280190" y="6263759"/>
            <a:ext cx="229195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Financial</a:t>
            </a:r>
            <a:endParaRPr b="0" i="0" sz="2200" u="none" cap="none" strike="noStrike"/>
          </a:p>
        </p:txBody>
      </p:sp>
      <p:sp>
        <p:nvSpPr>
          <p:cNvPr id="111" name="Google Shape;111;p15"/>
          <p:cNvSpPr txBox="1"/>
          <p:nvPr/>
        </p:nvSpPr>
        <p:spPr>
          <a:xfrm>
            <a:off x="12846275" y="7796125"/>
            <a:ext cx="1721400" cy="363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Page-4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793790" y="2157293"/>
            <a:ext cx="7920276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Tech Stack: Flutter &amp; Firebase</a:t>
            </a:r>
            <a:endParaRPr b="0" i="0" sz="4450" u="none" cap="none" strike="noStrike"/>
          </a:p>
        </p:txBody>
      </p:sp>
      <p:sp>
        <p:nvSpPr>
          <p:cNvPr id="118" name="Google Shape;118;p16"/>
          <p:cNvSpPr/>
          <p:nvPr/>
        </p:nvSpPr>
        <p:spPr>
          <a:xfrm>
            <a:off x="793790" y="3319701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Flutter is used for cross-platform development and Firebase for data, authentication, and analytics.</a:t>
            </a:r>
            <a:endParaRPr b="0" i="0" sz="1750" u="none" cap="none" strike="noStrike"/>
          </a:p>
        </p:txBody>
      </p:sp>
      <p:sp>
        <p:nvSpPr>
          <p:cNvPr id="119" name="Google Shape;119;p16"/>
          <p:cNvSpPr/>
          <p:nvPr/>
        </p:nvSpPr>
        <p:spPr>
          <a:xfrm>
            <a:off x="793790" y="416456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Flutter</a:t>
            </a:r>
            <a:endParaRPr b="0" i="0" sz="2200" u="none" cap="none" strike="noStrike"/>
          </a:p>
        </p:txBody>
      </p:sp>
      <p:sp>
        <p:nvSpPr>
          <p:cNvPr id="120" name="Google Shape;120;p16"/>
          <p:cNvSpPr/>
          <p:nvPr/>
        </p:nvSpPr>
        <p:spPr>
          <a:xfrm>
            <a:off x="793790" y="4745712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Cross-platform (iOS &amp; Android)</a:t>
            </a:r>
            <a:endParaRPr b="0" i="0" sz="1750" u="none" cap="none" strike="noStrike"/>
          </a:p>
        </p:txBody>
      </p:sp>
      <p:sp>
        <p:nvSpPr>
          <p:cNvPr id="121" name="Google Shape;121;p16"/>
          <p:cNvSpPr/>
          <p:nvPr/>
        </p:nvSpPr>
        <p:spPr>
          <a:xfrm>
            <a:off x="793790" y="5187910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Fast performance</a:t>
            </a:r>
            <a:endParaRPr b="0" i="0" sz="1750" u="none" cap="none" strike="noStrike"/>
          </a:p>
        </p:txBody>
      </p:sp>
      <p:sp>
        <p:nvSpPr>
          <p:cNvPr id="122" name="Google Shape;122;p16"/>
          <p:cNvSpPr/>
          <p:nvPr/>
        </p:nvSpPr>
        <p:spPr>
          <a:xfrm>
            <a:off x="7599521" y="416456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Firebase</a:t>
            </a:r>
            <a:endParaRPr b="0" i="0" sz="2200" u="none" cap="none" strike="noStrike"/>
          </a:p>
        </p:txBody>
      </p:sp>
      <p:sp>
        <p:nvSpPr>
          <p:cNvPr id="123" name="Google Shape;123;p16"/>
          <p:cNvSpPr/>
          <p:nvPr/>
        </p:nvSpPr>
        <p:spPr>
          <a:xfrm>
            <a:off x="7599521" y="4745712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Real-time data</a:t>
            </a:r>
            <a:endParaRPr b="0" i="0" sz="1750" u="none" cap="none" strike="noStrike"/>
          </a:p>
        </p:txBody>
      </p:sp>
      <p:sp>
        <p:nvSpPr>
          <p:cNvPr id="124" name="Google Shape;124;p16"/>
          <p:cNvSpPr/>
          <p:nvPr/>
        </p:nvSpPr>
        <p:spPr>
          <a:xfrm>
            <a:off x="7599521" y="5187910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endParaRPr b="0" i="0" sz="1750" u="none" cap="none" strike="noStrike"/>
          </a:p>
        </p:txBody>
      </p:sp>
      <p:sp>
        <p:nvSpPr>
          <p:cNvPr id="125" name="Google Shape;125;p16"/>
          <p:cNvSpPr/>
          <p:nvPr/>
        </p:nvSpPr>
        <p:spPr>
          <a:xfrm>
            <a:off x="7599521" y="5630108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endParaRPr b="0" i="0" sz="1750" u="none" cap="none" strike="noStrike"/>
          </a:p>
        </p:txBody>
      </p:sp>
      <p:sp>
        <p:nvSpPr>
          <p:cNvPr id="126" name="Google Shape;126;p16"/>
          <p:cNvSpPr txBox="1"/>
          <p:nvPr/>
        </p:nvSpPr>
        <p:spPr>
          <a:xfrm>
            <a:off x="12846275" y="7796125"/>
            <a:ext cx="1721400" cy="363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Page-5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793790" y="704136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Feature Spotlight: Unit Converter</a:t>
            </a:r>
            <a:endParaRPr b="0" i="0" sz="4450" u="none" cap="none" strike="noStrike"/>
          </a:p>
        </p:txBody>
      </p:sp>
      <p:sp>
        <p:nvSpPr>
          <p:cNvPr id="134" name="Google Shape;134;p17"/>
          <p:cNvSpPr/>
          <p:nvPr/>
        </p:nvSpPr>
        <p:spPr>
          <a:xfrm>
            <a:off x="793790" y="2461855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Supports 150+ units. Includes real-time currency conversion and offline mode.</a:t>
            </a:r>
            <a:endParaRPr b="0" i="0" sz="1750" u="none" cap="none" strike="noStrike"/>
          </a:p>
        </p:txBody>
      </p:sp>
      <p:pic>
        <p:nvPicPr>
          <p:cNvPr descr="preencoded.png" id="135" name="Google Shape;13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3442811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2268022" y="366962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Real-Time</a:t>
            </a:r>
            <a:endParaRPr b="0" i="0" sz="2200" u="none" cap="none" strike="noStrike"/>
          </a:p>
        </p:txBody>
      </p:sp>
      <p:sp>
        <p:nvSpPr>
          <p:cNvPr id="137" name="Google Shape;137;p17"/>
          <p:cNvSpPr/>
          <p:nvPr/>
        </p:nvSpPr>
        <p:spPr>
          <a:xfrm>
            <a:off x="2268022" y="4160044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Currency updates every 15 mins via API.</a:t>
            </a:r>
            <a:endParaRPr b="0" i="0" sz="1750" u="none" cap="none" strike="noStrike"/>
          </a:p>
        </p:txBody>
      </p:sp>
      <p:pic>
        <p:nvPicPr>
          <p:cNvPr descr="preencoded.png" id="138" name="Google Shape;13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790" y="4803696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2268022" y="503051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Offline Mode</a:t>
            </a:r>
            <a:endParaRPr b="0" i="0" sz="2200" u="none" cap="none" strike="noStrike"/>
          </a:p>
        </p:txBody>
      </p:sp>
      <p:sp>
        <p:nvSpPr>
          <p:cNvPr id="140" name="Google Shape;140;p17"/>
          <p:cNvSpPr/>
          <p:nvPr/>
        </p:nvSpPr>
        <p:spPr>
          <a:xfrm>
            <a:off x="2268022" y="5520928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Basic conversions available offline.</a:t>
            </a:r>
            <a:endParaRPr b="0" i="0" sz="1750" u="none" cap="none" strike="noStrike"/>
          </a:p>
        </p:txBody>
      </p:sp>
      <p:pic>
        <p:nvPicPr>
          <p:cNvPr descr="preencoded.png" id="141" name="Google Shape;14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790" y="6164580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2268022" y="639139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Custom Units</a:t>
            </a:r>
            <a:endParaRPr b="0" i="0" sz="2200" u="none" cap="none" strike="noStrike"/>
          </a:p>
        </p:txBody>
      </p:sp>
      <p:sp>
        <p:nvSpPr>
          <p:cNvPr id="143" name="Google Shape;143;p17"/>
          <p:cNvSpPr/>
          <p:nvPr/>
        </p:nvSpPr>
        <p:spPr>
          <a:xfrm>
            <a:off x="2268022" y="6881813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Users can add and save custom conversions.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793790" y="1441609"/>
            <a:ext cx="6471285" cy="602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33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3750"/>
              <a:buFont typeface="Roboto Slab"/>
              <a:buNone/>
            </a:pPr>
            <a:r>
              <a:rPr b="0" i="0" lang="en-US" sz="37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Monetization &amp; Future Plans</a:t>
            </a:r>
            <a:endParaRPr b="0" i="0" sz="3750" u="none" cap="none" strike="noStrike"/>
          </a:p>
        </p:txBody>
      </p:sp>
      <p:sp>
        <p:nvSpPr>
          <p:cNvPr id="150" name="Google Shape;150;p18"/>
          <p:cNvSpPr/>
          <p:nvPr/>
        </p:nvSpPr>
        <p:spPr>
          <a:xfrm>
            <a:off x="793790" y="2429589"/>
            <a:ext cx="2173724" cy="1110734"/>
          </a:xfrm>
          <a:prstGeom prst="roundRect">
            <a:avLst>
              <a:gd fmla="val 2604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1745099" y="2815471"/>
            <a:ext cx="271105" cy="338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100"/>
              <a:buFont typeface="Roboto Slab"/>
              <a:buNone/>
            </a:pPr>
            <a:r>
              <a:rPr b="0" i="0" lang="en-US" sz="21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b="0" i="0" sz="2100" u="none" cap="none" strike="noStrike"/>
          </a:p>
        </p:txBody>
      </p:sp>
      <p:sp>
        <p:nvSpPr>
          <p:cNvPr id="152" name="Google Shape;152;p18"/>
          <p:cNvSpPr/>
          <p:nvPr/>
        </p:nvSpPr>
        <p:spPr>
          <a:xfrm>
            <a:off x="3160276" y="2622352"/>
            <a:ext cx="2186940" cy="301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850"/>
              <a:buFont typeface="Roboto Slab"/>
              <a:buNone/>
            </a:pPr>
            <a:r>
              <a:rPr b="0" i="0" lang="en-US" sz="18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Ads</a:t>
            </a:r>
            <a:endParaRPr b="0" i="0" sz="1850" u="none" cap="none" strike="noStrike"/>
          </a:p>
        </p:txBody>
      </p:sp>
      <p:sp>
        <p:nvSpPr>
          <p:cNvPr id="153" name="Google Shape;153;p18"/>
          <p:cNvSpPr/>
          <p:nvPr/>
        </p:nvSpPr>
        <p:spPr>
          <a:xfrm>
            <a:off x="3160276" y="3039189"/>
            <a:ext cx="2186940" cy="30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Display non-intrusive ads.</a:t>
            </a:r>
            <a:endParaRPr b="0" i="0" sz="1500" u="none" cap="none" strike="noStrike"/>
          </a:p>
        </p:txBody>
      </p:sp>
      <p:sp>
        <p:nvSpPr>
          <p:cNvPr id="154" name="Google Shape;154;p18"/>
          <p:cNvSpPr/>
          <p:nvPr/>
        </p:nvSpPr>
        <p:spPr>
          <a:xfrm>
            <a:off x="3063835" y="3530798"/>
            <a:ext cx="10676453" cy="11430"/>
          </a:xfrm>
          <a:prstGeom prst="roundRect">
            <a:avLst>
              <a:gd fmla="val 253023" name="adj"/>
            </a:avLst>
          </a:prstGeom>
          <a:solidFill>
            <a:srgbClr val="CFD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793790" y="3636645"/>
            <a:ext cx="4347567" cy="1110734"/>
          </a:xfrm>
          <a:prstGeom prst="roundRect">
            <a:avLst>
              <a:gd fmla="val 2604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2832021" y="4022527"/>
            <a:ext cx="271105" cy="338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100"/>
              <a:buFont typeface="Roboto Slab"/>
              <a:buNone/>
            </a:pPr>
            <a:r>
              <a:rPr b="0" i="0" lang="en-US" sz="21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b="0" i="0" sz="2100" u="none" cap="none" strike="noStrike"/>
          </a:p>
        </p:txBody>
      </p:sp>
      <p:sp>
        <p:nvSpPr>
          <p:cNvPr id="157" name="Google Shape;157;p18"/>
          <p:cNvSpPr/>
          <p:nvPr/>
        </p:nvSpPr>
        <p:spPr>
          <a:xfrm>
            <a:off x="5334119" y="3829407"/>
            <a:ext cx="1802725" cy="301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850"/>
              <a:buFont typeface="Roboto Slab"/>
              <a:buNone/>
            </a:pPr>
            <a:r>
              <a:rPr b="0" i="0" lang="en-US" sz="18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Premium</a:t>
            </a:r>
            <a:endParaRPr b="0" i="0" sz="1850" u="none" cap="none" strike="noStrike"/>
          </a:p>
        </p:txBody>
      </p:sp>
      <p:sp>
        <p:nvSpPr>
          <p:cNvPr id="158" name="Google Shape;158;p18"/>
          <p:cNvSpPr/>
          <p:nvPr/>
        </p:nvSpPr>
        <p:spPr>
          <a:xfrm>
            <a:off x="5334119" y="4246245"/>
            <a:ext cx="1802725" cy="30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Offer ad-free version.</a:t>
            </a:r>
            <a:endParaRPr b="0" i="0" sz="1500" u="none" cap="none" strike="noStrike"/>
          </a:p>
        </p:txBody>
      </p:sp>
      <p:sp>
        <p:nvSpPr>
          <p:cNvPr id="159" name="Google Shape;159;p18"/>
          <p:cNvSpPr/>
          <p:nvPr/>
        </p:nvSpPr>
        <p:spPr>
          <a:xfrm>
            <a:off x="5237678" y="4737854"/>
            <a:ext cx="8502610" cy="11430"/>
          </a:xfrm>
          <a:prstGeom prst="roundRect">
            <a:avLst>
              <a:gd fmla="val 253023" name="adj"/>
            </a:avLst>
          </a:prstGeom>
          <a:solidFill>
            <a:srgbClr val="CFD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793790" y="4843701"/>
            <a:ext cx="6521410" cy="1110734"/>
          </a:xfrm>
          <a:prstGeom prst="roundRect">
            <a:avLst>
              <a:gd fmla="val 2604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918942" y="5229582"/>
            <a:ext cx="271105" cy="338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100"/>
              <a:buFont typeface="Roboto Slab"/>
              <a:buNone/>
            </a:pPr>
            <a:r>
              <a:rPr b="0" i="0" lang="en-US" sz="21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0" i="0" sz="2100" u="none" cap="none" strike="noStrike"/>
          </a:p>
        </p:txBody>
      </p:sp>
      <p:sp>
        <p:nvSpPr>
          <p:cNvPr id="162" name="Google Shape;162;p18"/>
          <p:cNvSpPr/>
          <p:nvPr/>
        </p:nvSpPr>
        <p:spPr>
          <a:xfrm>
            <a:off x="7507962" y="5036463"/>
            <a:ext cx="2409944" cy="301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850"/>
              <a:buFont typeface="Roboto Slab"/>
              <a:buNone/>
            </a:pPr>
            <a:r>
              <a:rPr b="0" i="0" lang="en-US" sz="185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Subscription</a:t>
            </a:r>
            <a:endParaRPr b="0" i="0" sz="1850" u="none" cap="none" strike="noStrike"/>
          </a:p>
        </p:txBody>
      </p:sp>
      <p:sp>
        <p:nvSpPr>
          <p:cNvPr id="163" name="Google Shape;163;p18"/>
          <p:cNvSpPr/>
          <p:nvPr/>
        </p:nvSpPr>
        <p:spPr>
          <a:xfrm>
            <a:off x="7507962" y="5453301"/>
            <a:ext cx="3418165" cy="30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Advanced features, and priority support.</a:t>
            </a:r>
            <a:endParaRPr b="0" i="0" sz="1500" u="none" cap="none" strike="noStrike"/>
          </a:p>
        </p:txBody>
      </p:sp>
      <p:sp>
        <p:nvSpPr>
          <p:cNvPr id="164" name="Google Shape;164;p18"/>
          <p:cNvSpPr/>
          <p:nvPr/>
        </p:nvSpPr>
        <p:spPr>
          <a:xfrm>
            <a:off x="793790" y="6171248"/>
            <a:ext cx="13042821" cy="616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b="0" i="0" lang="en-US" sz="15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The app will initially use ads to generate revenue. A premium version will remove ads. A subscription model unlocks advanced calculators. This includes financial and health tools.</a:t>
            </a:r>
            <a:endParaRPr b="0" i="0" sz="1500" u="none" cap="none" strike="noStrike"/>
          </a:p>
        </p:txBody>
      </p:sp>
      <p:sp>
        <p:nvSpPr>
          <p:cNvPr id="165" name="Google Shape;165;p18"/>
          <p:cNvSpPr txBox="1"/>
          <p:nvPr/>
        </p:nvSpPr>
        <p:spPr>
          <a:xfrm>
            <a:off x="12846275" y="7796125"/>
            <a:ext cx="1721400" cy="363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Page-7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/>
          <p:nvPr/>
        </p:nvSpPr>
        <p:spPr>
          <a:xfrm>
            <a:off x="793790" y="1342192"/>
            <a:ext cx="933831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Feature Spotlight: Smart Calculator</a:t>
            </a:r>
            <a:endParaRPr b="0" i="0" sz="4450" u="none" cap="none" strike="noStrike"/>
          </a:p>
        </p:txBody>
      </p:sp>
      <p:sp>
        <p:nvSpPr>
          <p:cNvPr id="172" name="Google Shape;172;p19"/>
          <p:cNvSpPr/>
          <p:nvPr/>
        </p:nvSpPr>
        <p:spPr>
          <a:xfrm>
            <a:off x="793790" y="2504599"/>
            <a:ext cx="130428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This feature includes calculators for loan EMI, currency conversion, date and time calculations, and unit conversions for mass, temperature, length, data, area, and volume.</a:t>
            </a:r>
            <a:endParaRPr b="0" i="0" sz="1750" u="none" cap="none" strike="noStrike"/>
          </a:p>
        </p:txBody>
      </p:sp>
      <p:pic>
        <p:nvPicPr>
          <p:cNvPr descr="preencoded.png"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7430" y="3485555"/>
            <a:ext cx="1614011" cy="807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>
            <a:off x="3894892" y="3777377"/>
            <a:ext cx="318968" cy="398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500"/>
              <a:buFont typeface="Roboto Slab"/>
              <a:buNone/>
            </a:pPr>
            <a:r>
              <a:rPr b="0" i="0" lang="en-US" sz="25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b="0" i="0" sz="2500" u="none" cap="none" strike="noStrike"/>
          </a:p>
        </p:txBody>
      </p:sp>
      <p:sp>
        <p:nvSpPr>
          <p:cNvPr id="175" name="Google Shape;175;p19"/>
          <p:cNvSpPr/>
          <p:nvPr/>
        </p:nvSpPr>
        <p:spPr>
          <a:xfrm>
            <a:off x="5088255" y="3712369"/>
            <a:ext cx="1291114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Loan EMI</a:t>
            </a:r>
            <a:endParaRPr b="0" i="0" sz="2200" u="none" cap="none" strike="noStrike"/>
          </a:p>
        </p:txBody>
      </p:sp>
      <p:sp>
        <p:nvSpPr>
          <p:cNvPr id="176" name="Google Shape;176;p19"/>
          <p:cNvSpPr/>
          <p:nvPr/>
        </p:nvSpPr>
        <p:spPr>
          <a:xfrm>
            <a:off x="4918115" y="4306610"/>
            <a:ext cx="8861822" cy="15240"/>
          </a:xfrm>
          <a:prstGeom prst="roundRect">
            <a:avLst>
              <a:gd fmla="val 223256" name="adj"/>
            </a:avLst>
          </a:prstGeom>
          <a:solidFill>
            <a:srgbClr val="CFD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7" name="Google Shape;17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0424" y="4350187"/>
            <a:ext cx="3228022" cy="807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/>
          <p:nvPr/>
        </p:nvSpPr>
        <p:spPr>
          <a:xfrm>
            <a:off x="3894892" y="4554855"/>
            <a:ext cx="318968" cy="398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500"/>
              <a:buFont typeface="Roboto Slab"/>
              <a:buNone/>
            </a:pPr>
            <a:r>
              <a:rPr b="0" i="0" lang="en-US" sz="25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b="0" i="0" sz="2500" u="none" cap="none" strike="noStrike"/>
          </a:p>
        </p:txBody>
      </p:sp>
      <p:sp>
        <p:nvSpPr>
          <p:cNvPr id="179" name="Google Shape;179;p19"/>
          <p:cNvSpPr/>
          <p:nvPr/>
        </p:nvSpPr>
        <p:spPr>
          <a:xfrm>
            <a:off x="5895261" y="4577001"/>
            <a:ext cx="2596277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Currency Converter</a:t>
            </a:r>
            <a:endParaRPr b="0" i="0" sz="2200" u="none" cap="none" strike="noStrike"/>
          </a:p>
        </p:txBody>
      </p:sp>
      <p:sp>
        <p:nvSpPr>
          <p:cNvPr id="180" name="Google Shape;180;p19"/>
          <p:cNvSpPr/>
          <p:nvPr/>
        </p:nvSpPr>
        <p:spPr>
          <a:xfrm>
            <a:off x="5725120" y="5171242"/>
            <a:ext cx="8054816" cy="15240"/>
          </a:xfrm>
          <a:prstGeom prst="roundRect">
            <a:avLst>
              <a:gd fmla="val 223256" name="adj"/>
            </a:avLst>
          </a:prstGeom>
          <a:solidFill>
            <a:srgbClr val="CFD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1" name="Google Shape;18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3418" y="5214818"/>
            <a:ext cx="4842034" cy="80795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3894892" y="5419487"/>
            <a:ext cx="318968" cy="398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500"/>
              <a:buFont typeface="Roboto Slab"/>
              <a:buNone/>
            </a:pPr>
            <a:r>
              <a:rPr b="0" i="0" lang="en-US" sz="25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0" i="0" sz="2500" u="none" cap="none" strike="noStrike"/>
          </a:p>
        </p:txBody>
      </p:sp>
      <p:sp>
        <p:nvSpPr>
          <p:cNvPr id="183" name="Google Shape;183;p19"/>
          <p:cNvSpPr/>
          <p:nvPr/>
        </p:nvSpPr>
        <p:spPr>
          <a:xfrm>
            <a:off x="6702266" y="5441633"/>
            <a:ext cx="2945249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Date Time Calculation</a:t>
            </a:r>
            <a:endParaRPr b="0" i="0" sz="2200" u="none" cap="none" strike="noStrike"/>
          </a:p>
        </p:txBody>
      </p:sp>
      <p:sp>
        <p:nvSpPr>
          <p:cNvPr id="184" name="Google Shape;184;p19"/>
          <p:cNvSpPr/>
          <p:nvPr/>
        </p:nvSpPr>
        <p:spPr>
          <a:xfrm>
            <a:off x="6532126" y="6035873"/>
            <a:ext cx="7247811" cy="15240"/>
          </a:xfrm>
          <a:prstGeom prst="roundRect">
            <a:avLst>
              <a:gd fmla="val 223256" name="adj"/>
            </a:avLst>
          </a:prstGeom>
          <a:solidFill>
            <a:srgbClr val="CFD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5" name="Google Shape;18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6294" y="6079450"/>
            <a:ext cx="6456164" cy="80795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/>
          <p:nvPr/>
        </p:nvSpPr>
        <p:spPr>
          <a:xfrm>
            <a:off x="3894773" y="6284119"/>
            <a:ext cx="318968" cy="398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500"/>
              <a:buFont typeface="Roboto Slab"/>
              <a:buNone/>
            </a:pPr>
            <a:r>
              <a:rPr b="0" i="0" lang="en-US" sz="25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b="0" i="0" sz="2500" u="none" cap="none" strike="noStrike"/>
          </a:p>
        </p:txBody>
      </p:sp>
      <p:sp>
        <p:nvSpPr>
          <p:cNvPr id="187" name="Google Shape;187;p19"/>
          <p:cNvSpPr/>
          <p:nvPr/>
        </p:nvSpPr>
        <p:spPr>
          <a:xfrm>
            <a:off x="7509272" y="6306264"/>
            <a:ext cx="3697367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Units (mass, temp, length...)</a:t>
            </a:r>
            <a:endParaRPr b="0" i="0" sz="2200" u="none" cap="none" strike="noStrike"/>
          </a:p>
        </p:txBody>
      </p:sp>
      <p:sp>
        <p:nvSpPr>
          <p:cNvPr id="188" name="Google Shape;188;p19"/>
          <p:cNvSpPr txBox="1"/>
          <p:nvPr/>
        </p:nvSpPr>
        <p:spPr>
          <a:xfrm>
            <a:off x="12846275" y="7796125"/>
            <a:ext cx="1721400" cy="363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Page-8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4" name="Google Shape;1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/>
          <p:nvPr/>
        </p:nvSpPr>
        <p:spPr>
          <a:xfrm>
            <a:off x="793790" y="1135142"/>
            <a:ext cx="8031837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Conclusion: The Smart Choice</a:t>
            </a:r>
            <a:endParaRPr b="0" i="0" sz="4450" u="none" cap="none" strike="noStrike"/>
          </a:p>
        </p:txBody>
      </p:sp>
      <p:sp>
        <p:nvSpPr>
          <p:cNvPr id="196" name="Google Shape;196;p20"/>
          <p:cNvSpPr/>
          <p:nvPr/>
        </p:nvSpPr>
        <p:spPr>
          <a:xfrm>
            <a:off x="793790" y="2184083"/>
            <a:ext cx="93852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Solves a common problem with an elegant solution. Leverages cutting-edge technologies.</a:t>
            </a:r>
            <a:endParaRPr b="0" i="0" sz="1750" u="none" cap="none" strike="noStrike"/>
          </a:p>
        </p:txBody>
      </p:sp>
      <p:sp>
        <p:nvSpPr>
          <p:cNvPr id="197" name="Google Shape;197;p20"/>
          <p:cNvSpPr/>
          <p:nvPr/>
        </p:nvSpPr>
        <p:spPr>
          <a:xfrm>
            <a:off x="793790" y="2802136"/>
            <a:ext cx="4579263" cy="2395657"/>
          </a:xfrm>
          <a:prstGeom prst="roundRect">
            <a:avLst>
              <a:gd fmla="val 1420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1020604" y="302895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Elegant Solution</a:t>
            </a:r>
            <a:endParaRPr b="0" i="0" sz="2200" u="none" cap="none" strike="noStrike"/>
          </a:p>
        </p:txBody>
      </p:sp>
      <p:sp>
        <p:nvSpPr>
          <p:cNvPr id="199" name="Google Shape;199;p20"/>
          <p:cNvSpPr/>
          <p:nvPr/>
        </p:nvSpPr>
        <p:spPr>
          <a:xfrm>
            <a:off x="1020604" y="3519368"/>
            <a:ext cx="4125635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The app provides a unified interface for all essential calculators, eliminating the need to switch between multiple apps.</a:t>
            </a:r>
            <a:endParaRPr b="0" i="0" sz="1750" u="none" cap="none" strike="noStrike"/>
          </a:p>
        </p:txBody>
      </p:sp>
      <p:sp>
        <p:nvSpPr>
          <p:cNvPr id="200" name="Google Shape;200;p20"/>
          <p:cNvSpPr/>
          <p:nvPr/>
        </p:nvSpPr>
        <p:spPr>
          <a:xfrm>
            <a:off x="5599867" y="2802136"/>
            <a:ext cx="4579263" cy="2395657"/>
          </a:xfrm>
          <a:prstGeom prst="roundRect">
            <a:avLst>
              <a:gd fmla="val 1420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5826681" y="3028950"/>
            <a:ext cx="2863096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Optimal Performance</a:t>
            </a:r>
            <a:endParaRPr b="0" i="0" sz="2200" u="none" cap="none" strike="noStrike"/>
          </a:p>
        </p:txBody>
      </p:sp>
      <p:sp>
        <p:nvSpPr>
          <p:cNvPr id="202" name="Google Shape;202;p20"/>
          <p:cNvSpPr/>
          <p:nvPr/>
        </p:nvSpPr>
        <p:spPr>
          <a:xfrm>
            <a:off x="5826681" y="3519368"/>
            <a:ext cx="4125635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Built with Flutter, the app offers fast performance and a smooth user experience on both iOS and Android platforms.</a:t>
            </a:r>
            <a:endParaRPr b="0" i="0" sz="1750" u="none" cap="none" strike="noStrike"/>
          </a:p>
        </p:txBody>
      </p:sp>
      <p:sp>
        <p:nvSpPr>
          <p:cNvPr id="203" name="Google Shape;203;p20"/>
          <p:cNvSpPr/>
          <p:nvPr/>
        </p:nvSpPr>
        <p:spPr>
          <a:xfrm>
            <a:off x="793790" y="5424607"/>
            <a:ext cx="9385221" cy="1669852"/>
          </a:xfrm>
          <a:prstGeom prst="roundRect">
            <a:avLst>
              <a:gd fmla="val 2038" name="adj"/>
            </a:avLst>
          </a:prstGeom>
          <a:solidFill>
            <a:srgbClr val="E9E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1020604" y="5651421"/>
            <a:ext cx="3090029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Simplifies Calculations</a:t>
            </a:r>
            <a:endParaRPr b="0" i="0" sz="2200" u="none" cap="none" strike="noStrike"/>
          </a:p>
        </p:txBody>
      </p:sp>
      <p:sp>
        <p:nvSpPr>
          <p:cNvPr id="205" name="Google Shape;205;p20"/>
          <p:cNvSpPr/>
          <p:nvPr/>
        </p:nvSpPr>
        <p:spPr>
          <a:xfrm>
            <a:off x="1020604" y="6141839"/>
            <a:ext cx="8931593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Real-time data integration and an intuitive design make complex calculations simple and efficient.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