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21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04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7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10AD7-F208-3D1B-FAA3-CD6A052A16D8}"/>
              </a:ext>
            </a:extLst>
          </p:cNvPr>
          <p:cNvSpPr txBox="1"/>
          <p:nvPr/>
        </p:nvSpPr>
        <p:spPr>
          <a:xfrm>
            <a:off x="1027817" y="1914625"/>
            <a:ext cx="9079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Two-Factor </a:t>
            </a:r>
          </a:p>
          <a:p>
            <a:r>
              <a:rPr lang="en-US" sz="4400" b="1" dirty="0"/>
              <a:t>Authentication(2FA)</a:t>
            </a:r>
          </a:p>
          <a:p>
            <a:endParaRPr lang="en-US" sz="4400" b="1" dirty="0"/>
          </a:p>
          <a:p>
            <a:r>
              <a:rPr lang="en-US" sz="4400" b="1" dirty="0"/>
              <a:t>Multi-Factor Authentication(MFA)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79726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A293B4-2813-1A26-434B-FA320E41E6CE}"/>
              </a:ext>
            </a:extLst>
          </p:cNvPr>
          <p:cNvSpPr txBox="1"/>
          <p:nvPr/>
        </p:nvSpPr>
        <p:spPr>
          <a:xfrm>
            <a:off x="1600199" y="4562855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Different Between 2FA And MFA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992D7716-1D24-3B66-2934-A7789F76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571" b="3600"/>
          <a:stretch/>
        </p:blipFill>
        <p:spPr>
          <a:xfrm>
            <a:off x="824477" y="1533263"/>
            <a:ext cx="8538163" cy="29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C006F-A436-4AF5-D148-AC20770F607E}"/>
              </a:ext>
            </a:extLst>
          </p:cNvPr>
          <p:cNvSpPr txBox="1"/>
          <p:nvPr/>
        </p:nvSpPr>
        <p:spPr>
          <a:xfrm>
            <a:off x="1026695" y="1997839"/>
            <a:ext cx="10475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Google Sans"/>
              </a:rPr>
              <a:t>Generally, </a:t>
            </a:r>
            <a:r>
              <a:rPr lang="en-US" sz="3600" dirty="0"/>
              <a:t>MFA (Multi-Factor Authentication) is considered more secure than 2FA (Two-Factor Authentication)</a:t>
            </a:r>
            <a:r>
              <a:rPr lang="en-US" sz="3600" b="0" i="0" dirty="0">
                <a:effectLst/>
                <a:latin typeface="Google Sans"/>
              </a:rPr>
              <a:t> because it allows for multiple authentication factors, offering a higher level of protection against unauthorized access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701A-9049-EE80-A318-445A7CD2AA3C}"/>
              </a:ext>
            </a:extLst>
          </p:cNvPr>
          <p:cNvSpPr txBox="1"/>
          <p:nvPr/>
        </p:nvSpPr>
        <p:spPr>
          <a:xfrm>
            <a:off x="1026695" y="946484"/>
            <a:ext cx="6009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Which is best to Use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66502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14660-7B77-C52D-82CB-B56734CB33B9}"/>
              </a:ext>
            </a:extLst>
          </p:cNvPr>
          <p:cNvSpPr txBox="1"/>
          <p:nvPr/>
        </p:nvSpPr>
        <p:spPr>
          <a:xfrm>
            <a:off x="866273" y="648573"/>
            <a:ext cx="13234737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50"/>
              </a:lnSpc>
              <a:spcAft>
                <a:spcPts val="3000"/>
              </a:spcAft>
            </a:pPr>
            <a:r>
              <a:rPr lang="en-US" sz="4800" b="0" i="0" dirty="0">
                <a:effectLst/>
                <a:latin typeface="Epilogue"/>
              </a:rPr>
              <a:t>What Is Two-Factor Authentication (2FA)?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68096-7F87-9BB0-95AD-90CD2246C6AA}"/>
              </a:ext>
            </a:extLst>
          </p:cNvPr>
          <p:cNvSpPr txBox="1"/>
          <p:nvPr/>
        </p:nvSpPr>
        <p:spPr>
          <a:xfrm>
            <a:off x="770021" y="1260176"/>
            <a:ext cx="114219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Manrope"/>
              </a:rPr>
              <a:t>Two-factor authentication (2FA) is a security protocol that requires two distinct forms of identification before allowing access to a particular system or data. Typically, it adds one more layer of protection to traditional password-only authentication.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51510-D0BA-C65C-116C-C85DDEF7C7E2}"/>
              </a:ext>
            </a:extLst>
          </p:cNvPr>
          <p:cNvSpPr txBox="1"/>
          <p:nvPr/>
        </p:nvSpPr>
        <p:spPr>
          <a:xfrm>
            <a:off x="770021" y="3318570"/>
            <a:ext cx="111332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Manrope"/>
              </a:rPr>
              <a:t>The two factors in 2FA can be a combination of something you know (like your password), something you have (such as a physical token or your smartphone), or something you are (biometrics like fingerprints or facial recognition). For instance, when you log into your email account, you might be asked to enter a password and then confirm your identity through a code sent to your mobile phone.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50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5D1F39-2E84-0E58-A6DC-B4A02F1F191B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>
                  <a:solidFill>
                    <a:schemeClr val="tx1"/>
                  </a:solidFill>
                </a:ln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4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0A95-74AF-0729-BABF-F86ED269F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630393"/>
            <a:ext cx="6232198" cy="11778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Google Sans"/>
              </a:rPr>
              <a:t>Multi factor </a:t>
            </a:r>
            <a:r>
              <a:rPr lang="en-US" sz="4400" b="1" dirty="0" err="1">
                <a:solidFill>
                  <a:schemeClr val="tx1"/>
                </a:solidFill>
                <a:latin typeface="Google Sans"/>
              </a:rPr>
              <a:t>authetication</a:t>
            </a:r>
            <a:endParaRPr lang="en-IN" sz="4400" b="1" dirty="0">
              <a:solidFill>
                <a:schemeClr val="tx1"/>
              </a:solidFill>
              <a:latin typeface="Googl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D2786-C83D-FEA3-02AD-F5285D9AE17F}"/>
              </a:ext>
            </a:extLst>
          </p:cNvPr>
          <p:cNvSpPr txBox="1"/>
          <p:nvPr/>
        </p:nvSpPr>
        <p:spPr>
          <a:xfrm>
            <a:off x="1171073" y="1997839"/>
            <a:ext cx="9849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latin typeface="Google Sans"/>
              </a:rPr>
              <a:t>Multi-factor authentication (MFA) enhances security by requiring users to provide multiple forms of identification beyond just a username and password, significantly reducing the risk of unauthorized access.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637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8EE0-471E-7F42-C1E1-79FDD542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799303" cy="1411705"/>
          </a:xfrm>
        </p:spPr>
        <p:txBody>
          <a:bodyPr>
            <a:normAutofit/>
          </a:bodyPr>
          <a:lstStyle/>
          <a:p>
            <a:r>
              <a:rPr lang="en-IN" sz="4800" b="1" i="0" dirty="0">
                <a:solidFill>
                  <a:schemeClr val="tx1"/>
                </a:solidFill>
                <a:effectLst/>
                <a:latin typeface="Google Sans"/>
              </a:rPr>
              <a:t>What it is: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A179D-4841-37DB-E156-93B163BA97B6}"/>
              </a:ext>
            </a:extLst>
          </p:cNvPr>
          <p:cNvSpPr txBox="1"/>
          <p:nvPr/>
        </p:nvSpPr>
        <p:spPr>
          <a:xfrm>
            <a:off x="1141413" y="2021305"/>
            <a:ext cx="9673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latin typeface="Google Sans"/>
              </a:rPr>
              <a:t>MFA is a security measure that adds an extra layer of protection to login processes by requiring users to verify their identity using two or more authentication factors.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2753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13E-44B3-E026-E044-B02CB35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4379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b="1" i="0" dirty="0">
                <a:solidFill>
                  <a:schemeClr val="tx1"/>
                </a:solidFill>
                <a:effectLst/>
                <a:latin typeface="Google Sans"/>
              </a:rPr>
              <a:t>Why it's important: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82F17-F4BE-A103-C7A6-0B653463BD90}"/>
              </a:ext>
            </a:extLst>
          </p:cNvPr>
          <p:cNvSpPr txBox="1"/>
          <p:nvPr/>
        </p:nvSpPr>
        <p:spPr>
          <a:xfrm>
            <a:off x="1143001" y="2049379"/>
            <a:ext cx="10812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effectLst/>
                <a:latin typeface="Google Sans"/>
              </a:rPr>
              <a:t>MFA strengthens security by making it much harder for attackers to gain access to accounts, even if they have obtained a user's password. 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44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79044-5CB5-E24A-9F89-B98F2A04005F}"/>
              </a:ext>
            </a:extLst>
          </p:cNvPr>
          <p:cNvSpPr txBox="1"/>
          <p:nvPr/>
        </p:nvSpPr>
        <p:spPr>
          <a:xfrm>
            <a:off x="1251284" y="52118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0" dirty="0">
                <a:effectLst/>
                <a:latin typeface="Google Sans"/>
              </a:rPr>
              <a:t>Common MFA factors: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17CEF-6570-34B2-86F4-54A7A869A0BD}"/>
              </a:ext>
            </a:extLst>
          </p:cNvPr>
          <p:cNvSpPr txBox="1"/>
          <p:nvPr/>
        </p:nvSpPr>
        <p:spPr>
          <a:xfrm>
            <a:off x="1251284" y="1627833"/>
            <a:ext cx="105557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Google Sans"/>
              </a:rPr>
              <a:t>Something you know:</a:t>
            </a:r>
            <a:r>
              <a:rPr lang="en-US" sz="4000" b="0" i="0" dirty="0">
                <a:effectLst/>
                <a:latin typeface="Google Sans"/>
              </a:rPr>
              <a:t> Password, PIN, or a secret question/answer.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Google Sans"/>
              </a:rPr>
              <a:t>Something you have:</a:t>
            </a:r>
            <a:r>
              <a:rPr lang="en-US" sz="4000" b="0" i="0" dirty="0">
                <a:effectLst/>
                <a:latin typeface="Google Sans"/>
              </a:rPr>
              <a:t> A physical token (like a hardware key or phone), or a mobile authenticator app.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Google Sans"/>
              </a:rPr>
              <a:t>Something you are:</a:t>
            </a:r>
            <a:r>
              <a:rPr lang="en-US" sz="4000" b="0" i="0" dirty="0">
                <a:effectLst/>
                <a:latin typeface="Google Sans"/>
              </a:rPr>
              <a:t> Biometric data like a fingerprint or facial scan. </a:t>
            </a:r>
          </a:p>
        </p:txBody>
      </p:sp>
    </p:spTree>
    <p:extLst>
      <p:ext uri="{BB962C8B-B14F-4D97-AF65-F5344CB8AC3E}">
        <p14:creationId xmlns:p14="http://schemas.microsoft.com/office/powerpoint/2010/main" val="8419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6FDCE-495F-DE05-A65C-576CCD4F43A7}"/>
              </a:ext>
            </a:extLst>
          </p:cNvPr>
          <p:cNvSpPr txBox="1"/>
          <p:nvPr/>
        </p:nvSpPr>
        <p:spPr>
          <a:xfrm>
            <a:off x="1026694" y="280555"/>
            <a:ext cx="7828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effectLst/>
                <a:latin typeface="Google Sans"/>
              </a:rPr>
              <a:t>Examples of MFA in practice: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74B88-29E2-4849-2E65-3BFB5AAAD1B7}"/>
              </a:ext>
            </a:extLst>
          </p:cNvPr>
          <p:cNvSpPr txBox="1"/>
          <p:nvPr/>
        </p:nvSpPr>
        <p:spPr>
          <a:xfrm>
            <a:off x="1026694" y="1343573"/>
            <a:ext cx="1156635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Financial institutions:</a:t>
            </a:r>
            <a:r>
              <a:rPr lang="en-US" sz="3600" b="0" i="0" dirty="0">
                <a:effectLst/>
                <a:latin typeface="Google Sans"/>
              </a:rPr>
              <a:t> Requiring users to enter a one-time code sent to their phone in addition to their password for online banking.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Cloud services:</a:t>
            </a:r>
            <a:r>
              <a:rPr lang="en-US" sz="3600" b="0" i="0" dirty="0">
                <a:effectLst/>
                <a:latin typeface="Google Sans"/>
              </a:rPr>
              <a:t> Using a mobile authenticator app or hardware token to verify logins to cloud storage or email accounts.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Corporate networks:</a:t>
            </a:r>
            <a:r>
              <a:rPr lang="en-US" sz="3600" b="0" i="0" dirty="0">
                <a:effectLst/>
                <a:latin typeface="Google Sans"/>
              </a:rPr>
              <a:t> Implementing MFA for accessing company resources and applications, like email or HR systems. </a:t>
            </a:r>
          </a:p>
        </p:txBody>
      </p:sp>
    </p:spTree>
    <p:extLst>
      <p:ext uri="{BB962C8B-B14F-4D97-AF65-F5344CB8AC3E}">
        <p14:creationId xmlns:p14="http://schemas.microsoft.com/office/powerpoint/2010/main" val="26609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59441-F201-7BB3-ACCD-348E4E2AFFE4}"/>
              </a:ext>
            </a:extLst>
          </p:cNvPr>
          <p:cNvSpPr txBox="1"/>
          <p:nvPr/>
        </p:nvSpPr>
        <p:spPr>
          <a:xfrm>
            <a:off x="1122947" y="2441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800" b="1" i="0" dirty="0">
                <a:effectLst/>
                <a:latin typeface="Google Sans"/>
              </a:rPr>
              <a:t>Benefits of MFA:</a:t>
            </a:r>
            <a:endParaRPr lang="en-IN" sz="4800" b="0" i="0" dirty="0">
              <a:effectLst/>
              <a:latin typeface="Google Sans"/>
            </a:endParaRPr>
          </a:p>
          <a:p>
            <a:br>
              <a:rPr lang="en-IN" sz="4800" b="0" i="0" dirty="0">
                <a:effectLst/>
                <a:latin typeface="Google Sans"/>
              </a:rPr>
            </a:b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222C5-F6BF-BA8F-77A4-64733EA968DF}"/>
              </a:ext>
            </a:extLst>
          </p:cNvPr>
          <p:cNvSpPr txBox="1"/>
          <p:nvPr/>
        </p:nvSpPr>
        <p:spPr>
          <a:xfrm>
            <a:off x="850231" y="1258886"/>
            <a:ext cx="1089259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Reduced risk of unauthorized access:</a:t>
            </a:r>
            <a:r>
              <a:rPr lang="en-US" sz="3600" b="0" i="0" dirty="0">
                <a:effectLst/>
                <a:latin typeface="Google Sans"/>
              </a:rPr>
              <a:t> Even if an attacker obtains a password, they still need the other verification factors.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Protection of sensitive data:</a:t>
            </a:r>
            <a:r>
              <a:rPr lang="en-US" sz="3600" b="0" i="0" dirty="0">
                <a:effectLst/>
                <a:latin typeface="Google Sans"/>
              </a:rPr>
              <a:t> MFA safeguards confidential information, especially in industries like finance and healthcare.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Enhanced security:</a:t>
            </a:r>
            <a:r>
              <a:rPr lang="en-US" sz="3600" b="0" i="0" dirty="0">
                <a:effectLst/>
                <a:latin typeface="Google Sans"/>
              </a:rPr>
              <a:t> MFA makes it harder for cybercriminals to compromise accounts.</a:t>
            </a:r>
          </a:p>
        </p:txBody>
      </p:sp>
    </p:spTree>
    <p:extLst>
      <p:ext uri="{BB962C8B-B14F-4D97-AF65-F5344CB8AC3E}">
        <p14:creationId xmlns:p14="http://schemas.microsoft.com/office/powerpoint/2010/main" val="10628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25134-2151-4AEF-4D00-9E9B23988CE7}"/>
              </a:ext>
            </a:extLst>
          </p:cNvPr>
          <p:cNvSpPr txBox="1"/>
          <p:nvPr/>
        </p:nvSpPr>
        <p:spPr>
          <a:xfrm>
            <a:off x="1219200" y="376807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effectLst/>
                <a:latin typeface="Google Sans"/>
              </a:rPr>
              <a:t>Considerations for implementing MFA: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05ED3-5CDA-6012-D618-D66631C78DEF}"/>
              </a:ext>
            </a:extLst>
          </p:cNvPr>
          <p:cNvSpPr txBox="1"/>
          <p:nvPr/>
        </p:nvSpPr>
        <p:spPr>
          <a:xfrm>
            <a:off x="1058778" y="1429924"/>
            <a:ext cx="106840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User experience:</a:t>
            </a:r>
            <a:r>
              <a:rPr lang="en-US" sz="3600" b="0" i="0" dirty="0">
                <a:effectLst/>
                <a:latin typeface="Google Sans"/>
              </a:rPr>
              <a:t> MFA should be easy to use and not create unnecessary friction for legitimate users.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Compatibility:</a:t>
            </a:r>
            <a:r>
              <a:rPr lang="en-US" sz="3600" b="0" i="0" dirty="0">
                <a:effectLst/>
                <a:latin typeface="Google Sans"/>
              </a:rPr>
              <a:t> Ensure that the MFA solution is compatible with the applications and services that users rely on.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Google Sans"/>
              </a:rPr>
              <a:t>Cost:</a:t>
            </a:r>
            <a:r>
              <a:rPr lang="en-US" sz="3600" b="0" i="0" dirty="0">
                <a:effectLst/>
                <a:latin typeface="Google Sans"/>
              </a:rPr>
              <a:t> Evaluate the costs associated with implementing and maintaining an MFA solution. </a:t>
            </a:r>
          </a:p>
        </p:txBody>
      </p:sp>
    </p:spTree>
    <p:extLst>
      <p:ext uri="{BB962C8B-B14F-4D97-AF65-F5344CB8AC3E}">
        <p14:creationId xmlns:p14="http://schemas.microsoft.com/office/powerpoint/2010/main" val="176568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F8BCD-2154-496B-B39F-CFFABE82F650}"/>
              </a:ext>
            </a:extLst>
          </p:cNvPr>
          <p:cNvSpPr txBox="1"/>
          <p:nvPr/>
        </p:nvSpPr>
        <p:spPr>
          <a:xfrm>
            <a:off x="850232" y="29659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0" dirty="0">
                <a:effectLst/>
                <a:latin typeface="Google Sans"/>
              </a:rPr>
              <a:t>Best practices for MFA: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4C5C3-252D-3490-41EB-C7A6B7B68FE5}"/>
              </a:ext>
            </a:extLst>
          </p:cNvPr>
          <p:cNvSpPr txBox="1"/>
          <p:nvPr/>
        </p:nvSpPr>
        <p:spPr>
          <a:xfrm>
            <a:off x="850232" y="1402049"/>
            <a:ext cx="1134176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Enable MFA for all users:</a:t>
            </a:r>
            <a:r>
              <a:rPr lang="en-US" sz="3200" b="0" i="0" dirty="0">
                <a:effectLst/>
                <a:latin typeface="Google Sans"/>
              </a:rPr>
              <a:t> Don't just rely on MFA for high-risk accounts; protect all user accounts.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Promote the use of authenticator apps:</a:t>
            </a:r>
            <a:r>
              <a:rPr lang="en-US" sz="3200" b="0" i="0" dirty="0">
                <a:effectLst/>
                <a:latin typeface="Google Sans"/>
              </a:rPr>
              <a:t> Encourage users to use mobile authenticator apps for a more secure and convenient MFA experience.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Consider contextual and adaptive MFA:</a:t>
            </a:r>
            <a:r>
              <a:rPr lang="en-US" sz="3200" b="0" i="0" dirty="0">
                <a:effectLst/>
                <a:latin typeface="Google Sans"/>
              </a:rPr>
              <a:t> Implement MFA controls that adjust to the user's location, device, and other factors.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Google Sans"/>
              </a:rPr>
              <a:t>Pair MFA with SSO (Single Sign-On):</a:t>
            </a:r>
            <a:r>
              <a:rPr lang="en-US" sz="3200" b="0" i="0" dirty="0">
                <a:effectLst/>
                <a:latin typeface="Google Sans"/>
              </a:rPr>
              <a:t> Combine MFA with SSO for a seamless and secure user experience. </a:t>
            </a:r>
          </a:p>
        </p:txBody>
      </p:sp>
    </p:spTree>
    <p:extLst>
      <p:ext uri="{BB962C8B-B14F-4D97-AF65-F5344CB8AC3E}">
        <p14:creationId xmlns:p14="http://schemas.microsoft.com/office/powerpoint/2010/main" val="1534138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600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Epilogue</vt:lpstr>
      <vt:lpstr>Google Sans</vt:lpstr>
      <vt:lpstr>Manrope</vt:lpstr>
      <vt:lpstr>Trebuchet MS</vt:lpstr>
      <vt:lpstr>Wingdings 3</vt:lpstr>
      <vt:lpstr>Facet</vt:lpstr>
      <vt:lpstr>PowerPoint Presentation</vt:lpstr>
      <vt:lpstr>Multi factor authetication</vt:lpstr>
      <vt:lpstr>What it is:</vt:lpstr>
      <vt:lpstr>Why it's important: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Dakhare</dc:creator>
  <cp:lastModifiedBy>Aman Dakhare</cp:lastModifiedBy>
  <cp:revision>5</cp:revision>
  <dcterms:created xsi:type="dcterms:W3CDTF">2025-03-07T08:27:54Z</dcterms:created>
  <dcterms:modified xsi:type="dcterms:W3CDTF">2025-03-13T13:04:33Z</dcterms:modified>
</cp:coreProperties>
</file>