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7" r:id="rId4"/>
    <p:sldId id="270" r:id="rId5"/>
    <p:sldId id="268" r:id="rId6"/>
    <p:sldId id="257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E15C75-E3B7-4CBB-A193-847CF6329815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C8A01F5-80D1-4AFE-AD60-80B08D7FCE6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855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C75-E3B7-4CBB-A193-847CF6329815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01F5-80D1-4AFE-AD60-80B08D7F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5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C75-E3B7-4CBB-A193-847CF6329815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01F5-80D1-4AFE-AD60-80B08D7F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3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C75-E3B7-4CBB-A193-847CF6329815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01F5-80D1-4AFE-AD60-80B08D7F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89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C75-E3B7-4CBB-A193-847CF6329815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01F5-80D1-4AFE-AD60-80B08D7FCE6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21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C75-E3B7-4CBB-A193-847CF6329815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01F5-80D1-4AFE-AD60-80B08D7F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34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C75-E3B7-4CBB-A193-847CF6329815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01F5-80D1-4AFE-AD60-80B08D7F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40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C75-E3B7-4CBB-A193-847CF6329815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01F5-80D1-4AFE-AD60-80B08D7F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75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C75-E3B7-4CBB-A193-847CF6329815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01F5-80D1-4AFE-AD60-80B08D7F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0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C75-E3B7-4CBB-A193-847CF6329815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01F5-80D1-4AFE-AD60-80B08D7F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15C75-E3B7-4CBB-A193-847CF6329815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A01F5-80D1-4AFE-AD60-80B08D7F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52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E15C75-E3B7-4CBB-A193-847CF6329815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C8A01F5-80D1-4AFE-AD60-80B08D7F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27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2B01-ED63-A4E5-3BF5-ABD59508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718846" cy="2212848"/>
          </a:xfrm>
        </p:spPr>
        <p:txBody>
          <a:bodyPr/>
          <a:lstStyle/>
          <a:p>
            <a:r>
              <a:rPr lang="en-IN" dirty="0"/>
              <a:t>Full Stack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A20D4-700F-AA91-E9D6-3442717F8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5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1D72-1EBA-3428-CD5E-EAE0D41E0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58543"/>
          </a:xfrm>
        </p:spPr>
        <p:txBody>
          <a:bodyPr/>
          <a:lstStyle/>
          <a:p>
            <a:r>
              <a:rPr lang="en-IN" dirty="0"/>
              <a:t>How Node.JS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FD2B-3E3F-D975-C6C0-0512E6C51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55228"/>
            <a:ext cx="9353576" cy="4424909"/>
          </a:xfrm>
        </p:spPr>
        <p:txBody>
          <a:bodyPr>
            <a:normAutofit/>
          </a:bodyPr>
          <a:lstStyle/>
          <a:p>
            <a:pPr algn="just" fontAlgn="base">
              <a:spcAft>
                <a:spcPts val="750"/>
              </a:spcAft>
            </a:pPr>
            <a:r>
              <a:rPr lang="en-US" sz="2000" b="0" i="0" dirty="0">
                <a:effectLst/>
                <a:latin typeface="Nunito" pitchFamily="2" charset="0"/>
              </a:rPr>
              <a:t>Node.js accepts the request from the clients and sends the response, while working with the request node.js handles them with a single thread. </a:t>
            </a:r>
          </a:p>
          <a:p>
            <a:pPr algn="just" fontAlgn="base">
              <a:spcAft>
                <a:spcPts val="750"/>
              </a:spcAft>
            </a:pPr>
            <a:r>
              <a:rPr lang="en-US" sz="2000" b="0" i="0" dirty="0">
                <a:effectLst/>
                <a:latin typeface="Nunito" pitchFamily="2" charset="0"/>
              </a:rPr>
              <a:t>To operate I/O operations or requests node.js use the concept of threads. </a:t>
            </a:r>
          </a:p>
          <a:p>
            <a:pPr algn="just" fontAlgn="base">
              <a:spcAft>
                <a:spcPts val="750"/>
              </a:spcAft>
            </a:pPr>
            <a:r>
              <a:rPr lang="en-US" sz="2000" b="0" i="0" dirty="0">
                <a:effectLst/>
                <a:latin typeface="Nunito" pitchFamily="2" charset="0"/>
              </a:rPr>
              <a:t>Thread is a sequence of instructions that the server needs to perform. </a:t>
            </a:r>
          </a:p>
          <a:p>
            <a:pPr algn="just" fontAlgn="base">
              <a:spcAft>
                <a:spcPts val="750"/>
              </a:spcAft>
            </a:pPr>
            <a:r>
              <a:rPr lang="en-US" sz="2000" b="0" i="0" dirty="0">
                <a:effectLst/>
                <a:latin typeface="Nunito" pitchFamily="2" charset="0"/>
              </a:rPr>
              <a:t>It runs parallel on the server to provide the information to multiple clients. </a:t>
            </a:r>
          </a:p>
          <a:p>
            <a:pPr algn="just" fontAlgn="base">
              <a:spcAft>
                <a:spcPts val="750"/>
              </a:spcAft>
            </a:pPr>
            <a:r>
              <a:rPr lang="en-US" sz="2000" b="0" i="0" dirty="0">
                <a:effectLst/>
                <a:latin typeface="Nunito" pitchFamily="2" charset="0"/>
              </a:rPr>
              <a:t>Node.js is an event loop single-threaded language. </a:t>
            </a:r>
          </a:p>
          <a:p>
            <a:pPr algn="just" fontAlgn="base">
              <a:spcAft>
                <a:spcPts val="750"/>
              </a:spcAft>
            </a:pPr>
            <a:r>
              <a:rPr lang="en-US" sz="2000" b="0" i="0" dirty="0">
                <a:effectLst/>
                <a:latin typeface="Nunito" pitchFamily="2" charset="0"/>
              </a:rPr>
              <a:t>It can handle concurrent requests with a single thread without blocking it for one request.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4560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5970-D597-6A39-9234-B699E000E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4570-7F37-E8CC-5EEF-FF9FDC4E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34533"/>
            <a:ext cx="9692640" cy="958543"/>
          </a:xfrm>
        </p:spPr>
        <p:txBody>
          <a:bodyPr/>
          <a:lstStyle/>
          <a:p>
            <a:r>
              <a:rPr lang="en-IN" dirty="0"/>
              <a:t>Node.js Process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7D08A6-FFA9-CA7B-49C1-1040CF363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367" y="1698133"/>
            <a:ext cx="8594725" cy="429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5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A7E37-2686-DB75-E8A1-404365112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7614-7D6A-BEAB-5994-9F6AA1C7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58183"/>
            <a:ext cx="9692640" cy="958543"/>
          </a:xfrm>
        </p:spPr>
        <p:txBody>
          <a:bodyPr/>
          <a:lstStyle/>
          <a:p>
            <a:r>
              <a:rPr lang="en-IN" dirty="0"/>
              <a:t>Install Node.js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2AEA5-3C6F-8970-4189-A0826D5A2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976" y="1344706"/>
            <a:ext cx="9528048" cy="4351337"/>
          </a:xfrm>
        </p:spPr>
        <p:txBody>
          <a:bodyPr/>
          <a:lstStyle/>
          <a:p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Visit Node.js official web site </a:t>
            </a:r>
            <a:r>
              <a:rPr lang="en-US" b="0" i="0" u="sng" dirty="0">
                <a:solidFill>
                  <a:srgbClr val="007BFF"/>
                </a:solidFill>
                <a:effectLst/>
                <a:latin typeface="Verdana" panose="020B0604030504040204" pitchFamily="34" charset="0"/>
                <a:hlinkClick r:id="rId2"/>
              </a:rPr>
              <a:t>https://nodejs.org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. It will automatically detect OS and display download link as per your Operating System. </a:t>
            </a:r>
          </a:p>
          <a:p>
            <a:r>
              <a:rPr lang="en-US" dirty="0">
                <a:solidFill>
                  <a:srgbClr val="181717"/>
                </a:solidFill>
                <a:latin typeface="Verdana" panose="020B0604030504040204" pitchFamily="34" charset="0"/>
              </a:rPr>
              <a:t>Once you install Node.js on your computer, you can verify it by opening the command prompt and typing node -v. If Node.js is installed successfully then it will display the version of the Node.js installed on your machine</a:t>
            </a:r>
          </a:p>
          <a:p>
            <a:pPr marL="0" indent="0">
              <a:buNone/>
            </a:pPr>
            <a:endParaRPr lang="en-IN" dirty="0">
              <a:solidFill>
                <a:srgbClr val="181717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14504-F2B7-42F2-BE73-2F1A561A5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17" y="3127879"/>
            <a:ext cx="9630355" cy="359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9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A9CB-9469-B826-176D-09FEFC88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in REPL/Node.js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82267-D66A-D84B-A0B4-C9D54AAB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REPL stands for </a:t>
            </a:r>
            <a:r>
              <a:rPr lang="en-US"/>
              <a:t>Read-Eval-Print Loop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32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459C5-3DA5-468E-99A5-72AE53934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3D4B-07DF-1442-8F8D-1CB4B706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53440"/>
          </a:xfrm>
        </p:spPr>
        <p:txBody>
          <a:bodyPr/>
          <a:lstStyle/>
          <a:p>
            <a:r>
              <a:rPr lang="en-IN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17A95-55D2-9C17-5AF8-A466C6AA9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76856"/>
            <a:ext cx="8595360" cy="4803282"/>
          </a:xfrm>
        </p:spPr>
        <p:txBody>
          <a:bodyPr/>
          <a:lstStyle/>
          <a:p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Data Types- </a:t>
            </a:r>
            <a:r>
              <a:rPr lang="en-IN" sz="2400" dirty="0">
                <a:solidFill>
                  <a:srgbClr val="001D35"/>
                </a:solidFill>
                <a:latin typeface="Google Sans"/>
              </a:rPr>
              <a:t>Dynamic and Weak Typing</a:t>
            </a:r>
          </a:p>
          <a:p>
            <a:r>
              <a:rPr lang="en-IN" sz="2400" dirty="0">
                <a:solidFill>
                  <a:srgbClr val="001D35"/>
                </a:solidFill>
                <a:latin typeface="Google Sans"/>
              </a:rPr>
              <a:t>Classes</a:t>
            </a:r>
          </a:p>
          <a:p>
            <a:r>
              <a:rPr lang="en-IN" sz="2400" dirty="0">
                <a:solidFill>
                  <a:srgbClr val="001D35"/>
                </a:solidFill>
                <a:latin typeface="Google Sans"/>
              </a:rPr>
              <a:t>Variables</a:t>
            </a:r>
          </a:p>
          <a:p>
            <a:r>
              <a:rPr lang="en-IN" sz="2400" dirty="0">
                <a:solidFill>
                  <a:srgbClr val="001D35"/>
                </a:solidFill>
                <a:latin typeface="Google Sans"/>
              </a:rPr>
              <a:t>Functions</a:t>
            </a:r>
          </a:p>
          <a:p>
            <a:r>
              <a:rPr lang="en-IN" sz="2400" dirty="0">
                <a:solidFill>
                  <a:srgbClr val="001D35"/>
                </a:solidFill>
                <a:latin typeface="Google Sans"/>
              </a:rPr>
              <a:t>this operator</a:t>
            </a:r>
          </a:p>
          <a:p>
            <a:r>
              <a:rPr lang="en-IN" sz="2400" dirty="0">
                <a:solidFill>
                  <a:srgbClr val="001D35"/>
                </a:solidFill>
                <a:latin typeface="Google Sans"/>
              </a:rPr>
              <a:t>Loops</a:t>
            </a:r>
          </a:p>
          <a:p>
            <a:r>
              <a:rPr lang="en-IN" sz="2400" dirty="0">
                <a:solidFill>
                  <a:srgbClr val="001D35"/>
                </a:solidFill>
                <a:latin typeface="Google Sans"/>
              </a:rPr>
              <a:t>Arrays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80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8605-E727-8682-2C65-14E841BE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398953-CCFD-5FAF-A7C8-ECD4DE3EB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" y="1828800"/>
            <a:ext cx="9071337" cy="4663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257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F1770-11C8-35FA-C262-E8765B44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5C8B-602C-9874-BD34-1D81A954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53440"/>
          </a:xfrm>
        </p:spPr>
        <p:txBody>
          <a:bodyPr/>
          <a:lstStyle/>
          <a:p>
            <a:r>
              <a:rPr lang="en-IN" dirty="0"/>
              <a:t>How MERN Stack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F2A7-0065-F244-F6CA-CEB6E27EC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76856"/>
            <a:ext cx="8595360" cy="480328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E33F0-E2E4-8871-D1D6-7EED69E4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376856"/>
            <a:ext cx="8028008" cy="49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25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C1CE-88FA-0F4B-E32C-DF6D5ACC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ACF3C-3959-DD19-31B0-FE503577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921135" cy="4351337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MongoDB — document database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Express(.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— Node.js web framework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React(.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— a client-side JavaScript framework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Node(.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— the premier JavaScript web server (runtime)</a:t>
            </a:r>
          </a:p>
          <a:p>
            <a:pPr marL="0" indent="0">
              <a:buNone/>
            </a:pP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2400" b="1" i="0" dirty="0">
                <a:solidFill>
                  <a:srgbClr val="001D35"/>
                </a:solidFill>
                <a:effectLst/>
                <a:latin typeface="Google Sans"/>
              </a:rPr>
              <a:t>The primary programming language for the MERN stack is </a:t>
            </a:r>
            <a:r>
              <a:rPr lang="en-US" sz="2400" b="1" dirty="0">
                <a:solidFill>
                  <a:srgbClr val="001D35"/>
                </a:solidFill>
                <a:latin typeface="Google Sans"/>
              </a:rPr>
              <a:t>JavaScript</a:t>
            </a:r>
            <a:endParaRPr lang="en-IN" sz="2400" b="1" dirty="0">
              <a:solidFill>
                <a:srgbClr val="001D35"/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29155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64B5-2EE4-C63D-29BA-5848E8263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389A-85CA-B036-E643-7CD45A09C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718846" cy="2212848"/>
          </a:xfrm>
        </p:spPr>
        <p:txBody>
          <a:bodyPr/>
          <a:lstStyle/>
          <a:p>
            <a:r>
              <a:rPr lang="en-IN" dirty="0"/>
              <a:t>Introduction to 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C42A2-5784-71A2-BF1C-7483D1758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1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3E63-5BFF-8F34-69A4-17369C70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0888"/>
          </a:xfrm>
        </p:spPr>
        <p:txBody>
          <a:bodyPr/>
          <a:lstStyle/>
          <a:p>
            <a:r>
              <a:rPr lang="en-IN" dirty="0"/>
              <a:t>What is Node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6CD58-EE4F-4E25-1F0E-36ED67BF3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40222"/>
            <a:ext cx="8595360" cy="4939916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is 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open-source, cross-platform JavaScript runtime environment that allows developers to run web applications outside of a browser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allows developers to use JavaScript for server-side scripting and command line tools. It's often used to generate dynamic web page content before sending it to the user's browser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runs on the V8 JavaScript engine, which is the core of Google Chrome. It uses an event-driven, asynchronous model that allows it to handle thousands of concurrent connections with a single server</a:t>
            </a:r>
          </a:p>
          <a:p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an asynchronous event-driven JavaScript runtime, Node.js is designed to build scalable network applications.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Ryan Dahl developed Node.js in 2009. The latest version of Node.js is 23.5.0, which was released on December 19, 2024.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2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dvantages of Using Node">
            <a:extLst>
              <a:ext uri="{FF2B5EF4-FFF2-40B4-BE49-F238E27FC236}">
                <a16:creationId xmlns:a16="http://schemas.microsoft.com/office/drawing/2014/main" id="{3A861D68-8559-9AD2-AFDA-8D0F5B30BE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48" y="231226"/>
            <a:ext cx="9623503" cy="616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15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7E353-8474-37DE-9381-6EFBF45AA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7B28-05FF-FB53-5DD4-EA38A1A8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0888"/>
          </a:xfrm>
        </p:spPr>
        <p:txBody>
          <a:bodyPr/>
          <a:lstStyle/>
          <a:p>
            <a:r>
              <a:rPr lang="en-IN" dirty="0"/>
              <a:t>Traditional Web Server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9A8D-3048-F56A-F446-3EF1C4B4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240222"/>
            <a:ext cx="9206431" cy="54023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traditional web server model is a synchronous, or blocking, model that uses a pool of threads to process requests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processing: When a request comes in, it's assigned to a thread in the pool. The thread executes the request and doesn't return to the pool until it's complete.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Waiting for a thread: If there's no available thread, the request waits until a previous request finishes and the thread is returned to the pool.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Client-server model: The web server process is an example of the client-server model, where a client requests information from a server, which then provides the requested information.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52CDC-D18C-B46A-2358-C4689581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FCBA-D99D-45C6-CD84-64FF4ACC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58543"/>
          </a:xfrm>
        </p:spPr>
        <p:txBody>
          <a:bodyPr/>
          <a:lstStyle/>
          <a:p>
            <a:r>
              <a:rPr lang="en-IN" dirty="0"/>
              <a:t>Traditional Web Server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1DAA8D-90D8-038C-B3D7-C4771C66D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061" y="1703223"/>
            <a:ext cx="8848726" cy="44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2810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478</TotalTime>
  <Words>542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Schoolbook</vt:lpstr>
      <vt:lpstr>Google Sans</vt:lpstr>
      <vt:lpstr>Nunito</vt:lpstr>
      <vt:lpstr>Symbol</vt:lpstr>
      <vt:lpstr>Verdana</vt:lpstr>
      <vt:lpstr>Wingdings 2</vt:lpstr>
      <vt:lpstr>View</vt:lpstr>
      <vt:lpstr>Full Stack Development</vt:lpstr>
      <vt:lpstr>Technology Stack</vt:lpstr>
      <vt:lpstr>How MERN Stack Works</vt:lpstr>
      <vt:lpstr>MERN</vt:lpstr>
      <vt:lpstr>Introduction to NodeJS</vt:lpstr>
      <vt:lpstr>What is Node JS</vt:lpstr>
      <vt:lpstr>PowerPoint Presentation</vt:lpstr>
      <vt:lpstr>Traditional Web Server Model</vt:lpstr>
      <vt:lpstr>Traditional Web Server Model</vt:lpstr>
      <vt:lpstr>How Node.JS Works?</vt:lpstr>
      <vt:lpstr>Node.js Process Model</vt:lpstr>
      <vt:lpstr>Install Node.js on Windows</vt:lpstr>
      <vt:lpstr>Working in REPL/Node.js Console</vt:lpstr>
      <vt:lpstr>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ashwini patil</dc:creator>
  <cp:lastModifiedBy>ashwini patil</cp:lastModifiedBy>
  <cp:revision>22</cp:revision>
  <dcterms:created xsi:type="dcterms:W3CDTF">2025-01-10T05:51:02Z</dcterms:created>
  <dcterms:modified xsi:type="dcterms:W3CDTF">2025-01-16T03:39:59Z</dcterms:modified>
</cp:coreProperties>
</file>