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2" r:id="rId5"/>
    <p:sldId id="259" r:id="rId6"/>
    <p:sldId id="260"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9" autoAdjust="0"/>
    <p:restoredTop sz="94641" autoAdjust="0"/>
  </p:normalViewPr>
  <p:slideViewPr>
    <p:cSldViewPr snapToGrid="0">
      <p:cViewPr varScale="1">
        <p:scale>
          <a:sx n="78" d="100"/>
          <a:sy n="78" d="100"/>
        </p:scale>
        <p:origin x="787"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9F08F7-0D3E-40CF-BD34-DEC8BBA8D6A4}" type="datetimeFigureOut">
              <a:rPr lang="en-IN" smtClean="0"/>
              <a:t>17-02-2025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107C81-AA5C-44B6-8170-E10F66EB48EB}" type="slidenum">
              <a:rPr lang="en-IN" smtClean="0"/>
              <a:t>‹#›</a:t>
            </a:fld>
            <a:endParaRPr lang="en-IN"/>
          </a:p>
        </p:txBody>
      </p:sp>
    </p:spTree>
    <p:extLst>
      <p:ext uri="{BB962C8B-B14F-4D97-AF65-F5344CB8AC3E}">
        <p14:creationId xmlns:p14="http://schemas.microsoft.com/office/powerpoint/2010/main" val="8291652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107C81-AA5C-44B6-8170-E10F66EB48EB}" type="slidenum">
              <a:rPr lang="en-IN" smtClean="0"/>
              <a:t>8</a:t>
            </a:fld>
            <a:endParaRPr lang="en-IN"/>
          </a:p>
        </p:txBody>
      </p:sp>
    </p:spTree>
    <p:extLst>
      <p:ext uri="{BB962C8B-B14F-4D97-AF65-F5344CB8AC3E}">
        <p14:creationId xmlns:p14="http://schemas.microsoft.com/office/powerpoint/2010/main" val="2031657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CF8E7-B25E-392B-E536-65023AF64E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7B19867-F5E1-630B-F3CB-4A759D45D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78D82CB-6678-AF0C-0EF6-404D5C871C4F}"/>
              </a:ext>
            </a:extLst>
          </p:cNvPr>
          <p:cNvSpPr>
            <a:spLocks noGrp="1"/>
          </p:cNvSpPr>
          <p:nvPr>
            <p:ph type="dt" sz="half" idx="10"/>
          </p:nvPr>
        </p:nvSpPr>
        <p:spPr/>
        <p:txBody>
          <a:bodyPr/>
          <a:lstStyle/>
          <a:p>
            <a:fld id="{C3DC91FB-C69A-4768-A1CA-0585E0DD191B}" type="datetimeFigureOut">
              <a:rPr lang="en-IN" smtClean="0"/>
              <a:t>17-02-2025</a:t>
            </a:fld>
            <a:endParaRPr lang="en-IN"/>
          </a:p>
        </p:txBody>
      </p:sp>
      <p:sp>
        <p:nvSpPr>
          <p:cNvPr id="5" name="Footer Placeholder 4">
            <a:extLst>
              <a:ext uri="{FF2B5EF4-FFF2-40B4-BE49-F238E27FC236}">
                <a16:creationId xmlns:a16="http://schemas.microsoft.com/office/drawing/2014/main" id="{F1B4B854-2802-EED2-0784-37ED9D5C95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1D3188-F8EB-1F3E-F9AC-C723FB8999BE}"/>
              </a:ext>
            </a:extLst>
          </p:cNvPr>
          <p:cNvSpPr>
            <a:spLocks noGrp="1"/>
          </p:cNvSpPr>
          <p:nvPr>
            <p:ph type="sldNum" sz="quarter" idx="12"/>
          </p:nvPr>
        </p:nvSpPr>
        <p:spPr/>
        <p:txBody>
          <a:bodyPr/>
          <a:lstStyle/>
          <a:p>
            <a:fld id="{BBCF2CE6-7F90-4F39-8B9D-41B6FE242BC4}" type="slidenum">
              <a:rPr lang="en-IN" smtClean="0"/>
              <a:t>‹#›</a:t>
            </a:fld>
            <a:endParaRPr lang="en-IN"/>
          </a:p>
        </p:txBody>
      </p:sp>
    </p:spTree>
    <p:extLst>
      <p:ext uri="{BB962C8B-B14F-4D97-AF65-F5344CB8AC3E}">
        <p14:creationId xmlns:p14="http://schemas.microsoft.com/office/powerpoint/2010/main" val="120709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18905-6DED-41D4-5AEA-446D4F70BC3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186B6DE-8C5F-2B7A-A5FC-E50F0F13E2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59D767-CCB2-82E6-8810-5625097A1146}"/>
              </a:ext>
            </a:extLst>
          </p:cNvPr>
          <p:cNvSpPr>
            <a:spLocks noGrp="1"/>
          </p:cNvSpPr>
          <p:nvPr>
            <p:ph type="dt" sz="half" idx="10"/>
          </p:nvPr>
        </p:nvSpPr>
        <p:spPr/>
        <p:txBody>
          <a:bodyPr/>
          <a:lstStyle/>
          <a:p>
            <a:fld id="{C3DC91FB-C69A-4768-A1CA-0585E0DD191B}" type="datetimeFigureOut">
              <a:rPr lang="en-IN" smtClean="0"/>
              <a:t>17-02-2025</a:t>
            </a:fld>
            <a:endParaRPr lang="en-IN"/>
          </a:p>
        </p:txBody>
      </p:sp>
      <p:sp>
        <p:nvSpPr>
          <p:cNvPr id="5" name="Footer Placeholder 4">
            <a:extLst>
              <a:ext uri="{FF2B5EF4-FFF2-40B4-BE49-F238E27FC236}">
                <a16:creationId xmlns:a16="http://schemas.microsoft.com/office/drawing/2014/main" id="{0E95E7A1-F785-40CF-90C4-7E44D0583F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72DECE-D379-9020-8DB6-94C4BE01C096}"/>
              </a:ext>
            </a:extLst>
          </p:cNvPr>
          <p:cNvSpPr>
            <a:spLocks noGrp="1"/>
          </p:cNvSpPr>
          <p:nvPr>
            <p:ph type="sldNum" sz="quarter" idx="12"/>
          </p:nvPr>
        </p:nvSpPr>
        <p:spPr/>
        <p:txBody>
          <a:bodyPr/>
          <a:lstStyle/>
          <a:p>
            <a:fld id="{BBCF2CE6-7F90-4F39-8B9D-41B6FE242BC4}" type="slidenum">
              <a:rPr lang="en-IN" smtClean="0"/>
              <a:t>‹#›</a:t>
            </a:fld>
            <a:endParaRPr lang="en-IN"/>
          </a:p>
        </p:txBody>
      </p:sp>
    </p:spTree>
    <p:extLst>
      <p:ext uri="{BB962C8B-B14F-4D97-AF65-F5344CB8AC3E}">
        <p14:creationId xmlns:p14="http://schemas.microsoft.com/office/powerpoint/2010/main" val="388948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3CADA7-2C4A-9344-700C-953618481B0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CDB0F2-5F6C-A50A-789F-D4CE1C16B9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9D4B11-3865-52B3-BF0E-B611A638D20B}"/>
              </a:ext>
            </a:extLst>
          </p:cNvPr>
          <p:cNvSpPr>
            <a:spLocks noGrp="1"/>
          </p:cNvSpPr>
          <p:nvPr>
            <p:ph type="dt" sz="half" idx="10"/>
          </p:nvPr>
        </p:nvSpPr>
        <p:spPr/>
        <p:txBody>
          <a:bodyPr/>
          <a:lstStyle/>
          <a:p>
            <a:fld id="{C3DC91FB-C69A-4768-A1CA-0585E0DD191B}" type="datetimeFigureOut">
              <a:rPr lang="en-IN" smtClean="0"/>
              <a:t>17-02-2025</a:t>
            </a:fld>
            <a:endParaRPr lang="en-IN"/>
          </a:p>
        </p:txBody>
      </p:sp>
      <p:sp>
        <p:nvSpPr>
          <p:cNvPr id="5" name="Footer Placeholder 4">
            <a:extLst>
              <a:ext uri="{FF2B5EF4-FFF2-40B4-BE49-F238E27FC236}">
                <a16:creationId xmlns:a16="http://schemas.microsoft.com/office/drawing/2014/main" id="{BFE4EA4A-35FE-A817-B428-65817A32D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B069AD-2DD1-8DC7-D300-5F8EF240D1BC}"/>
              </a:ext>
            </a:extLst>
          </p:cNvPr>
          <p:cNvSpPr>
            <a:spLocks noGrp="1"/>
          </p:cNvSpPr>
          <p:nvPr>
            <p:ph type="sldNum" sz="quarter" idx="12"/>
          </p:nvPr>
        </p:nvSpPr>
        <p:spPr/>
        <p:txBody>
          <a:bodyPr/>
          <a:lstStyle/>
          <a:p>
            <a:fld id="{BBCF2CE6-7F90-4F39-8B9D-41B6FE242BC4}" type="slidenum">
              <a:rPr lang="en-IN" smtClean="0"/>
              <a:t>‹#›</a:t>
            </a:fld>
            <a:endParaRPr lang="en-IN"/>
          </a:p>
        </p:txBody>
      </p:sp>
    </p:spTree>
    <p:extLst>
      <p:ext uri="{BB962C8B-B14F-4D97-AF65-F5344CB8AC3E}">
        <p14:creationId xmlns:p14="http://schemas.microsoft.com/office/powerpoint/2010/main" val="3879777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687A6-D813-06F7-6686-E6206671FB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9E612E-7689-731F-B89A-8F6712D41D8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0F3A40-9C6C-3D2B-59B8-9BFC9E96A4C8}"/>
              </a:ext>
            </a:extLst>
          </p:cNvPr>
          <p:cNvSpPr>
            <a:spLocks noGrp="1"/>
          </p:cNvSpPr>
          <p:nvPr>
            <p:ph type="dt" sz="half" idx="10"/>
          </p:nvPr>
        </p:nvSpPr>
        <p:spPr/>
        <p:txBody>
          <a:bodyPr/>
          <a:lstStyle/>
          <a:p>
            <a:fld id="{C3DC91FB-C69A-4768-A1CA-0585E0DD191B}" type="datetimeFigureOut">
              <a:rPr lang="en-IN" smtClean="0"/>
              <a:t>17-02-2025</a:t>
            </a:fld>
            <a:endParaRPr lang="en-IN"/>
          </a:p>
        </p:txBody>
      </p:sp>
      <p:sp>
        <p:nvSpPr>
          <p:cNvPr id="5" name="Footer Placeholder 4">
            <a:extLst>
              <a:ext uri="{FF2B5EF4-FFF2-40B4-BE49-F238E27FC236}">
                <a16:creationId xmlns:a16="http://schemas.microsoft.com/office/drawing/2014/main" id="{3EEFEF6C-6822-18AF-0071-5A6925F1D34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2EB7E-B94E-392C-E0BA-0394B6683369}"/>
              </a:ext>
            </a:extLst>
          </p:cNvPr>
          <p:cNvSpPr>
            <a:spLocks noGrp="1"/>
          </p:cNvSpPr>
          <p:nvPr>
            <p:ph type="sldNum" sz="quarter" idx="12"/>
          </p:nvPr>
        </p:nvSpPr>
        <p:spPr/>
        <p:txBody>
          <a:bodyPr/>
          <a:lstStyle/>
          <a:p>
            <a:fld id="{BBCF2CE6-7F90-4F39-8B9D-41B6FE242BC4}" type="slidenum">
              <a:rPr lang="en-IN" smtClean="0"/>
              <a:t>‹#›</a:t>
            </a:fld>
            <a:endParaRPr lang="en-IN"/>
          </a:p>
        </p:txBody>
      </p:sp>
    </p:spTree>
    <p:extLst>
      <p:ext uri="{BB962C8B-B14F-4D97-AF65-F5344CB8AC3E}">
        <p14:creationId xmlns:p14="http://schemas.microsoft.com/office/powerpoint/2010/main" val="1844487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78505-7F30-DDBD-E4DD-BB1D119748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A2ED917-D794-BE82-CC64-6C240F65C2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32FC2C-80E6-050C-D7D4-DC6674D38147}"/>
              </a:ext>
            </a:extLst>
          </p:cNvPr>
          <p:cNvSpPr>
            <a:spLocks noGrp="1"/>
          </p:cNvSpPr>
          <p:nvPr>
            <p:ph type="dt" sz="half" idx="10"/>
          </p:nvPr>
        </p:nvSpPr>
        <p:spPr/>
        <p:txBody>
          <a:bodyPr/>
          <a:lstStyle/>
          <a:p>
            <a:fld id="{C3DC91FB-C69A-4768-A1CA-0585E0DD191B}" type="datetimeFigureOut">
              <a:rPr lang="en-IN" smtClean="0"/>
              <a:t>17-02-2025</a:t>
            </a:fld>
            <a:endParaRPr lang="en-IN"/>
          </a:p>
        </p:txBody>
      </p:sp>
      <p:sp>
        <p:nvSpPr>
          <p:cNvPr id="5" name="Footer Placeholder 4">
            <a:extLst>
              <a:ext uri="{FF2B5EF4-FFF2-40B4-BE49-F238E27FC236}">
                <a16:creationId xmlns:a16="http://schemas.microsoft.com/office/drawing/2014/main" id="{4A527018-F85A-92B0-8188-36F70E2FB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A373B3-7F48-57F8-07E7-58B6815F919B}"/>
              </a:ext>
            </a:extLst>
          </p:cNvPr>
          <p:cNvSpPr>
            <a:spLocks noGrp="1"/>
          </p:cNvSpPr>
          <p:nvPr>
            <p:ph type="sldNum" sz="quarter" idx="12"/>
          </p:nvPr>
        </p:nvSpPr>
        <p:spPr/>
        <p:txBody>
          <a:bodyPr/>
          <a:lstStyle/>
          <a:p>
            <a:fld id="{BBCF2CE6-7F90-4F39-8B9D-41B6FE242BC4}" type="slidenum">
              <a:rPr lang="en-IN" smtClean="0"/>
              <a:t>‹#›</a:t>
            </a:fld>
            <a:endParaRPr lang="en-IN"/>
          </a:p>
        </p:txBody>
      </p:sp>
    </p:spTree>
    <p:extLst>
      <p:ext uri="{BB962C8B-B14F-4D97-AF65-F5344CB8AC3E}">
        <p14:creationId xmlns:p14="http://schemas.microsoft.com/office/powerpoint/2010/main" val="217257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6F388-6C3C-9916-3916-FF6E58644A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6A3C64-FB2D-F669-0B9E-23546DA2B3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7A938C-1C41-7171-A491-24D19814533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4455A-1185-590F-CF1E-F734E63C8BB3}"/>
              </a:ext>
            </a:extLst>
          </p:cNvPr>
          <p:cNvSpPr>
            <a:spLocks noGrp="1"/>
          </p:cNvSpPr>
          <p:nvPr>
            <p:ph type="dt" sz="half" idx="10"/>
          </p:nvPr>
        </p:nvSpPr>
        <p:spPr/>
        <p:txBody>
          <a:bodyPr/>
          <a:lstStyle/>
          <a:p>
            <a:fld id="{C3DC91FB-C69A-4768-A1CA-0585E0DD191B}" type="datetimeFigureOut">
              <a:rPr lang="en-IN" smtClean="0"/>
              <a:t>17-02-2025</a:t>
            </a:fld>
            <a:endParaRPr lang="en-IN"/>
          </a:p>
        </p:txBody>
      </p:sp>
      <p:sp>
        <p:nvSpPr>
          <p:cNvPr id="6" name="Footer Placeholder 5">
            <a:extLst>
              <a:ext uri="{FF2B5EF4-FFF2-40B4-BE49-F238E27FC236}">
                <a16:creationId xmlns:a16="http://schemas.microsoft.com/office/drawing/2014/main" id="{38102609-8296-3576-4F16-E71AC70D62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4D9B71-CF38-E7F4-E399-58B6A227AFB2}"/>
              </a:ext>
            </a:extLst>
          </p:cNvPr>
          <p:cNvSpPr>
            <a:spLocks noGrp="1"/>
          </p:cNvSpPr>
          <p:nvPr>
            <p:ph type="sldNum" sz="quarter" idx="12"/>
          </p:nvPr>
        </p:nvSpPr>
        <p:spPr/>
        <p:txBody>
          <a:bodyPr/>
          <a:lstStyle/>
          <a:p>
            <a:fld id="{BBCF2CE6-7F90-4F39-8B9D-41B6FE242BC4}" type="slidenum">
              <a:rPr lang="en-IN" smtClean="0"/>
              <a:t>‹#›</a:t>
            </a:fld>
            <a:endParaRPr lang="en-IN"/>
          </a:p>
        </p:txBody>
      </p:sp>
    </p:spTree>
    <p:extLst>
      <p:ext uri="{BB962C8B-B14F-4D97-AF65-F5344CB8AC3E}">
        <p14:creationId xmlns:p14="http://schemas.microsoft.com/office/powerpoint/2010/main" val="1333863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ECBE5-CFD4-6936-A801-CC63BDB0D53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762F1C4-525C-0BF5-7364-BAF9C9B319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701778-2B26-ED98-AB34-91911AA7B8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A53D8A-B115-BF65-75B7-BB2FAC48A3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C738D9-82E6-173E-B860-FABFFEDC8C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B35A1CF-88F9-67F2-0BAE-2E19931841A2}"/>
              </a:ext>
            </a:extLst>
          </p:cNvPr>
          <p:cNvSpPr>
            <a:spLocks noGrp="1"/>
          </p:cNvSpPr>
          <p:nvPr>
            <p:ph type="dt" sz="half" idx="10"/>
          </p:nvPr>
        </p:nvSpPr>
        <p:spPr/>
        <p:txBody>
          <a:bodyPr/>
          <a:lstStyle/>
          <a:p>
            <a:fld id="{C3DC91FB-C69A-4768-A1CA-0585E0DD191B}" type="datetimeFigureOut">
              <a:rPr lang="en-IN" smtClean="0"/>
              <a:t>17-02-2025</a:t>
            </a:fld>
            <a:endParaRPr lang="en-IN"/>
          </a:p>
        </p:txBody>
      </p:sp>
      <p:sp>
        <p:nvSpPr>
          <p:cNvPr id="8" name="Footer Placeholder 7">
            <a:extLst>
              <a:ext uri="{FF2B5EF4-FFF2-40B4-BE49-F238E27FC236}">
                <a16:creationId xmlns:a16="http://schemas.microsoft.com/office/drawing/2014/main" id="{FB0F7501-462B-9842-79D3-09C7A8629D4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D1F2C4-1AFA-3DC9-E8E6-5FF594009294}"/>
              </a:ext>
            </a:extLst>
          </p:cNvPr>
          <p:cNvSpPr>
            <a:spLocks noGrp="1"/>
          </p:cNvSpPr>
          <p:nvPr>
            <p:ph type="sldNum" sz="quarter" idx="12"/>
          </p:nvPr>
        </p:nvSpPr>
        <p:spPr/>
        <p:txBody>
          <a:bodyPr/>
          <a:lstStyle/>
          <a:p>
            <a:fld id="{BBCF2CE6-7F90-4F39-8B9D-41B6FE242BC4}" type="slidenum">
              <a:rPr lang="en-IN" smtClean="0"/>
              <a:t>‹#›</a:t>
            </a:fld>
            <a:endParaRPr lang="en-IN"/>
          </a:p>
        </p:txBody>
      </p:sp>
    </p:spTree>
    <p:extLst>
      <p:ext uri="{BB962C8B-B14F-4D97-AF65-F5344CB8AC3E}">
        <p14:creationId xmlns:p14="http://schemas.microsoft.com/office/powerpoint/2010/main" val="125341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90E6-6D46-8308-109A-78816BB532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FAD2CAD-D11C-871E-48EE-4D02F486173D}"/>
              </a:ext>
            </a:extLst>
          </p:cNvPr>
          <p:cNvSpPr>
            <a:spLocks noGrp="1"/>
          </p:cNvSpPr>
          <p:nvPr>
            <p:ph type="dt" sz="half" idx="10"/>
          </p:nvPr>
        </p:nvSpPr>
        <p:spPr/>
        <p:txBody>
          <a:bodyPr/>
          <a:lstStyle/>
          <a:p>
            <a:fld id="{C3DC91FB-C69A-4768-A1CA-0585E0DD191B}" type="datetimeFigureOut">
              <a:rPr lang="en-IN" smtClean="0"/>
              <a:t>17-02-2025</a:t>
            </a:fld>
            <a:endParaRPr lang="en-IN"/>
          </a:p>
        </p:txBody>
      </p:sp>
      <p:sp>
        <p:nvSpPr>
          <p:cNvPr id="4" name="Footer Placeholder 3">
            <a:extLst>
              <a:ext uri="{FF2B5EF4-FFF2-40B4-BE49-F238E27FC236}">
                <a16:creationId xmlns:a16="http://schemas.microsoft.com/office/drawing/2014/main" id="{18D7F121-B59A-17F0-02DF-016E5B1CC6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7D0B0A6-372F-9932-F8EC-6AAC367EA362}"/>
              </a:ext>
            </a:extLst>
          </p:cNvPr>
          <p:cNvSpPr>
            <a:spLocks noGrp="1"/>
          </p:cNvSpPr>
          <p:nvPr>
            <p:ph type="sldNum" sz="quarter" idx="12"/>
          </p:nvPr>
        </p:nvSpPr>
        <p:spPr/>
        <p:txBody>
          <a:bodyPr/>
          <a:lstStyle/>
          <a:p>
            <a:fld id="{BBCF2CE6-7F90-4F39-8B9D-41B6FE242BC4}" type="slidenum">
              <a:rPr lang="en-IN" smtClean="0"/>
              <a:t>‹#›</a:t>
            </a:fld>
            <a:endParaRPr lang="en-IN"/>
          </a:p>
        </p:txBody>
      </p:sp>
    </p:spTree>
    <p:extLst>
      <p:ext uri="{BB962C8B-B14F-4D97-AF65-F5344CB8AC3E}">
        <p14:creationId xmlns:p14="http://schemas.microsoft.com/office/powerpoint/2010/main" val="2999960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0C427C-0BE1-32BB-0DED-2FEF3D7242E6}"/>
              </a:ext>
            </a:extLst>
          </p:cNvPr>
          <p:cNvSpPr>
            <a:spLocks noGrp="1"/>
          </p:cNvSpPr>
          <p:nvPr>
            <p:ph type="dt" sz="half" idx="10"/>
          </p:nvPr>
        </p:nvSpPr>
        <p:spPr/>
        <p:txBody>
          <a:bodyPr/>
          <a:lstStyle/>
          <a:p>
            <a:fld id="{C3DC91FB-C69A-4768-A1CA-0585E0DD191B}" type="datetimeFigureOut">
              <a:rPr lang="en-IN" smtClean="0"/>
              <a:t>17-02-2025</a:t>
            </a:fld>
            <a:endParaRPr lang="en-IN"/>
          </a:p>
        </p:txBody>
      </p:sp>
      <p:sp>
        <p:nvSpPr>
          <p:cNvPr id="3" name="Footer Placeholder 2">
            <a:extLst>
              <a:ext uri="{FF2B5EF4-FFF2-40B4-BE49-F238E27FC236}">
                <a16:creationId xmlns:a16="http://schemas.microsoft.com/office/drawing/2014/main" id="{CF39C499-1630-2A7B-1AD8-2C671B723C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0227AA-9E32-3AA9-7067-E659A590907E}"/>
              </a:ext>
            </a:extLst>
          </p:cNvPr>
          <p:cNvSpPr>
            <a:spLocks noGrp="1"/>
          </p:cNvSpPr>
          <p:nvPr>
            <p:ph type="sldNum" sz="quarter" idx="12"/>
          </p:nvPr>
        </p:nvSpPr>
        <p:spPr/>
        <p:txBody>
          <a:bodyPr/>
          <a:lstStyle/>
          <a:p>
            <a:fld id="{BBCF2CE6-7F90-4F39-8B9D-41B6FE242BC4}" type="slidenum">
              <a:rPr lang="en-IN" smtClean="0"/>
              <a:t>‹#›</a:t>
            </a:fld>
            <a:endParaRPr lang="en-IN"/>
          </a:p>
        </p:txBody>
      </p:sp>
    </p:spTree>
    <p:extLst>
      <p:ext uri="{BB962C8B-B14F-4D97-AF65-F5344CB8AC3E}">
        <p14:creationId xmlns:p14="http://schemas.microsoft.com/office/powerpoint/2010/main" val="308336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4CD78-2A46-3196-8FD1-77A1E69398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25EE7C9-78B0-694C-22CF-831C3A1B80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B8CCC63-A878-9308-84BD-BF4E760356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1F7ADE-5D9F-C004-40F7-9719BFCFD108}"/>
              </a:ext>
            </a:extLst>
          </p:cNvPr>
          <p:cNvSpPr>
            <a:spLocks noGrp="1"/>
          </p:cNvSpPr>
          <p:nvPr>
            <p:ph type="dt" sz="half" idx="10"/>
          </p:nvPr>
        </p:nvSpPr>
        <p:spPr/>
        <p:txBody>
          <a:bodyPr/>
          <a:lstStyle/>
          <a:p>
            <a:fld id="{C3DC91FB-C69A-4768-A1CA-0585E0DD191B}" type="datetimeFigureOut">
              <a:rPr lang="en-IN" smtClean="0"/>
              <a:t>17-02-2025</a:t>
            </a:fld>
            <a:endParaRPr lang="en-IN"/>
          </a:p>
        </p:txBody>
      </p:sp>
      <p:sp>
        <p:nvSpPr>
          <p:cNvPr id="6" name="Footer Placeholder 5">
            <a:extLst>
              <a:ext uri="{FF2B5EF4-FFF2-40B4-BE49-F238E27FC236}">
                <a16:creationId xmlns:a16="http://schemas.microsoft.com/office/drawing/2014/main" id="{E4C184B9-4652-9FB7-1EDA-48AC1499C5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BBAAC10-88D0-716A-40A2-1EE9B9D30272}"/>
              </a:ext>
            </a:extLst>
          </p:cNvPr>
          <p:cNvSpPr>
            <a:spLocks noGrp="1"/>
          </p:cNvSpPr>
          <p:nvPr>
            <p:ph type="sldNum" sz="quarter" idx="12"/>
          </p:nvPr>
        </p:nvSpPr>
        <p:spPr/>
        <p:txBody>
          <a:bodyPr/>
          <a:lstStyle/>
          <a:p>
            <a:fld id="{BBCF2CE6-7F90-4F39-8B9D-41B6FE242BC4}" type="slidenum">
              <a:rPr lang="en-IN" smtClean="0"/>
              <a:t>‹#›</a:t>
            </a:fld>
            <a:endParaRPr lang="en-IN"/>
          </a:p>
        </p:txBody>
      </p:sp>
    </p:spTree>
    <p:extLst>
      <p:ext uri="{BB962C8B-B14F-4D97-AF65-F5344CB8AC3E}">
        <p14:creationId xmlns:p14="http://schemas.microsoft.com/office/powerpoint/2010/main" val="3961494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2AA98-C813-92AE-7149-E4DFE0A6F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A562B1-73BE-7034-B068-69592ADEFB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4841786-4676-E821-6496-27D6317655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A32762-600D-91D4-36FB-B8E080514452}"/>
              </a:ext>
            </a:extLst>
          </p:cNvPr>
          <p:cNvSpPr>
            <a:spLocks noGrp="1"/>
          </p:cNvSpPr>
          <p:nvPr>
            <p:ph type="dt" sz="half" idx="10"/>
          </p:nvPr>
        </p:nvSpPr>
        <p:spPr/>
        <p:txBody>
          <a:bodyPr/>
          <a:lstStyle/>
          <a:p>
            <a:fld id="{C3DC91FB-C69A-4768-A1CA-0585E0DD191B}" type="datetimeFigureOut">
              <a:rPr lang="en-IN" smtClean="0"/>
              <a:t>17-02-2025</a:t>
            </a:fld>
            <a:endParaRPr lang="en-IN"/>
          </a:p>
        </p:txBody>
      </p:sp>
      <p:sp>
        <p:nvSpPr>
          <p:cNvPr id="6" name="Footer Placeholder 5">
            <a:extLst>
              <a:ext uri="{FF2B5EF4-FFF2-40B4-BE49-F238E27FC236}">
                <a16:creationId xmlns:a16="http://schemas.microsoft.com/office/drawing/2014/main" id="{3595A374-C8E2-E107-33DE-BA84BF052C4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15208A-A416-809A-2C81-86910B8AFC3A}"/>
              </a:ext>
            </a:extLst>
          </p:cNvPr>
          <p:cNvSpPr>
            <a:spLocks noGrp="1"/>
          </p:cNvSpPr>
          <p:nvPr>
            <p:ph type="sldNum" sz="quarter" idx="12"/>
          </p:nvPr>
        </p:nvSpPr>
        <p:spPr/>
        <p:txBody>
          <a:bodyPr/>
          <a:lstStyle/>
          <a:p>
            <a:fld id="{BBCF2CE6-7F90-4F39-8B9D-41B6FE242BC4}" type="slidenum">
              <a:rPr lang="en-IN" smtClean="0"/>
              <a:t>‹#›</a:t>
            </a:fld>
            <a:endParaRPr lang="en-IN"/>
          </a:p>
        </p:txBody>
      </p:sp>
    </p:spTree>
    <p:extLst>
      <p:ext uri="{BB962C8B-B14F-4D97-AF65-F5344CB8AC3E}">
        <p14:creationId xmlns:p14="http://schemas.microsoft.com/office/powerpoint/2010/main" val="3330883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B6DB4F-3F0D-DD92-4E24-09897D1018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CD5B512-8676-11C6-E387-52FCF83E26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EC931C-F6F2-46FB-CB12-457D101C04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DC91FB-C69A-4768-A1CA-0585E0DD191B}" type="datetimeFigureOut">
              <a:rPr lang="en-IN" smtClean="0"/>
              <a:t>17-02-2025</a:t>
            </a:fld>
            <a:endParaRPr lang="en-IN"/>
          </a:p>
        </p:txBody>
      </p:sp>
      <p:sp>
        <p:nvSpPr>
          <p:cNvPr id="5" name="Footer Placeholder 4">
            <a:extLst>
              <a:ext uri="{FF2B5EF4-FFF2-40B4-BE49-F238E27FC236}">
                <a16:creationId xmlns:a16="http://schemas.microsoft.com/office/drawing/2014/main" id="{A1367B7B-9E8E-6B5C-B763-23C5D64465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047E36-A123-AAE7-FCC0-41D0BDE3EC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CF2CE6-7F90-4F39-8B9D-41B6FE242BC4}" type="slidenum">
              <a:rPr lang="en-IN" smtClean="0"/>
              <a:t>‹#›</a:t>
            </a:fld>
            <a:endParaRPr lang="en-IN"/>
          </a:p>
        </p:txBody>
      </p:sp>
    </p:spTree>
    <p:extLst>
      <p:ext uri="{BB962C8B-B14F-4D97-AF65-F5344CB8AC3E}">
        <p14:creationId xmlns:p14="http://schemas.microsoft.com/office/powerpoint/2010/main" val="773111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coursera.org/articles/devops-tool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3F69-D575-892F-DB36-B169E5D4AB02}"/>
              </a:ext>
            </a:extLst>
          </p:cNvPr>
          <p:cNvSpPr>
            <a:spLocks noGrp="1"/>
          </p:cNvSpPr>
          <p:nvPr>
            <p:ph type="ctrTitle"/>
          </p:nvPr>
        </p:nvSpPr>
        <p:spPr>
          <a:xfrm>
            <a:off x="1524000" y="1122363"/>
            <a:ext cx="9144000" cy="1365464"/>
          </a:xfrm>
        </p:spPr>
        <p:txBody>
          <a:bodyPr/>
          <a:lstStyle/>
          <a:p>
            <a:r>
              <a:rPr lang="en-IN" dirty="0"/>
              <a:t>SPM -Chapter 4- ITIL</a:t>
            </a:r>
          </a:p>
        </p:txBody>
      </p:sp>
      <p:sp>
        <p:nvSpPr>
          <p:cNvPr id="3" name="Subtitle 2">
            <a:extLst>
              <a:ext uri="{FF2B5EF4-FFF2-40B4-BE49-F238E27FC236}">
                <a16:creationId xmlns:a16="http://schemas.microsoft.com/office/drawing/2014/main" id="{7034B013-6D82-9E58-7A4A-3699B4502B9D}"/>
              </a:ext>
            </a:extLst>
          </p:cNvPr>
          <p:cNvSpPr>
            <a:spLocks noGrp="1"/>
          </p:cNvSpPr>
          <p:nvPr>
            <p:ph type="subTitle" idx="1"/>
          </p:nvPr>
        </p:nvSpPr>
        <p:spPr>
          <a:xfrm>
            <a:off x="1524000" y="2652584"/>
            <a:ext cx="9144000" cy="2605216"/>
          </a:xfrm>
        </p:spPr>
        <p:txBody>
          <a:bodyPr>
            <a:normAutofit lnSpcReduction="10000"/>
          </a:bodyPr>
          <a:lstStyle/>
          <a:p>
            <a:r>
              <a:rPr lang="en-IN" dirty="0"/>
              <a:t> </a:t>
            </a:r>
          </a:p>
          <a:p>
            <a:r>
              <a:rPr lang="en-US" sz="3200" b="0" i="0" dirty="0">
                <a:solidFill>
                  <a:srgbClr val="0F1114"/>
                </a:solidFill>
                <a:effectLst/>
                <a:latin typeface="Source Sans Pro" panose="020F0502020204030204" pitchFamily="34" charset="0"/>
              </a:rPr>
              <a:t>The Information  Technology Infrastructure Library (ITIL)</a:t>
            </a:r>
          </a:p>
          <a:p>
            <a:endParaRPr lang="en-US" dirty="0">
              <a:solidFill>
                <a:srgbClr val="0F1114"/>
              </a:solidFill>
              <a:latin typeface="Source Sans Pro" panose="020F0502020204030204" pitchFamily="34" charset="0"/>
            </a:endParaRPr>
          </a:p>
          <a:p>
            <a:pPr algn="r"/>
            <a:endParaRPr lang="en-US" dirty="0">
              <a:solidFill>
                <a:srgbClr val="0F1114"/>
              </a:solidFill>
              <a:latin typeface="Source Sans Pro" panose="020F0502020204030204" pitchFamily="34" charset="0"/>
            </a:endParaRPr>
          </a:p>
          <a:p>
            <a:pPr algn="r"/>
            <a:r>
              <a:rPr lang="en-US" dirty="0">
                <a:solidFill>
                  <a:srgbClr val="0F1114"/>
                </a:solidFill>
                <a:latin typeface="Source Sans Pro" panose="020F0502020204030204" pitchFamily="34" charset="0"/>
              </a:rPr>
              <a:t>By Dr Shilpa </a:t>
            </a:r>
            <a:r>
              <a:rPr lang="en-US" dirty="0" err="1">
                <a:solidFill>
                  <a:srgbClr val="0F1114"/>
                </a:solidFill>
                <a:latin typeface="Source Sans Pro" panose="020F0502020204030204" pitchFamily="34" charset="0"/>
              </a:rPr>
              <a:t>Paralikar</a:t>
            </a:r>
            <a:r>
              <a:rPr lang="en-US" b="0" i="0" dirty="0">
                <a:solidFill>
                  <a:srgbClr val="0F1114"/>
                </a:solidFill>
                <a:effectLst/>
                <a:latin typeface="Source Sans Pro" panose="020F0502020204030204" pitchFamily="34" charset="0"/>
              </a:rPr>
              <a:t> </a:t>
            </a:r>
            <a:endParaRPr lang="en-IN" sz="3200" b="1"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203170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DDCA-8CEF-B03B-B6EE-2D063B85127E}"/>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33282C8A-D787-D119-2B6F-B8208C65AAA9}"/>
              </a:ext>
            </a:extLst>
          </p:cNvPr>
          <p:cNvPicPr>
            <a:picLocks noGrp="1" noChangeAspect="1"/>
          </p:cNvPicPr>
          <p:nvPr>
            <p:ph idx="1"/>
          </p:nvPr>
        </p:nvPicPr>
        <p:blipFill>
          <a:blip r:embed="rId2"/>
          <a:stretch>
            <a:fillRect/>
          </a:stretch>
        </p:blipFill>
        <p:spPr>
          <a:xfrm>
            <a:off x="838199" y="609600"/>
            <a:ext cx="10515599" cy="5567363"/>
          </a:xfrm>
        </p:spPr>
      </p:pic>
    </p:spTree>
    <p:extLst>
      <p:ext uri="{BB962C8B-B14F-4D97-AF65-F5344CB8AC3E}">
        <p14:creationId xmlns:p14="http://schemas.microsoft.com/office/powerpoint/2010/main" val="286322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BC4CBA-71CC-3AFD-8ABB-B8B6116C5958}"/>
              </a:ext>
            </a:extLst>
          </p:cNvPr>
          <p:cNvSpPr>
            <a:spLocks noGrp="1"/>
          </p:cNvSpPr>
          <p:nvPr>
            <p:ph idx="1"/>
          </p:nvPr>
        </p:nvSpPr>
        <p:spPr>
          <a:xfrm>
            <a:off x="838200" y="197708"/>
            <a:ext cx="10515600" cy="6499654"/>
          </a:xfrm>
        </p:spPr>
        <p:txBody>
          <a:bodyPr>
            <a:normAutofit fontScale="92500" lnSpcReduction="10000"/>
          </a:bodyPr>
          <a:lstStyle/>
          <a:p>
            <a:pPr marL="0" indent="0" algn="l">
              <a:buNone/>
            </a:pPr>
            <a:r>
              <a:rPr lang="en-US" sz="1800" b="1" i="0" dirty="0">
                <a:solidFill>
                  <a:srgbClr val="0F1114"/>
                </a:solidFill>
                <a:effectLst/>
                <a:latin typeface="Source Sans Pro" panose="020B0503030403020204" pitchFamily="34" charset="0"/>
              </a:rPr>
              <a:t>The seven service design processes</a:t>
            </a:r>
          </a:p>
          <a:p>
            <a:pPr algn="l">
              <a:spcAft>
                <a:spcPts val="1200"/>
              </a:spcAft>
              <a:buFont typeface="Arial" panose="020B0604020202020204" pitchFamily="34" charset="0"/>
              <a:buChar char="•"/>
            </a:pPr>
            <a:r>
              <a:rPr lang="en-US" sz="1800" b="1" i="0" dirty="0">
                <a:solidFill>
                  <a:srgbClr val="0F1114"/>
                </a:solidFill>
                <a:effectLst/>
                <a:latin typeface="var(--cds-font-family-source-sans-pro)"/>
              </a:rPr>
              <a:t>Service catalog management. </a:t>
            </a:r>
            <a:r>
              <a:rPr lang="en-US" sz="1800" b="0" i="0" dirty="0">
                <a:solidFill>
                  <a:srgbClr val="0F1114"/>
                </a:solidFill>
                <a:effectLst/>
                <a:latin typeface="var(--cds-font-family-source-sans-pro)"/>
              </a:rPr>
              <a:t>A service catalog is the subset of IT services directly available to customers. Typically, these are the offerings within the larger service portfolio visible to users. </a:t>
            </a:r>
          </a:p>
          <a:p>
            <a:pPr algn="l">
              <a:spcAft>
                <a:spcPts val="1200"/>
              </a:spcAft>
              <a:buFont typeface="Arial" panose="020B0604020202020204" pitchFamily="34" charset="0"/>
              <a:buChar char="•"/>
            </a:pPr>
            <a:r>
              <a:rPr lang="en-US" sz="1800" b="1" i="0" dirty="0">
                <a:solidFill>
                  <a:srgbClr val="0F1114"/>
                </a:solidFill>
                <a:effectLst/>
                <a:latin typeface="var(--cds-font-family-source-sans-pro)"/>
              </a:rPr>
              <a:t>Service level management.</a:t>
            </a:r>
            <a:r>
              <a:rPr lang="en-US" sz="1800" b="0" i="0" dirty="0">
                <a:solidFill>
                  <a:srgbClr val="0F1114"/>
                </a:solidFill>
                <a:effectLst/>
                <a:latin typeface="var(--cds-font-family-source-sans-pro)"/>
              </a:rPr>
              <a:t> Service level management refers to the Service Level Agreements (SLAs) and Operational Level Agreements (OLAs) made between the customer and the IT provider. These agreements represent the agreed-upon performance of a system or service.</a:t>
            </a:r>
          </a:p>
          <a:p>
            <a:pPr algn="l">
              <a:spcAft>
                <a:spcPts val="1200"/>
              </a:spcAft>
              <a:buFont typeface="Arial" panose="020B0604020202020204" pitchFamily="34" charset="0"/>
              <a:buChar char="•"/>
            </a:pPr>
            <a:r>
              <a:rPr lang="en-US" sz="1800" b="1" i="0" dirty="0">
                <a:solidFill>
                  <a:srgbClr val="0F1114"/>
                </a:solidFill>
                <a:effectLst/>
                <a:latin typeface="var(--cds-font-family-source-sans-pro)"/>
              </a:rPr>
              <a:t>Availability management.</a:t>
            </a:r>
            <a:r>
              <a:rPr lang="en-US" sz="1800" b="0" i="0" dirty="0">
                <a:solidFill>
                  <a:srgbClr val="0F1114"/>
                </a:solidFill>
                <a:effectLst/>
                <a:latin typeface="var(--cds-font-family-source-sans-pro)"/>
              </a:rPr>
              <a:t> The availability management process deals with the ability of a system or service to function when the customer requests it. Availability requirements are established in the SLA agreements secured during the service level management process above. </a:t>
            </a:r>
          </a:p>
          <a:p>
            <a:pPr algn="l">
              <a:spcAft>
                <a:spcPts val="1200"/>
              </a:spcAft>
              <a:buFont typeface="Arial" panose="020B0604020202020204" pitchFamily="34" charset="0"/>
              <a:buChar char="•"/>
            </a:pPr>
            <a:r>
              <a:rPr lang="en-US" sz="1800" b="1" i="0" dirty="0">
                <a:solidFill>
                  <a:srgbClr val="0F1114"/>
                </a:solidFill>
                <a:effectLst/>
                <a:latin typeface="var(--cds-font-family-source-sans-pro)"/>
              </a:rPr>
              <a:t>Capacity management.</a:t>
            </a:r>
            <a:r>
              <a:rPr lang="en-US" sz="1800" b="0" i="0" dirty="0">
                <a:solidFill>
                  <a:srgbClr val="0F1114"/>
                </a:solidFill>
                <a:effectLst/>
                <a:latin typeface="var(--cds-font-family-source-sans-pro)"/>
              </a:rPr>
              <a:t> ITIL defines capacity as the “maximum throughput a service, system, or device can handle.” There are three primary areas of focus involved with capacity management—</a:t>
            </a:r>
            <a:r>
              <a:rPr lang="en-US" sz="1800" b="1" i="0" dirty="0">
                <a:solidFill>
                  <a:srgbClr val="0F1114"/>
                </a:solidFill>
                <a:effectLst/>
                <a:latin typeface="var(--cds-font-family-source-sans-pro)"/>
              </a:rPr>
              <a:t>Business Capacity Management</a:t>
            </a:r>
            <a:r>
              <a:rPr lang="en-US" sz="1800" b="0" i="0" dirty="0">
                <a:solidFill>
                  <a:srgbClr val="0F1114"/>
                </a:solidFill>
                <a:effectLst/>
                <a:latin typeface="var(--cds-font-family-source-sans-pro)"/>
              </a:rPr>
              <a:t> (BCM), </a:t>
            </a:r>
            <a:r>
              <a:rPr lang="en-US" sz="1800" b="1" i="0" dirty="0">
                <a:solidFill>
                  <a:srgbClr val="0F1114"/>
                </a:solidFill>
                <a:effectLst/>
                <a:latin typeface="var(--cds-font-family-source-sans-pro)"/>
              </a:rPr>
              <a:t>Service Capacity Management </a:t>
            </a:r>
            <a:r>
              <a:rPr lang="en-US" sz="1800" b="0" i="0" dirty="0">
                <a:solidFill>
                  <a:srgbClr val="0F1114"/>
                </a:solidFill>
                <a:effectLst/>
                <a:latin typeface="var(--cds-font-family-source-sans-pro)"/>
              </a:rPr>
              <a:t>(SCM), and </a:t>
            </a:r>
            <a:r>
              <a:rPr lang="en-US" sz="1800" b="1" i="0" dirty="0">
                <a:solidFill>
                  <a:srgbClr val="0F1114"/>
                </a:solidFill>
                <a:effectLst/>
                <a:latin typeface="var(--cds-font-family-source-sans-pro)"/>
              </a:rPr>
              <a:t>Component Capacity Management</a:t>
            </a:r>
            <a:r>
              <a:rPr lang="en-US" sz="1800" b="0" i="0" dirty="0">
                <a:solidFill>
                  <a:srgbClr val="0F1114"/>
                </a:solidFill>
                <a:effectLst/>
                <a:latin typeface="var(--cds-font-family-source-sans-pro)"/>
              </a:rPr>
              <a:t> (CCM). </a:t>
            </a:r>
          </a:p>
          <a:p>
            <a:pPr algn="l">
              <a:spcAft>
                <a:spcPts val="1200"/>
              </a:spcAft>
              <a:buFont typeface="Arial" panose="020B0604020202020204" pitchFamily="34" charset="0"/>
              <a:buChar char="•"/>
            </a:pPr>
            <a:r>
              <a:rPr lang="en-US" sz="1800" b="1" i="0" dirty="0">
                <a:solidFill>
                  <a:srgbClr val="0F1114"/>
                </a:solidFill>
                <a:effectLst/>
                <a:latin typeface="var(--cds-font-family-source-sans-pro)"/>
              </a:rPr>
              <a:t>Service continuity management. </a:t>
            </a:r>
            <a:r>
              <a:rPr lang="en-US" sz="1800" b="0" i="0" dirty="0">
                <a:solidFill>
                  <a:srgbClr val="0F1114"/>
                </a:solidFill>
                <a:effectLst/>
                <a:latin typeface="var(--cds-font-family-source-sans-pro)"/>
              </a:rPr>
              <a:t>This component of the ITIL foundation is often referred to as IT service continuity management (ITSCM). It secures the service provider's ability to meet the agreed-upon service-level threshold. Techniques involved with ITSCM include Business Impact Analysis (BIA) and Management of Risk (MOR).</a:t>
            </a:r>
          </a:p>
          <a:p>
            <a:pPr algn="l">
              <a:spcAft>
                <a:spcPts val="1200"/>
              </a:spcAft>
              <a:buFont typeface="Arial" panose="020B0604020202020204" pitchFamily="34" charset="0"/>
              <a:buChar char="•"/>
            </a:pPr>
            <a:r>
              <a:rPr lang="en-US" sz="1800" b="1" i="0" dirty="0">
                <a:solidFill>
                  <a:srgbClr val="0F1114"/>
                </a:solidFill>
                <a:effectLst/>
                <a:latin typeface="var(--cds-font-family-source-sans-pro)"/>
              </a:rPr>
              <a:t>IT security management.</a:t>
            </a:r>
            <a:r>
              <a:rPr lang="en-US" sz="1800" b="0" i="0" dirty="0">
                <a:solidFill>
                  <a:srgbClr val="0F1114"/>
                </a:solidFill>
                <a:effectLst/>
                <a:latin typeface="var(--cds-font-family-source-sans-pro)"/>
              </a:rPr>
              <a:t> IT security management is centered around five major qualities: </a:t>
            </a:r>
            <a:r>
              <a:rPr lang="en-US" sz="1800" b="1" i="0" dirty="0">
                <a:solidFill>
                  <a:srgbClr val="0F1114"/>
                </a:solidFill>
                <a:effectLst/>
                <a:latin typeface="var(--cds-font-family-source-sans-pro)"/>
              </a:rPr>
              <a:t>confidentiality</a:t>
            </a:r>
            <a:r>
              <a:rPr lang="en-US" sz="1800" b="0" i="0" dirty="0">
                <a:solidFill>
                  <a:srgbClr val="0F1114"/>
                </a:solidFill>
                <a:effectLst/>
                <a:latin typeface="var(--cds-font-family-source-sans-pro)"/>
              </a:rPr>
              <a:t>, </a:t>
            </a:r>
            <a:r>
              <a:rPr lang="en-US" sz="1800" b="1" i="0" dirty="0">
                <a:solidFill>
                  <a:srgbClr val="0F1114"/>
                </a:solidFill>
                <a:effectLst/>
                <a:latin typeface="var(--cds-font-family-source-sans-pro)"/>
              </a:rPr>
              <a:t>integrity</a:t>
            </a:r>
            <a:r>
              <a:rPr lang="en-US" sz="1800" b="0" i="0" dirty="0">
                <a:solidFill>
                  <a:srgbClr val="0F1114"/>
                </a:solidFill>
                <a:effectLst/>
                <a:latin typeface="var(--cds-font-family-source-sans-pro)"/>
              </a:rPr>
              <a:t>, </a:t>
            </a:r>
            <a:r>
              <a:rPr lang="en-US" sz="1800" b="1" i="0" dirty="0">
                <a:solidFill>
                  <a:srgbClr val="0F1114"/>
                </a:solidFill>
                <a:effectLst/>
                <a:latin typeface="var(--cds-font-family-source-sans-pro)"/>
              </a:rPr>
              <a:t>availability</a:t>
            </a:r>
            <a:r>
              <a:rPr lang="en-US" sz="1800" b="0" i="0" dirty="0">
                <a:solidFill>
                  <a:srgbClr val="0F1114"/>
                </a:solidFill>
                <a:effectLst/>
                <a:latin typeface="var(--cds-font-family-source-sans-pro)"/>
              </a:rPr>
              <a:t>, </a:t>
            </a:r>
            <a:r>
              <a:rPr lang="en-US" sz="1800" b="1" i="0" dirty="0">
                <a:solidFill>
                  <a:srgbClr val="0F1114"/>
                </a:solidFill>
                <a:effectLst/>
                <a:latin typeface="var(--cds-font-family-source-sans-pro)"/>
              </a:rPr>
              <a:t>authenticity</a:t>
            </a:r>
            <a:r>
              <a:rPr lang="en-US" sz="1800" b="0" i="0" dirty="0">
                <a:solidFill>
                  <a:srgbClr val="0F1114"/>
                </a:solidFill>
                <a:effectLst/>
                <a:latin typeface="var(--cds-font-family-source-sans-pro)"/>
              </a:rPr>
              <a:t>, and </a:t>
            </a:r>
            <a:r>
              <a:rPr lang="en-US" sz="1800" b="1" i="0" dirty="0">
                <a:solidFill>
                  <a:srgbClr val="0F1114"/>
                </a:solidFill>
                <a:effectLst/>
                <a:latin typeface="var(--cds-font-family-source-sans-pro)"/>
              </a:rPr>
              <a:t>non-repudiation</a:t>
            </a:r>
            <a:r>
              <a:rPr lang="en-US" sz="1800" b="0" i="0" dirty="0">
                <a:solidFill>
                  <a:srgbClr val="0F1114"/>
                </a:solidFill>
                <a:effectLst/>
                <a:latin typeface="var(--cds-font-family-source-sans-pro)"/>
              </a:rPr>
              <a:t>. </a:t>
            </a:r>
          </a:p>
          <a:p>
            <a:pPr algn="l">
              <a:spcAft>
                <a:spcPts val="1200"/>
              </a:spcAft>
              <a:buFont typeface="Arial" panose="020B0604020202020204" pitchFamily="34" charset="0"/>
              <a:buChar char="•"/>
            </a:pPr>
            <a:r>
              <a:rPr lang="en-US" sz="1800" b="1" i="0" dirty="0">
                <a:solidFill>
                  <a:srgbClr val="0F1114"/>
                </a:solidFill>
                <a:effectLst/>
                <a:latin typeface="var(--cds-font-family-source-sans-pro)"/>
              </a:rPr>
              <a:t>Supplier management.</a:t>
            </a:r>
            <a:r>
              <a:rPr lang="en-US" sz="1800" b="0" i="0" dirty="0">
                <a:solidFill>
                  <a:srgbClr val="0F1114"/>
                </a:solidFill>
                <a:effectLst/>
                <a:latin typeface="var(--cds-font-family-source-sans-pro)"/>
              </a:rPr>
              <a:t> Supplier management ensures that the organization receives the agreed-upon service levels from its partners. It’s similar to service level management, but unlike service management, it deals with internal negotiations. </a:t>
            </a:r>
            <a:br>
              <a:rPr lang="en-US" sz="1800" dirty="0"/>
            </a:br>
            <a:endParaRPr lang="en-IN" sz="1800" dirty="0"/>
          </a:p>
        </p:txBody>
      </p:sp>
    </p:spTree>
    <p:extLst>
      <p:ext uri="{BB962C8B-B14F-4D97-AF65-F5344CB8AC3E}">
        <p14:creationId xmlns:p14="http://schemas.microsoft.com/office/powerpoint/2010/main" val="2175646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24A9D-ED38-20B7-E983-813CAAEC5403}"/>
              </a:ext>
            </a:extLst>
          </p:cNvPr>
          <p:cNvSpPr>
            <a:spLocks noGrp="1"/>
          </p:cNvSpPr>
          <p:nvPr>
            <p:ph type="title"/>
          </p:nvPr>
        </p:nvSpPr>
        <p:spPr/>
        <p:txBody>
          <a:bodyPr>
            <a:normAutofit/>
          </a:bodyPr>
          <a:lstStyle/>
          <a:p>
            <a:r>
              <a:rPr lang="en-US" sz="2200" b="1" dirty="0">
                <a:solidFill>
                  <a:srgbClr val="0F1114"/>
                </a:solidFill>
                <a:latin typeface="Source Sans Pro" panose="020B0503030403020204" pitchFamily="34" charset="0"/>
              </a:rPr>
              <a:t>3. Service transition </a:t>
            </a:r>
            <a:br>
              <a:rPr lang="en-US" sz="2200" b="1" dirty="0">
                <a:solidFill>
                  <a:srgbClr val="0F1114"/>
                </a:solidFill>
                <a:latin typeface="Source Sans Pro" panose="020B0503030403020204" pitchFamily="34" charset="0"/>
              </a:rPr>
            </a:br>
            <a:r>
              <a:rPr lang="en-US" sz="2200" dirty="0">
                <a:solidFill>
                  <a:srgbClr val="0F1114"/>
                </a:solidFill>
                <a:latin typeface="Source Sans Pro" panose="020B0503030403020204" pitchFamily="34" charset="0"/>
              </a:rPr>
              <a:t>This ITIL phase coordinates the building, testing, and deployment of IT services. Plans must include the configuration of hardware and software, the readying of production environments, and the </a:t>
            </a:r>
            <a:r>
              <a:rPr lang="en-US" sz="2000" dirty="0">
                <a:solidFill>
                  <a:srgbClr val="0F1114"/>
                </a:solidFill>
                <a:latin typeface="Source Sans Pro" panose="020B0503030403020204" pitchFamily="34" charset="0"/>
              </a:rPr>
              <a:t>management</a:t>
            </a:r>
            <a:r>
              <a:rPr lang="en-US" sz="2200" dirty="0">
                <a:solidFill>
                  <a:srgbClr val="0F1114"/>
                </a:solidFill>
                <a:latin typeface="Source Sans Pro" panose="020B0503030403020204" pitchFamily="34" charset="0"/>
              </a:rPr>
              <a:t> of support personnel.</a:t>
            </a:r>
            <a:r>
              <a:rPr lang="en-US" sz="1050" b="0" i="0" dirty="0">
                <a:solidFill>
                  <a:srgbClr val="0F1114"/>
                </a:solidFill>
                <a:effectLst/>
                <a:latin typeface="Source Sans Pro" panose="020B0503030403020204" pitchFamily="34" charset="0"/>
              </a:rPr>
              <a:t> </a:t>
            </a:r>
            <a:endParaRPr lang="en-US" dirty="0"/>
          </a:p>
        </p:txBody>
      </p:sp>
      <p:pic>
        <p:nvPicPr>
          <p:cNvPr id="8" name="Content Placeholder 7">
            <a:extLst>
              <a:ext uri="{FF2B5EF4-FFF2-40B4-BE49-F238E27FC236}">
                <a16:creationId xmlns:a16="http://schemas.microsoft.com/office/drawing/2014/main" id="{900DF133-6199-F54E-5128-53321F943DE5}"/>
              </a:ext>
            </a:extLst>
          </p:cNvPr>
          <p:cNvPicPr>
            <a:picLocks noGrp="1" noChangeAspect="1"/>
          </p:cNvPicPr>
          <p:nvPr>
            <p:ph idx="1"/>
          </p:nvPr>
        </p:nvPicPr>
        <p:blipFill>
          <a:blip r:embed="rId2"/>
          <a:stretch>
            <a:fillRect/>
          </a:stretch>
        </p:blipFill>
        <p:spPr>
          <a:xfrm>
            <a:off x="838200" y="1690688"/>
            <a:ext cx="10515599" cy="5064073"/>
          </a:xfrm>
        </p:spPr>
      </p:pic>
    </p:spTree>
    <p:extLst>
      <p:ext uri="{BB962C8B-B14F-4D97-AF65-F5344CB8AC3E}">
        <p14:creationId xmlns:p14="http://schemas.microsoft.com/office/powerpoint/2010/main" val="13630266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1C158-FF12-6B06-5BDD-367944ACEA3F}"/>
              </a:ext>
            </a:extLst>
          </p:cNvPr>
          <p:cNvSpPr>
            <a:spLocks noGrp="1"/>
          </p:cNvSpPr>
          <p:nvPr>
            <p:ph type="title"/>
          </p:nvPr>
        </p:nvSpPr>
        <p:spPr/>
        <p:txBody>
          <a:bodyPr>
            <a:normAutofit/>
          </a:bodyPr>
          <a:lstStyle/>
          <a:p>
            <a:r>
              <a:rPr lang="en-US" sz="2700" b="1" i="0" dirty="0">
                <a:solidFill>
                  <a:srgbClr val="0F1114"/>
                </a:solidFill>
                <a:effectLst/>
                <a:latin typeface="Source Sans Pro" panose="020B0503030403020204" pitchFamily="34" charset="0"/>
              </a:rPr>
              <a:t>4. </a:t>
            </a:r>
            <a:r>
              <a:rPr lang="en-US" sz="2400" b="1" i="0" dirty="0">
                <a:solidFill>
                  <a:srgbClr val="0F1114"/>
                </a:solidFill>
                <a:effectLst/>
                <a:latin typeface="Source Sans Pro" panose="020B0503030403020204" pitchFamily="34" charset="0"/>
              </a:rPr>
              <a:t>Service operations </a:t>
            </a:r>
            <a:br>
              <a:rPr lang="en-US" sz="2400" b="1" i="0" dirty="0">
                <a:solidFill>
                  <a:srgbClr val="0F1114"/>
                </a:solidFill>
                <a:effectLst/>
                <a:latin typeface="Source Sans Pro" panose="020B0503030403020204" pitchFamily="34" charset="0"/>
              </a:rPr>
            </a:br>
            <a:r>
              <a:rPr lang="en-US" sz="2400" b="0" i="0" dirty="0">
                <a:solidFill>
                  <a:srgbClr val="0F1114"/>
                </a:solidFill>
                <a:effectLst/>
                <a:latin typeface="Source Sans Pro" panose="020B0503030403020204" pitchFamily="34" charset="0"/>
              </a:rPr>
              <a:t>This phase of the ITIL framework caters to meeting end-user expectations. It includes five processes and four functions</a:t>
            </a:r>
            <a:endParaRPr lang="en-US" dirty="0"/>
          </a:p>
        </p:txBody>
      </p:sp>
      <p:sp>
        <p:nvSpPr>
          <p:cNvPr id="3" name="Content Placeholder 2">
            <a:extLst>
              <a:ext uri="{FF2B5EF4-FFF2-40B4-BE49-F238E27FC236}">
                <a16:creationId xmlns:a16="http://schemas.microsoft.com/office/drawing/2014/main" id="{FDC60F06-EF4B-C870-D47C-33A8C93B8ACD}"/>
              </a:ext>
            </a:extLst>
          </p:cNvPr>
          <p:cNvSpPr>
            <a:spLocks noGrp="1"/>
          </p:cNvSpPr>
          <p:nvPr>
            <p:ph idx="1"/>
          </p:nvPr>
        </p:nvSpPr>
        <p:spPr>
          <a:xfrm>
            <a:off x="838200" y="1602658"/>
            <a:ext cx="10515600" cy="5053781"/>
          </a:xfrm>
        </p:spPr>
        <p:txBody>
          <a:bodyPr>
            <a:normAutofit fontScale="92500" lnSpcReduction="20000"/>
          </a:bodyPr>
          <a:lstStyle/>
          <a:p>
            <a:pPr marL="0" indent="0">
              <a:buNone/>
            </a:pPr>
            <a:r>
              <a:rPr lang="en-US" dirty="0"/>
              <a:t>ITIL service operations processes </a:t>
            </a:r>
          </a:p>
          <a:p>
            <a:r>
              <a:rPr lang="en-US" b="1" dirty="0"/>
              <a:t>Event management</a:t>
            </a:r>
            <a:r>
              <a:rPr lang="en-US" dirty="0"/>
              <a:t>: Event management verifies that configuration items (CI) and services are consistently monitored and that any issues are reported and escalated to the appropriate parties.</a:t>
            </a:r>
          </a:p>
          <a:p>
            <a:r>
              <a:rPr lang="en-US" b="1" dirty="0"/>
              <a:t>Incident management</a:t>
            </a:r>
            <a:r>
              <a:rPr lang="en-US" dirty="0"/>
              <a:t>: This process aims to return services to normal operation swiftly after a disruption.</a:t>
            </a:r>
          </a:p>
          <a:p>
            <a:r>
              <a:rPr lang="en-US" b="1" dirty="0"/>
              <a:t>Request fulfillment</a:t>
            </a:r>
            <a:r>
              <a:rPr lang="en-US" dirty="0"/>
              <a:t>: Service requests should be acknowledged and resolved as soon as possible. </a:t>
            </a:r>
          </a:p>
          <a:p>
            <a:r>
              <a:rPr lang="en-US" b="1" dirty="0"/>
              <a:t>Access management</a:t>
            </a:r>
            <a:r>
              <a:rPr lang="en-US" dirty="0"/>
              <a:t>: Access management is the process of granting </a:t>
            </a:r>
            <a:r>
              <a:rPr lang="en-US" dirty="0" err="1"/>
              <a:t>authorised</a:t>
            </a:r>
            <a:r>
              <a:rPr lang="en-US" dirty="0"/>
              <a:t> users access to services. It also encompasses activities related to protecting those services from </a:t>
            </a:r>
            <a:r>
              <a:rPr lang="en-US" dirty="0" err="1"/>
              <a:t>unauthorised</a:t>
            </a:r>
            <a:r>
              <a:rPr lang="en-US" dirty="0"/>
              <a:t> users. It is sometimes referred to as rights management or identity management.</a:t>
            </a:r>
          </a:p>
          <a:p>
            <a:r>
              <a:rPr lang="en-US" b="1" dirty="0"/>
              <a:t>Problem management</a:t>
            </a:r>
            <a:r>
              <a:rPr lang="en-US" dirty="0"/>
              <a:t>: The problem management process includes both incident prevention and incident impact management. </a:t>
            </a:r>
          </a:p>
        </p:txBody>
      </p:sp>
    </p:spTree>
    <p:extLst>
      <p:ext uri="{BB962C8B-B14F-4D97-AF65-F5344CB8AC3E}">
        <p14:creationId xmlns:p14="http://schemas.microsoft.com/office/powerpoint/2010/main" val="409631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6702E-39D6-4253-0C49-42D665BCDFA3}"/>
              </a:ext>
            </a:extLst>
          </p:cNvPr>
          <p:cNvSpPr>
            <a:spLocks noGrp="1"/>
          </p:cNvSpPr>
          <p:nvPr>
            <p:ph idx="1"/>
          </p:nvPr>
        </p:nvSpPr>
        <p:spPr>
          <a:xfrm>
            <a:off x="838200" y="373626"/>
            <a:ext cx="10515600" cy="5803337"/>
          </a:xfrm>
        </p:spPr>
        <p:txBody>
          <a:bodyPr>
            <a:normAutofit lnSpcReduction="10000"/>
          </a:bodyPr>
          <a:lstStyle/>
          <a:p>
            <a:pPr algn="l"/>
            <a:r>
              <a:rPr lang="en-US" b="1" i="0" dirty="0">
                <a:solidFill>
                  <a:srgbClr val="0F1114"/>
                </a:solidFill>
                <a:effectLst/>
                <a:highlight>
                  <a:srgbClr val="FFFF00"/>
                </a:highlight>
                <a:latin typeface="Source Sans Pro" panose="020B0503030403020204" pitchFamily="34" charset="0"/>
              </a:rPr>
              <a:t>ITIL service operations functions</a:t>
            </a:r>
          </a:p>
          <a:p>
            <a:pPr algn="l">
              <a:spcAft>
                <a:spcPts val="1200"/>
              </a:spcAft>
              <a:buFont typeface="Arial" panose="020B0604020202020204" pitchFamily="34" charset="0"/>
              <a:buChar char="•"/>
            </a:pPr>
            <a:r>
              <a:rPr lang="en-US" b="1" i="0" dirty="0">
                <a:solidFill>
                  <a:srgbClr val="0F1114"/>
                </a:solidFill>
                <a:effectLst/>
                <a:latin typeface="var(--cds-font-family-source-sans-pro)"/>
              </a:rPr>
              <a:t>IT operations management: </a:t>
            </a:r>
            <a:r>
              <a:rPr lang="en-US" b="0" i="0" dirty="0">
                <a:solidFill>
                  <a:srgbClr val="0F1114"/>
                </a:solidFill>
                <a:effectLst/>
                <a:latin typeface="var(--cds-font-family-source-sans-pro)"/>
              </a:rPr>
              <a:t>IT operations management is the function that oversees all functions. It includes monitoring and controlling the entire IT service infrastructure, from routine tasks and maintenance to job scheduling. </a:t>
            </a:r>
          </a:p>
          <a:p>
            <a:pPr algn="l">
              <a:spcAft>
                <a:spcPts val="1200"/>
              </a:spcAft>
              <a:buFont typeface="Arial" panose="020B0604020202020204" pitchFamily="34" charset="0"/>
              <a:buChar char="•"/>
            </a:pPr>
            <a:r>
              <a:rPr lang="en-US" b="1" i="0" dirty="0">
                <a:solidFill>
                  <a:srgbClr val="0F1114"/>
                </a:solidFill>
                <a:effectLst/>
                <a:latin typeface="var(--cds-font-family-source-sans-pro)"/>
              </a:rPr>
              <a:t>Service desk:</a:t>
            </a:r>
            <a:r>
              <a:rPr lang="en-US" b="0" i="0" dirty="0">
                <a:solidFill>
                  <a:srgbClr val="0F1114"/>
                </a:solidFill>
                <a:effectLst/>
                <a:latin typeface="var(--cds-font-family-source-sans-pro)"/>
              </a:rPr>
              <a:t> The service desk is the portal in which help desk technicians connect with customers. Its primary functions are incident resolution, communication, and service request management. </a:t>
            </a:r>
          </a:p>
          <a:p>
            <a:pPr algn="l">
              <a:spcAft>
                <a:spcPts val="1200"/>
              </a:spcAft>
              <a:buFont typeface="Arial" panose="020B0604020202020204" pitchFamily="34" charset="0"/>
              <a:buChar char="•"/>
            </a:pPr>
            <a:r>
              <a:rPr lang="en-US" b="1" i="0" dirty="0">
                <a:solidFill>
                  <a:srgbClr val="0F1114"/>
                </a:solidFill>
                <a:effectLst/>
                <a:latin typeface="var(--cds-font-family-source-sans-pro)"/>
              </a:rPr>
              <a:t>Application management:</a:t>
            </a:r>
            <a:r>
              <a:rPr lang="en-US" b="0" i="0" dirty="0">
                <a:solidFill>
                  <a:srgbClr val="0F1114"/>
                </a:solidFill>
                <a:effectLst/>
                <a:latin typeface="var(--cds-font-family-source-sans-pro)"/>
              </a:rPr>
              <a:t> Application management oversees applications throughout the entirety of their life cycles. </a:t>
            </a:r>
          </a:p>
          <a:p>
            <a:pPr algn="l">
              <a:spcAft>
                <a:spcPts val="1200"/>
              </a:spcAft>
              <a:buFont typeface="Arial" panose="020B0604020202020204" pitchFamily="34" charset="0"/>
              <a:buChar char="•"/>
            </a:pPr>
            <a:r>
              <a:rPr lang="en-US" b="1" i="0" dirty="0">
                <a:solidFill>
                  <a:srgbClr val="0F1114"/>
                </a:solidFill>
                <a:effectLst/>
                <a:latin typeface="var(--cds-font-family-source-sans-pro)"/>
              </a:rPr>
              <a:t>Technical management:</a:t>
            </a:r>
            <a:r>
              <a:rPr lang="en-US" b="0" i="0" dirty="0">
                <a:solidFill>
                  <a:srgbClr val="0F1114"/>
                </a:solidFill>
                <a:effectLst/>
                <a:latin typeface="var(--cds-font-family-source-sans-pro)"/>
              </a:rPr>
              <a:t> Technical management supports the IT infrastructure through expertise and support.</a:t>
            </a:r>
          </a:p>
          <a:p>
            <a:endParaRPr lang="en-US" dirty="0"/>
          </a:p>
        </p:txBody>
      </p:sp>
    </p:spTree>
    <p:extLst>
      <p:ext uri="{BB962C8B-B14F-4D97-AF65-F5344CB8AC3E}">
        <p14:creationId xmlns:p14="http://schemas.microsoft.com/office/powerpoint/2010/main" val="39539794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146F5-75A7-FA40-C8BA-7E6FF75BF24A}"/>
              </a:ext>
            </a:extLst>
          </p:cNvPr>
          <p:cNvSpPr>
            <a:spLocks noGrp="1"/>
          </p:cNvSpPr>
          <p:nvPr>
            <p:ph type="title"/>
          </p:nvPr>
        </p:nvSpPr>
        <p:spPr/>
        <p:txBody>
          <a:bodyPr>
            <a:noAutofit/>
          </a:bodyPr>
          <a:lstStyle/>
          <a:p>
            <a:r>
              <a:rPr lang="en-US" sz="2400" b="1" i="0" dirty="0">
                <a:solidFill>
                  <a:srgbClr val="0F1114"/>
                </a:solidFill>
                <a:effectLst/>
                <a:latin typeface="Source Sans Pro" panose="020B0503030403020204" pitchFamily="34" charset="0"/>
              </a:rPr>
              <a:t>5. Continual Service Improvement (CSI)</a:t>
            </a:r>
            <a:br>
              <a:rPr lang="en-US" sz="2400" b="1" i="0" dirty="0">
                <a:solidFill>
                  <a:srgbClr val="0F1114"/>
                </a:solidFill>
                <a:effectLst/>
                <a:latin typeface="Source Sans Pro" panose="020B0503030403020204" pitchFamily="34" charset="0"/>
              </a:rPr>
            </a:br>
            <a:r>
              <a:rPr lang="en-US" sz="2000" b="0" i="0" dirty="0">
                <a:solidFill>
                  <a:srgbClr val="0F1114"/>
                </a:solidFill>
                <a:effectLst/>
                <a:latin typeface="Source Sans Pro" panose="020B0503030403020204" pitchFamily="34" charset="0"/>
              </a:rPr>
              <a:t>The fifth ITIL phase is ongoing, hence its focus on continual improvement. The goal is to continually improve the efficiency and quality of IT services and infrastructure. CSI analyses past performance and uses quality management methods to improve existing processes. </a:t>
            </a:r>
            <a:endParaRPr lang="en-US" sz="2400" dirty="0"/>
          </a:p>
        </p:txBody>
      </p:sp>
      <p:sp>
        <p:nvSpPr>
          <p:cNvPr id="3" name="Content Placeholder 2">
            <a:extLst>
              <a:ext uri="{FF2B5EF4-FFF2-40B4-BE49-F238E27FC236}">
                <a16:creationId xmlns:a16="http://schemas.microsoft.com/office/drawing/2014/main" id="{9100D61D-02DD-43A4-B8D7-651482F8FB4B}"/>
              </a:ext>
            </a:extLst>
          </p:cNvPr>
          <p:cNvSpPr>
            <a:spLocks noGrp="1"/>
          </p:cNvSpPr>
          <p:nvPr>
            <p:ph idx="1"/>
          </p:nvPr>
        </p:nvSpPr>
        <p:spPr/>
        <p:txBody>
          <a:bodyPr>
            <a:normAutofit fontScale="92500" lnSpcReduction="10000"/>
          </a:bodyPr>
          <a:lstStyle/>
          <a:p>
            <a:pPr marL="0" indent="0" algn="l">
              <a:spcBef>
                <a:spcPts val="1800"/>
              </a:spcBef>
              <a:buNone/>
            </a:pPr>
            <a:r>
              <a:rPr lang="en-US" b="0" i="0" dirty="0">
                <a:solidFill>
                  <a:srgbClr val="0F1114"/>
                </a:solidFill>
                <a:effectLst/>
                <a:latin typeface="Source Sans Pro" panose="020B0503030403020204" pitchFamily="34" charset="0"/>
              </a:rPr>
              <a:t>seven-step process comprises CSI:</a:t>
            </a:r>
          </a:p>
          <a:p>
            <a:pPr algn="l">
              <a:spcBef>
                <a:spcPts val="1800"/>
              </a:spcBef>
            </a:pPr>
            <a:r>
              <a:rPr lang="en-US" b="0" i="0" dirty="0">
                <a:solidFill>
                  <a:srgbClr val="0F1114"/>
                </a:solidFill>
                <a:effectLst/>
                <a:latin typeface="Source Sans Pro" panose="020B0503030403020204" pitchFamily="34" charset="0"/>
              </a:rPr>
              <a:t>1. Identifying improvement strategies</a:t>
            </a:r>
          </a:p>
          <a:p>
            <a:pPr algn="l">
              <a:spcBef>
                <a:spcPts val="1800"/>
              </a:spcBef>
            </a:pPr>
            <a:r>
              <a:rPr lang="en-US" b="0" i="0" dirty="0">
                <a:solidFill>
                  <a:srgbClr val="0F1114"/>
                </a:solidFill>
                <a:effectLst/>
                <a:latin typeface="Source Sans Pro" panose="020B0503030403020204" pitchFamily="34" charset="0"/>
              </a:rPr>
              <a:t>2. Defining what will be measured</a:t>
            </a:r>
          </a:p>
          <a:p>
            <a:pPr algn="l">
              <a:spcBef>
                <a:spcPts val="1800"/>
              </a:spcBef>
            </a:pPr>
            <a:r>
              <a:rPr lang="en-US" b="0" i="0" dirty="0">
                <a:solidFill>
                  <a:srgbClr val="0F1114"/>
                </a:solidFill>
                <a:effectLst/>
                <a:latin typeface="Source Sans Pro" panose="020B0503030403020204" pitchFamily="34" charset="0"/>
              </a:rPr>
              <a:t>3. Gathering data</a:t>
            </a:r>
          </a:p>
          <a:p>
            <a:pPr algn="l">
              <a:spcBef>
                <a:spcPts val="1800"/>
              </a:spcBef>
            </a:pPr>
            <a:r>
              <a:rPr lang="en-US" b="0" i="0" dirty="0">
                <a:solidFill>
                  <a:srgbClr val="0F1114"/>
                </a:solidFill>
                <a:effectLst/>
                <a:latin typeface="Source Sans Pro" panose="020B0503030403020204" pitchFamily="34" charset="0"/>
              </a:rPr>
              <a:t>4. Processing data</a:t>
            </a:r>
          </a:p>
          <a:p>
            <a:pPr algn="l">
              <a:spcBef>
                <a:spcPts val="1800"/>
              </a:spcBef>
            </a:pPr>
            <a:r>
              <a:rPr lang="en-US" b="0" i="0" dirty="0">
                <a:solidFill>
                  <a:srgbClr val="0F1114"/>
                </a:solidFill>
                <a:effectLst/>
                <a:latin typeface="Source Sans Pro" panose="020B0503030403020204" pitchFamily="34" charset="0"/>
              </a:rPr>
              <a:t>5. </a:t>
            </a:r>
            <a:r>
              <a:rPr lang="en-US" b="0" i="0" dirty="0" err="1">
                <a:solidFill>
                  <a:srgbClr val="0F1114"/>
                </a:solidFill>
                <a:effectLst/>
                <a:latin typeface="Source Sans Pro" panose="020B0503030403020204" pitchFamily="34" charset="0"/>
              </a:rPr>
              <a:t>Analysing</a:t>
            </a:r>
            <a:r>
              <a:rPr lang="en-US" b="0" i="0" dirty="0">
                <a:solidFill>
                  <a:srgbClr val="0F1114"/>
                </a:solidFill>
                <a:effectLst/>
                <a:latin typeface="Source Sans Pro" panose="020B0503030403020204" pitchFamily="34" charset="0"/>
              </a:rPr>
              <a:t> data</a:t>
            </a:r>
          </a:p>
          <a:p>
            <a:pPr algn="l">
              <a:spcBef>
                <a:spcPts val="1800"/>
              </a:spcBef>
            </a:pPr>
            <a:r>
              <a:rPr lang="en-US" b="0" i="0" dirty="0">
                <a:solidFill>
                  <a:srgbClr val="0F1114"/>
                </a:solidFill>
                <a:effectLst/>
                <a:latin typeface="Source Sans Pro" panose="020B0503030403020204" pitchFamily="34" charset="0"/>
              </a:rPr>
              <a:t>6. Presenting and using the information drawn from the data</a:t>
            </a:r>
          </a:p>
          <a:p>
            <a:pPr algn="l">
              <a:spcBef>
                <a:spcPts val="1800"/>
              </a:spcBef>
            </a:pPr>
            <a:r>
              <a:rPr lang="en-US" b="0" i="0" dirty="0">
                <a:solidFill>
                  <a:srgbClr val="0F1114"/>
                </a:solidFill>
                <a:effectLst/>
                <a:latin typeface="Source Sans Pro" panose="020B0503030403020204" pitchFamily="34" charset="0"/>
              </a:rPr>
              <a:t>7. Using the information to improve</a:t>
            </a:r>
          </a:p>
          <a:p>
            <a:endParaRPr lang="en-US" dirty="0"/>
          </a:p>
        </p:txBody>
      </p:sp>
    </p:spTree>
    <p:extLst>
      <p:ext uri="{BB962C8B-B14F-4D97-AF65-F5344CB8AC3E}">
        <p14:creationId xmlns:p14="http://schemas.microsoft.com/office/powerpoint/2010/main" val="2531323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9993AC1-B5E4-FCF0-9E3F-57D06B15D913}"/>
              </a:ext>
            </a:extLst>
          </p:cNvPr>
          <p:cNvPicPr>
            <a:picLocks noGrp="1" noChangeAspect="1"/>
          </p:cNvPicPr>
          <p:nvPr>
            <p:ph idx="1"/>
          </p:nvPr>
        </p:nvPicPr>
        <p:blipFill>
          <a:blip r:embed="rId2"/>
          <a:stretch>
            <a:fillRect/>
          </a:stretch>
        </p:blipFill>
        <p:spPr>
          <a:xfrm>
            <a:off x="1130710" y="365124"/>
            <a:ext cx="10707329" cy="6492875"/>
          </a:xfrm>
        </p:spPr>
      </p:pic>
    </p:spTree>
    <p:extLst>
      <p:ext uri="{BB962C8B-B14F-4D97-AF65-F5344CB8AC3E}">
        <p14:creationId xmlns:p14="http://schemas.microsoft.com/office/powerpoint/2010/main" val="1126109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83819-EDC5-DEE7-DE9E-366173A7C824}"/>
              </a:ext>
            </a:extLst>
          </p:cNvPr>
          <p:cNvSpPr>
            <a:spLocks noGrp="1"/>
          </p:cNvSpPr>
          <p:nvPr>
            <p:ph type="title"/>
          </p:nvPr>
        </p:nvSpPr>
        <p:spPr/>
        <p:txBody>
          <a:bodyPr/>
          <a:lstStyle/>
          <a:p>
            <a:r>
              <a:rPr lang="en-IN" dirty="0"/>
              <a:t>Syllabus</a:t>
            </a:r>
          </a:p>
        </p:txBody>
      </p:sp>
      <p:sp>
        <p:nvSpPr>
          <p:cNvPr id="3" name="Content Placeholder 2">
            <a:extLst>
              <a:ext uri="{FF2B5EF4-FFF2-40B4-BE49-F238E27FC236}">
                <a16:creationId xmlns:a16="http://schemas.microsoft.com/office/drawing/2014/main" id="{68BABED0-B08E-7604-B176-7E1136E49C20}"/>
              </a:ext>
            </a:extLst>
          </p:cNvPr>
          <p:cNvSpPr>
            <a:spLocks noGrp="1"/>
          </p:cNvSpPr>
          <p:nvPr>
            <p:ph idx="1"/>
          </p:nvPr>
        </p:nvSpPr>
        <p:spPr/>
        <p:txBody>
          <a:bodyPr/>
          <a:lstStyle/>
          <a:p>
            <a:pPr algn="l"/>
            <a:r>
              <a:rPr lang="en-IN" sz="1800" b="1" i="0" u="none" strike="noStrike" baseline="0" dirty="0">
                <a:latin typeface="Times New Roman" panose="02020603050405020304" pitchFamily="18" charset="0"/>
              </a:rPr>
              <a:t>4 ITIL</a:t>
            </a:r>
          </a:p>
          <a:p>
            <a:pPr algn="l"/>
            <a:r>
              <a:rPr lang="en-US" sz="1800" b="0" i="0" u="none" strike="noStrike" baseline="0" dirty="0">
                <a:latin typeface="Times New Roman" panose="02020603050405020304" pitchFamily="18" charset="0"/>
              </a:rPr>
              <a:t>4.1 ITIL principles and framework</a:t>
            </a:r>
          </a:p>
          <a:p>
            <a:pPr algn="l"/>
            <a:r>
              <a:rPr lang="en-IN" sz="1800" b="0" i="0" u="none" strike="noStrike" baseline="0" dirty="0">
                <a:latin typeface="Times New Roman" panose="02020603050405020304" pitchFamily="18" charset="0"/>
              </a:rPr>
              <a:t>4.2 ITIL service management and project management</a:t>
            </a:r>
          </a:p>
          <a:p>
            <a:pPr algn="l"/>
            <a:r>
              <a:rPr lang="en-US" sz="1800" b="0" i="0" u="none" strike="noStrike" baseline="0" dirty="0">
                <a:latin typeface="Times New Roman" panose="02020603050405020304" pitchFamily="18" charset="0"/>
              </a:rPr>
              <a:t>4.3 Demonstration using tool service desk/OTRS</a:t>
            </a:r>
            <a:endParaRPr lang="en-IN" dirty="0"/>
          </a:p>
        </p:txBody>
      </p:sp>
    </p:spTree>
    <p:extLst>
      <p:ext uri="{BB962C8B-B14F-4D97-AF65-F5344CB8AC3E}">
        <p14:creationId xmlns:p14="http://schemas.microsoft.com/office/powerpoint/2010/main" val="1733181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C28635-A79E-4562-5F49-FFD69BB3E125}"/>
              </a:ext>
            </a:extLst>
          </p:cNvPr>
          <p:cNvSpPr>
            <a:spLocks noGrp="1"/>
          </p:cNvSpPr>
          <p:nvPr>
            <p:ph type="subTitle" idx="1"/>
          </p:nvPr>
        </p:nvSpPr>
        <p:spPr>
          <a:xfrm>
            <a:off x="593124" y="205947"/>
            <a:ext cx="10074876" cy="5923004"/>
          </a:xfrm>
        </p:spPr>
        <p:txBody>
          <a:bodyPr>
            <a:normAutofit fontScale="92500"/>
          </a:bodyPr>
          <a:lstStyle/>
          <a:p>
            <a:pPr algn="l"/>
            <a:r>
              <a:rPr lang="en-US" b="1" i="0" dirty="0">
                <a:solidFill>
                  <a:srgbClr val="0F1114"/>
                </a:solidFill>
                <a:effectLst/>
                <a:latin typeface="Source Sans Pro" panose="020B0503030403020204" pitchFamily="34" charset="0"/>
              </a:rPr>
              <a:t>What is ITIL?</a:t>
            </a:r>
          </a:p>
          <a:p>
            <a:pPr algn="l">
              <a:spcBef>
                <a:spcPts val="1800"/>
              </a:spcBef>
            </a:pPr>
            <a:r>
              <a:rPr lang="en-US" b="0" i="0" dirty="0">
                <a:solidFill>
                  <a:srgbClr val="0F1114"/>
                </a:solidFill>
                <a:effectLst/>
                <a:latin typeface="Source Sans Pro" panose="020B0503030403020204" pitchFamily="34" charset="0"/>
              </a:rPr>
              <a:t>ITIL is a set of practices. Its primary purpose is to provide a systematic approach to IT service management (ITSM).</a:t>
            </a:r>
          </a:p>
          <a:p>
            <a:pPr algn="l">
              <a:spcBef>
                <a:spcPts val="1800"/>
              </a:spcBef>
            </a:pPr>
            <a:endParaRPr lang="en-US" b="0" i="0" dirty="0">
              <a:solidFill>
                <a:srgbClr val="0F1114"/>
              </a:solidFill>
              <a:effectLst/>
              <a:latin typeface="Source Sans Pro" panose="020B0503030403020204" pitchFamily="34" charset="0"/>
            </a:endParaRPr>
          </a:p>
          <a:p>
            <a:pPr marL="0" indent="0" algn="l">
              <a:buNone/>
            </a:pPr>
            <a:r>
              <a:rPr lang="en-US" b="1" i="0" dirty="0">
                <a:solidFill>
                  <a:srgbClr val="0F1114"/>
                </a:solidFill>
                <a:effectLst/>
                <a:latin typeface="Source Sans Pro" panose="020B0503030403020204" pitchFamily="34" charset="0"/>
              </a:rPr>
              <a:t>ITIL benefits </a:t>
            </a:r>
          </a:p>
          <a:p>
            <a:pPr algn="l">
              <a:spcBef>
                <a:spcPts val="1800"/>
              </a:spcBef>
            </a:pPr>
            <a:r>
              <a:rPr lang="en-US" b="0" i="0" dirty="0">
                <a:solidFill>
                  <a:srgbClr val="0F1114"/>
                </a:solidFill>
                <a:effectLst/>
                <a:latin typeface="Source Sans Pro" panose="020B0503030403020204" pitchFamily="34" charset="0"/>
              </a:rPr>
              <a:t>Any organization can use ITIL, from small businesses in the US to large-scale enterprises abroad. It provides a flexible roadmap for organizations to follow when undertaking a digital transformation. A few more reasons a company may align their IT processes with the ITIL framework include:</a:t>
            </a:r>
          </a:p>
          <a:p>
            <a:pPr algn="l">
              <a:spcAft>
                <a:spcPts val="1200"/>
              </a:spcAft>
              <a:buFont typeface="Arial" panose="020B0604020202020204" pitchFamily="34" charset="0"/>
              <a:buChar char="•"/>
            </a:pPr>
            <a:r>
              <a:rPr lang="en-US" b="1" i="0" dirty="0">
                <a:solidFill>
                  <a:srgbClr val="0F1114"/>
                </a:solidFill>
                <a:effectLst/>
                <a:latin typeface="var(--cds-font-family-source-sans-pro)"/>
              </a:rPr>
              <a:t>Standardization. </a:t>
            </a:r>
            <a:r>
              <a:rPr lang="en-US" b="0" i="0" dirty="0">
                <a:solidFill>
                  <a:srgbClr val="0F1114"/>
                </a:solidFill>
                <a:effectLst/>
                <a:latin typeface="var(--cds-font-family-source-sans-pro)"/>
              </a:rPr>
              <a:t>As mentioned above, standardization is one of the primary goals of the ITIL foundation. ITIL helps create predictable IT environments, making it easier to manage risks, problem solve, and streamline processes. </a:t>
            </a:r>
          </a:p>
          <a:p>
            <a:pPr algn="l">
              <a:spcAft>
                <a:spcPts val="1200"/>
              </a:spcAft>
              <a:buFont typeface="Arial" panose="020B0604020202020204" pitchFamily="34" charset="0"/>
              <a:buChar char="•"/>
            </a:pPr>
            <a:r>
              <a:rPr lang="en-US" b="1" i="0" dirty="0">
                <a:solidFill>
                  <a:srgbClr val="0F1114"/>
                </a:solidFill>
                <a:effectLst/>
                <a:latin typeface="var(--cds-font-family-source-sans-pro)"/>
              </a:rPr>
              <a:t>Transparency. </a:t>
            </a:r>
            <a:r>
              <a:rPr lang="en-US" b="0" i="0" dirty="0">
                <a:solidFill>
                  <a:srgbClr val="0F1114"/>
                </a:solidFill>
                <a:effectLst/>
                <a:latin typeface="var(--cds-font-family-source-sans-pro)"/>
              </a:rPr>
              <a:t>Establishing a set of standards helps improve visibility into IT costs and operations. ITIL helps bridge the gap between departments by enabling IT admin to be front-end business service partners in addition to back-end support. </a:t>
            </a:r>
            <a:endParaRPr lang="en-IN" dirty="0"/>
          </a:p>
        </p:txBody>
      </p:sp>
    </p:spTree>
    <p:extLst>
      <p:ext uri="{BB962C8B-B14F-4D97-AF65-F5344CB8AC3E}">
        <p14:creationId xmlns:p14="http://schemas.microsoft.com/office/powerpoint/2010/main" val="86860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2FF70-99D8-F025-2EFA-123794DF73A2}"/>
              </a:ext>
            </a:extLst>
          </p:cNvPr>
          <p:cNvSpPr>
            <a:spLocks noGrp="1"/>
          </p:cNvSpPr>
          <p:nvPr>
            <p:ph idx="1"/>
          </p:nvPr>
        </p:nvSpPr>
        <p:spPr>
          <a:xfrm>
            <a:off x="838200" y="337751"/>
            <a:ext cx="10515600" cy="5971017"/>
          </a:xfrm>
        </p:spPr>
        <p:txBody>
          <a:bodyPr>
            <a:normAutofit/>
          </a:bodyPr>
          <a:lstStyle/>
          <a:p>
            <a:pPr marL="0" indent="0">
              <a:buNone/>
            </a:pPr>
            <a:r>
              <a:rPr lang="en-US" b="1" i="0" dirty="0">
                <a:solidFill>
                  <a:srgbClr val="0F1114"/>
                </a:solidFill>
                <a:effectLst/>
                <a:latin typeface="Source Sans Pro" panose="020B0503030403020204" pitchFamily="34" charset="0"/>
              </a:rPr>
              <a:t>ITIL benefits . . . . Continued</a:t>
            </a:r>
          </a:p>
          <a:p>
            <a:pPr marL="0" indent="0" algn="l">
              <a:buNone/>
            </a:pPr>
            <a:endParaRPr lang="en-US" b="1" dirty="0">
              <a:solidFill>
                <a:srgbClr val="0F1114"/>
              </a:solidFill>
              <a:latin typeface="Source Sans Pro" panose="020B0503030403020204" pitchFamily="34" charset="0"/>
            </a:endParaRPr>
          </a:p>
          <a:p>
            <a:r>
              <a:rPr lang="en-US" b="1" i="0" dirty="0">
                <a:solidFill>
                  <a:srgbClr val="0F1114"/>
                </a:solidFill>
                <a:effectLst/>
                <a:latin typeface="var(--cds-font-family-source-sans-pro)"/>
              </a:rPr>
              <a:t>Cost-effectiveness.</a:t>
            </a:r>
            <a:r>
              <a:rPr lang="en-US" b="0" i="0" dirty="0">
                <a:solidFill>
                  <a:srgbClr val="0F1114"/>
                </a:solidFill>
                <a:effectLst/>
                <a:latin typeface="var(--cds-font-family-source-sans-pro)"/>
              </a:rPr>
              <a:t> The ITIL framework is designed to help organizations use their hardware and software resources as efficiently as possible. </a:t>
            </a:r>
          </a:p>
          <a:p>
            <a:pPr algn="l">
              <a:spcAft>
                <a:spcPts val="1200"/>
              </a:spcAft>
              <a:buFont typeface="Arial" panose="020B0604020202020204" pitchFamily="34" charset="0"/>
              <a:buChar char="•"/>
            </a:pPr>
            <a:r>
              <a:rPr lang="en-US" b="1" i="0" dirty="0">
                <a:solidFill>
                  <a:srgbClr val="0F1114"/>
                </a:solidFill>
                <a:effectLst/>
                <a:latin typeface="var(--cds-font-family-source-sans-pro)"/>
              </a:rPr>
              <a:t>Strategic alignment. </a:t>
            </a:r>
            <a:r>
              <a:rPr lang="en-US" b="0" i="0" dirty="0">
                <a:solidFill>
                  <a:srgbClr val="0F1114"/>
                </a:solidFill>
                <a:effectLst/>
                <a:latin typeface="var(--cds-font-family-source-sans-pro)"/>
              </a:rPr>
              <a:t>Similar to </a:t>
            </a:r>
            <a:r>
              <a:rPr lang="en-US" b="0" i="0" u="sng" dirty="0">
                <a:solidFill>
                  <a:srgbClr val="0F1114"/>
                </a:solidFill>
                <a:effectLst/>
                <a:latin typeface="var(--cds-font-family-source-sans-pro)"/>
                <a:hlinkClick r:id="rId2"/>
              </a:rPr>
              <a:t>DevOps methodology</a:t>
            </a:r>
            <a:r>
              <a:rPr lang="en-US" b="0" i="0" dirty="0">
                <a:solidFill>
                  <a:srgbClr val="0F1114"/>
                </a:solidFill>
                <a:effectLst/>
                <a:latin typeface="var(--cds-font-family-source-sans-pro)"/>
              </a:rPr>
              <a:t>, the ITIL framework seeks to unite business operations and IT departments. Enhanced communication helps organizations better translate business strategies and goals into technical requirements.</a:t>
            </a:r>
          </a:p>
          <a:p>
            <a:pPr algn="l">
              <a:spcAft>
                <a:spcPts val="1200"/>
              </a:spcAft>
              <a:buFont typeface="Arial" panose="020B0604020202020204" pitchFamily="34" charset="0"/>
              <a:buChar char="•"/>
            </a:pPr>
            <a:r>
              <a:rPr lang="en-US" b="1" i="0" dirty="0">
                <a:solidFill>
                  <a:srgbClr val="0F1114"/>
                </a:solidFill>
                <a:effectLst/>
                <a:latin typeface="var(--cds-font-family-source-sans-pro)"/>
              </a:rPr>
              <a:t>Organizational change management. </a:t>
            </a:r>
            <a:r>
              <a:rPr lang="en-US" b="0" i="0" dirty="0">
                <a:solidFill>
                  <a:srgbClr val="0F1114"/>
                </a:solidFill>
                <a:effectLst/>
                <a:latin typeface="var(--cds-font-family-source-sans-pro)"/>
              </a:rPr>
              <a:t>The ITIL foundation includes best practices for change management. With these guidelines, IT professionals can release changes without interrupting service.</a:t>
            </a:r>
          </a:p>
          <a:p>
            <a:endParaRPr lang="en-IN" dirty="0"/>
          </a:p>
        </p:txBody>
      </p:sp>
    </p:spTree>
    <p:extLst>
      <p:ext uri="{BB962C8B-B14F-4D97-AF65-F5344CB8AC3E}">
        <p14:creationId xmlns:p14="http://schemas.microsoft.com/office/powerpoint/2010/main" val="158826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B1EA0411-1221-62C6-3D47-9C07B3E0B997}"/>
              </a:ext>
            </a:extLst>
          </p:cNvPr>
          <p:cNvSpPr txBox="1">
            <a:spLocks/>
          </p:cNvSpPr>
          <p:nvPr/>
        </p:nvSpPr>
        <p:spPr>
          <a:xfrm>
            <a:off x="1019433" y="148281"/>
            <a:ext cx="10515600" cy="2364259"/>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spcBef>
                <a:spcPts val="1800"/>
              </a:spcBef>
            </a:pPr>
            <a:r>
              <a:rPr lang="en-US" b="1" dirty="0">
                <a:solidFill>
                  <a:srgbClr val="0F1114"/>
                </a:solidFill>
                <a:latin typeface="Source Sans Pro" panose="020B0503030403020204" pitchFamily="34" charset="0"/>
              </a:rPr>
              <a:t>History of ITIL:</a:t>
            </a:r>
            <a:endParaRPr lang="en-US" b="1" i="0" dirty="0">
              <a:solidFill>
                <a:srgbClr val="0F1114"/>
              </a:solidFill>
              <a:effectLst/>
              <a:latin typeface="Source Sans Pro" panose="020B0503030403020204" pitchFamily="34" charset="0"/>
            </a:endParaRPr>
          </a:p>
          <a:p>
            <a:pPr algn="l">
              <a:spcBef>
                <a:spcPts val="1800"/>
              </a:spcBef>
            </a:pPr>
            <a:r>
              <a:rPr lang="en-US" b="0" i="0" dirty="0">
                <a:solidFill>
                  <a:srgbClr val="333333"/>
                </a:solidFill>
                <a:effectLst/>
                <a:latin typeface="__CircularFont_acd745"/>
              </a:rPr>
              <a:t>When the British government recognized the quality of its IT services wasn’t up to par in the 1980s, ITIL was born. The Office of Government Commerce (OGC), originally known as the “The Central Computer and Telecommunications Agency (CCTA)”, was entrusted with developing a set of standard practices to connect public and private sector IT systems better. The goal was to create a more efficient framework and a more cost-effective utilization of IT resources. </a:t>
            </a:r>
          </a:p>
          <a:p>
            <a:pPr algn="l">
              <a:spcBef>
                <a:spcPts val="1800"/>
              </a:spcBef>
            </a:pPr>
            <a:endParaRPr lang="en-US" dirty="0">
              <a:solidFill>
                <a:srgbClr val="333333"/>
              </a:solidFill>
              <a:latin typeface="__CircularFont_acd745"/>
            </a:endParaRPr>
          </a:p>
          <a:p>
            <a:pPr algn="l">
              <a:spcBef>
                <a:spcPts val="1800"/>
              </a:spcBef>
            </a:pPr>
            <a:endParaRPr lang="en-US" dirty="0">
              <a:solidFill>
                <a:srgbClr val="0F1114"/>
              </a:solidFill>
              <a:latin typeface="Source Sans Pro" panose="020B0503030403020204" pitchFamily="34" charset="0"/>
            </a:endParaRPr>
          </a:p>
        </p:txBody>
      </p:sp>
      <p:pic>
        <p:nvPicPr>
          <p:cNvPr id="4" name="Content Placeholder 3">
            <a:extLst>
              <a:ext uri="{FF2B5EF4-FFF2-40B4-BE49-F238E27FC236}">
                <a16:creationId xmlns:a16="http://schemas.microsoft.com/office/drawing/2014/main" id="{6FFE81E0-1A78-CC79-DC2A-C7074D513D5A}"/>
              </a:ext>
            </a:extLst>
          </p:cNvPr>
          <p:cNvPicPr>
            <a:picLocks noGrp="1" noChangeAspect="1"/>
          </p:cNvPicPr>
          <p:nvPr/>
        </p:nvPicPr>
        <p:blipFill>
          <a:blip r:embed="rId2"/>
          <a:stretch>
            <a:fillRect/>
          </a:stretch>
        </p:blipFill>
        <p:spPr>
          <a:xfrm>
            <a:off x="978875" y="2563783"/>
            <a:ext cx="10596716" cy="3917307"/>
          </a:xfrm>
          <a:prstGeom prst="rect">
            <a:avLst/>
          </a:prstGeom>
        </p:spPr>
      </p:pic>
    </p:spTree>
    <p:extLst>
      <p:ext uri="{BB962C8B-B14F-4D97-AF65-F5344CB8AC3E}">
        <p14:creationId xmlns:p14="http://schemas.microsoft.com/office/powerpoint/2010/main" val="27938519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1FA43F-79CA-8DAA-2021-A361DA00BE96}"/>
              </a:ext>
            </a:extLst>
          </p:cNvPr>
          <p:cNvSpPr>
            <a:spLocks noGrp="1"/>
          </p:cNvSpPr>
          <p:nvPr>
            <p:ph idx="1"/>
          </p:nvPr>
        </p:nvSpPr>
        <p:spPr>
          <a:xfrm>
            <a:off x="895865" y="329514"/>
            <a:ext cx="10515600" cy="5756833"/>
          </a:xfrm>
        </p:spPr>
        <p:txBody>
          <a:bodyPr>
            <a:normAutofit fontScale="70000" lnSpcReduction="20000"/>
          </a:bodyPr>
          <a:lstStyle/>
          <a:p>
            <a:pPr algn="l">
              <a:lnSpc>
                <a:spcPct val="120000"/>
              </a:lnSpc>
              <a:spcAft>
                <a:spcPts val="750"/>
              </a:spcAft>
            </a:pPr>
            <a:r>
              <a:rPr lang="en-US" sz="2900" b="0" i="0" dirty="0">
                <a:solidFill>
                  <a:srgbClr val="000000"/>
                </a:solidFill>
                <a:effectLst/>
                <a:latin typeface="Times New Roman" panose="02020603050405020304" pitchFamily="18" charset="0"/>
                <a:cs typeface="Times New Roman" panose="02020603050405020304" pitchFamily="18" charset="0"/>
              </a:rPr>
              <a:t>ITIL V1 - The Beginning</a:t>
            </a:r>
          </a:p>
          <a:p>
            <a:pPr lvl="1">
              <a:lnSpc>
                <a:spcPct val="120000"/>
              </a:lnSpc>
              <a:spcAft>
                <a:spcPts val="1800"/>
              </a:spcAft>
            </a:pPr>
            <a:r>
              <a:rPr lang="en-US" sz="2500" b="0" i="0" dirty="0">
                <a:solidFill>
                  <a:srgbClr val="333333"/>
                </a:solidFill>
                <a:effectLst/>
                <a:latin typeface="Times New Roman" panose="02020603050405020304" pitchFamily="18" charset="0"/>
                <a:cs typeface="Times New Roman" panose="02020603050405020304" pitchFamily="18" charset="0"/>
              </a:rPr>
              <a:t>The first edition of ITIL covered procedures including change management, help desk management, and software distribution and control. Contingency planning, Capacity management, availability management, and cost management were also addressed, some of which are still important today. </a:t>
            </a:r>
          </a:p>
          <a:p>
            <a:pPr algn="l">
              <a:lnSpc>
                <a:spcPct val="120000"/>
              </a:lnSpc>
              <a:spcAft>
                <a:spcPts val="750"/>
              </a:spcAft>
            </a:pPr>
            <a:r>
              <a:rPr lang="en-US" sz="2900" b="0" i="0" dirty="0">
                <a:solidFill>
                  <a:srgbClr val="000000"/>
                </a:solidFill>
                <a:effectLst/>
                <a:latin typeface="Times New Roman" panose="02020603050405020304" pitchFamily="18" charset="0"/>
                <a:cs typeface="Times New Roman" panose="02020603050405020304" pitchFamily="18" charset="0"/>
              </a:rPr>
              <a:t>ITIL V2 - The First Major Revision</a:t>
            </a:r>
          </a:p>
          <a:p>
            <a:pPr lvl="1">
              <a:lnSpc>
                <a:spcPct val="120000"/>
              </a:lnSpc>
              <a:spcAft>
                <a:spcPts val="1800"/>
              </a:spcAft>
            </a:pPr>
            <a:r>
              <a:rPr lang="en-US" sz="2500" b="0" i="0" dirty="0">
                <a:solidFill>
                  <a:srgbClr val="333333"/>
                </a:solidFill>
                <a:effectLst/>
                <a:latin typeface="Times New Roman" panose="02020603050405020304" pitchFamily="18" charset="0"/>
                <a:cs typeface="Times New Roman" panose="02020603050405020304" pitchFamily="18" charset="0"/>
              </a:rPr>
              <a:t>In 2001, the second edition of ITIL was released. The emphasis in this edition was on removing duplicate entries, improving topic coherence, and adding IT concepts. Problem management, incident management, security management, financial management of IT assets, release management and service continuity management were among the subjects covered in ITIL v2.</a:t>
            </a:r>
          </a:p>
          <a:p>
            <a:pPr algn="l">
              <a:lnSpc>
                <a:spcPct val="120000"/>
              </a:lnSpc>
              <a:spcAft>
                <a:spcPts val="750"/>
              </a:spcAft>
            </a:pPr>
            <a:r>
              <a:rPr lang="en-US" sz="2900" b="0" i="0" dirty="0">
                <a:solidFill>
                  <a:srgbClr val="000000"/>
                </a:solidFill>
                <a:effectLst/>
                <a:latin typeface="Times New Roman" panose="02020603050405020304" pitchFamily="18" charset="0"/>
                <a:cs typeface="Times New Roman" panose="02020603050405020304" pitchFamily="18" charset="0"/>
              </a:rPr>
              <a:t>ITIL V3 - Introduction of The Service Lifecycle</a:t>
            </a:r>
          </a:p>
          <a:p>
            <a:pPr lvl="1">
              <a:lnSpc>
                <a:spcPct val="120000"/>
              </a:lnSpc>
              <a:spcAft>
                <a:spcPts val="750"/>
              </a:spcAft>
            </a:pPr>
            <a:r>
              <a:rPr lang="en-US" sz="2500" dirty="0">
                <a:solidFill>
                  <a:srgbClr val="333333"/>
                </a:solidFill>
                <a:latin typeface="Times New Roman" panose="02020603050405020304" pitchFamily="18" charset="0"/>
                <a:cs typeface="Times New Roman" panose="02020603050405020304" pitchFamily="18" charset="0"/>
              </a:rPr>
              <a:t>I</a:t>
            </a:r>
            <a:r>
              <a:rPr lang="en-US" sz="2500" b="0" i="0" dirty="0">
                <a:solidFill>
                  <a:srgbClr val="333333"/>
                </a:solidFill>
                <a:effectLst/>
                <a:latin typeface="Times New Roman" panose="02020603050405020304" pitchFamily="18" charset="0"/>
                <a:cs typeface="Times New Roman" panose="02020603050405020304" pitchFamily="18" charset="0"/>
              </a:rPr>
              <a:t>TIL version 3 was released in 2007. This took a more lifecycle approach to service management, focusing more on IT business integration. This version is an update that 	includes 26 processes and functions organized into five volumes that focus on service strategy, transition, design, operation,  and continuous service improvement. </a:t>
            </a:r>
            <a:br>
              <a:rPr lang="en-US" dirty="0"/>
            </a:br>
            <a:endParaRPr lang="en-IN" dirty="0"/>
          </a:p>
        </p:txBody>
      </p:sp>
    </p:spTree>
    <p:extLst>
      <p:ext uri="{BB962C8B-B14F-4D97-AF65-F5344CB8AC3E}">
        <p14:creationId xmlns:p14="http://schemas.microsoft.com/office/powerpoint/2010/main" val="1294079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8514-1E57-8A41-1856-81AF08B7F815}"/>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40A7DA4-1937-847C-69B7-02806F75722A}"/>
              </a:ext>
            </a:extLst>
          </p:cNvPr>
          <p:cNvPicPr>
            <a:picLocks noGrp="1" noChangeAspect="1"/>
          </p:cNvPicPr>
          <p:nvPr>
            <p:ph idx="1"/>
          </p:nvPr>
        </p:nvPicPr>
        <p:blipFill>
          <a:blip r:embed="rId2"/>
          <a:stretch>
            <a:fillRect/>
          </a:stretch>
        </p:blipFill>
        <p:spPr>
          <a:xfrm>
            <a:off x="741405" y="365125"/>
            <a:ext cx="10612395" cy="6314346"/>
          </a:xfrm>
          <a:prstGeom prst="rect">
            <a:avLst/>
          </a:prstGeom>
        </p:spPr>
      </p:pic>
      <p:pic>
        <p:nvPicPr>
          <p:cNvPr id="4" name="Picture 3">
            <a:extLst>
              <a:ext uri="{FF2B5EF4-FFF2-40B4-BE49-F238E27FC236}">
                <a16:creationId xmlns:a16="http://schemas.microsoft.com/office/drawing/2014/main" id="{86335DB4-7841-9F15-7256-FC8FA5A8594F}"/>
              </a:ext>
            </a:extLst>
          </p:cNvPr>
          <p:cNvPicPr>
            <a:picLocks noChangeAspect="1"/>
          </p:cNvPicPr>
          <p:nvPr/>
        </p:nvPicPr>
        <p:blipFill>
          <a:blip r:embed="rId3"/>
          <a:stretch>
            <a:fillRect/>
          </a:stretch>
        </p:blipFill>
        <p:spPr>
          <a:xfrm>
            <a:off x="5456904" y="1799304"/>
            <a:ext cx="5643716" cy="4408436"/>
          </a:xfrm>
          <a:prstGeom prst="rect">
            <a:avLst/>
          </a:prstGeom>
        </p:spPr>
      </p:pic>
    </p:spTree>
    <p:extLst>
      <p:ext uri="{BB962C8B-B14F-4D97-AF65-F5344CB8AC3E}">
        <p14:creationId xmlns:p14="http://schemas.microsoft.com/office/powerpoint/2010/main" val="1434421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1335C-C3D2-89D8-593E-0508A0AD13EB}"/>
              </a:ext>
            </a:extLst>
          </p:cNvPr>
          <p:cNvSpPr>
            <a:spLocks noGrp="1"/>
          </p:cNvSpPr>
          <p:nvPr>
            <p:ph type="title"/>
          </p:nvPr>
        </p:nvSpPr>
        <p:spPr>
          <a:xfrm>
            <a:off x="838200" y="365125"/>
            <a:ext cx="10515600" cy="738745"/>
          </a:xfrm>
        </p:spPr>
        <p:txBody>
          <a:bodyPr>
            <a:normAutofit fontScale="90000"/>
          </a:bodyPr>
          <a:lstStyle/>
          <a:p>
            <a:r>
              <a:rPr lang="en-US" sz="2800" b="1" i="0" dirty="0">
                <a:solidFill>
                  <a:srgbClr val="0F1114"/>
                </a:solidFill>
                <a:effectLst/>
                <a:latin typeface="Source Sans Pro" panose="020B0503030403020204" pitchFamily="34" charset="0"/>
              </a:rPr>
              <a:t>1. Service strategy</a:t>
            </a:r>
            <a:br>
              <a:rPr lang="en-US" sz="2800" b="1" i="0" dirty="0">
                <a:solidFill>
                  <a:srgbClr val="0F1114"/>
                </a:solidFill>
                <a:effectLst/>
                <a:latin typeface="Source Sans Pro" panose="020B0503030403020204" pitchFamily="34" charset="0"/>
              </a:rPr>
            </a:br>
            <a:endParaRPr lang="en-IN" sz="2800" dirty="0"/>
          </a:p>
        </p:txBody>
      </p:sp>
      <p:sp>
        <p:nvSpPr>
          <p:cNvPr id="3" name="Content Placeholder 2">
            <a:extLst>
              <a:ext uri="{FF2B5EF4-FFF2-40B4-BE49-F238E27FC236}">
                <a16:creationId xmlns:a16="http://schemas.microsoft.com/office/drawing/2014/main" id="{59D013E0-7350-C532-DDFC-AFDC0794FD8B}"/>
              </a:ext>
            </a:extLst>
          </p:cNvPr>
          <p:cNvSpPr>
            <a:spLocks noGrp="1"/>
          </p:cNvSpPr>
          <p:nvPr>
            <p:ph idx="1"/>
          </p:nvPr>
        </p:nvSpPr>
        <p:spPr>
          <a:xfrm>
            <a:off x="838200" y="1037968"/>
            <a:ext cx="10515600" cy="5454907"/>
          </a:xfrm>
        </p:spPr>
        <p:txBody>
          <a:bodyPr>
            <a:normAutofit fontScale="85000" lnSpcReduction="10000"/>
          </a:bodyPr>
          <a:lstStyle/>
          <a:p>
            <a:pPr marL="0" indent="0" algn="l">
              <a:spcBef>
                <a:spcPts val="1800"/>
              </a:spcBef>
              <a:buNone/>
            </a:pPr>
            <a:r>
              <a:rPr lang="en-US" b="0" i="0" dirty="0">
                <a:solidFill>
                  <a:srgbClr val="0F1114"/>
                </a:solidFill>
                <a:effectLst/>
                <a:latin typeface="Source Sans Pro" panose="020B0503030403020204" pitchFamily="34" charset="0"/>
              </a:rPr>
              <a:t>The phrase service strategy refers to the phase of the ITIL process that syncs business goals with the IT service lifecycle. Service strategy has four subcategories:</a:t>
            </a:r>
          </a:p>
          <a:p>
            <a:pPr algn="l">
              <a:spcAft>
                <a:spcPts val="1200"/>
              </a:spcAft>
              <a:buFont typeface="Arial" panose="020B0604020202020204" pitchFamily="34" charset="0"/>
              <a:buChar char="•"/>
            </a:pPr>
            <a:r>
              <a:rPr lang="en-US" b="1" i="0" dirty="0">
                <a:solidFill>
                  <a:srgbClr val="0F1114"/>
                </a:solidFill>
                <a:effectLst/>
                <a:latin typeface="var(--cds-font-family-source-sans-pro)"/>
              </a:rPr>
              <a:t>Service portfolio management.</a:t>
            </a:r>
            <a:r>
              <a:rPr lang="en-US" b="0" i="0" dirty="0">
                <a:solidFill>
                  <a:srgbClr val="0F1114"/>
                </a:solidFill>
                <a:effectLst/>
                <a:latin typeface="var(--cds-font-family-source-sans-pro)"/>
              </a:rPr>
              <a:t> A service portfolio is the scope of services the service provider manages. Managing this portfolio requires each service to be identified and evaluated to establish its role in the IT process. Service portfolio management includes the Service Pipeline, Service Catalog, and Retired Services. </a:t>
            </a:r>
          </a:p>
          <a:p>
            <a:pPr algn="l">
              <a:spcAft>
                <a:spcPts val="1200"/>
              </a:spcAft>
              <a:buFont typeface="Arial" panose="020B0604020202020204" pitchFamily="34" charset="0"/>
              <a:buChar char="•"/>
            </a:pPr>
            <a:r>
              <a:rPr lang="en-US" b="1" i="0" dirty="0">
                <a:solidFill>
                  <a:srgbClr val="0F1114"/>
                </a:solidFill>
                <a:effectLst/>
                <a:latin typeface="var(--cds-font-family-source-sans-pro)"/>
              </a:rPr>
              <a:t>Demand management.</a:t>
            </a:r>
            <a:r>
              <a:rPr lang="en-US" b="0" i="0" dirty="0">
                <a:solidFill>
                  <a:srgbClr val="0F1114"/>
                </a:solidFill>
                <a:effectLst/>
                <a:latin typeface="var(--cds-font-family-source-sans-pro)"/>
              </a:rPr>
              <a:t> IT professionals use user profiles and Patterns of Business Activity (PBA) to analyze and influence customer demand for better customer satisfaction.</a:t>
            </a:r>
          </a:p>
          <a:p>
            <a:pPr algn="l">
              <a:spcAft>
                <a:spcPts val="1200"/>
              </a:spcAft>
              <a:buFont typeface="Arial" panose="020B0604020202020204" pitchFamily="34" charset="0"/>
              <a:buChar char="•"/>
            </a:pPr>
            <a:r>
              <a:rPr lang="en-US" b="1" i="0" dirty="0">
                <a:solidFill>
                  <a:srgbClr val="0F1114"/>
                </a:solidFill>
                <a:effectLst/>
                <a:latin typeface="var(--cds-font-family-source-sans-pro)"/>
              </a:rPr>
              <a:t>Financial management. </a:t>
            </a:r>
            <a:r>
              <a:rPr lang="en-US" b="0" i="0" dirty="0">
                <a:solidFill>
                  <a:srgbClr val="0F1114"/>
                </a:solidFill>
                <a:effectLst/>
                <a:latin typeface="var(--cds-font-family-source-sans-pro)"/>
              </a:rPr>
              <a:t>All accounting, budgeting, and transactional processes associated with the IT department occur during this phase of the ITIL framework. </a:t>
            </a:r>
          </a:p>
          <a:p>
            <a:pPr algn="l">
              <a:spcAft>
                <a:spcPts val="1200"/>
              </a:spcAft>
              <a:buFont typeface="Arial" panose="020B0604020202020204" pitchFamily="34" charset="0"/>
              <a:buChar char="•"/>
            </a:pPr>
            <a:r>
              <a:rPr lang="en-US" b="1" i="0" dirty="0">
                <a:solidFill>
                  <a:srgbClr val="0F1114"/>
                </a:solidFill>
                <a:effectLst/>
                <a:latin typeface="var(--cds-font-family-source-sans-pro)"/>
              </a:rPr>
              <a:t>Strategy operations. </a:t>
            </a:r>
            <a:r>
              <a:rPr lang="en-US" b="0" i="0" dirty="0">
                <a:solidFill>
                  <a:srgbClr val="0F1114"/>
                </a:solidFill>
                <a:effectLst/>
                <a:latin typeface="var(--cds-font-family-source-sans-pro)"/>
              </a:rPr>
              <a:t>During the strategy operations phase, it’s essential to ensure routine IT operations are running smoothly and efficiently. This phase provides an opportunity to reexamine the current strategic approach. </a:t>
            </a:r>
            <a:endParaRPr lang="en-IN" dirty="0"/>
          </a:p>
        </p:txBody>
      </p:sp>
    </p:spTree>
    <p:extLst>
      <p:ext uri="{BB962C8B-B14F-4D97-AF65-F5344CB8AC3E}">
        <p14:creationId xmlns:p14="http://schemas.microsoft.com/office/powerpoint/2010/main" val="34089403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A3F76-6E2C-AAFB-3518-5AAFC89DECE5}"/>
              </a:ext>
            </a:extLst>
          </p:cNvPr>
          <p:cNvSpPr>
            <a:spLocks noGrp="1"/>
          </p:cNvSpPr>
          <p:nvPr>
            <p:ph type="title"/>
          </p:nvPr>
        </p:nvSpPr>
        <p:spPr>
          <a:xfrm>
            <a:off x="722870" y="86412"/>
            <a:ext cx="10515600" cy="392756"/>
          </a:xfrm>
        </p:spPr>
        <p:txBody>
          <a:bodyPr>
            <a:noAutofit/>
          </a:bodyPr>
          <a:lstStyle/>
          <a:p>
            <a:r>
              <a:rPr lang="en-IN" sz="2800" b="1" i="0" dirty="0">
                <a:solidFill>
                  <a:srgbClr val="0F1114"/>
                </a:solidFill>
                <a:effectLst/>
                <a:latin typeface="Source Sans Pro" panose="020B0503030403020204" pitchFamily="34" charset="0"/>
              </a:rPr>
              <a:t>2. Service design</a:t>
            </a:r>
            <a:endParaRPr lang="en-IN" sz="2800" dirty="0"/>
          </a:p>
        </p:txBody>
      </p:sp>
      <p:sp>
        <p:nvSpPr>
          <p:cNvPr id="3" name="Content Placeholder 2">
            <a:extLst>
              <a:ext uri="{FF2B5EF4-FFF2-40B4-BE49-F238E27FC236}">
                <a16:creationId xmlns:a16="http://schemas.microsoft.com/office/drawing/2014/main" id="{1A342D5A-C20D-A21C-6B11-43BFE345409F}"/>
              </a:ext>
            </a:extLst>
          </p:cNvPr>
          <p:cNvSpPr>
            <a:spLocks noGrp="1"/>
          </p:cNvSpPr>
          <p:nvPr>
            <p:ph idx="1"/>
          </p:nvPr>
        </p:nvSpPr>
        <p:spPr>
          <a:xfrm>
            <a:off x="722870" y="639119"/>
            <a:ext cx="10515600" cy="1194487"/>
          </a:xfrm>
        </p:spPr>
        <p:txBody>
          <a:bodyPr/>
          <a:lstStyle/>
          <a:p>
            <a:r>
              <a:rPr lang="en-US" sz="2000" b="0" i="0" dirty="0">
                <a:solidFill>
                  <a:srgbClr val="0F1114"/>
                </a:solidFill>
                <a:effectLst/>
                <a:latin typeface="Source Sans Pro" panose="020B0503030403020204" pitchFamily="34" charset="0"/>
              </a:rPr>
              <a:t>The service design phase of the ITIL framework focuses on seven processes and the Four Ps of Service Design</a:t>
            </a:r>
            <a:r>
              <a:rPr lang="en-US" sz="2000" b="0" i="1" dirty="0">
                <a:solidFill>
                  <a:srgbClr val="0F1114"/>
                </a:solidFill>
                <a:effectLst/>
                <a:latin typeface="Source Sans Pro" panose="020B0503030403020204" pitchFamily="34" charset="0"/>
              </a:rPr>
              <a:t>.</a:t>
            </a:r>
            <a:r>
              <a:rPr lang="en-US" sz="2000" b="0" i="0" dirty="0">
                <a:solidFill>
                  <a:srgbClr val="0F1114"/>
                </a:solidFill>
                <a:effectLst/>
                <a:latin typeface="Source Sans Pro" panose="020B0503030403020204" pitchFamily="34" charset="0"/>
              </a:rPr>
              <a:t> Its primary goal is to prevent costly service disruptions that arise in response to inefficient workflow. Each of the Ps represents an area of focus crucial to consider when designing the IT service infrastructure.</a:t>
            </a:r>
          </a:p>
          <a:p>
            <a:pPr marL="0" indent="0">
              <a:buNone/>
            </a:pPr>
            <a:endParaRPr lang="en-IN" dirty="0"/>
          </a:p>
        </p:txBody>
      </p:sp>
      <p:pic>
        <p:nvPicPr>
          <p:cNvPr id="5" name="Picture 4">
            <a:extLst>
              <a:ext uri="{FF2B5EF4-FFF2-40B4-BE49-F238E27FC236}">
                <a16:creationId xmlns:a16="http://schemas.microsoft.com/office/drawing/2014/main" id="{6E7B02C4-A47A-CE2B-9A4B-DAEB802773D3}"/>
              </a:ext>
            </a:extLst>
          </p:cNvPr>
          <p:cNvPicPr>
            <a:picLocks noChangeAspect="1"/>
          </p:cNvPicPr>
          <p:nvPr/>
        </p:nvPicPr>
        <p:blipFill>
          <a:blip r:embed="rId2"/>
          <a:stretch>
            <a:fillRect/>
          </a:stretch>
        </p:blipFill>
        <p:spPr>
          <a:xfrm>
            <a:off x="2265148" y="2301831"/>
            <a:ext cx="5734050" cy="3819525"/>
          </a:xfrm>
          <a:prstGeom prst="rect">
            <a:avLst/>
          </a:prstGeom>
        </p:spPr>
      </p:pic>
    </p:spTree>
    <p:extLst>
      <p:ext uri="{BB962C8B-B14F-4D97-AF65-F5344CB8AC3E}">
        <p14:creationId xmlns:p14="http://schemas.microsoft.com/office/powerpoint/2010/main" val="15253761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1469</Words>
  <Application>Microsoft Office PowerPoint</Application>
  <PresentationFormat>Widescreen</PresentationFormat>
  <Paragraphs>70</Paragraphs>
  <Slides>16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__CircularFont_acd745</vt:lpstr>
      <vt:lpstr>Arial</vt:lpstr>
      <vt:lpstr>Calibri</vt:lpstr>
      <vt:lpstr>Calibri Light</vt:lpstr>
      <vt:lpstr>Source Sans Pro</vt:lpstr>
      <vt:lpstr>Times New Roman</vt:lpstr>
      <vt:lpstr>var(--cds-font-family-source-sans-pro)</vt:lpstr>
      <vt:lpstr>Office Theme</vt:lpstr>
      <vt:lpstr>SPM -Chapter 4- ITIL</vt:lpstr>
      <vt:lpstr>Syllabus</vt:lpstr>
      <vt:lpstr>PowerPoint Presentation</vt:lpstr>
      <vt:lpstr>PowerPoint Presentation</vt:lpstr>
      <vt:lpstr>PowerPoint Presentation</vt:lpstr>
      <vt:lpstr>PowerPoint Presentation</vt:lpstr>
      <vt:lpstr>PowerPoint Presentation</vt:lpstr>
      <vt:lpstr>1. Service strategy </vt:lpstr>
      <vt:lpstr>2. Service design</vt:lpstr>
      <vt:lpstr>PowerPoint Presentation</vt:lpstr>
      <vt:lpstr>PowerPoint Presentation</vt:lpstr>
      <vt:lpstr>3. Service transition  This ITIL phase coordinates the building, testing, and deployment of IT services. Plans must include the configuration of hardware and software, the readying of production environments, and the management of support personnel. </vt:lpstr>
      <vt:lpstr>4. Service operations  This phase of the ITIL framework caters to meeting end-user expectations. It includes five processes and four functions</vt:lpstr>
      <vt:lpstr>PowerPoint Presentation</vt:lpstr>
      <vt:lpstr>5. Continual Service Improvement (CSI) The fifth ITIL phase is ongoing, hence its focus on continual improvement. The goal is to continually improve the efficiency and quality of IT services and infrastructure. CSI analyses past performance and uses quality management methods to improve existing processes.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Shailesh Parlikar</dc:creator>
  <cp:lastModifiedBy>Shilpa Parlikar</cp:lastModifiedBy>
  <cp:revision>5</cp:revision>
  <dcterms:created xsi:type="dcterms:W3CDTF">2025-02-10T00:50:39Z</dcterms:created>
  <dcterms:modified xsi:type="dcterms:W3CDTF">2025-02-17T11:07:13Z</dcterms:modified>
</cp:coreProperties>
</file>