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1"/>
  </p:notesMasterIdLst>
  <p:handoutMasterIdLst>
    <p:handoutMasterId r:id="rId32"/>
  </p:handoutMasterIdLst>
  <p:sldIdLst>
    <p:sldId id="306" r:id="rId5"/>
    <p:sldId id="307" r:id="rId6"/>
    <p:sldId id="309" r:id="rId7"/>
    <p:sldId id="294" r:id="rId8"/>
    <p:sldId id="295" r:id="rId9"/>
    <p:sldId id="315" r:id="rId10"/>
    <p:sldId id="318" r:id="rId11"/>
    <p:sldId id="324" r:id="rId12"/>
    <p:sldId id="317" r:id="rId13"/>
    <p:sldId id="336" r:id="rId14"/>
    <p:sldId id="323" r:id="rId15"/>
    <p:sldId id="337" r:id="rId16"/>
    <p:sldId id="320" r:id="rId17"/>
    <p:sldId id="333" r:id="rId18"/>
    <p:sldId id="321" r:id="rId19"/>
    <p:sldId id="322" r:id="rId20"/>
    <p:sldId id="326" r:id="rId21"/>
    <p:sldId id="325" r:id="rId22"/>
    <p:sldId id="327" r:id="rId23"/>
    <p:sldId id="329" r:id="rId24"/>
    <p:sldId id="330" r:id="rId25"/>
    <p:sldId id="332" r:id="rId26"/>
    <p:sldId id="334" r:id="rId27"/>
    <p:sldId id="335" r:id="rId28"/>
    <p:sldId id="338"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4F49DF-2AB0-48F1-A958-1472EE06A4D9}">
          <p14:sldIdLst>
            <p14:sldId id="306"/>
            <p14:sldId id="307"/>
            <p14:sldId id="309"/>
            <p14:sldId id="294"/>
            <p14:sldId id="295"/>
            <p14:sldId id="315"/>
            <p14:sldId id="318"/>
            <p14:sldId id="324"/>
            <p14:sldId id="317"/>
            <p14:sldId id="336"/>
            <p14:sldId id="323"/>
            <p14:sldId id="337"/>
            <p14:sldId id="320"/>
            <p14:sldId id="333"/>
            <p14:sldId id="321"/>
            <p14:sldId id="322"/>
            <p14:sldId id="326"/>
            <p14:sldId id="325"/>
            <p14:sldId id="327"/>
            <p14:sldId id="329"/>
            <p14:sldId id="330"/>
            <p14:sldId id="332"/>
            <p14:sldId id="334"/>
            <p14:sldId id="335"/>
            <p14:sldId id="338"/>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84967" autoAdjust="0"/>
  </p:normalViewPr>
  <p:slideViewPr>
    <p:cSldViewPr snapToGrid="0">
      <p:cViewPr>
        <p:scale>
          <a:sx n="75" d="100"/>
          <a:sy n="75" d="100"/>
        </p:scale>
        <p:origin x="36" y="31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8/4/2024</a:t>
            </a:fld>
            <a:endParaRPr lang="en-US"/>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anchor="b"/>
          <a:lstStyle>
            <a:lvl1pPr algn="l">
              <a:defRPr sz="6000" b="1" i="0" cap="all"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502823"/>
          </a:xfrm>
        </p:spPr>
        <p:txBody>
          <a:bodyPr anchor="ctr" anchorCtr="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11" name="Straight Connector 1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25369"/>
            <a:ext cx="10515600"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987825"/>
            <a:ext cx="4553712" cy="517249"/>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84977"/>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3 Column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15430"/>
            <a:ext cx="9486246" cy="1325563"/>
          </a:xfrm>
        </p:spPr>
        <p:txBody>
          <a:bodyPr/>
          <a:lstStyle>
            <a:lvl1pPr>
              <a:defRPr sz="5400"/>
            </a:lvl1pPr>
          </a:lstStyle>
          <a:p>
            <a:r>
              <a:rPr lang="en-US" dirty="0"/>
              <a:t>Click to add title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838739"/>
            <a:ext cx="2834640" cy="666336"/>
          </a:xfrm>
        </p:spPr>
        <p:txBody>
          <a:bodyPr anchor="ctr">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838739"/>
            <a:ext cx="2834640" cy="666336"/>
          </a:xfrm>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64709"/>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251719" y="136525"/>
            <a:ext cx="4987412" cy="1555115"/>
          </a:xfrm>
        </p:spPr>
        <p:txBody>
          <a:bodyPr anchor="b"/>
          <a:lstStyle>
            <a:lvl1pPr algn="l">
              <a:defRPr sz="4000" b="0" i="0" cap="none" baseline="0"/>
            </a:lvl1pPr>
          </a:lstStyle>
          <a:p>
            <a:r>
              <a:rPr lang="en-US" dirty="0"/>
              <a:t>Click to add 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251717" y="1801368"/>
            <a:ext cx="4987412"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hasCustomPrompt="1"/>
          </p:nvPr>
        </p:nvSpPr>
        <p:spPr>
          <a:xfrm>
            <a:off x="283464"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hasCustomPrompt="1"/>
          </p:nvPr>
        </p:nvSpPr>
        <p:spPr>
          <a:xfrm>
            <a:off x="3044952" y="301752"/>
            <a:ext cx="2459736" cy="2505456"/>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108960"/>
            <a:ext cx="5221224" cy="3447288"/>
          </a:xfrm>
        </p:spPr>
        <p:txBody>
          <a:bodyPr tIns="548640" anchor="t" anchorCtr="0">
            <a:normAutofit/>
          </a:bodyPr>
          <a:lstStyle>
            <a:lvl1pPr algn="ctr">
              <a:buNone/>
              <a:defRPr sz="1600">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933206" y="585216"/>
            <a:ext cx="5103602" cy="2276856"/>
          </a:xfrm>
        </p:spPr>
        <p:txBody>
          <a:bodyPr anchor="b"/>
          <a:lstStyle>
            <a:lvl1pPr algn="r">
              <a:defRPr sz="48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hasCustomPrompt="1"/>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hasCustomPrompt="1"/>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hasCustomPrompt="1"/>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933206" y="3127248"/>
            <a:ext cx="5103602" cy="1124712"/>
          </a:xfrm>
        </p:spPr>
        <p:txBody>
          <a:bodyPr/>
          <a:lstStyle>
            <a:lvl1pPr marL="0" indent="0" algn="r">
              <a:buNone/>
              <a:defRPr sz="1800">
                <a:solidFill>
                  <a:schemeClr val="bg1"/>
                </a:solidFill>
              </a:defRPr>
            </a:lvl1pPr>
          </a:lstStyle>
          <a:p>
            <a:pPr lvl="0"/>
            <a:r>
              <a:rPr lang="en-US" dirty="0"/>
              <a:t>Click to add text</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hasCustomPrompt="1"/>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tIns="457200" anchor="t" anchorCtr="0">
            <a:noAutofit/>
          </a:bodyPr>
          <a:lstStyle>
            <a:lvl1pPr algn="ctr">
              <a:buNone/>
              <a:defRPr sz="1400">
                <a:solidFill>
                  <a:schemeClr val="bg1"/>
                </a:solidFill>
              </a:defRPr>
            </a:lvl1pPr>
          </a:lstStyle>
          <a:p>
            <a:r>
              <a:rPr lang="en-US" dirty="0"/>
              <a:t>Click to add picture</a:t>
            </a:r>
          </a:p>
        </p:txBody>
      </p:sp>
      <p:sp>
        <p:nvSpPr>
          <p:cNvPr id="8" name="Graphic 32">
            <a:extLst>
              <a:ext uri="{FF2B5EF4-FFF2-40B4-BE49-F238E27FC236}">
                <a16:creationId xmlns:a16="http://schemas.microsoft.com/office/drawing/2014/main" id="{846CD0EA-B0AA-4845-81A5-4ADD7C58B12F}"/>
              </a:ext>
              <a:ext uri="{C183D7F6-B498-43B3-948B-1728B52AA6E4}">
                <adec:decorative xmlns:adec="http://schemas.microsoft.com/office/drawing/2017/decorative" val="1"/>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 uri="{C183D7F6-B498-43B3-948B-1728B52AA6E4}">
                <adec:decorative xmlns:adec="http://schemas.microsoft.com/office/drawing/2017/decorative" val="1"/>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 uri="{C183D7F6-B498-43B3-948B-1728B52AA6E4}">
                <adec:decorative xmlns:adec="http://schemas.microsoft.com/office/drawing/2017/decorative" val="1"/>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colorful">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357809"/>
            <a:ext cx="6272784" cy="3080335"/>
          </a:xfrm>
        </p:spPr>
        <p:txBody>
          <a:bodyPr anchor="b"/>
          <a:lstStyle>
            <a:lvl1pPr algn="l">
              <a:defRPr sz="54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7843462"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4000" b="1" cap="all" spc="400" baseline="0">
                <a:solidFill>
                  <a:schemeClr val="bg1"/>
                </a:solidFill>
              </a:defRPr>
            </a:lvl1pPr>
          </a:lstStyle>
          <a:p>
            <a:r>
              <a:rPr lang="en-US" dirty="0"/>
              <a:t>Click to add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add text</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anchor="b"/>
          <a:lstStyle>
            <a:lvl1pPr>
              <a:defRPr sz="4000"/>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lvl1pPr>
          </a:lstStyle>
          <a:p>
            <a:r>
              <a:rPr lang="en-US" dirty="0"/>
              <a:t>Click to add picture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anchor="b">
            <a:noAutofit/>
          </a:bodyPr>
          <a:lstStyle>
            <a:lvl1pPr algn="ctr">
              <a:defRPr sz="6000" b="1" i="0" cap="all" spc="40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38890"/>
            <a:ext cx="9144000" cy="450613"/>
          </a:xfrm>
        </p:spPr>
        <p:txBody>
          <a:bodyPr anchor="ctr" anchorCtr="0">
            <a:no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Graphic 12">
            <a:extLst>
              <a:ext uri="{FF2B5EF4-FFF2-40B4-BE49-F238E27FC236}">
                <a16:creationId xmlns:a16="http://schemas.microsoft.com/office/drawing/2014/main" id="{8A41917E-4B97-447C-98AB-970D625F1DE6}"/>
              </a:ext>
              <a:ext uri="{C183D7F6-B498-43B3-948B-1728B52AA6E4}">
                <adec:decorative xmlns:adec="http://schemas.microsoft.com/office/drawing/2017/decorative" val="1"/>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 uri="{C183D7F6-B498-43B3-948B-1728B52AA6E4}">
                <adec:decorative xmlns:adec="http://schemas.microsoft.com/office/drawing/2017/decorative" val="1"/>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 uri="{C183D7F6-B498-43B3-948B-1728B52AA6E4}">
                <adec:decorative xmlns:adec="http://schemas.microsoft.com/office/drawing/2017/decorative" val="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 uri="{C183D7F6-B498-43B3-948B-1728B52AA6E4}">
                <adec:decorative xmlns:adec="http://schemas.microsoft.com/office/drawing/2017/decorative" val="1"/>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 uri="{C183D7F6-B498-43B3-948B-1728B52AA6E4}">
                <adec:decorative xmlns:adec="http://schemas.microsoft.com/office/drawing/2017/decorative" val="1"/>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 uri="{C183D7F6-B498-43B3-948B-1728B52AA6E4}">
                <adec:decorative xmlns:adec="http://schemas.microsoft.com/office/drawing/2017/decorative" val="1"/>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838200" y="136525"/>
            <a:ext cx="10515600" cy="1509713"/>
          </a:xfrm>
        </p:spPr>
        <p:txBody>
          <a:bodyPr/>
          <a:lstStyle>
            <a:lvl1pPr>
              <a:defRPr sz="5400"/>
            </a:lvl1pPr>
          </a:lstStyle>
          <a:p>
            <a:r>
              <a:rPr lang="en-US" dirty="0"/>
              <a:t>Click to add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838200" y="2201661"/>
            <a:ext cx="10515600" cy="397530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300068"/>
            <a:ext cx="4434835" cy="510474"/>
          </a:xfrm>
        </p:spPr>
        <p:txBody>
          <a:bodyPr anchor="ctr" anchorCtr="0">
            <a:no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283464"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 uri="{C183D7F6-B498-43B3-948B-1728B52AA6E4}">
                <adec:decorative xmlns:adec="http://schemas.microsoft.com/office/drawing/2017/decorative" val="1"/>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_2">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7863840" cy="1325563"/>
          </a:xfrm>
        </p:spPr>
        <p:txBody>
          <a:bodyPr/>
          <a:lstStyle>
            <a:lvl1pPr>
              <a:defRPr sz="4000" b="1" cap="all" spc="400" baseline="0">
                <a:solidFill>
                  <a:schemeClr val="bg1"/>
                </a:solidFill>
              </a:defRPr>
            </a:lvl1pPr>
          </a:lstStyle>
          <a:p>
            <a:r>
              <a:rPr lang="en-US" dirty="0"/>
              <a:t>Click to add title</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 uri="{C183D7F6-B498-43B3-948B-1728B52AA6E4}">
                <adec:decorative xmlns:adec="http://schemas.microsoft.com/office/drawing/2017/decorative" val="1"/>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 uri="{C183D7F6-B498-43B3-948B-1728B52AA6E4}">
                <adec:decorative xmlns:adec="http://schemas.microsoft.com/office/drawing/2017/decorative" val="1"/>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hasCustomPrompt="1"/>
          </p:nvPr>
        </p:nvSpPr>
        <p:spPr>
          <a:xfrm>
            <a:off x="838200" y="188843"/>
            <a:ext cx="10515600" cy="1457395"/>
          </a:xfrm>
        </p:spPr>
        <p:txBody>
          <a:bodyPr/>
          <a:lstStyle/>
          <a:p>
            <a:r>
              <a:rPr lang="en-US" dirty="0"/>
              <a:t>Click to add title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3FB7E8F4-3FB3-45AB-A381-9093CA95AAEE}"/>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1"/>
            <a:ext cx="10515600"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image/380207/aerial-view-business-data-analysis-graph" TargetMode="External"/><Relationship Id="rId2" Type="http://schemas.openxmlformats.org/officeDocument/2006/relationships/image" Target="../media/image1.1"/><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357809"/>
            <a:ext cx="7925066" cy="3080335"/>
          </a:xfrm>
        </p:spPr>
        <p:txBody>
          <a:bodyPr/>
          <a:lstStyle/>
          <a:p>
            <a:r>
              <a:rPr lang="en-US" dirty="0"/>
              <a:t>Azure Data PipLine</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5641848" y="4700016"/>
            <a:ext cx="5093208" cy="1197864"/>
          </a:xfrm>
        </p:spPr>
        <p:txBody>
          <a:bodyPr>
            <a:normAutofit/>
          </a:bodyPr>
          <a:lstStyle/>
          <a:p>
            <a:r>
              <a:rPr lang="en-US" sz="3200" dirty="0"/>
              <a:t>Ajinkya A W</a:t>
            </a:r>
          </a:p>
          <a:p>
            <a:endParaRPr lang="en-US" sz="3200"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325152"/>
            <a:ext cx="10515600" cy="1509713"/>
          </a:xfrm>
        </p:spPr>
        <p:txBody>
          <a:bodyPr/>
          <a:lstStyle/>
          <a:p>
            <a:r>
              <a:rPr lang="en-IN" dirty="0">
                <a:solidFill>
                  <a:schemeClr val="bg1"/>
                </a:solidFill>
              </a:rPr>
              <a:t>Architecture &amp; Data Flow</a:t>
            </a:r>
            <a:br>
              <a:rPr lang="en-IN" dirty="0">
                <a:solidFill>
                  <a:schemeClr val="bg1"/>
                </a:solidFill>
              </a:rPr>
            </a:br>
            <a:r>
              <a:rPr lang="en-US" sz="1400" dirty="0">
                <a:solidFill>
                  <a:schemeClr val="bg1"/>
                </a:solidFill>
              </a:rPr>
              <a:t>During the data pipeline implementation, streaming data and static data sources required distinct strategies</a:t>
            </a:r>
            <a:endParaRPr lang="en-IN" dirty="0">
              <a:solidFill>
                <a:schemeClr val="bg1"/>
              </a:solidFill>
            </a:endParaRPr>
          </a:p>
        </p:txBody>
      </p:sp>
      <p:sp>
        <p:nvSpPr>
          <p:cNvPr id="4" name="Rectangle 2">
            <a:extLst>
              <a:ext uri="{FF2B5EF4-FFF2-40B4-BE49-F238E27FC236}">
                <a16:creationId xmlns:a16="http://schemas.microsoft.com/office/drawing/2014/main" id="{5BEBC778-626F-27E8-8A7D-C18D01585A76}"/>
              </a:ext>
            </a:extLst>
          </p:cNvPr>
          <p:cNvSpPr>
            <a:spLocks noChangeArrowheads="1"/>
          </p:cNvSpPr>
          <p:nvPr/>
        </p:nvSpPr>
        <p:spPr bwMode="auto">
          <a:xfrm>
            <a:off x="838200" y="1773370"/>
            <a:ext cx="5100587"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effectLst/>
                <a:latin typeface="+mj-lt"/>
              </a:rPr>
              <a:t>Transactions Table (Streaming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effectLst/>
                <a:latin typeface="+mj-lt"/>
              </a:rPr>
              <a:t>Trigger Used:</a:t>
            </a:r>
            <a:r>
              <a:rPr kumimoji="0" lang="en-US" altLang="en-US" sz="1500" b="0" i="0" u="none" strike="noStrike" cap="none" normalizeH="0" baseline="0" dirty="0">
                <a:ln>
                  <a:noFill/>
                </a:ln>
                <a:effectLst/>
                <a:latin typeface="+mj-lt"/>
              </a:rPr>
              <a:t> continuous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500" b="0" i="0" u="none"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a:ln>
                  <a:noFill/>
                </a:ln>
                <a:effectLst/>
                <a:latin typeface="+mj-lt"/>
              </a:rPr>
              <a:t>Reasoning:</a:t>
            </a:r>
            <a:r>
              <a:rPr kumimoji="0" lang="en-US" altLang="en-US" sz="1500" b="0" i="0" u="none" strike="noStrike" cap="none" normalizeH="0" baseline="0" dirty="0">
                <a:ln>
                  <a:noFill/>
                </a:ln>
                <a:effectLst/>
                <a:latin typeface="+mj-lt"/>
              </a:rPr>
              <a:t> </a:t>
            </a:r>
            <a:r>
              <a:rPr lang="en-US" sz="1500" dirty="0">
                <a:latin typeface="+mj-lt"/>
              </a:rPr>
              <a:t>I implemented the Continuous trigger for the transactions table to ensure that data processing happens in real-time. This approach was essential to meet the project's requirement of continuously monitoring and detecting fraudulent activities as they occur. The Continuous trigger allowed me to process incoming transactions data instantly, enabling immediate insight generation and timely response to any detected anomalies.</a:t>
            </a:r>
            <a:endParaRPr lang="en-US" altLang="en-US" sz="1500" dirty="0">
              <a:latin typeface="+mj-lt"/>
            </a:endParaRPr>
          </a:p>
        </p:txBody>
      </p:sp>
      <p:sp>
        <p:nvSpPr>
          <p:cNvPr id="5" name="Rectangle 3">
            <a:extLst>
              <a:ext uri="{FF2B5EF4-FFF2-40B4-BE49-F238E27FC236}">
                <a16:creationId xmlns:a16="http://schemas.microsoft.com/office/drawing/2014/main" id="{3B70A913-34EF-396A-A769-7D7C83F5556F}"/>
              </a:ext>
            </a:extLst>
          </p:cNvPr>
          <p:cNvSpPr>
            <a:spLocks noChangeArrowheads="1"/>
          </p:cNvSpPr>
          <p:nvPr/>
        </p:nvSpPr>
        <p:spPr bwMode="auto">
          <a:xfrm>
            <a:off x="5938787" y="1793340"/>
            <a:ext cx="5861786"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1500" b="1" dirty="0"/>
              <a:t>Customers and Branches Tables (Static Data):</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Trigger Used:</a:t>
            </a:r>
            <a:r>
              <a:rPr lang="en-US" sz="1500" dirty="0"/>
              <a:t> Once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Reasoning:</a:t>
            </a:r>
            <a:r>
              <a:rPr lang="en-US" sz="1500" dirty="0"/>
              <a:t> </a:t>
            </a:r>
            <a:r>
              <a:rPr lang="en-US" sz="1500" dirty="0">
                <a:latin typeface="+mj-lt"/>
              </a:rPr>
              <a:t>I utilized the Once trigger for processing the static data in the customers and branches tables. By applying the Once trigger, I ensured that the data in these static tables was processed in a single execution. This was appropriate for the nature of the data, which does not change frequently, allowing me to efficiently synchronize it with the continuously updated transactions data. This approach enabled me to keep all datasets aligned and up-to-date with minimal processing overhead.</a:t>
            </a:r>
          </a:p>
        </p:txBody>
      </p:sp>
    </p:spTree>
    <p:extLst>
      <p:ext uri="{BB962C8B-B14F-4D97-AF65-F5344CB8AC3E}">
        <p14:creationId xmlns:p14="http://schemas.microsoft.com/office/powerpoint/2010/main" val="318695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746760" y="373443"/>
            <a:ext cx="7863840" cy="1325563"/>
          </a:xfrm>
        </p:spPr>
        <p:txBody>
          <a:bodyPr anchor="b">
            <a:normAutofit/>
          </a:bodyPr>
          <a:lstStyle/>
          <a:p>
            <a:r>
              <a:rPr lang="en-IN" dirty="0"/>
              <a:t>Bronze Layer (Raw Data)</a:t>
            </a:r>
          </a:p>
        </p:txBody>
      </p:sp>
      <p:sp>
        <p:nvSpPr>
          <p:cNvPr id="6" name="Rectangle 2">
            <a:extLst>
              <a:ext uri="{FF2B5EF4-FFF2-40B4-BE49-F238E27FC236}">
                <a16:creationId xmlns:a16="http://schemas.microsoft.com/office/drawing/2014/main" id="{836C22F1-823D-1A81-C311-99BE29FA576D}"/>
              </a:ext>
            </a:extLst>
          </p:cNvPr>
          <p:cNvSpPr>
            <a:spLocks noGrp="1" noChangeArrowheads="1"/>
          </p:cNvSpPr>
          <p:nvPr>
            <p:ph idx="1"/>
          </p:nvPr>
        </p:nvSpPr>
        <p:spPr bwMode="auto">
          <a:xfrm>
            <a:off x="576072" y="1921878"/>
            <a:ext cx="10771632" cy="398872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pPr>
            <a:r>
              <a:rPr lang="en-US" altLang="en-US" sz="2000" dirty="0">
                <a:solidFill>
                  <a:schemeClr val="tx1"/>
                </a:solidFill>
              </a:rPr>
              <a:t>Ingested raw customer, transaction, and branch data into the ADLS landing zone.</a:t>
            </a:r>
          </a:p>
          <a:p>
            <a:pPr marL="0" indent="0" eaLnBrk="0" fontAlgn="base" hangingPunct="0">
              <a:spcBef>
                <a:spcPct val="0"/>
              </a:spcBef>
              <a:spcAft>
                <a:spcPts val="600"/>
              </a:spcAft>
              <a:buNone/>
            </a:pPr>
            <a:endParaRPr lang="en-US" altLang="en-US" sz="2000" dirty="0">
              <a:solidFill>
                <a:schemeClr val="tx1"/>
              </a:solidFill>
            </a:endParaRPr>
          </a:p>
          <a:p>
            <a:pPr eaLnBrk="0" fontAlgn="base" hangingPunct="0">
              <a:spcBef>
                <a:spcPct val="0"/>
              </a:spcBef>
              <a:spcAft>
                <a:spcPts val="600"/>
              </a:spcAft>
            </a:pPr>
            <a:r>
              <a:rPr lang="en-US" altLang="en-US" sz="2000" dirty="0">
                <a:solidFill>
                  <a:schemeClr val="tx1"/>
                </a:solidFill>
              </a:rPr>
              <a:t>Used Azure Databricks to store this raw data in the Bronze layer without transformations, ensuring an immutable, auditable record.</a:t>
            </a:r>
          </a:p>
          <a:p>
            <a:pPr marL="0" indent="0" eaLnBrk="0" fontAlgn="base" hangingPunct="0">
              <a:spcBef>
                <a:spcPct val="0"/>
              </a:spcBef>
              <a:spcAft>
                <a:spcPts val="600"/>
              </a:spcAft>
              <a:buFont typeface="Arial" panose="020B0604020202020204" pitchFamily="34" charset="0"/>
              <a:buNone/>
            </a:pPr>
            <a:endParaRPr lang="en-US" altLang="en-US" sz="2000" dirty="0">
              <a:solidFill>
                <a:schemeClr val="tx1"/>
              </a:solidFill>
            </a:endParaRPr>
          </a:p>
          <a:p>
            <a:pPr eaLnBrk="0" fontAlgn="base" hangingPunct="0">
              <a:spcBef>
                <a:spcPct val="0"/>
              </a:spcBef>
              <a:spcAft>
                <a:spcPts val="600"/>
              </a:spcAft>
            </a:pPr>
            <a:r>
              <a:rPr lang="en-US" sz="2000" dirty="0">
                <a:solidFill>
                  <a:schemeClr val="tx1"/>
                </a:solidFill>
              </a:rPr>
              <a:t>I implemented explicit schema definitions in both the Bronze and Silver layers to ensure data consistency and quality.</a:t>
            </a:r>
            <a:endParaRPr kumimoji="0" lang="en-US" altLang="en-US" b="0" i="0" u="none" strike="noStrike" cap="none" normalizeH="0" baseline="0" dirty="0">
              <a:ln>
                <a:noFill/>
              </a:ln>
              <a:effectLst/>
            </a:endParaRPr>
          </a:p>
          <a:p>
            <a:pPr eaLnBrk="0" fontAlgn="base" hangingPunct="0">
              <a:spcBef>
                <a:spcPct val="0"/>
              </a:spcBef>
              <a:spcAft>
                <a:spcPts val="600"/>
              </a:spcAft>
            </a:pPr>
            <a:endParaRPr kumimoji="0" lang="en-US" altLang="en-US" b="0" i="0" u="none" strike="noStrike" cap="none" normalizeH="0" baseline="0" dirty="0">
              <a:ln>
                <a:noFill/>
              </a:ln>
              <a:effectLst/>
            </a:endParaRPr>
          </a:p>
        </p:txBody>
      </p:sp>
      <p:sp>
        <p:nvSpPr>
          <p:cNvPr id="17" name="Slide Number Placeholder 4">
            <a:extLst>
              <a:ext uri="{FF2B5EF4-FFF2-40B4-BE49-F238E27FC236}">
                <a16:creationId xmlns:a16="http://schemas.microsoft.com/office/drawing/2014/main" id="{97BE775C-F61A-849D-A1A5-903EAB5245D0}"/>
              </a:ext>
            </a:extLst>
          </p:cNvPr>
          <p:cNvSpPr>
            <a:spLocks noGrp="1"/>
          </p:cNvSpPr>
          <p:nvPr>
            <p:ph type="sldNum" sz="quarter" idx="12"/>
          </p:nvPr>
        </p:nvSpPr>
        <p:spPr>
          <a:xfrm>
            <a:off x="8610600" y="6356350"/>
            <a:ext cx="2743200" cy="365125"/>
          </a:xfrm>
        </p:spPr>
        <p:txBody>
          <a:bodyPr/>
          <a:lstStyle/>
          <a:p>
            <a:pPr>
              <a:spcAft>
                <a:spcPts val="600"/>
              </a:spcAft>
            </a:pPr>
            <a:fld id="{D8DA9DAA-006C-4F4B-980E-E3DF019B24E2}" type="slidenum">
              <a:rPr lang="en-US" smtClean="0"/>
              <a:pPr>
                <a:spcAft>
                  <a:spcPts val="600"/>
                </a:spcAft>
              </a:pPr>
              <a:t>11</a:t>
            </a:fld>
            <a:endParaRPr lang="en-US"/>
          </a:p>
        </p:txBody>
      </p:sp>
    </p:spTree>
    <p:extLst>
      <p:ext uri="{BB962C8B-B14F-4D97-AF65-F5344CB8AC3E}">
        <p14:creationId xmlns:p14="http://schemas.microsoft.com/office/powerpoint/2010/main" val="330943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746760" y="146771"/>
            <a:ext cx="7863840" cy="1325563"/>
          </a:xfrm>
        </p:spPr>
        <p:txBody>
          <a:bodyPr anchor="b">
            <a:normAutofit/>
          </a:bodyPr>
          <a:lstStyle/>
          <a:p>
            <a:r>
              <a:rPr lang="en-IN" dirty="0"/>
              <a:t>Schema Design &amp; Management</a:t>
            </a:r>
          </a:p>
        </p:txBody>
      </p:sp>
      <p:sp>
        <p:nvSpPr>
          <p:cNvPr id="17" name="Slide Number Placeholder 4">
            <a:extLst>
              <a:ext uri="{FF2B5EF4-FFF2-40B4-BE49-F238E27FC236}">
                <a16:creationId xmlns:a16="http://schemas.microsoft.com/office/drawing/2014/main" id="{97BE775C-F61A-849D-A1A5-903EAB5245D0}"/>
              </a:ext>
            </a:extLst>
          </p:cNvPr>
          <p:cNvSpPr>
            <a:spLocks noGrp="1"/>
          </p:cNvSpPr>
          <p:nvPr>
            <p:ph type="sldNum" sz="quarter" idx="12"/>
          </p:nvPr>
        </p:nvSpPr>
        <p:spPr>
          <a:xfrm>
            <a:off x="8610600" y="6356350"/>
            <a:ext cx="2743200" cy="365125"/>
          </a:xfrm>
        </p:spPr>
        <p:txBody>
          <a:bodyPr/>
          <a:lstStyle/>
          <a:p>
            <a:pPr>
              <a:spcAft>
                <a:spcPts val="600"/>
              </a:spcAft>
            </a:pPr>
            <a:fld id="{D8DA9DAA-006C-4F4B-980E-E3DF019B24E2}" type="slidenum">
              <a:rPr lang="en-US" smtClean="0"/>
              <a:pPr>
                <a:spcAft>
                  <a:spcPts val="600"/>
                </a:spcAft>
              </a:pPr>
              <a:t>12</a:t>
            </a:fld>
            <a:endParaRPr lang="en-US"/>
          </a:p>
        </p:txBody>
      </p:sp>
      <p:sp>
        <p:nvSpPr>
          <p:cNvPr id="2" name="Content Placeholder 1">
            <a:extLst>
              <a:ext uri="{FF2B5EF4-FFF2-40B4-BE49-F238E27FC236}">
                <a16:creationId xmlns:a16="http://schemas.microsoft.com/office/drawing/2014/main" id="{47E35BF4-11EC-0F51-61DC-DE3F98688152}"/>
              </a:ext>
            </a:extLst>
          </p:cNvPr>
          <p:cNvSpPr>
            <a:spLocks noGrp="1" noChangeArrowheads="1"/>
          </p:cNvSpPr>
          <p:nvPr>
            <p:ph idx="1"/>
          </p:nvPr>
        </p:nvSpPr>
        <p:spPr bwMode="auto">
          <a:xfrm>
            <a:off x="576073" y="1472334"/>
            <a:ext cx="1131112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Schema Evolution:</a:t>
            </a:r>
            <a:r>
              <a:rPr kumimoji="0" lang="en-US" altLang="en-US" sz="1800" b="0" i="0" u="none" strike="noStrike" cap="none" normalizeH="0" baseline="0" dirty="0">
                <a:ln>
                  <a:noFill/>
                </a:ln>
                <a:solidFill>
                  <a:schemeClr val="tx1"/>
                </a:solidFill>
                <a:effectLst/>
                <a:latin typeface="Arial" panose="020B0604020202020204" pitchFamily="34" charset="0"/>
              </a:rPr>
              <a:t> I designed and managed the schema for the project to ensure the seamless integration of both static and streaming data. The schema was structured to accommodate evolving data requirements, allowing for the addition of new fields and modifications without disrupting existing data processes.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Bronze, Silver, and Gold Layers:</a:t>
            </a:r>
            <a:r>
              <a:rPr kumimoji="0" lang="en-US" altLang="en-US" sz="1800" b="0" i="0" u="none" strike="noStrike" cap="none" normalizeH="0" baseline="0" dirty="0">
                <a:ln>
                  <a:noFill/>
                </a:ln>
                <a:solidFill>
                  <a:schemeClr val="tx1"/>
                </a:solidFill>
                <a:effectLst/>
                <a:latin typeface="Arial" panose="020B0604020202020204" pitchFamily="34" charset="0"/>
              </a:rPr>
              <a:t> The schema was adapted across the Medallion architecture:</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Bronze Layer:</a:t>
            </a:r>
            <a:r>
              <a:rPr kumimoji="0" lang="en-US" altLang="en-US" sz="1800" b="0" i="0" u="none" strike="noStrike" cap="none" normalizeH="0" baseline="0" dirty="0">
                <a:ln>
                  <a:noFill/>
                </a:ln>
                <a:solidFill>
                  <a:schemeClr val="tx1"/>
                </a:solidFill>
                <a:effectLst/>
                <a:latin typeface="Arial" panose="020B0604020202020204" pitchFamily="34" charset="0"/>
              </a:rPr>
              <a:t> The schema captured raw data in its original form from the landing zone, including all fields from the source systems.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Silver Layer:</a:t>
            </a:r>
            <a:r>
              <a:rPr kumimoji="0" lang="en-US" altLang="en-US" sz="1800" b="0" i="0" u="none" strike="noStrike" cap="none" normalizeH="0" baseline="0" dirty="0">
                <a:ln>
                  <a:noFill/>
                </a:ln>
                <a:solidFill>
                  <a:schemeClr val="tx1"/>
                </a:solidFill>
                <a:effectLst/>
                <a:latin typeface="Arial" panose="020B0604020202020204" pitchFamily="34" charset="0"/>
              </a:rPr>
              <a:t> The schema was refined to clean, transform, and enrich the data, creating a more structured dataset that includes newly derived columns such as city, state, and </a:t>
            </a:r>
            <a:r>
              <a:rPr kumimoji="0" lang="en-US" altLang="en-US" sz="1800" b="0" i="0" u="none" strike="noStrike" cap="none" normalizeH="0" baseline="0" dirty="0" err="1">
                <a:ln>
                  <a:noFill/>
                </a:ln>
                <a:solidFill>
                  <a:schemeClr val="tx1"/>
                </a:solidFill>
                <a:effectLst/>
                <a:latin typeface="Arial" panose="020B0604020202020204" pitchFamily="34" charset="0"/>
              </a:rPr>
              <a:t>zipcode</a:t>
            </a:r>
            <a:r>
              <a:rPr kumimoji="0" lang="en-US" altLang="en-US" sz="1800" b="0" i="0" u="none" strike="noStrike" cap="none" normalizeH="0" baseline="0" dirty="0">
                <a:ln>
                  <a:noFill/>
                </a:ln>
                <a:solidFill>
                  <a:schemeClr val="tx1"/>
                </a:solidFill>
                <a:effectLst/>
                <a:latin typeface="Arial" panose="020B0604020202020204" pitchFamily="34" charset="0"/>
              </a:rPr>
              <a:t> extracted from address fields.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Gold Layer:</a:t>
            </a:r>
            <a:r>
              <a:rPr kumimoji="0" lang="en-US" altLang="en-US" sz="1800" b="0" i="0" u="none" strike="noStrike" cap="none" normalizeH="0" baseline="0" dirty="0">
                <a:ln>
                  <a:noFill/>
                </a:ln>
                <a:solidFill>
                  <a:schemeClr val="tx1"/>
                </a:solidFill>
                <a:effectLst/>
                <a:latin typeface="Arial" panose="020B0604020202020204" pitchFamily="34" charset="0"/>
              </a:rPr>
              <a:t> The final schema in this layer was optimized for analytics, focusing on aggregated data, customer segmentation, and fraud detection, ensuring it was ready for business intelligence and reporting.</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Handling of Schema Evolution:</a:t>
            </a:r>
            <a:r>
              <a:rPr kumimoji="0" lang="en-US" altLang="en-US" sz="1800" b="0" i="0" u="none" strike="noStrike" cap="none" normalizeH="0" baseline="0" dirty="0">
                <a:ln>
                  <a:noFill/>
                </a:ln>
                <a:solidFill>
                  <a:schemeClr val="tx1"/>
                </a:solidFill>
                <a:effectLst/>
                <a:latin typeface="Arial" panose="020B0604020202020204" pitchFamily="34" charset="0"/>
              </a:rPr>
              <a:t> I implemented schema evolution features to ensure that changes in the data structure were automatically accommodated without requiring manual intervention, thus maintaining the integrity of the data pipeline.</a:t>
            </a:r>
          </a:p>
        </p:txBody>
      </p:sp>
    </p:spTree>
    <p:extLst>
      <p:ext uri="{BB962C8B-B14F-4D97-AF65-F5344CB8AC3E}">
        <p14:creationId xmlns:p14="http://schemas.microsoft.com/office/powerpoint/2010/main" val="401531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333520"/>
            <a:ext cx="10515600" cy="1509713"/>
          </a:xfrm>
        </p:spPr>
        <p:txBody>
          <a:bodyPr/>
          <a:lstStyle/>
          <a:p>
            <a:r>
              <a:rPr lang="en-US" dirty="0">
                <a:solidFill>
                  <a:schemeClr val="bg1"/>
                </a:solidFill>
              </a:rPr>
              <a:t>Silver Layer (Cleaned)</a:t>
            </a:r>
            <a:endParaRPr lang="en-IN" dirty="0">
              <a:solidFill>
                <a:schemeClr val="bg1"/>
              </a:solidFill>
            </a:endParaRPr>
          </a:p>
        </p:txBody>
      </p:sp>
      <p:sp>
        <p:nvSpPr>
          <p:cNvPr id="6" name="Rectangle 2">
            <a:extLst>
              <a:ext uri="{FF2B5EF4-FFF2-40B4-BE49-F238E27FC236}">
                <a16:creationId xmlns:a16="http://schemas.microsoft.com/office/drawing/2014/main" id="{836C22F1-823D-1A81-C311-99BE29FA576D}"/>
              </a:ext>
            </a:extLst>
          </p:cNvPr>
          <p:cNvSpPr>
            <a:spLocks noGrp="1" noChangeArrowheads="1"/>
          </p:cNvSpPr>
          <p:nvPr>
            <p:ph idx="1"/>
          </p:nvPr>
        </p:nvSpPr>
        <p:spPr bwMode="auto">
          <a:xfrm>
            <a:off x="838200" y="1238546"/>
            <a:ext cx="7165157" cy="674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Cleaned and enriched the raw data from the Bronze layer.</a:t>
            </a:r>
          </a:p>
          <a:p>
            <a:r>
              <a:rPr lang="en-US" sz="1400" dirty="0"/>
              <a:t>Performed necessary transformations such as regex-based formatting, timestamp conversions, and extracting additional features like customer segmentation categories.</a:t>
            </a:r>
          </a:p>
          <a:p>
            <a:r>
              <a:rPr lang="en-US" sz="1400" dirty="0"/>
              <a:t>Store the processed data in the Silver layer, ready for further aggregation and analysis.</a:t>
            </a:r>
          </a:p>
          <a:p>
            <a:endParaRPr lang="en-US" sz="14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mj-lt"/>
              </a:rPr>
              <a:t>    </a:t>
            </a:r>
            <a:r>
              <a:rPr kumimoji="0" lang="en-US" altLang="en-US" sz="1400" b="1" i="0" u="none" strike="noStrike" cap="none" normalizeH="0" baseline="0" dirty="0">
                <a:ln>
                  <a:noFill/>
                </a:ln>
                <a:solidFill>
                  <a:schemeClr val="tx1"/>
                </a:solidFill>
                <a:effectLst/>
                <a:latin typeface="+mj-lt"/>
              </a:rPr>
              <a:t>Extract Time UTC to IST Conversion: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mj-lt"/>
              </a:rPr>
              <a:t>During the data transformation process, I implemented a step to add a new column, extract_time_UTC, to each dataset.</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mj-lt"/>
              </a:rPr>
              <a:t>This column captured the exact timestamp of data extraction in Coordinated Universal Time (UTC).</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mj-lt"/>
              </a:rPr>
              <a:t>Subsequently, the extract_time_UTC was converted to Indian Standard Time (IST) to create an additional column, extract_time_IST.</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mj-lt"/>
              </a:rPr>
              <a:t>This conversion was essential to align the dataset with the local time zone, making it easier for analysis and reporting within the context of the business operations in the IST time zone.</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mj-lt"/>
              </a:rPr>
              <a:t>The extract_time_IST column was particularly useful in the final Gold layer for ensuring that all timestamps were consistent and localized, providing accurate temporal context for insights derived from the data.</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mj-lt"/>
            </a:endParaRPr>
          </a:p>
          <a:p>
            <a:endParaRPr lang="en-US" sz="1800" dirty="0"/>
          </a:p>
          <a:p>
            <a:endParaRPr lang="en-US" sz="1800" dirty="0"/>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93C30CDF-3E8E-9F80-773F-CE0CF7590E4C}"/>
              </a:ext>
            </a:extLst>
          </p:cNvPr>
          <p:cNvPicPr>
            <a:picLocks noChangeAspect="1"/>
          </p:cNvPicPr>
          <p:nvPr/>
        </p:nvPicPr>
        <p:blipFill>
          <a:blip r:embed="rId2"/>
          <a:stretch>
            <a:fillRect/>
          </a:stretch>
        </p:blipFill>
        <p:spPr>
          <a:xfrm>
            <a:off x="7918516" y="1574987"/>
            <a:ext cx="1879821" cy="4716643"/>
          </a:xfrm>
          <a:prstGeom prst="rect">
            <a:avLst/>
          </a:prstGeom>
        </p:spPr>
      </p:pic>
      <p:pic>
        <p:nvPicPr>
          <p:cNvPr id="13" name="Picture 12">
            <a:extLst>
              <a:ext uri="{FF2B5EF4-FFF2-40B4-BE49-F238E27FC236}">
                <a16:creationId xmlns:a16="http://schemas.microsoft.com/office/drawing/2014/main" id="{68A443D2-646F-4AD0-1C9F-0193CFA3E20A}"/>
              </a:ext>
            </a:extLst>
          </p:cNvPr>
          <p:cNvPicPr>
            <a:picLocks noChangeAspect="1"/>
          </p:cNvPicPr>
          <p:nvPr/>
        </p:nvPicPr>
        <p:blipFill>
          <a:blip r:embed="rId3"/>
          <a:stretch>
            <a:fillRect/>
          </a:stretch>
        </p:blipFill>
        <p:spPr>
          <a:xfrm>
            <a:off x="9860023" y="1366174"/>
            <a:ext cx="2284842" cy="4925456"/>
          </a:xfrm>
          <a:prstGeom prst="rect">
            <a:avLst/>
          </a:prstGeom>
        </p:spPr>
      </p:pic>
    </p:spTree>
    <p:extLst>
      <p:ext uri="{BB962C8B-B14F-4D97-AF65-F5344CB8AC3E}">
        <p14:creationId xmlns:p14="http://schemas.microsoft.com/office/powerpoint/2010/main" val="387733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333520"/>
            <a:ext cx="10515600" cy="1509713"/>
          </a:xfrm>
        </p:spPr>
        <p:txBody>
          <a:bodyPr/>
          <a:lstStyle/>
          <a:p>
            <a:r>
              <a:rPr lang="en-US" dirty="0">
                <a:solidFill>
                  <a:schemeClr val="bg1"/>
                </a:solidFill>
              </a:rPr>
              <a:t>Silver Layer (Cleaned)</a:t>
            </a:r>
            <a:endParaRPr lang="en-IN" dirty="0">
              <a:solidFill>
                <a:schemeClr val="bg1"/>
              </a:solidFill>
            </a:endParaRPr>
          </a:p>
        </p:txBody>
      </p:sp>
      <p:sp>
        <p:nvSpPr>
          <p:cNvPr id="2" name="Content Placeholder 1">
            <a:extLst>
              <a:ext uri="{FF2B5EF4-FFF2-40B4-BE49-F238E27FC236}">
                <a16:creationId xmlns:a16="http://schemas.microsoft.com/office/drawing/2014/main" id="{507EDC25-2FEF-F8BC-29B9-E0591F44F153}"/>
              </a:ext>
            </a:extLst>
          </p:cNvPr>
          <p:cNvSpPr>
            <a:spLocks noGrp="1" noChangeArrowheads="1"/>
          </p:cNvSpPr>
          <p:nvPr>
            <p:ph idx="1"/>
          </p:nvPr>
        </p:nvSpPr>
        <p:spPr bwMode="auto">
          <a:xfrm>
            <a:off x="838200" y="1217569"/>
            <a:ext cx="6429866"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mj-l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mj-lt"/>
              </a:rPr>
              <a:t>Address Parsing and Column Creation:</a:t>
            </a:r>
            <a:endParaRPr kumimoji="0" lang="en-US" altLang="en-US" sz="1600" b="0" i="0" u="none" strike="noStrike" cap="none" normalizeH="0" baseline="0" dirty="0">
              <a:ln>
                <a:noFill/>
              </a:ln>
              <a:solidFill>
                <a:schemeClr val="tx1"/>
              </a:solidFill>
              <a:effectLst/>
              <a:latin typeface="+mj-lt"/>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mj-lt"/>
              </a:rPr>
              <a:t>As part of the data transformation process, I extracted and parsed the full address data into separate columns: city, state, and zip code.</a:t>
            </a:r>
          </a:p>
          <a:p>
            <a:pPr lvl="1"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mj-lt"/>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mj-lt"/>
              </a:rPr>
              <a:t>This involved processing the raw address information, which was initially stored as a single string, and programmatically splitting it into these distinct components.</a:t>
            </a:r>
          </a:p>
          <a:p>
            <a:pPr lvl="1"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mj-lt"/>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mj-lt"/>
              </a:rPr>
              <a:t>The separation of address data into these specific columns improved data granularity and enabled more detailed analysis and reporting based on geographical factors.</a:t>
            </a:r>
          </a:p>
          <a:p>
            <a:pPr lvl="1"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mj-lt"/>
            </a:endParaRP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mj-lt"/>
              </a:rPr>
              <a:t>These newly created columns were included in the Silver layer, enriching the dataset and providing more structured and accessible data for downstream analysis, particularly in customer segmentation and regional transaction insights.</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03D271BB-F5EA-A3C5-E3EA-86B97C56FEF9}"/>
              </a:ext>
            </a:extLst>
          </p:cNvPr>
          <p:cNvPicPr>
            <a:picLocks noChangeAspect="1"/>
          </p:cNvPicPr>
          <p:nvPr/>
        </p:nvPicPr>
        <p:blipFill>
          <a:blip r:embed="rId2"/>
          <a:stretch>
            <a:fillRect/>
          </a:stretch>
        </p:blipFill>
        <p:spPr>
          <a:xfrm>
            <a:off x="7234623" y="3408388"/>
            <a:ext cx="4810336" cy="2867414"/>
          </a:xfrm>
          <a:prstGeom prst="rect">
            <a:avLst/>
          </a:prstGeom>
        </p:spPr>
      </p:pic>
      <p:pic>
        <p:nvPicPr>
          <p:cNvPr id="14" name="Picture 13">
            <a:extLst>
              <a:ext uri="{FF2B5EF4-FFF2-40B4-BE49-F238E27FC236}">
                <a16:creationId xmlns:a16="http://schemas.microsoft.com/office/drawing/2014/main" id="{A12FFF88-1829-2858-1A77-FF319850AB09}"/>
              </a:ext>
            </a:extLst>
          </p:cNvPr>
          <p:cNvPicPr>
            <a:picLocks noChangeAspect="1"/>
          </p:cNvPicPr>
          <p:nvPr/>
        </p:nvPicPr>
        <p:blipFill>
          <a:blip r:embed="rId3"/>
          <a:stretch>
            <a:fillRect/>
          </a:stretch>
        </p:blipFill>
        <p:spPr>
          <a:xfrm>
            <a:off x="7284787" y="2260044"/>
            <a:ext cx="2371725" cy="1028700"/>
          </a:xfrm>
          <a:prstGeom prst="rect">
            <a:avLst/>
          </a:prstGeom>
        </p:spPr>
      </p:pic>
      <p:pic>
        <p:nvPicPr>
          <p:cNvPr id="16" name="Picture 15">
            <a:extLst>
              <a:ext uri="{FF2B5EF4-FFF2-40B4-BE49-F238E27FC236}">
                <a16:creationId xmlns:a16="http://schemas.microsoft.com/office/drawing/2014/main" id="{93A489D8-A377-527E-2AE9-6FCA04C51DEA}"/>
              </a:ext>
            </a:extLst>
          </p:cNvPr>
          <p:cNvPicPr>
            <a:picLocks noChangeAspect="1"/>
          </p:cNvPicPr>
          <p:nvPr/>
        </p:nvPicPr>
        <p:blipFill>
          <a:blip r:embed="rId4"/>
          <a:stretch>
            <a:fillRect/>
          </a:stretch>
        </p:blipFill>
        <p:spPr>
          <a:xfrm>
            <a:off x="7234623" y="1216475"/>
            <a:ext cx="4724400" cy="923925"/>
          </a:xfrm>
          <a:prstGeom prst="rect">
            <a:avLst/>
          </a:prstGeom>
        </p:spPr>
      </p:pic>
      <p:pic>
        <p:nvPicPr>
          <p:cNvPr id="18" name="Picture 17">
            <a:extLst>
              <a:ext uri="{FF2B5EF4-FFF2-40B4-BE49-F238E27FC236}">
                <a16:creationId xmlns:a16="http://schemas.microsoft.com/office/drawing/2014/main" id="{5057956C-CEE6-3A98-9186-E7231BEC7F55}"/>
              </a:ext>
            </a:extLst>
          </p:cNvPr>
          <p:cNvPicPr>
            <a:picLocks noChangeAspect="1"/>
          </p:cNvPicPr>
          <p:nvPr/>
        </p:nvPicPr>
        <p:blipFill>
          <a:blip r:embed="rId5"/>
          <a:stretch>
            <a:fillRect/>
          </a:stretch>
        </p:blipFill>
        <p:spPr>
          <a:xfrm>
            <a:off x="10115447" y="2256381"/>
            <a:ext cx="1146109" cy="1015412"/>
          </a:xfrm>
          <a:prstGeom prst="rect">
            <a:avLst/>
          </a:prstGeom>
        </p:spPr>
      </p:pic>
    </p:spTree>
    <p:extLst>
      <p:ext uri="{BB962C8B-B14F-4D97-AF65-F5344CB8AC3E}">
        <p14:creationId xmlns:p14="http://schemas.microsoft.com/office/powerpoint/2010/main" val="186100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477199"/>
            <a:ext cx="10515600" cy="1509713"/>
          </a:xfrm>
        </p:spPr>
        <p:txBody>
          <a:bodyPr/>
          <a:lstStyle/>
          <a:p>
            <a:r>
              <a:rPr lang="en-US" sz="4400" dirty="0">
                <a:solidFill>
                  <a:schemeClr val="bg1"/>
                </a:solidFill>
              </a:rPr>
              <a:t>Gold Layer (Aggregated Data for Analytics)</a:t>
            </a:r>
            <a:endParaRPr lang="en-IN" sz="4400" dirty="0">
              <a:solidFill>
                <a:schemeClr val="bg1"/>
              </a:solidFill>
            </a:endParaRPr>
          </a:p>
        </p:txBody>
      </p:sp>
      <p:sp>
        <p:nvSpPr>
          <p:cNvPr id="5" name="Rectangle 3">
            <a:extLst>
              <a:ext uri="{FF2B5EF4-FFF2-40B4-BE49-F238E27FC236}">
                <a16:creationId xmlns:a16="http://schemas.microsoft.com/office/drawing/2014/main" id="{F7208033-FA05-7FF6-6822-57107912A2F7}"/>
              </a:ext>
            </a:extLst>
          </p:cNvPr>
          <p:cNvSpPr>
            <a:spLocks noChangeArrowheads="1"/>
          </p:cNvSpPr>
          <p:nvPr/>
        </p:nvSpPr>
        <p:spPr bwMode="auto">
          <a:xfrm>
            <a:off x="838200" y="2197894"/>
            <a:ext cx="1068135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endParaRPr lang="en-US" altLang="en-US" sz="2000" dirty="0"/>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r>
              <a:rPr lang="en-US" altLang="en-US" sz="2000" dirty="0"/>
              <a:t>In the Gold layer, I performed aggregation and summarization of the data from the Silver layer.</a:t>
            </a:r>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endParaRPr lang="en-US" altLang="en-US" sz="2000" dirty="0"/>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r>
              <a:rPr lang="en-US" altLang="en-US" sz="2000" dirty="0"/>
              <a:t>This included generating key business metrics, such as transaction counts, total amounts, and customer segments.</a:t>
            </a:r>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endParaRPr lang="en-US" altLang="en-US" sz="2000" dirty="0"/>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r>
              <a:rPr lang="en-US" altLang="en-US" sz="2000" dirty="0"/>
              <a:t>I also implemented real-time fraud detection mechanisms, flagging suspicious activities based on predefined rules and patterns.</a:t>
            </a:r>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endParaRPr lang="en-US" altLang="en-US" sz="2000" dirty="0"/>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r>
              <a:rPr lang="en-US" altLang="en-US" sz="2000" dirty="0"/>
              <a:t>The Gold layer data was made analytics-ready, enabling it to serve as the foundation for reporting and dashboarding in Power BI. </a:t>
            </a:r>
          </a:p>
        </p:txBody>
      </p:sp>
    </p:spTree>
    <p:extLst>
      <p:ext uri="{BB962C8B-B14F-4D97-AF65-F5344CB8AC3E}">
        <p14:creationId xmlns:p14="http://schemas.microsoft.com/office/powerpoint/2010/main" val="341322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0"/>
            <a:ext cx="10515600" cy="1509713"/>
          </a:xfrm>
        </p:spPr>
        <p:txBody>
          <a:bodyPr/>
          <a:lstStyle/>
          <a:p>
            <a:r>
              <a:rPr lang="en-IN" sz="4400" dirty="0">
                <a:solidFill>
                  <a:schemeClr val="bg1"/>
                </a:solidFill>
              </a:rPr>
              <a:t>Final Destination </a:t>
            </a:r>
          </a:p>
        </p:txBody>
      </p:sp>
      <p:sp>
        <p:nvSpPr>
          <p:cNvPr id="7" name="Rectangle 4">
            <a:extLst>
              <a:ext uri="{FF2B5EF4-FFF2-40B4-BE49-F238E27FC236}">
                <a16:creationId xmlns:a16="http://schemas.microsoft.com/office/drawing/2014/main" id="{1A798551-49E0-E3E8-E59B-8A27630907AA}"/>
              </a:ext>
            </a:extLst>
          </p:cNvPr>
          <p:cNvSpPr>
            <a:spLocks noChangeArrowheads="1"/>
          </p:cNvSpPr>
          <p:nvPr/>
        </p:nvSpPr>
        <p:spPr bwMode="auto">
          <a:xfrm>
            <a:off x="838200" y="2252734"/>
            <a:ext cx="107850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The aggregated and processed data in the Gold layer was made accessible for business analytics and reporting through tools like Power BI.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I also ensured the data was saved in CSV format in Azure Data Lake Storage (ADLS) for archival purposes and potential external use.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The pipeline supported real-time monitoring and analysis,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particularly focused on detecting and flagging fraudulent transactions. </a:t>
            </a:r>
          </a:p>
        </p:txBody>
      </p:sp>
    </p:spTree>
    <p:extLst>
      <p:ext uri="{BB962C8B-B14F-4D97-AF65-F5344CB8AC3E}">
        <p14:creationId xmlns:p14="http://schemas.microsoft.com/office/powerpoint/2010/main" val="154836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IN" dirty="0"/>
              <a:t>Key Metrics &amp; Results</a:t>
            </a:r>
            <a:endParaRPr lang="en-US" dirty="0"/>
          </a:p>
        </p:txBody>
      </p:sp>
    </p:spTree>
    <p:extLst>
      <p:ext uri="{BB962C8B-B14F-4D97-AF65-F5344CB8AC3E}">
        <p14:creationId xmlns:p14="http://schemas.microsoft.com/office/powerpoint/2010/main" val="247996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576072" y="365125"/>
            <a:ext cx="7863840" cy="1325563"/>
          </a:xfrm>
        </p:spPr>
        <p:txBody>
          <a:bodyPr/>
          <a:lstStyle/>
          <a:p>
            <a:r>
              <a:rPr lang="en-IN" dirty="0"/>
              <a:t>Customer Segmentation</a:t>
            </a:r>
            <a:endParaRPr lang="en-US" dirty="0"/>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18</a:t>
            </a:fld>
            <a:endParaRPr lang="en-US"/>
          </a:p>
        </p:txBody>
      </p:sp>
      <p:sp>
        <p:nvSpPr>
          <p:cNvPr id="14" name="Content Placeholder 13">
            <a:extLst>
              <a:ext uri="{FF2B5EF4-FFF2-40B4-BE49-F238E27FC236}">
                <a16:creationId xmlns:a16="http://schemas.microsoft.com/office/drawing/2014/main" id="{AE96A6DA-D44A-437A-9BC8-46B7F594989F}"/>
              </a:ext>
            </a:extLst>
          </p:cNvPr>
          <p:cNvSpPr>
            <a:spLocks noGrp="1"/>
          </p:cNvSpPr>
          <p:nvPr>
            <p:ph idx="1"/>
          </p:nvPr>
        </p:nvSpPr>
        <p:spPr>
          <a:xfrm>
            <a:off x="576072" y="1825625"/>
            <a:ext cx="6132736" cy="4530725"/>
          </a:xfrm>
        </p:spPr>
        <p:txBody>
          <a:bodyPr>
            <a:normAutofit/>
          </a:bodyPr>
          <a:lstStyle/>
          <a:p>
            <a:r>
              <a:rPr lang="en-US" sz="1400" b="1"/>
              <a:t>Customer Segmentation Insights:</a:t>
            </a:r>
            <a:endParaRPr lang="en-US" sz="1400"/>
          </a:p>
          <a:p>
            <a:pPr>
              <a:buFont typeface="Arial" panose="020B0604020202020204" pitchFamily="34" charset="0"/>
              <a:buChar char="•"/>
            </a:pPr>
            <a:r>
              <a:rPr lang="en-US" sz="1400" b="1"/>
              <a:t>Largest Segment:</a:t>
            </a:r>
            <a:r>
              <a:rPr lang="en-US" sz="1400"/>
              <a:t> The majority of customers (45%) fall into the "No transactions in last 90 days" category, indicating a significant portion of inactive customers.</a:t>
            </a:r>
          </a:p>
          <a:p>
            <a:pPr>
              <a:buFont typeface="Arial" panose="020B0604020202020204" pitchFamily="34" charset="0"/>
              <a:buChar char="•"/>
            </a:pPr>
            <a:endParaRPr lang="en-US" sz="1400"/>
          </a:p>
          <a:p>
            <a:pPr>
              <a:buFont typeface="Arial" panose="020B0604020202020204" pitchFamily="34" charset="0"/>
              <a:buChar char="•"/>
            </a:pPr>
            <a:r>
              <a:rPr lang="en-US" sz="1400" b="1"/>
              <a:t>Loyal Customers:</a:t>
            </a:r>
            <a:r>
              <a:rPr lang="en-US" sz="1400"/>
              <a:t> 33% of the customers have "Consistent activity for over 5 years," showing a strong base of long-term, loyal customers.</a:t>
            </a:r>
          </a:p>
          <a:p>
            <a:pPr>
              <a:buFont typeface="Arial" panose="020B0604020202020204" pitchFamily="34" charset="0"/>
              <a:buChar char="•"/>
            </a:pPr>
            <a:endParaRPr lang="en-US" sz="1400"/>
          </a:p>
          <a:p>
            <a:pPr>
              <a:buFont typeface="Arial" panose="020B0604020202020204" pitchFamily="34" charset="0"/>
              <a:buChar char="•"/>
            </a:pPr>
            <a:r>
              <a:rPr lang="en-US" sz="1400" b="1"/>
              <a:t>Credit Risk:</a:t>
            </a:r>
            <a:r>
              <a:rPr lang="en-US" sz="1400"/>
              <a:t> 19% of the customers are categorized as "Customers with low credit scores," highlighting potential risk areas for the business.</a:t>
            </a:r>
          </a:p>
          <a:p>
            <a:pPr>
              <a:buFont typeface="Arial" panose="020B0604020202020204" pitchFamily="34" charset="0"/>
              <a:buChar char="•"/>
            </a:pPr>
            <a:endParaRPr lang="en-US" sz="1400"/>
          </a:p>
          <a:p>
            <a:pPr>
              <a:buFont typeface="Arial" panose="020B0604020202020204" pitchFamily="34" charset="0"/>
              <a:buChar char="•"/>
            </a:pPr>
            <a:r>
              <a:rPr lang="en-US" sz="1400" b="1"/>
              <a:t>High-Value Customers:</a:t>
            </a:r>
            <a:r>
              <a:rPr lang="en-US" sz="1400"/>
              <a:t> A smaller segment (3%) is identified as "Customers with high transaction volume," indicating high-value customers who are crucial for business revenue.</a:t>
            </a:r>
          </a:p>
          <a:p>
            <a:endParaRPr lang="en-IN" sz="2000" dirty="0"/>
          </a:p>
        </p:txBody>
      </p:sp>
      <p:pic>
        <p:nvPicPr>
          <p:cNvPr id="17" name="Picture 16">
            <a:extLst>
              <a:ext uri="{FF2B5EF4-FFF2-40B4-BE49-F238E27FC236}">
                <a16:creationId xmlns:a16="http://schemas.microsoft.com/office/drawing/2014/main" id="{091E4F8A-F733-CE6C-E6AD-262543CBC3CC}"/>
              </a:ext>
            </a:extLst>
          </p:cNvPr>
          <p:cNvPicPr>
            <a:picLocks noChangeAspect="1"/>
          </p:cNvPicPr>
          <p:nvPr/>
        </p:nvPicPr>
        <p:blipFill>
          <a:blip r:embed="rId2"/>
          <a:stretch>
            <a:fillRect/>
          </a:stretch>
        </p:blipFill>
        <p:spPr>
          <a:xfrm>
            <a:off x="6535554" y="2519362"/>
            <a:ext cx="5420927" cy="3143250"/>
          </a:xfrm>
          <a:prstGeom prst="rect">
            <a:avLst/>
          </a:prstGeom>
        </p:spPr>
      </p:pic>
    </p:spTree>
    <p:extLst>
      <p:ext uri="{BB962C8B-B14F-4D97-AF65-F5344CB8AC3E}">
        <p14:creationId xmlns:p14="http://schemas.microsoft.com/office/powerpoint/2010/main" val="97712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261647" y="-26710"/>
            <a:ext cx="7863840" cy="1325563"/>
          </a:xfrm>
        </p:spPr>
        <p:txBody>
          <a:bodyPr/>
          <a:lstStyle/>
          <a:p>
            <a:r>
              <a:rPr lang="en-IN" dirty="0"/>
              <a:t>Fraud Detection </a:t>
            </a:r>
            <a:endParaRPr lang="en-US" dirty="0"/>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19</a:t>
            </a:fld>
            <a:endParaRPr lang="en-US"/>
          </a:p>
        </p:txBody>
      </p:sp>
      <p:sp>
        <p:nvSpPr>
          <p:cNvPr id="3" name="Content Placeholder 2">
            <a:extLst>
              <a:ext uri="{FF2B5EF4-FFF2-40B4-BE49-F238E27FC236}">
                <a16:creationId xmlns:a16="http://schemas.microsoft.com/office/drawing/2014/main" id="{D3950CEB-C2A6-30CA-4629-0CE37777D612}"/>
              </a:ext>
            </a:extLst>
          </p:cNvPr>
          <p:cNvSpPr>
            <a:spLocks noGrp="1" noChangeArrowheads="1"/>
          </p:cNvSpPr>
          <p:nvPr>
            <p:ph idx="1"/>
          </p:nvPr>
        </p:nvSpPr>
        <p:spPr bwMode="auto">
          <a:xfrm>
            <a:off x="261647" y="1786460"/>
            <a:ext cx="5834353"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mj-lt"/>
              </a:rPr>
              <a:t>Fraud Detection Insights:</a:t>
            </a:r>
          </a:p>
          <a:p>
            <a:pPr eaLnBrk="0" fontAlgn="base" hangingPunct="0">
              <a:lnSpc>
                <a:spcPct val="100000"/>
              </a:lnSpc>
              <a:spcBef>
                <a:spcPct val="0"/>
              </a:spcBef>
              <a:spcAft>
                <a:spcPct val="0"/>
              </a:spcAft>
            </a:pPr>
            <a:endParaRPr kumimoji="0" lang="en-US" altLang="en-US" sz="1600" b="0" i="0" u="none" strike="noStrike" cap="none" normalizeH="0" baseline="0" dirty="0">
              <a:ln>
                <a:noFill/>
              </a:ln>
              <a:effectLst/>
              <a:latin typeface="+mj-l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effectLst/>
                <a:latin typeface="+mj-lt"/>
              </a:rPr>
              <a:t>New Geolocation Flag:</a:t>
            </a:r>
            <a:r>
              <a:rPr kumimoji="0" lang="en-US" altLang="en-US" sz="1600" b="0" i="0" u="none" strike="noStrike" cap="none" normalizeH="0" baseline="0" dirty="0">
                <a:ln>
                  <a:noFill/>
                </a:ln>
                <a:effectLst/>
                <a:latin typeface="+mj-lt"/>
              </a:rPr>
              <a:t> The majority of the flagged transactions (1004 instances) are due to the new geolocation flag. This indicates that a significant number of transactions are being conducted from locations that differ from the customer's usual geolocation, which could be a potential indicator of fraudulent activity.</a:t>
            </a:r>
          </a:p>
          <a:p>
            <a:pPr eaLnBrk="0" fontAlgn="base" hangingPunct="0">
              <a:lnSpc>
                <a:spcPct val="100000"/>
              </a:lnSpc>
              <a:spcBef>
                <a:spcPct val="0"/>
              </a:spcBef>
              <a:spcAft>
                <a:spcPct val="0"/>
              </a:spcAft>
            </a:pPr>
            <a:endParaRPr kumimoji="0" lang="en-US" altLang="en-US" sz="1600" b="0" i="0" u="none" strike="noStrike" cap="none" normalizeH="0" baseline="0" dirty="0">
              <a:ln>
                <a:noFill/>
              </a:ln>
              <a:effectLst/>
              <a:latin typeface="+mj-l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effectLst/>
                <a:latin typeface="+mj-lt"/>
              </a:rPr>
              <a:t>Unusual Amount Flag:</a:t>
            </a:r>
            <a:r>
              <a:rPr kumimoji="0" lang="en-US" altLang="en-US" sz="1600" b="0" i="0" u="none" strike="noStrike" cap="none" normalizeH="0" baseline="0" dirty="0">
                <a:ln>
                  <a:noFill/>
                </a:ln>
                <a:effectLst/>
                <a:latin typeface="+mj-lt"/>
              </a:rPr>
              <a:t> There are 42 transactions flagged under unusual</a:t>
            </a:r>
            <a:r>
              <a:rPr lang="en-US" altLang="en-US" sz="1600" dirty="0">
                <a:latin typeface="+mj-lt"/>
              </a:rPr>
              <a:t> </a:t>
            </a:r>
            <a:r>
              <a:rPr kumimoji="0" lang="en-US" altLang="en-US" sz="1600" b="0" i="0" u="none" strike="noStrike" cap="none" normalizeH="0" baseline="0" dirty="0">
                <a:ln>
                  <a:noFill/>
                </a:ln>
                <a:effectLst/>
                <a:latin typeface="+mj-lt"/>
              </a:rPr>
              <a:t>amount, suggesting these transactions deviate significantly from the typical transaction amounts for the respective customers.</a:t>
            </a:r>
          </a:p>
          <a:p>
            <a:pPr eaLnBrk="0" fontAlgn="base" hangingPunct="0">
              <a:lnSpc>
                <a:spcPct val="100000"/>
              </a:lnSpc>
              <a:spcBef>
                <a:spcPct val="0"/>
              </a:spcBef>
              <a:spcAft>
                <a:spcPct val="0"/>
              </a:spcAft>
            </a:pPr>
            <a:r>
              <a:rPr kumimoji="0" lang="en-US" altLang="en-US" sz="1600" b="0" i="0" u="none" strike="noStrike" cap="none" normalizeH="0" baseline="0" dirty="0">
                <a:ln>
                  <a:noFill/>
                </a:ln>
                <a:effectLst/>
                <a:latin typeface="+mj-lt"/>
              </a:rPr>
              <a:t>This flag helps in identifying potentially suspicious transactions that involve unusually large amounts.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4BB346D-3E3D-FE32-914E-ECD0B5ED6A37}"/>
              </a:ext>
            </a:extLst>
          </p:cNvPr>
          <p:cNvPicPr>
            <a:picLocks noChangeAspect="1"/>
          </p:cNvPicPr>
          <p:nvPr/>
        </p:nvPicPr>
        <p:blipFill>
          <a:blip r:embed="rId2"/>
          <a:stretch>
            <a:fillRect/>
          </a:stretch>
        </p:blipFill>
        <p:spPr>
          <a:xfrm>
            <a:off x="5581941" y="2136809"/>
            <a:ext cx="6203098" cy="3570972"/>
          </a:xfrm>
          <a:prstGeom prst="rect">
            <a:avLst/>
          </a:prstGeom>
        </p:spPr>
      </p:pic>
    </p:spTree>
    <p:extLst>
      <p:ext uri="{BB962C8B-B14F-4D97-AF65-F5344CB8AC3E}">
        <p14:creationId xmlns:p14="http://schemas.microsoft.com/office/powerpoint/2010/main" val="374885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2276856"/>
          </a:xfrm>
        </p:spPr>
        <p:txBody>
          <a:bodyPr/>
          <a:lstStyle/>
          <a:p>
            <a:r>
              <a:rPr lang="en-US" dirty="0"/>
              <a:t>Agenda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2</a:t>
            </a:fld>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938528"/>
            <a:ext cx="2788920" cy="365125"/>
          </a:xfrm>
        </p:spPr>
        <p:txBody>
          <a:bodyPr/>
          <a:lstStyle/>
          <a:p>
            <a:r>
              <a:rPr lang="en-US" dirty="0"/>
              <a:t>Azure Data Pipeline</a:t>
            </a:r>
          </a:p>
        </p:txBody>
      </p:sp>
      <p:pic>
        <p:nvPicPr>
          <p:cNvPr id="6" name="Picture Placeholder 5">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p:blipFill>
        <p:spPr>
          <a:xfrm>
            <a:off x="1366432" y="2530058"/>
            <a:ext cx="3707972" cy="3707971"/>
          </a:xfrm>
        </p:spPr>
      </p:pic>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3127248"/>
            <a:ext cx="5833872" cy="3118104"/>
          </a:xfrm>
        </p:spPr>
        <p:txBody>
          <a:bodyPr/>
          <a:lstStyle/>
          <a:p>
            <a:r>
              <a:rPr lang="en-US" dirty="0"/>
              <a:t>Project Overview</a:t>
            </a:r>
          </a:p>
          <a:p>
            <a:r>
              <a:rPr lang="en-US" dirty="0"/>
              <a:t>Data Processing</a:t>
            </a:r>
          </a:p>
          <a:p>
            <a:r>
              <a:rPr lang="en-IN" dirty="0"/>
              <a:t>Key Metrics &amp; Results</a:t>
            </a:r>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261647" y="-345432"/>
            <a:ext cx="11423422" cy="1510090"/>
          </a:xfrm>
        </p:spPr>
        <p:txBody>
          <a:bodyPr/>
          <a:lstStyle/>
          <a:p>
            <a:r>
              <a:rPr lang="en-US" sz="3600" dirty="0"/>
              <a:t>Transaction Distribution by Channel and Type</a:t>
            </a:r>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20</a:t>
            </a:fld>
            <a:endParaRPr lang="en-US"/>
          </a:p>
        </p:txBody>
      </p:sp>
      <p:pic>
        <p:nvPicPr>
          <p:cNvPr id="10" name="Picture 9">
            <a:extLst>
              <a:ext uri="{FF2B5EF4-FFF2-40B4-BE49-F238E27FC236}">
                <a16:creationId xmlns:a16="http://schemas.microsoft.com/office/drawing/2014/main" id="{D2EA988E-31D0-88D7-CE8D-B0FA4AEDED9A}"/>
              </a:ext>
            </a:extLst>
          </p:cNvPr>
          <p:cNvPicPr>
            <a:picLocks noChangeAspect="1"/>
          </p:cNvPicPr>
          <p:nvPr/>
        </p:nvPicPr>
        <p:blipFill>
          <a:blip r:embed="rId2"/>
          <a:stretch>
            <a:fillRect/>
          </a:stretch>
        </p:blipFill>
        <p:spPr>
          <a:xfrm>
            <a:off x="770021" y="1118188"/>
            <a:ext cx="10161531" cy="57301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447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261647" y="-345432"/>
            <a:ext cx="11423422" cy="1510090"/>
          </a:xfrm>
        </p:spPr>
        <p:txBody>
          <a:bodyPr/>
          <a:lstStyle/>
          <a:p>
            <a:r>
              <a:rPr lang="en-US" sz="3600" dirty="0"/>
              <a:t>Transaction Distribution by Channel</a:t>
            </a:r>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21</a:t>
            </a:fld>
            <a:endParaRPr lang="en-US"/>
          </a:p>
        </p:txBody>
      </p:sp>
      <p:sp>
        <p:nvSpPr>
          <p:cNvPr id="2" name="Rectangle 1">
            <a:extLst>
              <a:ext uri="{FF2B5EF4-FFF2-40B4-BE49-F238E27FC236}">
                <a16:creationId xmlns:a16="http://schemas.microsoft.com/office/drawing/2014/main" id="{A242E877-08A9-B8D5-1023-200590AF9C5D}"/>
              </a:ext>
            </a:extLst>
          </p:cNvPr>
          <p:cNvSpPr>
            <a:spLocks noChangeArrowheads="1"/>
          </p:cNvSpPr>
          <p:nvPr/>
        </p:nvSpPr>
        <p:spPr bwMode="auto">
          <a:xfrm>
            <a:off x="170127" y="1308814"/>
            <a:ext cx="682254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effectLst/>
                <a:latin typeface="+mj-lt"/>
              </a:rPr>
              <a:t>Web Channel:</a:t>
            </a:r>
            <a:endParaRPr kumimoji="0" lang="en-US" altLang="en-US" sz="1400" b="0" i="0" u="none" strike="noStrike" cap="none" normalizeH="0" baseline="0" dirty="0">
              <a:ln>
                <a:noFill/>
              </a:ln>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The withdrawal transaction type has the highest count, indicating a preference for online withdrawals.</a:t>
            </a: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Transfer transactions are also significant, showing a notable usage of online transfers.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effectLst/>
                <a:latin typeface="+mj-lt"/>
              </a:rPr>
              <a:t>ATM Channel:</a:t>
            </a:r>
            <a:endParaRPr kumimoji="0" lang="en-US" altLang="en-US" sz="1400" b="0" i="0" u="none" strike="noStrike" cap="none" normalizeH="0" baseline="0" dirty="0">
              <a:ln>
                <a:noFill/>
              </a:ln>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Similar to the web channel, withdrawal transactions dominate, reflecting the primary use of ATMs for cash withdrawals.</a:t>
            </a: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Payment transactions are significant, highlighting ATMs' role in bill payments and other financial transactions.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effectLst/>
                <a:latin typeface="+mj-lt"/>
              </a:rPr>
              <a:t>Mobile Channel:</a:t>
            </a:r>
            <a:endParaRPr kumimoji="0" lang="en-US" altLang="en-US" sz="1400" b="0" i="0" u="none" strike="noStrike" cap="none" normalizeH="0" baseline="0" dirty="0">
              <a:ln>
                <a:noFill/>
              </a:ln>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Payment and transfer transactions are more prominent, showing the convenience and flexibility of mobile banking.</a:t>
            </a: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Withdrawal transactions are less frequent, indicating a lower use of mobile apps for cash withdrawals.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effectLst/>
                <a:latin typeface="+mj-lt"/>
              </a:rPr>
              <a:t>Branch Channel:</a:t>
            </a:r>
            <a:endParaRPr kumimoji="0" lang="en-US" altLang="en-US" sz="1400" b="0" i="0" u="none" strike="noStrike" cap="none" normalizeH="0" baseline="0" dirty="0">
              <a:ln>
                <a:noFill/>
              </a:ln>
              <a:effectLst/>
              <a:latin typeface="+mj-lt"/>
            </a:endParaRP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Transfer and deposit transactions are most frequent, suggesting branches are primarily used for transferring funds and depositing money.</a:t>
            </a:r>
          </a:p>
          <a:p>
            <a:pPr marL="742950" lvl="1" indent="-28575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effectLst/>
                <a:latin typeface="+mj-lt"/>
              </a:rPr>
              <a:t>The presence of withdrawal transactions indicates that branches are still used for cash withdrawals, though less frequently compared to ATMs and web channels.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effectLst/>
              <a:latin typeface="+mj-lt"/>
            </a:endParaRPr>
          </a:p>
        </p:txBody>
      </p:sp>
      <p:sp>
        <p:nvSpPr>
          <p:cNvPr id="3" name="Rectangle 2">
            <a:extLst>
              <a:ext uri="{FF2B5EF4-FFF2-40B4-BE49-F238E27FC236}">
                <a16:creationId xmlns:a16="http://schemas.microsoft.com/office/drawing/2014/main" id="{5E1590F2-A685-EEA8-6F0E-BEC103CE90AE}"/>
              </a:ext>
            </a:extLst>
          </p:cNvPr>
          <p:cNvSpPr>
            <a:spLocks noChangeArrowheads="1"/>
          </p:cNvSpPr>
          <p:nvPr/>
        </p:nvSpPr>
        <p:spPr bwMode="auto">
          <a:xfrm>
            <a:off x="6857467" y="1147981"/>
            <a:ext cx="53345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400" b="1" dirty="0"/>
              <a:t>Business Implications: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b="1" dirty="0">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mj-lt"/>
              </a:rPr>
              <a:t>Channel Preferences:</a:t>
            </a:r>
            <a:r>
              <a:rPr kumimoji="0" lang="en-US" altLang="en-US" sz="1400" b="0" i="0" u="none" strike="noStrike" cap="none" normalizeH="0" baseline="0" dirty="0">
                <a:ln>
                  <a:noFill/>
                </a:ln>
                <a:solidFill>
                  <a:schemeClr val="tx1"/>
                </a:solidFill>
                <a:effectLst/>
                <a:latin typeface="+mj-lt"/>
              </a:rPr>
              <a:t> The data highlights customer preferences for different transaction types across various channels, providing insights into how customers interact with banking services.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mj-lt"/>
              </a:rPr>
              <a:t>Service Optimization:</a:t>
            </a:r>
            <a:r>
              <a:rPr kumimoji="0" lang="en-US" altLang="en-US" sz="1400" b="0" i="0" u="none" strike="noStrike" cap="none" normalizeH="0" baseline="0" dirty="0">
                <a:ln>
                  <a:noFill/>
                </a:ln>
                <a:solidFill>
                  <a:schemeClr val="tx1"/>
                </a:solidFill>
                <a:effectLst/>
                <a:latin typeface="+mj-lt"/>
              </a:rPr>
              <a:t> Understanding these patterns can help optimize service offerings and resources across channels. For example, enhancing mobile app functionalities for payments and transfers could increase customer satisfaction and usage.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mj-lt"/>
              </a:rPr>
              <a:t>Fraud Detection:</a:t>
            </a:r>
            <a:r>
              <a:rPr kumimoji="0" lang="en-US" altLang="en-US" sz="1400" b="0" i="0" u="none" strike="noStrike" cap="none" normalizeH="0" baseline="0" dirty="0">
                <a:ln>
                  <a:noFill/>
                </a:ln>
                <a:solidFill>
                  <a:schemeClr val="tx1"/>
                </a:solidFill>
                <a:effectLst/>
                <a:latin typeface="+mj-lt"/>
              </a:rPr>
              <a:t> Monitoring transaction patterns across channels can also aid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mj-lt"/>
              </a:rPr>
              <a:t>in identifying unusual activities and potential fraud. For instance, a sudden spike in withdrawal transactions through the web channel might warrant further investigation. </a:t>
            </a:r>
          </a:p>
        </p:txBody>
      </p:sp>
    </p:spTree>
    <p:extLst>
      <p:ext uri="{BB962C8B-B14F-4D97-AF65-F5344CB8AC3E}">
        <p14:creationId xmlns:p14="http://schemas.microsoft.com/office/powerpoint/2010/main" val="25117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96555" y="-346439"/>
            <a:ext cx="11423422" cy="1510090"/>
          </a:xfrm>
        </p:spPr>
        <p:txBody>
          <a:bodyPr/>
          <a:lstStyle/>
          <a:p>
            <a:r>
              <a:rPr lang="en-IN" sz="3600" dirty="0"/>
              <a:t>Transaction Distribution Across Branches</a:t>
            </a:r>
            <a:endParaRPr lang="en-US" sz="3600" dirty="0"/>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22</a:t>
            </a:fld>
            <a:endParaRPr lang="en-US"/>
          </a:p>
        </p:txBody>
      </p:sp>
      <p:pic>
        <p:nvPicPr>
          <p:cNvPr id="6" name="Picture 5">
            <a:extLst>
              <a:ext uri="{FF2B5EF4-FFF2-40B4-BE49-F238E27FC236}">
                <a16:creationId xmlns:a16="http://schemas.microsoft.com/office/drawing/2014/main" id="{D71B9939-793D-8690-9B18-F6B2312376FE}"/>
              </a:ext>
            </a:extLst>
          </p:cNvPr>
          <p:cNvPicPr>
            <a:picLocks noChangeAspect="1"/>
          </p:cNvPicPr>
          <p:nvPr/>
        </p:nvPicPr>
        <p:blipFill>
          <a:blip r:embed="rId2"/>
          <a:stretch>
            <a:fillRect/>
          </a:stretch>
        </p:blipFill>
        <p:spPr>
          <a:xfrm>
            <a:off x="1356646" y="1268683"/>
            <a:ext cx="9478707" cy="544224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A4B4BBE-B777-E0CB-C098-A5A2876BD932}"/>
              </a:ext>
            </a:extLst>
          </p:cNvPr>
          <p:cNvSpPr txBox="1"/>
          <p:nvPr/>
        </p:nvSpPr>
        <p:spPr>
          <a:xfrm>
            <a:off x="4951281" y="1336060"/>
            <a:ext cx="6143296" cy="1384995"/>
          </a:xfrm>
          <a:prstGeom prst="rect">
            <a:avLst/>
          </a:prstGeom>
          <a:noFill/>
        </p:spPr>
        <p:txBody>
          <a:bodyPr wrap="square">
            <a:spAutoFit/>
          </a:bodyPr>
          <a:lstStyle/>
          <a:p>
            <a:r>
              <a:rPr lang="en-US" sz="1400" b="1" dirty="0"/>
              <a:t>Business Implications:</a:t>
            </a:r>
            <a:endParaRPr lang="en-US" sz="1400" dirty="0"/>
          </a:p>
          <a:p>
            <a:pPr marL="285750" indent="-285750">
              <a:buFont typeface="Arial" panose="020B0604020202020204" pitchFamily="34" charset="0"/>
              <a:buChar char="•"/>
            </a:pPr>
            <a:r>
              <a:rPr lang="en-US" sz="1400" b="1" dirty="0"/>
              <a:t>Resource Allocation:</a:t>
            </a:r>
            <a:endParaRPr lang="en-US" sz="1400" dirty="0"/>
          </a:p>
          <a:p>
            <a:pPr marL="742950" lvl="1" indent="-285750">
              <a:buFont typeface="Arial" panose="020B0604020202020204" pitchFamily="34" charset="0"/>
              <a:buChar char="•"/>
            </a:pPr>
            <a:r>
              <a:rPr lang="en-US" sz="1400" dirty="0"/>
              <a:t>More resources might be needed at the North Branch to handle the high volume of transactions.</a:t>
            </a:r>
          </a:p>
          <a:p>
            <a:pPr marL="742950" lvl="1" indent="-285750">
              <a:buFont typeface="Arial" panose="020B0604020202020204" pitchFamily="34" charset="0"/>
              <a:buChar char="•"/>
            </a:pPr>
            <a:r>
              <a:rPr lang="en-US" sz="1400" dirty="0"/>
              <a:t>Downtown Branch may need marketing efforts to boost its transaction volume.</a:t>
            </a:r>
          </a:p>
        </p:txBody>
      </p:sp>
    </p:spTree>
    <p:extLst>
      <p:ext uri="{BB962C8B-B14F-4D97-AF65-F5344CB8AC3E}">
        <p14:creationId xmlns:p14="http://schemas.microsoft.com/office/powerpoint/2010/main" val="2092199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96555" y="-346439"/>
            <a:ext cx="11423422" cy="1510090"/>
          </a:xfrm>
        </p:spPr>
        <p:txBody>
          <a:bodyPr/>
          <a:lstStyle/>
          <a:p>
            <a:r>
              <a:rPr lang="en-IN" sz="3600" dirty="0"/>
              <a:t>Global Transaction Distribution Across States</a:t>
            </a:r>
            <a:endParaRPr lang="en-US" sz="3600" dirty="0"/>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23</a:t>
            </a:fld>
            <a:endParaRPr lang="en-US"/>
          </a:p>
        </p:txBody>
      </p:sp>
      <p:pic>
        <p:nvPicPr>
          <p:cNvPr id="3" name="Picture 2">
            <a:extLst>
              <a:ext uri="{FF2B5EF4-FFF2-40B4-BE49-F238E27FC236}">
                <a16:creationId xmlns:a16="http://schemas.microsoft.com/office/drawing/2014/main" id="{6F1E80AC-1C2D-3A81-FFDB-BC84C8DD2A8D}"/>
              </a:ext>
            </a:extLst>
          </p:cNvPr>
          <p:cNvPicPr>
            <a:picLocks noChangeAspect="1"/>
          </p:cNvPicPr>
          <p:nvPr/>
        </p:nvPicPr>
        <p:blipFill>
          <a:blip r:embed="rId2"/>
          <a:stretch>
            <a:fillRect/>
          </a:stretch>
        </p:blipFill>
        <p:spPr>
          <a:xfrm>
            <a:off x="1369006" y="1292004"/>
            <a:ext cx="9435134" cy="5457752"/>
          </a:xfrm>
          <a:prstGeom prst="rect">
            <a:avLst/>
          </a:prstGeom>
        </p:spPr>
      </p:pic>
    </p:spTree>
    <p:extLst>
      <p:ext uri="{BB962C8B-B14F-4D97-AF65-F5344CB8AC3E}">
        <p14:creationId xmlns:p14="http://schemas.microsoft.com/office/powerpoint/2010/main" val="166703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96555" y="-346439"/>
            <a:ext cx="11423422" cy="1510090"/>
          </a:xfrm>
        </p:spPr>
        <p:txBody>
          <a:bodyPr/>
          <a:lstStyle/>
          <a:p>
            <a:r>
              <a:rPr lang="en-US" sz="3600" dirty="0"/>
              <a:t>Transactions Insights State-Wise Pending and Completed</a:t>
            </a:r>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24</a:t>
            </a:fld>
            <a:endParaRPr lang="en-US"/>
          </a:p>
        </p:txBody>
      </p:sp>
      <p:pic>
        <p:nvPicPr>
          <p:cNvPr id="5" name="Picture 4">
            <a:extLst>
              <a:ext uri="{FF2B5EF4-FFF2-40B4-BE49-F238E27FC236}">
                <a16:creationId xmlns:a16="http://schemas.microsoft.com/office/drawing/2014/main" id="{B99312CF-12EE-322B-BDF5-1F3DA689E16A}"/>
              </a:ext>
            </a:extLst>
          </p:cNvPr>
          <p:cNvPicPr>
            <a:picLocks noChangeAspect="1"/>
          </p:cNvPicPr>
          <p:nvPr/>
        </p:nvPicPr>
        <p:blipFill>
          <a:blip r:embed="rId2"/>
          <a:stretch>
            <a:fillRect/>
          </a:stretch>
        </p:blipFill>
        <p:spPr>
          <a:xfrm>
            <a:off x="476250" y="1356553"/>
            <a:ext cx="11239500" cy="4562475"/>
          </a:xfrm>
          <a:prstGeom prst="rect">
            <a:avLst/>
          </a:prstGeom>
        </p:spPr>
      </p:pic>
      <p:sp>
        <p:nvSpPr>
          <p:cNvPr id="7" name="TextBox 6">
            <a:extLst>
              <a:ext uri="{FF2B5EF4-FFF2-40B4-BE49-F238E27FC236}">
                <a16:creationId xmlns:a16="http://schemas.microsoft.com/office/drawing/2014/main" id="{67476D6F-AE89-A0E2-4DF0-C8307804B72E}"/>
              </a:ext>
            </a:extLst>
          </p:cNvPr>
          <p:cNvSpPr txBox="1"/>
          <p:nvPr/>
        </p:nvSpPr>
        <p:spPr>
          <a:xfrm>
            <a:off x="510620" y="6347939"/>
            <a:ext cx="6142382" cy="369332"/>
          </a:xfrm>
          <a:prstGeom prst="rect">
            <a:avLst/>
          </a:prstGeom>
          <a:noFill/>
        </p:spPr>
        <p:txBody>
          <a:bodyPr wrap="square">
            <a:spAutoFit/>
          </a:bodyPr>
          <a:lstStyle/>
          <a:p>
            <a:r>
              <a:rPr lang="en-IN" dirty="0"/>
              <a:t>Regional Performance Analysis</a:t>
            </a:r>
          </a:p>
        </p:txBody>
      </p:sp>
      <p:sp>
        <p:nvSpPr>
          <p:cNvPr id="10" name="TextBox 9">
            <a:extLst>
              <a:ext uri="{FF2B5EF4-FFF2-40B4-BE49-F238E27FC236}">
                <a16:creationId xmlns:a16="http://schemas.microsoft.com/office/drawing/2014/main" id="{C7A00712-9837-B533-A7A8-CC343CE8F8CE}"/>
              </a:ext>
            </a:extLst>
          </p:cNvPr>
          <p:cNvSpPr txBox="1"/>
          <p:nvPr/>
        </p:nvSpPr>
        <p:spPr>
          <a:xfrm>
            <a:off x="510620" y="5987018"/>
            <a:ext cx="6141562" cy="369332"/>
          </a:xfrm>
          <a:prstGeom prst="rect">
            <a:avLst/>
          </a:prstGeom>
          <a:noFill/>
        </p:spPr>
        <p:txBody>
          <a:bodyPr wrap="square">
            <a:spAutoFit/>
          </a:bodyPr>
          <a:lstStyle/>
          <a:p>
            <a:r>
              <a:rPr lang="en-IN" dirty="0"/>
              <a:t>Operational Bottleneck Identification</a:t>
            </a:r>
          </a:p>
        </p:txBody>
      </p:sp>
    </p:spTree>
    <p:extLst>
      <p:ext uri="{BB962C8B-B14F-4D97-AF65-F5344CB8AC3E}">
        <p14:creationId xmlns:p14="http://schemas.microsoft.com/office/powerpoint/2010/main" val="1902247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6B842E-B794-6243-5107-0167050E622E}"/>
              </a:ext>
            </a:extLst>
          </p:cNvPr>
          <p:cNvSpPr>
            <a:spLocks noGrp="1"/>
          </p:cNvSpPr>
          <p:nvPr>
            <p:ph type="title"/>
          </p:nvPr>
        </p:nvSpPr>
        <p:spPr>
          <a:xfrm>
            <a:off x="3895103" y="-861347"/>
            <a:ext cx="11423422" cy="1510090"/>
          </a:xfrm>
        </p:spPr>
        <p:txBody>
          <a:bodyPr/>
          <a:lstStyle/>
          <a:p>
            <a:r>
              <a:rPr lang="en-US" sz="3600" dirty="0"/>
              <a:t>Dashboard</a:t>
            </a:r>
          </a:p>
        </p:txBody>
      </p:sp>
      <p:sp>
        <p:nvSpPr>
          <p:cNvPr id="4" name="Slide Number Placeholder 3">
            <a:extLst>
              <a:ext uri="{FF2B5EF4-FFF2-40B4-BE49-F238E27FC236}">
                <a16:creationId xmlns:a16="http://schemas.microsoft.com/office/drawing/2014/main" id="{06F8EE46-6D1E-2141-0840-02573AD4B4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25</a:t>
            </a:fld>
            <a:endParaRPr lang="en-US"/>
          </a:p>
        </p:txBody>
      </p:sp>
      <p:pic>
        <p:nvPicPr>
          <p:cNvPr id="3" name="Picture 2" descr="A screenshot of a graph&#10;&#10;Description automatically generated">
            <a:extLst>
              <a:ext uri="{FF2B5EF4-FFF2-40B4-BE49-F238E27FC236}">
                <a16:creationId xmlns:a16="http://schemas.microsoft.com/office/drawing/2014/main" id="{446B554E-1027-4B64-7095-F31F77E0715E}"/>
              </a:ext>
            </a:extLst>
          </p:cNvPr>
          <p:cNvPicPr>
            <a:picLocks noChangeAspect="1"/>
          </p:cNvPicPr>
          <p:nvPr/>
        </p:nvPicPr>
        <p:blipFill>
          <a:blip r:embed="rId2"/>
          <a:stretch>
            <a:fillRect/>
          </a:stretch>
        </p:blipFill>
        <p:spPr>
          <a:xfrm>
            <a:off x="838200" y="648743"/>
            <a:ext cx="10703979" cy="6040969"/>
          </a:xfrm>
          <a:prstGeom prst="rect">
            <a:avLst/>
          </a:prstGeom>
        </p:spPr>
      </p:pic>
    </p:spTree>
    <p:extLst>
      <p:ext uri="{BB962C8B-B14F-4D97-AF65-F5344CB8AC3E}">
        <p14:creationId xmlns:p14="http://schemas.microsoft.com/office/powerpoint/2010/main" val="198935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760720" y="585216"/>
            <a:ext cx="5276088" cy="2276856"/>
          </a:xfrm>
        </p:spPr>
        <p:txBody>
          <a:bodyPr/>
          <a:lstStyle/>
          <a:p>
            <a:r>
              <a:rPr lang="en-US" dirty="0"/>
              <a:t>Thank you</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201168"/>
            <a:ext cx="2743200" cy="365125"/>
          </a:xfrm>
        </p:spPr>
        <p:txBody>
          <a:bodyPr/>
          <a:lstStyle/>
          <a:p>
            <a:fld id="{D8DA9DAA-006C-4F4B-980E-E3DF019B24E2}" type="slidenum">
              <a:rPr lang="en-US" smtClean="0"/>
              <a:pPr/>
              <a:t>26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8"/>
            <a:ext cx="2788920" cy="365125"/>
          </a:xfrm>
        </p:spPr>
        <p:txBody>
          <a:bodyPr/>
          <a:lstStyle/>
          <a:p>
            <a:r>
              <a:rPr lang="en-US" dirty="0"/>
              <a:t>Azure data pipeline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a:xfrm>
            <a:off x="1777111" y="407499"/>
            <a:ext cx="1952279" cy="1952279"/>
          </a:xfrm>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a:xfrm>
            <a:off x="3528345" y="1972581"/>
            <a:ext cx="2290065" cy="2273502"/>
          </a:xfrm>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a:xfrm>
            <a:off x="1092905" y="4018982"/>
            <a:ext cx="3854161" cy="2839018"/>
          </a:xfrm>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760720" y="3127248"/>
            <a:ext cx="5276088" cy="1124712"/>
          </a:xfrm>
        </p:spPr>
        <p:txBody>
          <a:bodyPr/>
          <a:lstStyle/>
          <a:p>
            <a:r>
              <a:rPr lang="en-US" dirty="0"/>
              <a:t>Ajinkya A W</a:t>
            </a:r>
          </a:p>
          <a:p>
            <a:r>
              <a:rPr lang="en-US" dirty="0"/>
              <a:t>ajinkyaw@maveris-systems.com</a:t>
            </a:r>
          </a:p>
          <a:p>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a:xfrm>
            <a:off x="5579539" y="4386312"/>
            <a:ext cx="3119293" cy="2462810"/>
          </a:xfrm>
        </p:spPr>
      </p:pic>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IN" dirty="0"/>
              <a:t>Project Overview</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1D1DE-AE1C-0458-B44E-9CCE9851419C}"/>
              </a:ext>
            </a:extLst>
          </p:cNvPr>
          <p:cNvSpPr>
            <a:spLocks noGrp="1"/>
          </p:cNvSpPr>
          <p:nvPr>
            <p:ph type="title"/>
          </p:nvPr>
        </p:nvSpPr>
        <p:spPr/>
        <p:txBody>
          <a:bodyPr/>
          <a:lstStyle/>
          <a:p>
            <a:r>
              <a:rPr lang="en-US" b="1" dirty="0">
                <a:solidFill>
                  <a:schemeClr val="bg1"/>
                </a:solidFill>
              </a:rPr>
              <a:t>Project Objective</a:t>
            </a:r>
            <a:br>
              <a:rPr lang="en-US" b="1" dirty="0">
                <a:solidFill>
                  <a:schemeClr val="bg1"/>
                </a:solidFill>
              </a:rPr>
            </a:br>
            <a:endParaRPr lang="en-IN" dirty="0">
              <a:solidFill>
                <a:schemeClr val="bg1"/>
              </a:solidFill>
            </a:endParaRPr>
          </a:p>
        </p:txBody>
      </p:sp>
      <p:sp>
        <p:nvSpPr>
          <p:cNvPr id="6" name="Content Placeholder 5">
            <a:extLst>
              <a:ext uri="{FF2B5EF4-FFF2-40B4-BE49-F238E27FC236}">
                <a16:creationId xmlns:a16="http://schemas.microsoft.com/office/drawing/2014/main" id="{8F4BE806-81BF-6980-A6E8-698D34BAD321}"/>
              </a:ext>
            </a:extLst>
          </p:cNvPr>
          <p:cNvSpPr>
            <a:spLocks noGrp="1"/>
          </p:cNvSpPr>
          <p:nvPr>
            <p:ph idx="1"/>
          </p:nvPr>
        </p:nvSpPr>
        <p:spPr>
          <a:xfrm>
            <a:off x="838199" y="999241"/>
            <a:ext cx="10681355" cy="5947660"/>
          </a:xfrm>
        </p:spPr>
        <p:txBody>
          <a:bodyPr>
            <a:normAutofit fontScale="92500" lnSpcReduction="10000"/>
          </a:bodyPr>
          <a:lstStyle/>
          <a:p>
            <a:r>
              <a:rPr lang="en-US" sz="2000" b="1" dirty="0">
                <a:solidFill>
                  <a:schemeClr val="bg1"/>
                </a:solidFill>
                <a:latin typeface="Calibri" panose="020F0502020204030204" pitchFamily="34" charset="0"/>
                <a:cs typeface="Calibri" panose="020F0502020204030204" pitchFamily="34" charset="0"/>
              </a:rPr>
              <a:t>Business Problem</a:t>
            </a:r>
            <a:r>
              <a:rPr lang="en-US" sz="1600" b="1" dirty="0">
                <a:solidFill>
                  <a:schemeClr val="bg1"/>
                </a:solidFill>
                <a:latin typeface="Calibri" panose="020F0502020204030204" pitchFamily="34" charset="0"/>
                <a:cs typeface="Calibri" panose="020F0502020204030204" pitchFamily="34" charset="0"/>
              </a:rPr>
              <a:t>:</a:t>
            </a:r>
            <a:endParaRPr lang="en-US" sz="1600" dirty="0">
              <a:solidFill>
                <a:schemeClr val="bg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Data Ingestion and Management:</a:t>
            </a:r>
            <a:r>
              <a:rPr lang="en-US" sz="1600" dirty="0">
                <a:solidFill>
                  <a:schemeClr val="bg1"/>
                </a:solidFill>
                <a:latin typeface="Calibri" panose="020F0502020204030204" pitchFamily="34" charset="0"/>
                <a:cs typeface="Calibri" panose="020F0502020204030204" pitchFamily="34" charset="0"/>
              </a:rPr>
              <a:t> The organization faced challenges with efficiently ingesting, transforming, and managing large datasets from multiple sources, including customer, transaction, and branch data.</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Real-Time Data Processing:</a:t>
            </a:r>
            <a:r>
              <a:rPr lang="en-US" sz="1600" dirty="0">
                <a:solidFill>
                  <a:schemeClr val="bg1"/>
                </a:solidFill>
                <a:latin typeface="Calibri" panose="020F0502020204030204" pitchFamily="34" charset="0"/>
                <a:cs typeface="Calibri" panose="020F0502020204030204" pitchFamily="34" charset="0"/>
              </a:rPr>
              <a:t> The need for real-time data processing to enable timely insights and decision-making was critical but not effectively addressed by existing systems.</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Data Quality and Consistency:</a:t>
            </a:r>
            <a:r>
              <a:rPr lang="en-US" sz="1600" dirty="0">
                <a:solidFill>
                  <a:schemeClr val="bg1"/>
                </a:solidFill>
                <a:latin typeface="Calibri" panose="020F0502020204030204" pitchFamily="34" charset="0"/>
                <a:cs typeface="Calibri" panose="020F0502020204030204" pitchFamily="34" charset="0"/>
              </a:rPr>
              <a:t> Ensuring data quality, consistency, and accuracy across different stages of processing was essential but challenging due to the complexity of data sources and formats.</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Fraud Detection Capabilities</a:t>
            </a:r>
            <a:r>
              <a:rPr lang="en-US" sz="1600" dirty="0">
                <a:solidFill>
                  <a:schemeClr val="bg1"/>
                </a:solidFill>
                <a:latin typeface="Calibri" panose="020F0502020204030204" pitchFamily="34" charset="0"/>
                <a:cs typeface="Calibri" panose="020F0502020204030204" pitchFamily="34" charset="0"/>
              </a:rPr>
              <a:t>: The existing system lacked the capability to effectively identify and flag potential fraudulent activities in real-time, putting the organization at risk.</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Customer Segmentation</a:t>
            </a:r>
            <a:r>
              <a:rPr lang="en-US" sz="1600" dirty="0">
                <a:solidFill>
                  <a:schemeClr val="bg1"/>
                </a:solidFill>
                <a:latin typeface="Calibri" panose="020F0502020204030204" pitchFamily="34" charset="0"/>
                <a:cs typeface="Calibri" panose="020F0502020204030204" pitchFamily="34" charset="0"/>
              </a:rPr>
              <a:t>: The organization struggled with accurately segmenting customers based on their transaction behaviors and other attributes, hindering targeted marketing efforts and personalized customer experiences.</a:t>
            </a:r>
          </a:p>
          <a:p>
            <a:pPr>
              <a:buFont typeface="Arial" panose="020B0604020202020204" pitchFamily="34" charset="0"/>
              <a:buChar char="•"/>
            </a:pPr>
            <a:endParaRPr lang="en-US" sz="1600" dirty="0">
              <a:solidFill>
                <a:schemeClr val="bg1"/>
              </a:solidFill>
              <a:latin typeface="Calibri" panose="020F0502020204030204" pitchFamily="34" charset="0"/>
              <a:cs typeface="Calibri" panose="020F0502020204030204" pitchFamily="34" charset="0"/>
            </a:endParaRPr>
          </a:p>
          <a:p>
            <a:r>
              <a:rPr lang="en-US" sz="2000" b="1" dirty="0">
                <a:solidFill>
                  <a:schemeClr val="bg1"/>
                </a:solidFill>
                <a:latin typeface="Calibri" panose="020F0502020204030204" pitchFamily="34" charset="0"/>
                <a:cs typeface="Calibri" panose="020F0502020204030204" pitchFamily="34" charset="0"/>
              </a:rPr>
              <a:t>Project Goals</a:t>
            </a:r>
            <a:r>
              <a:rPr lang="en-US" sz="1600" b="1" dirty="0">
                <a:solidFill>
                  <a:schemeClr val="bg1"/>
                </a:solidFill>
                <a:latin typeface="Calibri" panose="020F0502020204030204" pitchFamily="34" charset="0"/>
                <a:cs typeface="Calibri" panose="020F0502020204030204" pitchFamily="34" charset="0"/>
              </a:rPr>
              <a:t>:</a:t>
            </a:r>
            <a:endParaRPr lang="en-US" sz="1600" dirty="0">
              <a:solidFill>
                <a:schemeClr val="bg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Implement a Robust Data Pipeline:</a:t>
            </a:r>
            <a:r>
              <a:rPr lang="en-US" sz="1600" dirty="0">
                <a:solidFill>
                  <a:schemeClr val="bg1"/>
                </a:solidFill>
                <a:latin typeface="Calibri" panose="020F0502020204030204" pitchFamily="34" charset="0"/>
                <a:cs typeface="Calibri" panose="020F0502020204030204" pitchFamily="34" charset="0"/>
              </a:rPr>
              <a:t> Develop a scalable data pipeline architecture using Azure Databricks to handle both batch and streaming data efficiently.</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Optimize Data Transformations:</a:t>
            </a:r>
            <a:r>
              <a:rPr lang="en-US" sz="1600" dirty="0">
                <a:solidFill>
                  <a:schemeClr val="bg1"/>
                </a:solidFill>
                <a:latin typeface="Calibri" panose="020F0502020204030204" pitchFamily="34" charset="0"/>
                <a:cs typeface="Calibri" panose="020F0502020204030204" pitchFamily="34" charset="0"/>
              </a:rPr>
              <a:t> Use the Medallion architecture (Bronze, Silver, Gold layers) to clean, transform, and aggregate data, ensuring high data quality and readiness for analytics.</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Enable Real-Time Analytics:</a:t>
            </a:r>
            <a:r>
              <a:rPr lang="en-US" sz="1600" dirty="0">
                <a:solidFill>
                  <a:schemeClr val="bg1"/>
                </a:solidFill>
                <a:latin typeface="Calibri" panose="020F0502020204030204" pitchFamily="34" charset="0"/>
                <a:cs typeface="Calibri" panose="020F0502020204030204" pitchFamily="34" charset="0"/>
              </a:rPr>
              <a:t> Provide real-time data processing capabilities to support live dashboards and immediate insights into business metrics.</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Facilitate Data-Driven Decision Making:</a:t>
            </a:r>
            <a:r>
              <a:rPr lang="en-US" sz="1600" dirty="0">
                <a:solidFill>
                  <a:schemeClr val="bg1"/>
                </a:solidFill>
                <a:latin typeface="Calibri" panose="020F0502020204030204" pitchFamily="34" charset="0"/>
                <a:cs typeface="Calibri" panose="020F0502020204030204" pitchFamily="34" charset="0"/>
              </a:rPr>
              <a:t> Provide enriched, high-quality data to downstream analytics tools like Power BI to support strategic and operational decision-making.</a:t>
            </a:r>
          </a:p>
          <a:p>
            <a:pPr>
              <a:buFont typeface="Arial" panose="020B0604020202020204" pitchFamily="34" charset="0"/>
              <a:buChar char="•"/>
            </a:pPr>
            <a:r>
              <a:rPr lang="en-US" sz="1600" b="1" dirty="0">
                <a:solidFill>
                  <a:schemeClr val="bg1"/>
                </a:solidFill>
                <a:latin typeface="Calibri" panose="020F0502020204030204" pitchFamily="34" charset="0"/>
                <a:cs typeface="Calibri" panose="020F0502020204030204" pitchFamily="34" charset="0"/>
              </a:rPr>
              <a:t>Enhance Customer Segmentation</a:t>
            </a:r>
            <a:r>
              <a:rPr lang="en-US" sz="1600" dirty="0">
                <a:solidFill>
                  <a:schemeClr val="bg1"/>
                </a:solidFill>
                <a:latin typeface="Calibri" panose="020F0502020204030204" pitchFamily="34" charset="0"/>
                <a:cs typeface="Calibri" panose="020F0502020204030204" pitchFamily="34" charset="0"/>
              </a:rPr>
              <a:t>: Improve customer segmentation by processing and analyzing enriched data to create more targeted and effective marketing strategies.</a:t>
            </a:r>
          </a:p>
          <a:p>
            <a:endParaRPr lang="en-IN" sz="1400" dirty="0">
              <a:solidFill>
                <a:schemeClr val="bg1"/>
              </a:solidFill>
            </a:endParaRPr>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264444"/>
            <a:ext cx="10515600" cy="1509713"/>
          </a:xfrm>
        </p:spPr>
        <p:txBody>
          <a:bodyPr/>
          <a:lstStyle/>
          <a:p>
            <a:r>
              <a:rPr lang="en-IN" dirty="0">
                <a:solidFill>
                  <a:schemeClr val="bg1"/>
                </a:solidFill>
              </a:rPr>
              <a:t>Key Outcomes</a:t>
            </a:r>
          </a:p>
        </p:txBody>
      </p:sp>
      <p:sp>
        <p:nvSpPr>
          <p:cNvPr id="11" name="Rectangle 3">
            <a:extLst>
              <a:ext uri="{FF2B5EF4-FFF2-40B4-BE49-F238E27FC236}">
                <a16:creationId xmlns:a16="http://schemas.microsoft.com/office/drawing/2014/main" id="{131CCA54-0502-F2B1-53B5-74768092EBCE}"/>
              </a:ext>
            </a:extLst>
          </p:cNvPr>
          <p:cNvSpPr>
            <a:spLocks noGrp="1" noChangeArrowheads="1"/>
          </p:cNvSpPr>
          <p:nvPr>
            <p:ph idx="1"/>
          </p:nvPr>
        </p:nvSpPr>
        <p:spPr bwMode="auto">
          <a:xfrm>
            <a:off x="838200" y="1453076"/>
            <a:ext cx="1117154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Improved Data Accessibility:</a:t>
            </a:r>
            <a:r>
              <a:rPr kumimoji="0" lang="en-US" altLang="en-US" sz="17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bg1"/>
                </a:solidFill>
                <a:effectLst/>
                <a:latin typeface="Arial" panose="020B0604020202020204" pitchFamily="34" charset="0"/>
              </a:rPr>
              <a:t> All relevant data is made accessible in a consistent, reliable format, enabling more informed business decisions.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bg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sz="1700" b="1" dirty="0">
                <a:solidFill>
                  <a:schemeClr val="bg1"/>
                </a:solidFill>
                <a:latin typeface="Arial" panose="020B0604020202020204" pitchFamily="34" charset="0"/>
              </a:rPr>
              <a:t>Optimized Reporting: </a:t>
            </a:r>
            <a:r>
              <a:rPr lang="en-US" sz="1700" dirty="0">
                <a:solidFill>
                  <a:schemeClr val="bg1"/>
                </a:solidFill>
                <a:latin typeface="Arial" panose="020B0604020202020204" pitchFamily="34" charset="0"/>
              </a:rPr>
              <a:t>Faster and more accurate reporting that enables stakeholders to make data-driven     decisions with confidence.</a:t>
            </a:r>
          </a:p>
          <a:p>
            <a:pPr marL="0" indent="0" eaLnBrk="0" fontAlgn="base" hangingPunct="0">
              <a:lnSpc>
                <a:spcPct val="100000"/>
              </a:lnSpc>
              <a:spcBef>
                <a:spcPct val="0"/>
              </a:spcBef>
              <a:spcAft>
                <a:spcPct val="0"/>
              </a:spcAft>
              <a:buFontTx/>
              <a:buChar char="•"/>
            </a:pPr>
            <a:endParaRPr lang="en-US" altLang="en-US" sz="17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Enhanced Data Quality:</a:t>
            </a:r>
            <a:r>
              <a:rPr kumimoji="0" lang="en-US" altLang="en-US" sz="17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bg1"/>
                </a:solidFill>
                <a:effectLst/>
                <a:latin typeface="Arial" panose="020B0604020202020204" pitchFamily="34" charset="0"/>
              </a:rPr>
              <a:t> Data cleaning and transformation processes reduce errors and inconsistencies, leading to more accurate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Scalability and Flexibility:</a:t>
            </a:r>
            <a:r>
              <a:rPr kumimoji="0" lang="en-US" altLang="en-US" sz="17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bg1"/>
                </a:solidFill>
                <a:effectLst/>
                <a:latin typeface="Arial" panose="020B0604020202020204" pitchFamily="34" charset="0"/>
              </a:rPr>
              <a:t> The data pipeline is scalable, able to handle increasing data volumes,</a:t>
            </a:r>
            <a:r>
              <a:rPr lang="en-US" altLang="en-US" sz="1700" dirty="0">
                <a:solidFill>
                  <a:schemeClr val="bg1"/>
                </a:solidFill>
                <a:latin typeface="Arial" panose="020B0604020202020204" pitchFamily="34" charset="0"/>
              </a:rPr>
              <a:t> </a:t>
            </a:r>
            <a:r>
              <a:rPr kumimoji="0" lang="en-US" altLang="en-US" sz="1700" b="0" i="0" u="none" strike="noStrike" cap="none" normalizeH="0" baseline="0" dirty="0">
                <a:ln>
                  <a:noFill/>
                </a:ln>
                <a:solidFill>
                  <a:schemeClr val="bg1"/>
                </a:solidFill>
                <a:effectLst/>
                <a:latin typeface="Arial" panose="020B0604020202020204" pitchFamily="34" charset="0"/>
              </a:rPr>
              <a:t>and flexible enough to integrate new   data sources as needed. </a:t>
            </a:r>
            <a:endParaRPr lang="en-US" altLang="en-US" sz="17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700" b="1" dirty="0">
                <a:solidFill>
                  <a:schemeClr val="bg1"/>
                </a:solidFill>
                <a:latin typeface="Arial" panose="020B0604020202020204" pitchFamily="34" charset="0"/>
              </a:rPr>
              <a:t>Advanced Fraud Detection</a:t>
            </a:r>
            <a:r>
              <a:rPr lang="en-US" sz="1700" dirty="0">
                <a:solidFill>
                  <a:schemeClr val="bg1"/>
                </a:solidFill>
                <a:latin typeface="Arial" panose="020B0604020202020204" pitchFamily="34" charset="0"/>
              </a:rPr>
              <a:t>: Enhanced capabilities to identify and mitigate fraudulent activities in real-time, reducing potential risks to the organization.</a:t>
            </a:r>
          </a:p>
          <a:p>
            <a:pPr marL="0" marR="0" lvl="0" indent="0" algn="l" defTabSz="914400" rtl="0" eaLnBrk="0" fontAlgn="base" latinLnBrk="0" hangingPunct="0">
              <a:lnSpc>
                <a:spcPct val="100000"/>
              </a:lnSpc>
              <a:spcBef>
                <a:spcPct val="0"/>
              </a:spcBef>
              <a:spcAft>
                <a:spcPct val="0"/>
              </a:spcAft>
              <a:buClrTx/>
              <a:buSzTx/>
              <a:buNone/>
              <a:tabLst/>
            </a:pPr>
            <a:endParaRPr lang="en-US" sz="17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700" b="1" dirty="0">
                <a:solidFill>
                  <a:schemeClr val="bg1"/>
                </a:solidFill>
                <a:latin typeface="Arial" panose="020B0604020202020204" pitchFamily="34" charset="0"/>
              </a:rPr>
              <a:t>Improved Customer Segmentation: </a:t>
            </a:r>
            <a:r>
              <a:rPr lang="en-US" sz="1700" dirty="0">
                <a:solidFill>
                  <a:schemeClr val="bg1"/>
                </a:solidFill>
                <a:latin typeface="Arial" panose="020B0604020202020204" pitchFamily="34" charset="0"/>
              </a:rPr>
              <a:t>More accurate and effective customer segmentation, leading to increased customer satisfaction and optimized marketing efforts.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dirty="0">
              <a:solidFill>
                <a:schemeClr val="bg1"/>
              </a:solidFill>
              <a:latin typeface="Arial" panose="020B0604020202020204" pitchFamily="34" charset="0"/>
            </a:endParaRPr>
          </a:p>
        </p:txBody>
      </p:sp>
    </p:spTree>
    <p:extLst>
      <p:ext uri="{BB962C8B-B14F-4D97-AF65-F5344CB8AC3E}">
        <p14:creationId xmlns:p14="http://schemas.microsoft.com/office/powerpoint/2010/main" val="27782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838200" y="-210959"/>
            <a:ext cx="10515600" cy="1509713"/>
          </a:xfrm>
        </p:spPr>
        <p:txBody>
          <a:bodyPr/>
          <a:lstStyle/>
          <a:p>
            <a:r>
              <a:rPr lang="en-US" sz="3600" b="1" dirty="0">
                <a:solidFill>
                  <a:schemeClr val="bg1"/>
                </a:solidFill>
                <a:latin typeface="Arial" panose="020B0604020202020204" pitchFamily="34" charset="0"/>
              </a:rPr>
              <a:t>High-Level Description of the Data Pipeline</a:t>
            </a:r>
            <a:endParaRPr lang="en-IN" sz="3600" dirty="0">
              <a:solidFill>
                <a:schemeClr val="bg1"/>
              </a:solidFill>
            </a:endParaRPr>
          </a:p>
        </p:txBody>
      </p:sp>
      <p:sp>
        <p:nvSpPr>
          <p:cNvPr id="11" name="Rectangle 3">
            <a:extLst>
              <a:ext uri="{FF2B5EF4-FFF2-40B4-BE49-F238E27FC236}">
                <a16:creationId xmlns:a16="http://schemas.microsoft.com/office/drawing/2014/main" id="{131CCA54-0502-F2B1-53B5-74768092EBCE}"/>
              </a:ext>
            </a:extLst>
          </p:cNvPr>
          <p:cNvSpPr>
            <a:spLocks noGrp="1" noChangeArrowheads="1"/>
          </p:cNvSpPr>
          <p:nvPr>
            <p:ph idx="1"/>
          </p:nvPr>
        </p:nvSpPr>
        <p:spPr bwMode="auto">
          <a:xfrm>
            <a:off x="838200" y="1826622"/>
            <a:ext cx="11171548" cy="484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700" dirty="0">
                <a:solidFill>
                  <a:schemeClr val="bg1"/>
                </a:solidFill>
                <a:latin typeface="Univers" panose="020B0503020202020204" pitchFamily="34" charset="0"/>
              </a:rPr>
              <a:t>The project involves designing and implementing a robust data pipeline using Azure Databricks to handle both batch and streaming data. The pipeline follows the Medallion architecture, which organizes data into Bronze, Silver, and Gold layers to ensure data quality, consistency, and readiness for analytics.</a:t>
            </a:r>
          </a:p>
          <a:p>
            <a:pPr>
              <a:buFont typeface="Arial" panose="020B0604020202020204" pitchFamily="34" charset="0"/>
              <a:buChar char="•"/>
            </a:pPr>
            <a:r>
              <a:rPr lang="en-US" sz="1700" dirty="0">
                <a:solidFill>
                  <a:schemeClr val="bg1"/>
                </a:solidFill>
                <a:latin typeface="Univers" panose="020B0503020202020204" pitchFamily="34" charset="0"/>
              </a:rPr>
              <a:t>The pipeline incorporates real-time fraud detection, customer segmentation, and advanced data processing capabilities, enabling the organization to gain actionable insights and optimize its business operations.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dirty="0">
              <a:solidFill>
                <a:schemeClr val="bg1"/>
              </a:solidFill>
              <a:latin typeface="Arial" panose="020B0604020202020204" pitchFamily="34" charset="0"/>
            </a:endParaRPr>
          </a:p>
          <a:p>
            <a:r>
              <a:rPr lang="en-US" sz="1800" b="1" dirty="0">
                <a:solidFill>
                  <a:schemeClr val="bg1"/>
                </a:solidFill>
                <a:latin typeface="+mj-lt"/>
                <a:cs typeface="Arial" panose="020B0604020202020204" pitchFamily="34" charset="0"/>
              </a:rPr>
              <a:t>Data Sources</a:t>
            </a:r>
            <a:r>
              <a:rPr lang="en-US" sz="1700" b="1" dirty="0">
                <a:solidFill>
                  <a:schemeClr val="bg1"/>
                </a:solidFill>
                <a:latin typeface="+mj-lt"/>
                <a:cs typeface="Arial" panose="020B0604020202020204" pitchFamily="34" charset="0"/>
              </a:rPr>
              <a:t>:</a:t>
            </a:r>
            <a:endParaRPr lang="en-US" sz="1700" dirty="0">
              <a:solidFill>
                <a:schemeClr val="bg1"/>
              </a:solidFill>
              <a:latin typeface="+mj-lt"/>
              <a:cs typeface="Arial" panose="020B0604020202020204" pitchFamily="34" charset="0"/>
            </a:endParaRPr>
          </a:p>
          <a:p>
            <a:pPr>
              <a:buFont typeface="Arial" panose="020B0604020202020204" pitchFamily="34" charset="0"/>
              <a:buChar char="•"/>
            </a:pPr>
            <a:r>
              <a:rPr lang="en-US" sz="1700" b="1" dirty="0">
                <a:solidFill>
                  <a:schemeClr val="bg1"/>
                </a:solidFill>
                <a:latin typeface="+mj-lt"/>
                <a:cs typeface="Arial" panose="020B0604020202020204" pitchFamily="34" charset="0"/>
              </a:rPr>
              <a:t>Customer Data:</a:t>
            </a:r>
            <a:r>
              <a:rPr lang="en-US" sz="1700" dirty="0">
                <a:solidFill>
                  <a:schemeClr val="bg1"/>
                </a:solidFill>
                <a:latin typeface="+mj-lt"/>
                <a:cs typeface="Arial" panose="020B0604020202020204" pitchFamily="34" charset="0"/>
              </a:rPr>
              <a:t> Ingested from various systems and stored in the landing zone as raw data.</a:t>
            </a:r>
          </a:p>
          <a:p>
            <a:pPr>
              <a:buFont typeface="Arial" panose="020B0604020202020204" pitchFamily="34" charset="0"/>
              <a:buChar char="•"/>
            </a:pPr>
            <a:endParaRPr lang="en-US" sz="1700" dirty="0">
              <a:solidFill>
                <a:schemeClr val="bg1"/>
              </a:solidFill>
              <a:latin typeface="+mj-lt"/>
              <a:cs typeface="Arial" panose="020B0604020202020204" pitchFamily="34" charset="0"/>
            </a:endParaRPr>
          </a:p>
          <a:p>
            <a:pPr>
              <a:buFont typeface="Arial" panose="020B0604020202020204" pitchFamily="34" charset="0"/>
              <a:buChar char="•"/>
            </a:pPr>
            <a:r>
              <a:rPr lang="en-US" sz="1700" b="1" dirty="0">
                <a:solidFill>
                  <a:schemeClr val="bg1"/>
                </a:solidFill>
                <a:latin typeface="+mj-lt"/>
                <a:cs typeface="Arial" panose="020B0604020202020204" pitchFamily="34" charset="0"/>
              </a:rPr>
              <a:t>Transaction Data:</a:t>
            </a:r>
            <a:r>
              <a:rPr lang="en-US" sz="1700" dirty="0">
                <a:solidFill>
                  <a:schemeClr val="bg1"/>
                </a:solidFill>
                <a:latin typeface="+mj-lt"/>
                <a:cs typeface="Arial" panose="020B0604020202020204" pitchFamily="34" charset="0"/>
              </a:rPr>
              <a:t> Streamed in real-time, capturing every transaction with attributes such as transaction ID, customer ID, branch ID, amount, channel, type, and timestamp.</a:t>
            </a:r>
          </a:p>
          <a:p>
            <a:pPr>
              <a:buFont typeface="Arial" panose="020B0604020202020204" pitchFamily="34" charset="0"/>
              <a:buChar char="•"/>
            </a:pPr>
            <a:endParaRPr lang="en-US" sz="1700" b="1" dirty="0">
              <a:solidFill>
                <a:schemeClr val="bg1"/>
              </a:solidFill>
              <a:latin typeface="+mj-lt"/>
              <a:cs typeface="Arial" panose="020B0604020202020204" pitchFamily="34" charset="0"/>
            </a:endParaRPr>
          </a:p>
          <a:p>
            <a:pPr>
              <a:buFont typeface="Arial" panose="020B0604020202020204" pitchFamily="34" charset="0"/>
              <a:buChar char="•"/>
            </a:pPr>
            <a:r>
              <a:rPr lang="en-US" sz="1700" b="1" dirty="0">
                <a:solidFill>
                  <a:schemeClr val="bg1"/>
                </a:solidFill>
                <a:latin typeface="+mj-lt"/>
                <a:cs typeface="Arial" panose="020B0604020202020204" pitchFamily="34" charset="0"/>
              </a:rPr>
              <a:t>Branch Data:</a:t>
            </a:r>
            <a:r>
              <a:rPr lang="en-US" sz="1700" dirty="0">
                <a:solidFill>
                  <a:schemeClr val="bg1"/>
                </a:solidFill>
                <a:latin typeface="+mj-lt"/>
                <a:cs typeface="Arial" panose="020B0604020202020204" pitchFamily="34" charset="0"/>
              </a:rPr>
              <a:t> Static data detailing branch locations, names, and associated time zones.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700" dirty="0">
              <a:solidFill>
                <a:schemeClr val="bg1"/>
              </a:solidFill>
              <a:latin typeface="Arial" panose="020B0604020202020204" pitchFamily="34" charset="0"/>
            </a:endParaRPr>
          </a:p>
        </p:txBody>
      </p:sp>
    </p:spTree>
    <p:extLst>
      <p:ext uri="{BB962C8B-B14F-4D97-AF65-F5344CB8AC3E}">
        <p14:creationId xmlns:p14="http://schemas.microsoft.com/office/powerpoint/2010/main" val="177364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9144000" cy="2340864"/>
          </a:xfrm>
        </p:spPr>
        <p:txBody>
          <a:bodyPr/>
          <a:lstStyle/>
          <a:p>
            <a:r>
              <a:rPr lang="en-IN" dirty="0"/>
              <a:t>Data Processing</a:t>
            </a:r>
            <a:endParaRPr lang="en-US" dirty="0"/>
          </a:p>
        </p:txBody>
      </p:sp>
    </p:spTree>
    <p:extLst>
      <p:ext uri="{BB962C8B-B14F-4D97-AF65-F5344CB8AC3E}">
        <p14:creationId xmlns:p14="http://schemas.microsoft.com/office/powerpoint/2010/main" val="1180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64270D1-04CB-DB89-96AE-2FB56EC480D8}"/>
              </a:ext>
            </a:extLst>
          </p:cNvPr>
          <p:cNvSpPr>
            <a:spLocks noGrp="1"/>
          </p:cNvSpPr>
          <p:nvPr>
            <p:ph type="title"/>
          </p:nvPr>
        </p:nvSpPr>
        <p:spPr>
          <a:xfrm>
            <a:off x="576072" y="365125"/>
            <a:ext cx="8172002" cy="1325563"/>
          </a:xfrm>
        </p:spPr>
        <p:txBody>
          <a:bodyPr/>
          <a:lstStyle/>
          <a:p>
            <a:r>
              <a:rPr lang="en-IN" dirty="0"/>
              <a:t>Architecture &amp; Data Flow</a:t>
            </a:r>
            <a:endParaRPr lang="en-US" dirty="0"/>
          </a:p>
        </p:txBody>
      </p:sp>
      <p:sp>
        <p:nvSpPr>
          <p:cNvPr id="12" name="Footer Placeholder 2">
            <a:extLst>
              <a:ext uri="{FF2B5EF4-FFF2-40B4-BE49-F238E27FC236}">
                <a16:creationId xmlns:a16="http://schemas.microsoft.com/office/drawing/2014/main" id="{562B865E-99A6-8878-5BB3-E51C2CE848B6}"/>
              </a:ext>
            </a:extLst>
          </p:cNvPr>
          <p:cNvSpPr>
            <a:spLocks noGrp="1"/>
          </p:cNvSpPr>
          <p:nvPr>
            <p:ph type="ftr" sz="quarter" idx="11"/>
          </p:nvPr>
        </p:nvSpPr>
        <p:spPr>
          <a:xfrm>
            <a:off x="8503920" y="841248"/>
            <a:ext cx="3630168" cy="365125"/>
          </a:xfrm>
        </p:spPr>
        <p:txBody>
          <a:bodyPr/>
          <a:lstStyle/>
          <a:p>
            <a:pPr>
              <a:spcAft>
                <a:spcPts val="600"/>
              </a:spcAft>
            </a:pPr>
            <a:r>
              <a:rPr lang="en-US" dirty="0"/>
              <a:t>Diagram of the Data Pipeline</a:t>
            </a:r>
          </a:p>
        </p:txBody>
      </p:sp>
      <p:pic>
        <p:nvPicPr>
          <p:cNvPr id="5" name="Picture 4" descr="A diagram of a product&#10;&#10;Description automatically generated">
            <a:extLst>
              <a:ext uri="{FF2B5EF4-FFF2-40B4-BE49-F238E27FC236}">
                <a16:creationId xmlns:a16="http://schemas.microsoft.com/office/drawing/2014/main" id="{0D9ACBE5-D59C-347B-F76E-C74EAA9962DB}"/>
              </a:ext>
            </a:extLst>
          </p:cNvPr>
          <p:cNvPicPr>
            <a:picLocks noChangeAspect="1"/>
          </p:cNvPicPr>
          <p:nvPr/>
        </p:nvPicPr>
        <p:blipFill>
          <a:blip r:embed="rId2"/>
          <a:stretch>
            <a:fillRect/>
          </a:stretch>
        </p:blipFill>
        <p:spPr>
          <a:xfrm>
            <a:off x="576072" y="2291297"/>
            <a:ext cx="10771632" cy="3419993"/>
          </a:xfrm>
          <a:prstGeom prst="rect">
            <a:avLst/>
          </a:prstGeom>
          <a:noFill/>
        </p:spPr>
      </p:pic>
      <p:sp>
        <p:nvSpPr>
          <p:cNvPr id="14" name="Slide Number Placeholder 4">
            <a:extLst>
              <a:ext uri="{FF2B5EF4-FFF2-40B4-BE49-F238E27FC236}">
                <a16:creationId xmlns:a16="http://schemas.microsoft.com/office/drawing/2014/main" id="{9499954C-C4F4-5C85-FB31-3B4BF3FF5C33}"/>
              </a:ext>
            </a:extLst>
          </p:cNvPr>
          <p:cNvSpPr>
            <a:spLocks noGrp="1"/>
          </p:cNvSpPr>
          <p:nvPr>
            <p:ph type="sldNum" sz="quarter" idx="12"/>
          </p:nvPr>
        </p:nvSpPr>
        <p:spPr>
          <a:xfrm>
            <a:off x="8610600" y="6356350"/>
            <a:ext cx="2743200" cy="365125"/>
          </a:xfrm>
        </p:spPr>
        <p:txBody>
          <a:bodyPr/>
          <a:lstStyle/>
          <a:p>
            <a:pPr>
              <a:spcAft>
                <a:spcPts val="600"/>
              </a:spcAft>
            </a:pPr>
            <a:fld id="{D8DA9DAA-006C-4F4B-980E-E3DF019B24E2}" type="slidenum">
              <a:rPr lang="en-US" smtClean="0"/>
              <a:pPr>
                <a:spcAft>
                  <a:spcPts val="600"/>
                </a:spcAft>
              </a:pPr>
              <a:t>8</a:t>
            </a:fld>
            <a:endParaRPr lang="en-US"/>
          </a:p>
        </p:txBody>
      </p:sp>
    </p:spTree>
    <p:extLst>
      <p:ext uri="{BB962C8B-B14F-4D97-AF65-F5344CB8AC3E}">
        <p14:creationId xmlns:p14="http://schemas.microsoft.com/office/powerpoint/2010/main" val="50945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EA0ED0-5C42-44BF-4DE5-2193291CA4A7}"/>
              </a:ext>
            </a:extLst>
          </p:cNvPr>
          <p:cNvSpPr>
            <a:spLocks noGrp="1"/>
          </p:cNvSpPr>
          <p:nvPr>
            <p:ph type="title"/>
          </p:nvPr>
        </p:nvSpPr>
        <p:spPr>
          <a:xfrm>
            <a:off x="1059678" y="-332877"/>
            <a:ext cx="10515600" cy="1457395"/>
          </a:xfrm>
        </p:spPr>
        <p:txBody>
          <a:bodyPr anchor="b">
            <a:normAutofit/>
          </a:bodyPr>
          <a:lstStyle/>
          <a:p>
            <a:r>
              <a:rPr lang="en-IN" dirty="0">
                <a:solidFill>
                  <a:schemeClr val="bg1"/>
                </a:solidFill>
              </a:rPr>
              <a:t>ADLS Structure</a:t>
            </a:r>
          </a:p>
        </p:txBody>
      </p:sp>
      <p:sp>
        <p:nvSpPr>
          <p:cNvPr id="6" name="Rectangle 2">
            <a:extLst>
              <a:ext uri="{FF2B5EF4-FFF2-40B4-BE49-F238E27FC236}">
                <a16:creationId xmlns:a16="http://schemas.microsoft.com/office/drawing/2014/main" id="{836C22F1-823D-1A81-C311-99BE29FA576D}"/>
              </a:ext>
            </a:extLst>
          </p:cNvPr>
          <p:cNvSpPr>
            <a:spLocks noGrp="1" noChangeArrowheads="1"/>
          </p:cNvSpPr>
          <p:nvPr>
            <p:ph sz="half" idx="1"/>
          </p:nvPr>
        </p:nvSpPr>
        <p:spPr bwMode="auto">
          <a:xfrm>
            <a:off x="829965" y="1196353"/>
            <a:ext cx="5081832" cy="531870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r>
              <a:rPr lang="en-IN" sz="1300" dirty="0">
                <a:solidFill>
                  <a:schemeClr val="bg1"/>
                </a:solidFill>
              </a:rPr>
              <a:t>I organized Azure Data Lake Storage (ADLS) into a structured directory system to efficiently manage and process data:</a:t>
            </a:r>
          </a:p>
          <a:p>
            <a:r>
              <a:rPr lang="en-IN" sz="1300" b="1" dirty="0">
                <a:solidFill>
                  <a:schemeClr val="bg1"/>
                </a:solidFill>
              </a:rPr>
              <a:t>Landing Zone:</a:t>
            </a:r>
            <a:endParaRPr lang="en-IN" sz="1300" dirty="0">
              <a:solidFill>
                <a:schemeClr val="bg1"/>
              </a:solidFill>
            </a:endParaRPr>
          </a:p>
          <a:p>
            <a:pPr lvl="1"/>
            <a:r>
              <a:rPr lang="en-IN" sz="1300" b="1" dirty="0">
                <a:solidFill>
                  <a:schemeClr val="bg1"/>
                </a:solidFill>
              </a:rPr>
              <a:t>raw_customers/</a:t>
            </a:r>
            <a:r>
              <a:rPr lang="en-IN" sz="1300" dirty="0">
                <a:solidFill>
                  <a:schemeClr val="bg1"/>
                </a:solidFill>
              </a:rPr>
              <a:t>: Repository for raw customer data.</a:t>
            </a:r>
          </a:p>
          <a:p>
            <a:pPr lvl="1"/>
            <a:r>
              <a:rPr lang="en-IN" sz="1300" b="1" dirty="0">
                <a:solidFill>
                  <a:schemeClr val="bg1"/>
                </a:solidFill>
              </a:rPr>
              <a:t>raw_transactions/</a:t>
            </a:r>
            <a:r>
              <a:rPr lang="en-IN" sz="1300" dirty="0">
                <a:solidFill>
                  <a:schemeClr val="bg1"/>
                </a:solidFill>
              </a:rPr>
              <a:t>: Repository for raw transaction data.</a:t>
            </a:r>
          </a:p>
          <a:p>
            <a:pPr lvl="1"/>
            <a:r>
              <a:rPr lang="en-IN" sz="1300" b="1" dirty="0">
                <a:solidFill>
                  <a:schemeClr val="bg1"/>
                </a:solidFill>
              </a:rPr>
              <a:t>raw_branches/</a:t>
            </a:r>
            <a:r>
              <a:rPr lang="en-IN" sz="1300" dirty="0">
                <a:solidFill>
                  <a:schemeClr val="bg1"/>
                </a:solidFill>
              </a:rPr>
              <a:t>: Repository for raw branch data.</a:t>
            </a:r>
          </a:p>
          <a:p>
            <a:pPr lvl="1"/>
            <a:endParaRPr lang="en-IN" sz="1300" dirty="0">
              <a:solidFill>
                <a:schemeClr val="bg1"/>
              </a:solidFill>
            </a:endParaRPr>
          </a:p>
          <a:p>
            <a:r>
              <a:rPr lang="en-IN" sz="1300" b="1" dirty="0">
                <a:solidFill>
                  <a:schemeClr val="bg1"/>
                </a:solidFill>
              </a:rPr>
              <a:t>Checkpoints:</a:t>
            </a:r>
            <a:r>
              <a:rPr lang="en-IN" sz="1300" dirty="0">
                <a:solidFill>
                  <a:schemeClr val="bg1"/>
                </a:solidFill>
              </a:rPr>
              <a:t> A dedicated directory for storing checkpoints to support data streaming and processing continuity.</a:t>
            </a:r>
          </a:p>
          <a:p>
            <a:endParaRPr lang="en-US" sz="1300" dirty="0">
              <a:solidFill>
                <a:schemeClr val="bg1"/>
              </a:solidFill>
            </a:endParaRPr>
          </a:p>
          <a:p>
            <a:r>
              <a:rPr lang="en-US" sz="1300" b="1" dirty="0">
                <a:solidFill>
                  <a:schemeClr val="bg1"/>
                </a:solidFill>
              </a:rPr>
              <a:t>Medallion Architecture:</a:t>
            </a:r>
          </a:p>
          <a:p>
            <a:r>
              <a:rPr lang="en-US" sz="1300" b="1" dirty="0">
                <a:solidFill>
                  <a:schemeClr val="bg1"/>
                </a:solidFill>
              </a:rPr>
              <a:t>Bronze/</a:t>
            </a:r>
            <a:r>
              <a:rPr lang="en-US" sz="1300" dirty="0">
                <a:solidFill>
                  <a:schemeClr val="bg1"/>
                </a:solidFill>
              </a:rPr>
              <a:t>: I stored raw, unprocessed data directly ingested from the landing zone, maintaining data in its original form.</a:t>
            </a:r>
          </a:p>
          <a:p>
            <a:r>
              <a:rPr lang="en-US" sz="1300" b="1" dirty="0">
                <a:solidFill>
                  <a:schemeClr val="bg1"/>
                </a:solidFill>
              </a:rPr>
              <a:t>Silver/</a:t>
            </a:r>
            <a:r>
              <a:rPr lang="en-US" sz="1300" dirty="0">
                <a:solidFill>
                  <a:schemeClr val="bg1"/>
                </a:solidFill>
              </a:rPr>
              <a:t>: I transformed and cleaned the raw data from the Bronze layer, preparing it for further enrichment and analysis.</a:t>
            </a:r>
          </a:p>
          <a:p>
            <a:r>
              <a:rPr lang="en-US" sz="1300" b="1" dirty="0">
                <a:solidFill>
                  <a:schemeClr val="bg1"/>
                </a:solidFill>
              </a:rPr>
              <a:t>Gold/</a:t>
            </a:r>
            <a:r>
              <a:rPr lang="en-US" sz="1300" dirty="0">
                <a:solidFill>
                  <a:schemeClr val="bg1"/>
                </a:solidFill>
              </a:rPr>
              <a:t>: I aggregated and prepared the data in the Gold layer, making it analytics-ready and suitable for business intelligence and reporting.</a:t>
            </a:r>
          </a:p>
        </p:txBody>
      </p:sp>
      <p:pic>
        <p:nvPicPr>
          <p:cNvPr id="13" name="Content Placeholder 12" descr="A diagram of a business&#10;&#10;Description automatically generated with medium confidence">
            <a:extLst>
              <a:ext uri="{FF2B5EF4-FFF2-40B4-BE49-F238E27FC236}">
                <a16:creationId xmlns:a16="http://schemas.microsoft.com/office/drawing/2014/main" id="{A927B2CE-F027-81E0-053C-D38E3828B539}"/>
              </a:ext>
            </a:extLst>
          </p:cNvPr>
          <p:cNvPicPr>
            <a:picLocks noGrp="1" noChangeAspect="1"/>
          </p:cNvPicPr>
          <p:nvPr>
            <p:ph sz="half" idx="2"/>
          </p:nvPr>
        </p:nvPicPr>
        <p:blipFill>
          <a:blip r:embed="rId2"/>
          <a:stretch>
            <a:fillRect/>
          </a:stretch>
        </p:blipFill>
        <p:spPr>
          <a:xfrm>
            <a:off x="6008612" y="1812838"/>
            <a:ext cx="5892718" cy="3909232"/>
          </a:xfrm>
          <a:prstGeom prst="rect">
            <a:avLst/>
          </a:prstGeom>
        </p:spPr>
      </p:pic>
      <p:sp>
        <p:nvSpPr>
          <p:cNvPr id="16" name="TextBox 15">
            <a:extLst>
              <a:ext uri="{FF2B5EF4-FFF2-40B4-BE49-F238E27FC236}">
                <a16:creationId xmlns:a16="http://schemas.microsoft.com/office/drawing/2014/main" id="{3B5CC60F-834B-0C7D-9C61-0816DC185C9A}"/>
              </a:ext>
            </a:extLst>
          </p:cNvPr>
          <p:cNvSpPr txBox="1"/>
          <p:nvPr/>
        </p:nvSpPr>
        <p:spPr>
          <a:xfrm>
            <a:off x="6202243" y="5292639"/>
            <a:ext cx="6097656" cy="230832"/>
          </a:xfrm>
          <a:prstGeom prst="rect">
            <a:avLst/>
          </a:prstGeom>
          <a:noFill/>
        </p:spPr>
        <p:txBody>
          <a:bodyPr wrap="square">
            <a:spAutoFit/>
          </a:bodyPr>
          <a:lstStyle/>
          <a:p>
            <a:r>
              <a:rPr lang="en-IN" sz="900" dirty="0"/>
              <a:t>A dedicated directory for storing checkpoints to support data streaming and processing continuity.</a:t>
            </a:r>
          </a:p>
        </p:txBody>
      </p:sp>
    </p:spTree>
    <p:extLst>
      <p:ext uri="{BB962C8B-B14F-4D97-AF65-F5344CB8AC3E}">
        <p14:creationId xmlns:p14="http://schemas.microsoft.com/office/powerpoint/2010/main" val="257538718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EF_V6" id="{B99EEC42-D414-4987-8414-5C338F56E426}" vid="{1FF68F6C-85E3-4376-BFA9-1F6778914A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275799-781E-48CE-9F54-0C35EC7B4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69D2E8-20DE-4F32-923E-07859F820D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6331494-2B4C-4D3C-A5D2-BA1DC99CD22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1189</TotalTime>
  <Words>2272</Words>
  <Application>Microsoft Office PowerPoint</Application>
  <PresentationFormat>Widescreen</PresentationFormat>
  <Paragraphs>204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Univers</vt:lpstr>
      <vt:lpstr>GradientUnivers</vt:lpstr>
      <vt:lpstr>Azure Data PipLine</vt:lpstr>
      <vt:lpstr>Agenda</vt:lpstr>
      <vt:lpstr>Project Overview</vt:lpstr>
      <vt:lpstr>Project Objective </vt:lpstr>
      <vt:lpstr>Key Outcomes</vt:lpstr>
      <vt:lpstr>High-Level Description of the Data Pipeline</vt:lpstr>
      <vt:lpstr>Data Processing</vt:lpstr>
      <vt:lpstr>Architecture &amp; Data Flow</vt:lpstr>
      <vt:lpstr>ADLS Structure</vt:lpstr>
      <vt:lpstr>Architecture &amp; Data Flow During the data pipeline implementation, streaming data and static data sources required distinct strategies</vt:lpstr>
      <vt:lpstr>Bronze Layer (Raw Data)</vt:lpstr>
      <vt:lpstr>Schema Design &amp; Management</vt:lpstr>
      <vt:lpstr>Silver Layer (Cleaned)</vt:lpstr>
      <vt:lpstr>Silver Layer (Cleaned)</vt:lpstr>
      <vt:lpstr>Gold Layer (Aggregated Data for Analytics)</vt:lpstr>
      <vt:lpstr>Final Destination </vt:lpstr>
      <vt:lpstr>Key Metrics &amp; Results</vt:lpstr>
      <vt:lpstr>Customer Segmentation</vt:lpstr>
      <vt:lpstr>Fraud Detection </vt:lpstr>
      <vt:lpstr>Transaction Distribution by Channel and Type</vt:lpstr>
      <vt:lpstr>Transaction Distribution by Channel</vt:lpstr>
      <vt:lpstr>Transaction Distribution Across Branches</vt:lpstr>
      <vt:lpstr>Global Transaction Distribution Across States</vt:lpstr>
      <vt:lpstr>Transactions Insights State-Wise Pending and Completed</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Ajinkya Arun Waghmare</dc:creator>
  <cp:lastModifiedBy>Ajinkya Arun Waghmare</cp:lastModifiedBy>
  <cp:revision>94</cp:revision>
  <dcterms:created xsi:type="dcterms:W3CDTF">2024-08-04T13:22:00Z</dcterms:created>
  <dcterms:modified xsi:type="dcterms:W3CDTF">2024-08-05T09:11:54Z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