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511"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73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65F2D93-8988-43FC-8EA1-4A62A68FF584}"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186877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4196880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57579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477578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359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16426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335573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1097333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B45B9EF-9AC8-46E3-AD71-7D7A09D40E3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135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328092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1514305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88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F2D93-8988-43FC-8EA1-4A62A68FF5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2949744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F2D93-8988-43FC-8EA1-4A62A68FF584}"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45B9EF-9AC8-46E3-AD71-7D7A09D40E3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979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F2D93-8988-43FC-8EA1-4A62A68FF584}"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5B9EF-9AC8-46E3-AD71-7D7A09D40E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0570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F2D93-8988-43FC-8EA1-4A62A68FF584}"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30103323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F2D93-8988-43FC-8EA1-4A62A68FF5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5B9EF-9AC8-46E3-AD71-7D7A09D40E3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78185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F2D93-8988-43FC-8EA1-4A62A68FF5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18210041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F2D93-8988-43FC-8EA1-4A62A68FF5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3885740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7499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55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994742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2713494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93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259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2237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F2D93-8988-43FC-8EA1-4A62A68FF5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5B9EF-9AC8-46E3-AD71-7D7A09D40E3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92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F2D93-8988-43FC-8EA1-4A62A68FF5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352434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F2D93-8988-43FC-8EA1-4A62A68FF584}"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394114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F2D93-8988-43FC-8EA1-4A62A68FF584}"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171144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F2D93-8988-43FC-8EA1-4A62A68FF584}"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153448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F2D93-8988-43FC-8EA1-4A62A68FF5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350807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F2D93-8988-43FC-8EA1-4A62A68FF5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5B9EF-9AC8-46E3-AD71-7D7A09D40E3C}" type="slidenum">
              <a:rPr lang="en-US" smtClean="0"/>
              <a:t>‹#›</a:t>
            </a:fld>
            <a:endParaRPr lang="en-US"/>
          </a:p>
        </p:txBody>
      </p:sp>
    </p:spTree>
    <p:extLst>
      <p:ext uri="{BB962C8B-B14F-4D97-AF65-F5344CB8AC3E}">
        <p14:creationId xmlns:p14="http://schemas.microsoft.com/office/powerpoint/2010/main" val="314196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65F2D93-8988-43FC-8EA1-4A62A68FF584}" type="datetimeFigureOut">
              <a:rPr lang="en-US" smtClean="0"/>
              <a:t>4/25/2023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B45B9EF-9AC8-46E3-AD71-7D7A09D40E3C}" type="slidenum">
              <a:rPr lang="en-US" smtClean="0"/>
              <a:t>‹#›</a:t>
            </a:fld>
            <a:endParaRPr lang="en-US"/>
          </a:p>
        </p:txBody>
      </p:sp>
    </p:spTree>
    <p:extLst>
      <p:ext uri="{BB962C8B-B14F-4D97-AF65-F5344CB8AC3E}">
        <p14:creationId xmlns:p14="http://schemas.microsoft.com/office/powerpoint/2010/main" val="18705759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5F2D93-8988-43FC-8EA1-4A62A68FF584}" type="datetimeFigureOut">
              <a:rPr lang="en-US" smtClean="0"/>
              <a:t>4/25/2023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45B9EF-9AC8-46E3-AD71-7D7A09D40E3C}" type="slidenum">
              <a:rPr lang="en-US" smtClean="0"/>
              <a:t>‹#›</a:t>
            </a:fld>
            <a:endParaRPr lang="en-US"/>
          </a:p>
        </p:txBody>
      </p:sp>
    </p:spTree>
    <p:extLst>
      <p:ext uri="{BB962C8B-B14F-4D97-AF65-F5344CB8AC3E}">
        <p14:creationId xmlns:p14="http://schemas.microsoft.com/office/powerpoint/2010/main" val="142731512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28EB-7AD1-02D5-E09B-0297023CCBFB}"/>
              </a:ext>
            </a:extLst>
          </p:cNvPr>
          <p:cNvSpPr>
            <a:spLocks noGrp="1"/>
          </p:cNvSpPr>
          <p:nvPr>
            <p:ph type="ctrTitle"/>
          </p:nvPr>
        </p:nvSpPr>
        <p:spPr>
          <a:xfrm>
            <a:off x="1897811" y="2691442"/>
            <a:ext cx="8045570" cy="2364566"/>
          </a:xfrm>
        </p:spPr>
        <p:txBody>
          <a:bodyPr>
            <a:normAutofit fontScale="90000"/>
          </a:bodyPr>
          <a:lstStyle/>
          <a:p>
            <a:r>
              <a:rPr lang="en-IN" sz="7200" dirty="0">
                <a:solidFill>
                  <a:schemeClr val="tx1">
                    <a:lumMod val="75000"/>
                    <a:lumOff val="25000"/>
                  </a:schemeClr>
                </a:solidFill>
                <a:latin typeface="Arial Black" panose="020B0A04020102020204" pitchFamily="34" charset="0"/>
              </a:rPr>
              <a:t>TELECOM </a:t>
            </a:r>
            <a:r>
              <a:rPr lang="en-IN" sz="7200" dirty="0">
                <a:solidFill>
                  <a:srgbClr val="C00000"/>
                </a:solidFill>
                <a:latin typeface="Arial Black" panose="020B0A04020102020204" pitchFamily="34" charset="0"/>
              </a:rPr>
              <a:t>CHURN</a:t>
            </a:r>
            <a:r>
              <a:rPr lang="en-IN" sz="7200" dirty="0">
                <a:solidFill>
                  <a:schemeClr val="tx1">
                    <a:lumMod val="75000"/>
                    <a:lumOff val="25000"/>
                  </a:schemeClr>
                </a:solidFill>
                <a:latin typeface="Arial Black" panose="020B0A04020102020204" pitchFamily="34" charset="0"/>
              </a:rPr>
              <a:t> PREDICTION</a:t>
            </a:r>
            <a:endParaRPr lang="en-US" sz="7200" dirty="0">
              <a:solidFill>
                <a:schemeClr val="tx1">
                  <a:lumMod val="75000"/>
                  <a:lumOff val="25000"/>
                </a:schemeClr>
              </a:solidFill>
              <a:latin typeface="Arial Black" panose="020B0A04020102020204" pitchFamily="34" charset="0"/>
            </a:endParaRPr>
          </a:p>
        </p:txBody>
      </p:sp>
    </p:spTree>
    <p:extLst>
      <p:ext uri="{BB962C8B-B14F-4D97-AF65-F5344CB8AC3E}">
        <p14:creationId xmlns:p14="http://schemas.microsoft.com/office/powerpoint/2010/main" val="2694300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C718-F166-6746-71A8-7C0DAD805BD6}"/>
              </a:ext>
            </a:extLst>
          </p:cNvPr>
          <p:cNvSpPr>
            <a:spLocks noGrp="1"/>
          </p:cNvSpPr>
          <p:nvPr>
            <p:ph type="title"/>
          </p:nvPr>
        </p:nvSpPr>
        <p:spPr>
          <a:xfrm>
            <a:off x="551695" y="4201064"/>
            <a:ext cx="8534400" cy="1507067"/>
          </a:xfrm>
        </p:spPr>
        <p:txBody>
          <a:bodyPr/>
          <a:lstStyle/>
          <a:p>
            <a:r>
              <a:rPr lang="en-US" sz="3600" b="0" i="0" dirty="0">
                <a:effectLst/>
                <a:latin typeface="source-serif-pro"/>
              </a:rPr>
              <a:t>Train/Test Split</a:t>
            </a:r>
            <a:br>
              <a:rPr lang="en-US" sz="3600" b="0" i="0" dirty="0">
                <a:solidFill>
                  <a:srgbClr val="292929"/>
                </a:solidFill>
                <a:effectLst/>
                <a:latin typeface="source-serif-pro"/>
              </a:rPr>
            </a:br>
            <a:endParaRPr lang="en-US" dirty="0"/>
          </a:p>
        </p:txBody>
      </p:sp>
      <p:pic>
        <p:nvPicPr>
          <p:cNvPr id="5" name="Content Placeholder 4">
            <a:extLst>
              <a:ext uri="{FF2B5EF4-FFF2-40B4-BE49-F238E27FC236}">
                <a16:creationId xmlns:a16="http://schemas.microsoft.com/office/drawing/2014/main" id="{74EC62A5-842E-4577-9DCF-8C4141681CB3}"/>
              </a:ext>
            </a:extLst>
          </p:cNvPr>
          <p:cNvPicPr>
            <a:picLocks noGrp="1" noChangeAspect="1"/>
          </p:cNvPicPr>
          <p:nvPr>
            <p:ph idx="1"/>
          </p:nvPr>
        </p:nvPicPr>
        <p:blipFill>
          <a:blip r:embed="rId2"/>
          <a:stretch>
            <a:fillRect/>
          </a:stretch>
        </p:blipFill>
        <p:spPr>
          <a:xfrm>
            <a:off x="551695" y="1030826"/>
            <a:ext cx="9331943" cy="3170238"/>
          </a:xfrm>
        </p:spPr>
      </p:pic>
    </p:spTree>
    <p:extLst>
      <p:ext uri="{BB962C8B-B14F-4D97-AF65-F5344CB8AC3E}">
        <p14:creationId xmlns:p14="http://schemas.microsoft.com/office/powerpoint/2010/main" val="18765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845E-5E98-8A18-79A7-D6FC30E00738}"/>
              </a:ext>
            </a:extLst>
          </p:cNvPr>
          <p:cNvSpPr>
            <a:spLocks noGrp="1"/>
          </p:cNvSpPr>
          <p:nvPr>
            <p:ph type="title"/>
          </p:nvPr>
        </p:nvSpPr>
        <p:spPr>
          <a:xfrm>
            <a:off x="2659812" y="208630"/>
            <a:ext cx="8534400" cy="1507067"/>
          </a:xfrm>
        </p:spPr>
        <p:txBody>
          <a:bodyPr/>
          <a:lstStyle/>
          <a:p>
            <a:r>
              <a:rPr lang="en-IN" dirty="0"/>
              <a:t>MODEL PREPARATION</a:t>
            </a:r>
            <a:endParaRPr lang="en-US" dirty="0"/>
          </a:p>
        </p:txBody>
      </p:sp>
      <p:pic>
        <p:nvPicPr>
          <p:cNvPr id="5" name="Picture 4">
            <a:extLst>
              <a:ext uri="{FF2B5EF4-FFF2-40B4-BE49-F238E27FC236}">
                <a16:creationId xmlns:a16="http://schemas.microsoft.com/office/drawing/2014/main" id="{77BE1B66-07F7-38B5-AFEC-D5BBB92C735F}"/>
              </a:ext>
            </a:extLst>
          </p:cNvPr>
          <p:cNvPicPr>
            <a:picLocks noChangeAspect="1"/>
          </p:cNvPicPr>
          <p:nvPr/>
        </p:nvPicPr>
        <p:blipFill>
          <a:blip r:embed="rId2"/>
          <a:stretch>
            <a:fillRect/>
          </a:stretch>
        </p:blipFill>
        <p:spPr>
          <a:xfrm>
            <a:off x="718718" y="1509726"/>
            <a:ext cx="5178735" cy="2165023"/>
          </a:xfrm>
          <a:prstGeom prst="rect">
            <a:avLst/>
          </a:prstGeom>
        </p:spPr>
      </p:pic>
      <p:pic>
        <p:nvPicPr>
          <p:cNvPr id="5122" name="Picture 2">
            <a:extLst>
              <a:ext uri="{FF2B5EF4-FFF2-40B4-BE49-F238E27FC236}">
                <a16:creationId xmlns:a16="http://schemas.microsoft.com/office/drawing/2014/main" id="{5B20035B-865B-9B7B-531A-1254B4DB9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18" y="4026083"/>
            <a:ext cx="2688207" cy="229339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4BE52C3-FEBA-451E-3C13-A6074844E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422" y="3950048"/>
            <a:ext cx="2958590" cy="254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36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4D73E0-D422-4D60-C530-C1896EEF613F}"/>
              </a:ext>
            </a:extLst>
          </p:cNvPr>
          <p:cNvPicPr>
            <a:picLocks noChangeAspect="1"/>
          </p:cNvPicPr>
          <p:nvPr/>
        </p:nvPicPr>
        <p:blipFill>
          <a:blip r:embed="rId2"/>
          <a:stretch>
            <a:fillRect/>
          </a:stretch>
        </p:blipFill>
        <p:spPr>
          <a:xfrm>
            <a:off x="2268239" y="1096121"/>
            <a:ext cx="6503729" cy="2095742"/>
          </a:xfrm>
          <a:prstGeom prst="rect">
            <a:avLst/>
          </a:prstGeom>
        </p:spPr>
      </p:pic>
      <p:pic>
        <p:nvPicPr>
          <p:cNvPr id="6146" name="Picture 2">
            <a:extLst>
              <a:ext uri="{FF2B5EF4-FFF2-40B4-BE49-F238E27FC236}">
                <a16:creationId xmlns:a16="http://schemas.microsoft.com/office/drawing/2014/main" id="{DA7B974A-9BB6-D91B-4C43-D3FFCFD7E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38" y="3666138"/>
            <a:ext cx="11921924" cy="2708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3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95B1E-9255-CA9B-C99D-6A0172695446}"/>
              </a:ext>
            </a:extLst>
          </p:cNvPr>
          <p:cNvSpPr>
            <a:spLocks noGrp="1"/>
          </p:cNvSpPr>
          <p:nvPr>
            <p:ph idx="1"/>
          </p:nvPr>
        </p:nvSpPr>
        <p:spPr>
          <a:xfrm>
            <a:off x="626339" y="-1119851"/>
            <a:ext cx="9976072" cy="5877046"/>
          </a:xfrm>
        </p:spPr>
        <p:txBody>
          <a:bodyPr/>
          <a:lstStyle/>
          <a:p>
            <a:r>
              <a:rPr lang="en-IN" dirty="0"/>
              <a:t>ALL 3 MODEL HAVE SHOWED A GREAT ACCURACY VALUE.</a:t>
            </a:r>
          </a:p>
          <a:p>
            <a:r>
              <a:rPr lang="en-IN" dirty="0"/>
              <a:t>Important features on which models were build:</a:t>
            </a:r>
          </a:p>
          <a:p>
            <a:endParaRPr lang="en-IN" dirty="0"/>
          </a:p>
          <a:p>
            <a:endParaRPr lang="en-IN" dirty="0"/>
          </a:p>
        </p:txBody>
      </p:sp>
      <p:pic>
        <p:nvPicPr>
          <p:cNvPr id="5" name="Picture 4">
            <a:extLst>
              <a:ext uri="{FF2B5EF4-FFF2-40B4-BE49-F238E27FC236}">
                <a16:creationId xmlns:a16="http://schemas.microsoft.com/office/drawing/2014/main" id="{01956B33-A906-8F2B-CD3A-F146FCC054DC}"/>
              </a:ext>
            </a:extLst>
          </p:cNvPr>
          <p:cNvPicPr>
            <a:picLocks noChangeAspect="1"/>
          </p:cNvPicPr>
          <p:nvPr/>
        </p:nvPicPr>
        <p:blipFill>
          <a:blip r:embed="rId2"/>
          <a:stretch>
            <a:fillRect/>
          </a:stretch>
        </p:blipFill>
        <p:spPr>
          <a:xfrm>
            <a:off x="1219007" y="1977005"/>
            <a:ext cx="9660964" cy="997689"/>
          </a:xfrm>
          <a:prstGeom prst="rect">
            <a:avLst/>
          </a:prstGeom>
        </p:spPr>
      </p:pic>
    </p:spTree>
    <p:extLst>
      <p:ext uri="{BB962C8B-B14F-4D97-AF65-F5344CB8AC3E}">
        <p14:creationId xmlns:p14="http://schemas.microsoft.com/office/powerpoint/2010/main" val="291432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396859-7CE4-8015-1B9F-975F0ACC49A2}"/>
              </a:ext>
            </a:extLst>
          </p:cNvPr>
          <p:cNvSpPr>
            <a:spLocks noGrp="1"/>
          </p:cNvSpPr>
          <p:nvPr>
            <p:ph idx="1"/>
          </p:nvPr>
        </p:nvSpPr>
        <p:spPr>
          <a:xfrm>
            <a:off x="554815" y="625415"/>
            <a:ext cx="10469743" cy="5758132"/>
          </a:xfrm>
        </p:spPr>
        <p:txBody>
          <a:bodyPr>
            <a:normAutofit/>
          </a:bodyPr>
          <a:lstStyle/>
          <a:p>
            <a:pPr algn="l"/>
            <a:r>
              <a:rPr lang="en-US" sz="3600" b="0" i="0" dirty="0">
                <a:solidFill>
                  <a:srgbClr val="202124"/>
                </a:solidFill>
                <a:effectLst/>
                <a:latin typeface="Google Sans"/>
              </a:rPr>
              <a:t>Churn</a:t>
            </a:r>
            <a:r>
              <a:rPr lang="en-US" b="0" i="0" dirty="0">
                <a:solidFill>
                  <a:srgbClr val="202124"/>
                </a:solidFill>
                <a:effectLst/>
                <a:latin typeface="Google Sans"/>
              </a:rPr>
              <a:t> is </a:t>
            </a:r>
            <a:r>
              <a:rPr lang="en-US" b="0" i="0" dirty="0">
                <a:solidFill>
                  <a:srgbClr val="040C28"/>
                </a:solidFill>
                <a:effectLst/>
                <a:latin typeface="Google Sans"/>
              </a:rPr>
              <a:t>the measure of how many customers stop using a product</a:t>
            </a:r>
            <a:r>
              <a:rPr lang="en-US" b="0" i="0" dirty="0">
                <a:solidFill>
                  <a:srgbClr val="202124"/>
                </a:solidFill>
                <a:effectLst/>
                <a:latin typeface="Google Sans"/>
              </a:rPr>
              <a:t>. This can be measured based on actual usage or failure to renew (when the product is sold using a subscription model). Often evaluated for a specific period of time, there can be a monthly, quarterly, or annual churn rate.\</a:t>
            </a:r>
          </a:p>
          <a:p>
            <a:pPr marL="0" indent="0" algn="l">
              <a:buNone/>
            </a:pPr>
            <a:endParaRPr lang="en-US" b="0" i="0" dirty="0">
              <a:solidFill>
                <a:srgbClr val="202124"/>
              </a:solidFill>
              <a:effectLst/>
              <a:latin typeface="Google Sans"/>
            </a:endParaRPr>
          </a:p>
          <a:p>
            <a:pPr algn="l"/>
            <a:r>
              <a:rPr lang="en-US" b="0" i="0" dirty="0">
                <a:solidFill>
                  <a:srgbClr val="292929"/>
                </a:solidFill>
                <a:effectLst/>
                <a:latin typeface="source-serif-pro"/>
              </a:rPr>
              <a:t>For Telco companies it is key to attract new customers and at the same time avoid contract terminations (=churn) to grow their revenue generating base. Looking at churn, different reasons trigger customers to terminate their contracts, for example better price offers, more interesting packages, bad service experiences or change of customers’ personal situations..</a:t>
            </a:r>
          </a:p>
          <a:p>
            <a:pPr marL="0" indent="0">
              <a:buNone/>
            </a:pPr>
            <a:endParaRPr lang="en-US" dirty="0"/>
          </a:p>
        </p:txBody>
      </p:sp>
    </p:spTree>
    <p:extLst>
      <p:ext uri="{BB962C8B-B14F-4D97-AF65-F5344CB8AC3E}">
        <p14:creationId xmlns:p14="http://schemas.microsoft.com/office/powerpoint/2010/main" val="225035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8E7EE4-B0E0-2BB2-6F89-42EABCE42688}"/>
              </a:ext>
            </a:extLst>
          </p:cNvPr>
          <p:cNvSpPr txBox="1"/>
          <p:nvPr/>
        </p:nvSpPr>
        <p:spPr>
          <a:xfrm>
            <a:off x="785003" y="1443841"/>
            <a:ext cx="9558069" cy="3539430"/>
          </a:xfrm>
          <a:prstGeom prst="rect">
            <a:avLst/>
          </a:prstGeom>
          <a:noFill/>
        </p:spPr>
        <p:txBody>
          <a:bodyPr wrap="square">
            <a:spAutoFit/>
          </a:bodyPr>
          <a:lstStyle/>
          <a:p>
            <a:pPr algn="l">
              <a:buFont typeface="Arial" panose="020B0604020202020204" pitchFamily="34" charset="0"/>
              <a:buChar char="•"/>
            </a:pPr>
            <a:r>
              <a:rPr lang="en-US" sz="2800" b="0" i="0" dirty="0">
                <a:solidFill>
                  <a:srgbClr val="292929"/>
                </a:solidFill>
                <a:effectLst/>
                <a:latin typeface="source-serif-pro"/>
              </a:rPr>
              <a:t>Step 1: Problem Definition</a:t>
            </a:r>
          </a:p>
          <a:p>
            <a:pPr algn="l">
              <a:buFont typeface="Arial" panose="020B0604020202020204" pitchFamily="34" charset="0"/>
              <a:buChar char="•"/>
            </a:pPr>
            <a:r>
              <a:rPr lang="en-US" sz="2800" b="0" i="0" dirty="0">
                <a:solidFill>
                  <a:srgbClr val="292929"/>
                </a:solidFill>
                <a:effectLst/>
                <a:latin typeface="source-serif-pro"/>
              </a:rPr>
              <a:t>Step 2: Data Collection</a:t>
            </a:r>
          </a:p>
          <a:p>
            <a:pPr algn="l">
              <a:buFont typeface="Arial" panose="020B0604020202020204" pitchFamily="34" charset="0"/>
              <a:buChar char="•"/>
            </a:pPr>
            <a:r>
              <a:rPr lang="en-US" sz="2800" b="0" i="0" dirty="0">
                <a:solidFill>
                  <a:srgbClr val="292929"/>
                </a:solidFill>
                <a:effectLst/>
                <a:latin typeface="source-serif-pro"/>
              </a:rPr>
              <a:t>Step 3: Exploratory Data Analysis (EDA)</a:t>
            </a:r>
          </a:p>
          <a:p>
            <a:pPr algn="l">
              <a:buFont typeface="Arial" panose="020B0604020202020204" pitchFamily="34" charset="0"/>
              <a:buChar char="•"/>
            </a:pPr>
            <a:r>
              <a:rPr lang="en-US" sz="2800" b="0" i="0" dirty="0">
                <a:solidFill>
                  <a:srgbClr val="292929"/>
                </a:solidFill>
                <a:effectLst/>
                <a:latin typeface="source-serif-pro"/>
              </a:rPr>
              <a:t>Step 4: Feature Engineering</a:t>
            </a:r>
          </a:p>
          <a:p>
            <a:pPr algn="l">
              <a:buFont typeface="Arial" panose="020B0604020202020204" pitchFamily="34" charset="0"/>
              <a:buChar char="•"/>
            </a:pPr>
            <a:r>
              <a:rPr lang="en-US" sz="2800" b="0" i="0" dirty="0">
                <a:solidFill>
                  <a:srgbClr val="292929"/>
                </a:solidFill>
                <a:effectLst/>
                <a:latin typeface="source-serif-pro"/>
              </a:rPr>
              <a:t>Step 5: Train/Test Split</a:t>
            </a:r>
          </a:p>
          <a:p>
            <a:pPr algn="l">
              <a:buFont typeface="Arial" panose="020B0604020202020204" pitchFamily="34" charset="0"/>
              <a:buChar char="•"/>
            </a:pPr>
            <a:r>
              <a:rPr lang="en-US" sz="2800" b="0" i="0" dirty="0">
                <a:solidFill>
                  <a:srgbClr val="292929"/>
                </a:solidFill>
                <a:effectLst/>
                <a:latin typeface="source-serif-pro"/>
              </a:rPr>
              <a:t>Step 6: Model Evaluation Metrics Definition</a:t>
            </a:r>
          </a:p>
          <a:p>
            <a:pPr algn="l">
              <a:buFont typeface="Arial" panose="020B0604020202020204" pitchFamily="34" charset="0"/>
              <a:buChar char="•"/>
            </a:pPr>
            <a:r>
              <a:rPr lang="en-US" sz="2800" b="0" i="0" dirty="0">
                <a:solidFill>
                  <a:srgbClr val="292929"/>
                </a:solidFill>
                <a:effectLst/>
                <a:latin typeface="source-serif-pro"/>
              </a:rPr>
              <a:t>Step 7: Model Selection, Training, Prediction and Assessment</a:t>
            </a:r>
          </a:p>
          <a:p>
            <a:pPr algn="l">
              <a:buFont typeface="Arial" panose="020B0604020202020204" pitchFamily="34" charset="0"/>
              <a:buChar char="•"/>
            </a:pPr>
            <a:r>
              <a:rPr lang="en-US" sz="2800" b="0" i="0" dirty="0">
                <a:solidFill>
                  <a:srgbClr val="292929"/>
                </a:solidFill>
                <a:effectLst/>
                <a:latin typeface="source-serif-pro"/>
              </a:rPr>
              <a:t>Step 8: Hyperparameter Tuning/Model Improvement</a:t>
            </a:r>
          </a:p>
        </p:txBody>
      </p:sp>
    </p:spTree>
    <p:extLst>
      <p:ext uri="{BB962C8B-B14F-4D97-AF65-F5344CB8AC3E}">
        <p14:creationId xmlns:p14="http://schemas.microsoft.com/office/powerpoint/2010/main" val="335231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FFE6-48A1-6AAF-51B5-AA2CDB8C367C}"/>
              </a:ext>
            </a:extLst>
          </p:cNvPr>
          <p:cNvSpPr>
            <a:spLocks noGrp="1"/>
          </p:cNvSpPr>
          <p:nvPr>
            <p:ph type="title"/>
          </p:nvPr>
        </p:nvSpPr>
        <p:spPr>
          <a:xfrm>
            <a:off x="701464" y="671103"/>
            <a:ext cx="8534400" cy="1507067"/>
          </a:xfrm>
        </p:spPr>
        <p:txBody>
          <a:bodyPr/>
          <a:lstStyle/>
          <a:p>
            <a:r>
              <a:rPr lang="en-US" sz="3600" b="0" i="0" dirty="0">
                <a:solidFill>
                  <a:srgbClr val="292929"/>
                </a:solidFill>
                <a:effectLst/>
                <a:latin typeface="source-serif-pro"/>
              </a:rPr>
              <a:t>Problem Definition</a:t>
            </a:r>
            <a:br>
              <a:rPr lang="en-US" sz="3600" b="0" i="0" dirty="0">
                <a:solidFill>
                  <a:srgbClr val="292929"/>
                </a:solidFill>
                <a:effectLst/>
                <a:latin typeface="source-serif-pro"/>
              </a:rPr>
            </a:br>
            <a:endParaRPr lang="en-US" dirty="0"/>
          </a:p>
        </p:txBody>
      </p:sp>
      <p:sp>
        <p:nvSpPr>
          <p:cNvPr id="3" name="Content Placeholder 2">
            <a:extLst>
              <a:ext uri="{FF2B5EF4-FFF2-40B4-BE49-F238E27FC236}">
                <a16:creationId xmlns:a16="http://schemas.microsoft.com/office/drawing/2014/main" id="{C5C93EEC-0C97-D6FD-4E21-662A29C0D5B6}"/>
              </a:ext>
            </a:extLst>
          </p:cNvPr>
          <p:cNvSpPr>
            <a:spLocks noGrp="1"/>
          </p:cNvSpPr>
          <p:nvPr>
            <p:ph idx="1"/>
          </p:nvPr>
        </p:nvSpPr>
        <p:spPr>
          <a:xfrm>
            <a:off x="563442" y="1255142"/>
            <a:ext cx="8534400" cy="3615267"/>
          </a:xfrm>
        </p:spPr>
        <p:txBody>
          <a:bodyPr/>
          <a:lstStyle/>
          <a:p>
            <a:pPr algn="l" rtl="0"/>
            <a:r>
              <a:rPr lang="en-US" b="0" i="0" dirty="0">
                <a:solidFill>
                  <a:srgbClr val="000000"/>
                </a:solidFill>
                <a:effectLst/>
                <a:latin typeface="Helvetica Neue"/>
              </a:rPr>
              <a:t>The business objective is to predict the churn in the last (i.e. the ninth) month using the data (features) from the first three months. To do this task well, understanding the typical customer </a:t>
            </a:r>
            <a:r>
              <a:rPr lang="en-US" b="0" i="0" dirty="0" err="1">
                <a:solidFill>
                  <a:srgbClr val="000000"/>
                </a:solidFill>
                <a:effectLst/>
                <a:latin typeface="Helvetica Neue"/>
              </a:rPr>
              <a:t>behaviour</a:t>
            </a:r>
            <a:r>
              <a:rPr lang="en-US" b="0" i="0" dirty="0">
                <a:solidFill>
                  <a:srgbClr val="000000"/>
                </a:solidFill>
                <a:effectLst/>
                <a:latin typeface="Helvetica Neue"/>
              </a:rPr>
              <a:t> during churn will be helpful.</a:t>
            </a:r>
          </a:p>
          <a:p>
            <a:endParaRPr lang="en-US" dirty="0"/>
          </a:p>
        </p:txBody>
      </p:sp>
    </p:spTree>
    <p:extLst>
      <p:ext uri="{BB962C8B-B14F-4D97-AF65-F5344CB8AC3E}">
        <p14:creationId xmlns:p14="http://schemas.microsoft.com/office/powerpoint/2010/main" val="357237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EBD0-75C3-27C3-1E0C-4F89356C1A76}"/>
              </a:ext>
            </a:extLst>
          </p:cNvPr>
          <p:cNvSpPr>
            <a:spLocks noGrp="1"/>
          </p:cNvSpPr>
          <p:nvPr>
            <p:ph type="title"/>
          </p:nvPr>
        </p:nvSpPr>
        <p:spPr>
          <a:xfrm>
            <a:off x="761850" y="415664"/>
            <a:ext cx="8534400" cy="1507067"/>
          </a:xfrm>
        </p:spPr>
        <p:txBody>
          <a:bodyPr/>
          <a:lstStyle/>
          <a:p>
            <a:r>
              <a:rPr lang="en-US" sz="3600" b="0" i="0" dirty="0">
                <a:solidFill>
                  <a:srgbClr val="292929"/>
                </a:solidFill>
                <a:effectLst/>
                <a:latin typeface="source-serif-pro"/>
              </a:rPr>
              <a:t>Data Collection</a:t>
            </a:r>
            <a:br>
              <a:rPr lang="en-US" sz="3600" b="0" i="0" dirty="0">
                <a:solidFill>
                  <a:srgbClr val="292929"/>
                </a:solidFill>
                <a:effectLst/>
                <a:latin typeface="source-serif-pro"/>
              </a:rPr>
            </a:br>
            <a:endParaRPr lang="en-US" dirty="0"/>
          </a:p>
        </p:txBody>
      </p:sp>
      <p:pic>
        <p:nvPicPr>
          <p:cNvPr id="5" name="Content Placeholder 4">
            <a:extLst>
              <a:ext uri="{FF2B5EF4-FFF2-40B4-BE49-F238E27FC236}">
                <a16:creationId xmlns:a16="http://schemas.microsoft.com/office/drawing/2014/main" id="{5D400D0B-5067-D945-3180-CD2A2E77BCF3}"/>
              </a:ext>
            </a:extLst>
          </p:cNvPr>
          <p:cNvPicPr>
            <a:picLocks noGrp="1" noChangeAspect="1"/>
          </p:cNvPicPr>
          <p:nvPr>
            <p:ph idx="1"/>
          </p:nvPr>
        </p:nvPicPr>
        <p:blipFill>
          <a:blip r:embed="rId2"/>
          <a:stretch>
            <a:fillRect/>
          </a:stretch>
        </p:blipFill>
        <p:spPr>
          <a:xfrm>
            <a:off x="761850" y="1354079"/>
            <a:ext cx="7429935" cy="4572268"/>
          </a:xfrm>
        </p:spPr>
      </p:pic>
    </p:spTree>
    <p:extLst>
      <p:ext uri="{BB962C8B-B14F-4D97-AF65-F5344CB8AC3E}">
        <p14:creationId xmlns:p14="http://schemas.microsoft.com/office/powerpoint/2010/main" val="370627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A3F3-E43F-14D7-9766-40D148E89101}"/>
              </a:ext>
            </a:extLst>
          </p:cNvPr>
          <p:cNvSpPr>
            <a:spLocks noGrp="1"/>
          </p:cNvSpPr>
          <p:nvPr>
            <p:ph type="title"/>
          </p:nvPr>
        </p:nvSpPr>
        <p:spPr>
          <a:xfrm>
            <a:off x="459924" y="570940"/>
            <a:ext cx="8534400" cy="1507067"/>
          </a:xfrm>
        </p:spPr>
        <p:txBody>
          <a:bodyPr/>
          <a:lstStyle/>
          <a:p>
            <a:r>
              <a:rPr lang="en-US" sz="3600" b="0" i="0" dirty="0">
                <a:solidFill>
                  <a:srgbClr val="292929"/>
                </a:solidFill>
                <a:effectLst/>
                <a:latin typeface="source-serif-pro"/>
              </a:rPr>
              <a:t>Exploratory Data Analysis (EDA)</a:t>
            </a:r>
            <a:br>
              <a:rPr lang="en-US" sz="3600" b="0" i="0" dirty="0">
                <a:solidFill>
                  <a:srgbClr val="292929"/>
                </a:solidFill>
                <a:effectLst/>
                <a:latin typeface="source-serif-pro"/>
              </a:rPr>
            </a:br>
            <a:endParaRPr lang="en-US" dirty="0"/>
          </a:p>
        </p:txBody>
      </p:sp>
      <p:pic>
        <p:nvPicPr>
          <p:cNvPr id="1027" name="Picture 3">
            <a:extLst>
              <a:ext uri="{FF2B5EF4-FFF2-40B4-BE49-F238E27FC236}">
                <a16:creationId xmlns:a16="http://schemas.microsoft.com/office/drawing/2014/main" id="{80245B32-97B2-E50A-25D9-78048A57D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472" y="2495191"/>
            <a:ext cx="5210175"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3BDFBF-BAA6-F06C-6483-9E08329ECD93}"/>
              </a:ext>
            </a:extLst>
          </p:cNvPr>
          <p:cNvSpPr txBox="1"/>
          <p:nvPr/>
        </p:nvSpPr>
        <p:spPr>
          <a:xfrm>
            <a:off x="698740" y="2078007"/>
            <a:ext cx="7687484" cy="369332"/>
          </a:xfrm>
          <a:prstGeom prst="rect">
            <a:avLst/>
          </a:prstGeom>
          <a:noFill/>
        </p:spPr>
        <p:txBody>
          <a:bodyPr wrap="square" rtlCol="0">
            <a:spAutoFit/>
          </a:bodyPr>
          <a:lstStyle/>
          <a:p>
            <a:r>
              <a:rPr lang="en-IN" dirty="0"/>
              <a:t>Churn count as 1 and Not Churn as 0</a:t>
            </a:r>
            <a:endParaRPr lang="en-US" dirty="0"/>
          </a:p>
        </p:txBody>
      </p:sp>
    </p:spTree>
    <p:extLst>
      <p:ext uri="{BB962C8B-B14F-4D97-AF65-F5344CB8AC3E}">
        <p14:creationId xmlns:p14="http://schemas.microsoft.com/office/powerpoint/2010/main" val="163336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82F006F-F03A-F93C-EF81-1ACFE9C88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68" y="328347"/>
            <a:ext cx="3551208" cy="26325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09F8D86-FF1D-F51C-55C2-71107BEDB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778" y="349913"/>
            <a:ext cx="3577150" cy="26110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6D3D377-E24D-7B88-1B48-2F053384C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6726" y="349914"/>
            <a:ext cx="3551209" cy="26325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1AC72B1-E55E-DE65-ACE0-8DDE3F1425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9672" y="3429000"/>
            <a:ext cx="3519641" cy="260917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FF31238-60CD-EDA6-2E02-634D515B0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2920" y="3429000"/>
            <a:ext cx="3606696" cy="263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3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068B1BB-AF0D-DBF7-2766-33E9F232D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891" y="569343"/>
            <a:ext cx="4730018" cy="24440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CD9EB84-BB90-33A5-23E2-17645EC2B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69343"/>
            <a:ext cx="4730018" cy="24440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DAEB070-DE2B-A239-BBA8-3CE640C08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799" y="3635585"/>
            <a:ext cx="4062190" cy="30326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486833-FA28-A10C-6991-232206A80DC1}"/>
              </a:ext>
            </a:extLst>
          </p:cNvPr>
          <p:cNvSpPr txBox="1"/>
          <p:nvPr/>
        </p:nvSpPr>
        <p:spPr>
          <a:xfrm>
            <a:off x="321334" y="4126008"/>
            <a:ext cx="6129068" cy="646331"/>
          </a:xfrm>
          <a:prstGeom prst="rect">
            <a:avLst/>
          </a:prstGeom>
          <a:noFill/>
        </p:spPr>
        <p:txBody>
          <a:bodyPr wrap="square">
            <a:spAutoFit/>
          </a:bodyPr>
          <a:lstStyle/>
          <a:p>
            <a:r>
              <a:rPr lang="en-US" dirty="0"/>
              <a:t>#Recharge amount and number of recharge in action month</a:t>
            </a:r>
          </a:p>
        </p:txBody>
      </p:sp>
    </p:spTree>
    <p:extLst>
      <p:ext uri="{BB962C8B-B14F-4D97-AF65-F5344CB8AC3E}">
        <p14:creationId xmlns:p14="http://schemas.microsoft.com/office/powerpoint/2010/main" val="13900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34975C3-F781-D2A2-4B6D-5943941EE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79" y="1639019"/>
            <a:ext cx="4541050" cy="336636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CC929BA-A43F-816A-9CC3-AC34A111D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271" y="1639019"/>
            <a:ext cx="4541050" cy="33663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6C02870-7AD5-1B21-D8E1-D12043E00E9D}"/>
              </a:ext>
            </a:extLst>
          </p:cNvPr>
          <p:cNvSpPr txBox="1"/>
          <p:nvPr/>
        </p:nvSpPr>
        <p:spPr>
          <a:xfrm>
            <a:off x="429203" y="992688"/>
            <a:ext cx="6129068" cy="646331"/>
          </a:xfrm>
          <a:prstGeom prst="rect">
            <a:avLst/>
          </a:prstGeom>
          <a:noFill/>
        </p:spPr>
        <p:txBody>
          <a:bodyPr wrap="square">
            <a:spAutoFit/>
          </a:bodyPr>
          <a:lstStyle/>
          <a:p>
            <a:r>
              <a:rPr lang="en-US" dirty="0"/>
              <a:t>#churn rate by the decreasing recharge amount and volume based cost in the action phase</a:t>
            </a:r>
          </a:p>
        </p:txBody>
      </p:sp>
      <p:sp>
        <p:nvSpPr>
          <p:cNvPr id="9" name="TextBox 8">
            <a:extLst>
              <a:ext uri="{FF2B5EF4-FFF2-40B4-BE49-F238E27FC236}">
                <a16:creationId xmlns:a16="http://schemas.microsoft.com/office/drawing/2014/main" id="{6A18A73E-4861-0A40-30F4-55963D5EF6A3}"/>
              </a:ext>
            </a:extLst>
          </p:cNvPr>
          <p:cNvSpPr txBox="1"/>
          <p:nvPr/>
        </p:nvSpPr>
        <p:spPr>
          <a:xfrm>
            <a:off x="6096000" y="992687"/>
            <a:ext cx="6129068" cy="646331"/>
          </a:xfrm>
          <a:prstGeom prst="rect">
            <a:avLst/>
          </a:prstGeom>
          <a:noFill/>
        </p:spPr>
        <p:txBody>
          <a:bodyPr wrap="square">
            <a:spAutoFit/>
          </a:bodyPr>
          <a:lstStyle/>
          <a:p>
            <a:r>
              <a:rPr lang="en-US" dirty="0"/>
              <a:t>#churn rate by the decreasing recharge amount and number of recharge</a:t>
            </a:r>
          </a:p>
        </p:txBody>
      </p:sp>
    </p:spTree>
    <p:extLst>
      <p:ext uri="{BB962C8B-B14F-4D97-AF65-F5344CB8AC3E}">
        <p14:creationId xmlns:p14="http://schemas.microsoft.com/office/powerpoint/2010/main" val="3319747021"/>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Slice</Template>
  <TotalTime>38</TotalTime>
  <Words>314</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Arial Black</vt:lpstr>
      <vt:lpstr>Century Gothic</vt:lpstr>
      <vt:lpstr>Garamond</vt:lpstr>
      <vt:lpstr>Google Sans</vt:lpstr>
      <vt:lpstr>Helvetica Neue</vt:lpstr>
      <vt:lpstr>source-serif-pro</vt:lpstr>
      <vt:lpstr>Wingdings 3</vt:lpstr>
      <vt:lpstr>Slice</vt:lpstr>
      <vt:lpstr>Organic</vt:lpstr>
      <vt:lpstr>TELECOM CHURN PREDICTION</vt:lpstr>
      <vt:lpstr>PowerPoint Presentation</vt:lpstr>
      <vt:lpstr>PowerPoint Presentation</vt:lpstr>
      <vt:lpstr>Problem Definition </vt:lpstr>
      <vt:lpstr>Data Collection </vt:lpstr>
      <vt:lpstr>Exploratory Data Analysis (EDA) </vt:lpstr>
      <vt:lpstr>PowerPoint Presentation</vt:lpstr>
      <vt:lpstr>PowerPoint Presentation</vt:lpstr>
      <vt:lpstr>PowerPoint Presentation</vt:lpstr>
      <vt:lpstr>Train/Test Split </vt:lpstr>
      <vt:lpstr>MODEL PREPARATION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pratik patil</dc:creator>
  <cp:lastModifiedBy>pratik patil</cp:lastModifiedBy>
  <cp:revision>1</cp:revision>
  <dcterms:created xsi:type="dcterms:W3CDTF">2023-04-25T17:28:34Z</dcterms:created>
  <dcterms:modified xsi:type="dcterms:W3CDTF">2023-04-25T18:07:11Z</dcterms:modified>
</cp:coreProperties>
</file>