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4" r:id="rId19"/>
    <p:sldId id="285" r:id="rId20"/>
    <p:sldId id="286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3568-B526-4CB2-9A29-7B8B1ED0B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1D07E-26C4-4B6D-B546-6914D3894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D026-BE6A-41AF-B150-3E6CB70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CE4-5678-4FFB-9F25-5C33062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E9DA-71A0-4FD4-BEE3-A4C66A3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26F6-5031-4A6C-AEAB-4626420F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6FDBE-EDBE-403B-B019-A4C47DBB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3F-8AE5-4BAC-8A40-9EF9E312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5A78-0593-4A63-98AD-0488C7EE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2A0A-3932-4772-ABE0-DC669814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8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2B6EF-6ACB-47C9-AF64-000911F9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56C6-6A72-48AC-98B6-852154178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4147-E97A-4D1B-A6EC-BA86760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983F-A73D-48FB-AABA-654EA141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573D-7EE1-4926-88A2-BAF44865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8EFB-7F8C-4E01-9CAB-2ED43E42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3143-D8D6-444E-92A0-0907429B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C937-7B93-4E50-A119-8713827D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3DF3E-7292-4687-8D58-6FAF57B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F009-A9A2-4C39-9A26-AF7C90E8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EB0C-87D6-4993-AF89-C3AFC83A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06C9-40CC-44BC-A423-78955F3E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82EC-8FF1-40C8-BB19-DEE482A0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3111-86D0-4A07-9D63-107BCCE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A86F-8D2C-4EB7-86E8-6B16F7C0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A9BF-BE3F-4B51-9005-C4384EF4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F3A2-2DEE-4D82-8B41-49A5536AA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8CEF3-DE57-432E-AECF-1C63E654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30686-4863-42C1-A213-5AAB652B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57DC-2752-4955-9666-A9DC50A0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87BA-C88A-4EC5-9A7D-3C9981EC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200-28AD-4EE4-ADDA-82C4304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BF6E-F44C-4524-B730-E45368D2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CF976-7CCF-49A3-9A2D-37809FCE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44DA8-0A93-4512-A61E-235D017B7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1699A-75B4-4B39-AAA5-634F98C5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4A88E-88B8-4AA8-80D0-072AAC7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3A3A3-A54E-4F1F-BA92-258908D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4D45-57FA-499E-8411-C073A960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87D6-7C6B-4BEB-85FB-826C69E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F2B42-5227-4626-986D-1CBAB8AC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0077C-7B6D-4BE8-A90C-78674C3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A1B31-9975-4C8F-91EE-C757583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4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55A81-0F98-4100-A4FD-90462012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5CFFB-9770-464F-8864-DE9F2DAB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E86C4-C513-49A0-8AA5-352083C6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8411-D672-4BC9-B0CC-E3E23D08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66E-673F-4912-9C9A-1FA74B90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A395C-F63E-4687-96F3-DDFCC88E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5C98-EFFF-4006-AE6F-78E5A63F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BDAB-B5F7-4EF5-A8FB-88776B2C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5BB77-B6DF-43F8-A4BB-53612EB4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99FC-83E5-4F44-8B2F-70348CA4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62BC4-1AF8-4494-AD24-5CE40444B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A339-D2DC-4CD1-9F4D-303B3A06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CEF0-0DE7-43A0-972C-BF65628E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5351-DE83-44E2-BC3F-6ABB8EAA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A1F5-B3EF-4194-8923-BE776702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42652-43E4-4976-B8EB-A9EA1D1A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92EFB-8596-40C5-85D7-EAC79063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B0E8-C851-4014-8F65-35070D3D1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F4E9-EBE7-4B0F-9863-DF0F777DD8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E047-F3DE-4F8F-ADFB-A0FA9AFD3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D5CE-98C6-4D9F-8299-26B3EB0F4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E56-CC4C-465E-8AD8-862D792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2F9C-CD6B-4748-935E-A7AE543B1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>
                <a:solidFill>
                  <a:srgbClr val="FFFFFF"/>
                </a:solidFill>
              </a:rPr>
              <a:t>ANALYSIS OF MARKETING STRATEGY OF THE PORTUGUESE BANK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5AB8-BD15-4B34-8671-22990C065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7492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- Done by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Ajin Rufus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Loan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55.58% of clients have taken up a housing loan.</a:t>
            </a:r>
          </a:p>
          <a:p>
            <a:r>
              <a:rPr lang="en-US" sz="2000"/>
              <a:t>Clients with housing loans are less likely to make term deposits right now.</a:t>
            </a:r>
          </a:p>
          <a:p>
            <a:r>
              <a:rPr lang="en-US" sz="2000"/>
              <a:t>But equal focus is given to both with clients having housing loans preferred slightly.</a:t>
            </a:r>
          </a:p>
          <a:p>
            <a:r>
              <a:rPr lang="en-US" sz="2000"/>
              <a:t>Focus can be on clients without housing loans for higher potential subscriptions.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3CE30-B40D-4528-98B2-1620E32B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842653"/>
            <a:ext cx="5201023" cy="47589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83.98% of clients haven't taken out any loans.</a:t>
            </a:r>
          </a:p>
          <a:p>
            <a:r>
              <a:rPr lang="en-US" sz="2000"/>
              <a:t>Focus is on this group since they are more likely to make term deposits without other financial commitments.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D5911-4C1E-4C47-AD3E-F08E153A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894664"/>
            <a:ext cx="5201023" cy="46549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Communication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Two-thirds of clients are contacted via cellular means.</a:t>
            </a:r>
          </a:p>
          <a:p>
            <a:r>
              <a:rPr lang="en-US" sz="2000"/>
              <a:t>Approximately 28.8% of contact methods are unknown, which could likely increase the cellular contact percentage.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00610-7E74-487D-82F2-6F00FC9D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547837"/>
            <a:ext cx="5201023" cy="5348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Last Day Contacted in the Month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Nearly uniform distribution, so no strong conclusions can be drawn.</a:t>
            </a:r>
          </a:p>
          <a:p>
            <a:r>
              <a:rPr lang="en-US" sz="2000"/>
              <a:t>However, the company could improve by implementing a structured reminder plan instead of calling clients randomly after various intervals.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EF57-4AD6-4783-ADC6-81047494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531789"/>
            <a:ext cx="5201023" cy="33806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4" y="674541"/>
            <a:ext cx="5181597" cy="1655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Last Month Contacted in the Year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914402" y="2418408"/>
            <a:ext cx="4285671" cy="3409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May month has the longest interval.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29D23-D211-4F65-9317-783921F5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86" y="1655768"/>
            <a:ext cx="5995100" cy="32223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Duration of Call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average contact duration is about four minutes.</a:t>
            </a:r>
          </a:p>
          <a:p>
            <a:r>
              <a:rPr lang="en-US" sz="2000"/>
              <a:t>Longer conversations typically indicate client interest, as they often seek detailed information on terms and conditions.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29049-B19F-44DD-8DB5-72BEE853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849155"/>
            <a:ext cx="5201023" cy="4745932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10002658" cy="781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Calls made to Each Client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1328676"/>
            <a:ext cx="10141203" cy="4612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Most calls were made only once during the campaign.</a:t>
            </a:r>
          </a:p>
          <a:p>
            <a:r>
              <a:rPr lang="en-US" sz="2000" dirty="0"/>
              <a:t>Multiple calls often indicate client interest, as clients may seek detailed information and need more time for consideration.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BE87A-5DD0-403C-8CD0-CCA6D82E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8" y="2585818"/>
            <a:ext cx="9496875" cy="35850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Days Since Last Contact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high percentage of calls are made after six months.</a:t>
            </a:r>
          </a:p>
          <a:p>
            <a:r>
              <a:rPr lang="en-US" sz="2000"/>
              <a:t>Calls could be made earlier to increase the chances of convincing clients.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971A1-4DE5-4DCD-A889-EDC1FF97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816648"/>
            <a:ext cx="5201023" cy="4810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65" y="520945"/>
            <a:ext cx="9921070" cy="6663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dirty="0"/>
              <a:t>Outcomes of Previous Marketing Strategies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09B5A-8B27-41C0-8CDE-6993DE67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50" y="1472555"/>
            <a:ext cx="8837700" cy="44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dirty="0"/>
              <a:t>Subscription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probability of success is only about 0.1.</a:t>
            </a:r>
          </a:p>
          <a:p>
            <a:r>
              <a:rPr lang="en-US" sz="2000" dirty="0"/>
              <a:t>To improve outcomes, more targeted calls need to be made by computing the correlation of various attributes contributing to increased subscriptions.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49F8F-EB4E-4D70-958F-4F0D71E6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93" y="832735"/>
            <a:ext cx="523948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5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366D0-2D28-43B6-BEBA-31FA8819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9D72-29EF-4E7B-A5EC-10907EE6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ystem-ui"/>
              </a:rPr>
              <a:t>To perform analysis of various attributes that may contribute to the subscription of term deposit at the Portuguese bank.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9984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65" y="790906"/>
            <a:ext cx="9921070" cy="6663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dirty="0"/>
              <a:t>Correlation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71BD1-EB84-441E-93B3-BFE9E83D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20" y="3228684"/>
            <a:ext cx="8859760" cy="34159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12632F-5DDA-4603-9369-0892DA583A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1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the duration of the call is correlated with a higher success rate.</a:t>
            </a:r>
          </a:p>
          <a:p>
            <a:r>
              <a:rPr lang="en-US" dirty="0"/>
              <a:t>Increase the number of calls and ensure thorough explanations of the plans to boost success chances.</a:t>
            </a:r>
          </a:p>
        </p:txBody>
      </p:sp>
    </p:spTree>
    <p:extLst>
      <p:ext uri="{BB962C8B-B14F-4D97-AF65-F5344CB8AC3E}">
        <p14:creationId xmlns:p14="http://schemas.microsoft.com/office/powerpoint/2010/main" val="247615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1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Calls can be made earlier and more frequently to increase the likelihood of success.</a:t>
            </a:r>
          </a:p>
          <a:p>
            <a:r>
              <a:rPr lang="en-US" dirty="0"/>
              <a:t>Implement a structured reminder plan instead of relying on random call intervals.</a:t>
            </a:r>
          </a:p>
          <a:p>
            <a:r>
              <a:rPr lang="en-US" dirty="0"/>
              <a:t>The duration of calls correlates with a higher success rate, so ensure calls are thorough and informative.</a:t>
            </a:r>
          </a:p>
          <a:p>
            <a:r>
              <a:rPr lang="en-US" dirty="0"/>
              <a:t>Prioritizing clients who haven't taken out any housing loans can be done.</a:t>
            </a:r>
          </a:p>
          <a:p>
            <a:r>
              <a:rPr lang="en-US" dirty="0"/>
              <a:t>Most clients are contacted via cellular means, and a significant portion of contact methods is unknown, which could affect strategy.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b="1" dirty="0"/>
              <a:t>By refining targeting strategies and enhancing communication efforts, the chances of successful term deposit conversions can be significantly improved.</a:t>
            </a:r>
          </a:p>
        </p:txBody>
      </p:sp>
    </p:spTree>
    <p:extLst>
      <p:ext uri="{BB962C8B-B14F-4D97-AF65-F5344CB8AC3E}">
        <p14:creationId xmlns:p14="http://schemas.microsoft.com/office/powerpoint/2010/main" val="396770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366D0-2D28-43B6-BEBA-31FA8819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9D72-29EF-4E7B-A5EC-10907EE6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300" dirty="0"/>
              <a:t>Distribution of Age</a:t>
            </a:r>
          </a:p>
          <a:p>
            <a:r>
              <a:rPr lang="en-IN" sz="1300" dirty="0"/>
              <a:t>Age</a:t>
            </a:r>
          </a:p>
          <a:p>
            <a:r>
              <a:rPr lang="en-IN" sz="1300" dirty="0"/>
              <a:t>Job Types</a:t>
            </a:r>
          </a:p>
          <a:p>
            <a:r>
              <a:rPr lang="en-IN" sz="1300" dirty="0"/>
              <a:t>Marital Status</a:t>
            </a:r>
          </a:p>
          <a:p>
            <a:r>
              <a:rPr lang="en-IN" sz="1300" dirty="0"/>
              <a:t>Level of Education</a:t>
            </a:r>
          </a:p>
          <a:p>
            <a:r>
              <a:rPr lang="en-IN" sz="1300" dirty="0"/>
              <a:t>Credit availability</a:t>
            </a:r>
          </a:p>
          <a:p>
            <a:r>
              <a:rPr lang="en-IN" sz="1300" dirty="0"/>
              <a:t>Average yearly balance</a:t>
            </a:r>
          </a:p>
          <a:p>
            <a:r>
              <a:rPr lang="en-IN" sz="1300" dirty="0"/>
              <a:t>Housing loan</a:t>
            </a:r>
          </a:p>
          <a:p>
            <a:r>
              <a:rPr lang="en-IN" sz="1300" dirty="0"/>
              <a:t>Loan</a:t>
            </a:r>
          </a:p>
          <a:p>
            <a:r>
              <a:rPr lang="en-IN" sz="1300" dirty="0"/>
              <a:t>Communication Types</a:t>
            </a:r>
          </a:p>
          <a:p>
            <a:r>
              <a:rPr lang="en-IN" sz="1300" dirty="0"/>
              <a:t>Last Day contacted in the month</a:t>
            </a:r>
          </a:p>
          <a:p>
            <a:r>
              <a:rPr lang="en-IN" sz="1300" dirty="0"/>
              <a:t>Last Month contacted in the Year</a:t>
            </a:r>
          </a:p>
          <a:p>
            <a:r>
              <a:rPr lang="en-IN" sz="1300" dirty="0"/>
              <a:t>Duration of call</a:t>
            </a:r>
          </a:p>
          <a:p>
            <a:r>
              <a:rPr lang="en-IN" sz="1300" dirty="0"/>
              <a:t>Days since Last Contact</a:t>
            </a:r>
          </a:p>
          <a:p>
            <a:r>
              <a:rPr lang="en-IN" sz="1300" dirty="0"/>
              <a:t>Outcomes of Previous Marketing Strategies</a:t>
            </a:r>
          </a:p>
          <a:p>
            <a:r>
              <a:rPr lang="en-IN" sz="1300" dirty="0"/>
              <a:t>Subscription</a:t>
            </a:r>
          </a:p>
          <a:p>
            <a:r>
              <a:rPr lang="en-IN" sz="1300" dirty="0"/>
              <a:t>Correlation</a:t>
            </a:r>
          </a:p>
          <a:p>
            <a:r>
              <a:rPr lang="en-IN" sz="13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170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Distribution is right skewed</a:t>
            </a:r>
          </a:p>
          <a:p>
            <a:r>
              <a:rPr lang="en-US" sz="2000"/>
              <a:t>Middle-aged adults are contacted more.</a:t>
            </a:r>
          </a:p>
          <a:p>
            <a:r>
              <a:rPr lang="en-US" sz="2000"/>
              <a:t>They are more likely to invest in term deposits.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4417D-4DEF-4CC7-ABB9-A2F3D415E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442" y="1486280"/>
            <a:ext cx="5201023" cy="3471682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More privileged people in good jobs like people in management jobs, blue-collar jobs, among others are contacted more</a:t>
            </a:r>
          </a:p>
          <a:p>
            <a:r>
              <a:rPr lang="en-US" sz="2000"/>
              <a:t>They are more likely to invest in term deposits.</a:t>
            </a:r>
          </a:p>
        </p:txBody>
      </p:sp>
      <p:pic>
        <p:nvPicPr>
          <p:cNvPr id="8" name="Content Placeholder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160CDDE-3E6E-4ECC-A30F-BB85CD55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829651"/>
            <a:ext cx="5201023" cy="4784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Marital Status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60.19% of targeted calls were made to married clients.</a:t>
            </a:r>
          </a:p>
          <a:p>
            <a:r>
              <a:rPr lang="en-US" sz="2000"/>
              <a:t>This targeting makes sense because married people often have a higher tendency to save.</a:t>
            </a:r>
          </a:p>
          <a:p>
            <a:r>
              <a:rPr lang="en-US" sz="2000"/>
              <a:t>Therefore, they are more likely to invest in term deposits.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F3D3D-A5D5-4773-8284-64EC9184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862157"/>
            <a:ext cx="5201023" cy="47199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 of Education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More than half the people contacted tend to have a secondary level education.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8101E-C479-45AF-80B9-E7D50D9B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966178"/>
            <a:ext cx="5201023" cy="4511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Credit Availability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Only about 2% of clients have failed to meet their credit obligations.</a:t>
            </a:r>
          </a:p>
          <a:p>
            <a:r>
              <a:rPr lang="en-US" sz="2000"/>
              <a:t>These 2% right now are less likely to do more investment.</a:t>
            </a:r>
          </a:p>
          <a:p>
            <a:r>
              <a:rPr lang="en-US" sz="2000"/>
              <a:t>Therefore, remaining 98% can be contacted for consideration.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06110-661F-47FE-8DF3-C6F2993B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745134"/>
            <a:ext cx="5201023" cy="49539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A129-4481-4760-A6F3-03B1477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Yearly Balance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5C407-D1F0-49EC-8DA9-DA3E28B2A14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Heavily left skewed distribution, with the tail on the positive side.</a:t>
            </a:r>
          </a:p>
          <a:p>
            <a:r>
              <a:rPr lang="en-US" sz="2000"/>
              <a:t>Indicated most clients are from middle-income groups.</a:t>
            </a:r>
          </a:p>
          <a:p>
            <a:r>
              <a:rPr lang="en-US" sz="2000"/>
              <a:t>Targeting middle-income groups is effective because they tend to save more, unlike high-income groups who often focus on investing.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5B2-1D57-45DF-97BC-DD9C8A2C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712628"/>
            <a:ext cx="5201023" cy="5018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713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system-ui</vt:lpstr>
      <vt:lpstr>Office Theme</vt:lpstr>
      <vt:lpstr>ANALYSIS OF MARKETING STRATEGY OF THE PORTUGUESE BANK</vt:lpstr>
      <vt:lpstr>Aim</vt:lpstr>
      <vt:lpstr>Contents</vt:lpstr>
      <vt:lpstr>Age</vt:lpstr>
      <vt:lpstr>Job Types</vt:lpstr>
      <vt:lpstr>Marital Status</vt:lpstr>
      <vt:lpstr>Level of Education</vt:lpstr>
      <vt:lpstr>Credit Availability</vt:lpstr>
      <vt:lpstr>Average Yearly Balance</vt:lpstr>
      <vt:lpstr>Housing Loan</vt:lpstr>
      <vt:lpstr>Loan</vt:lpstr>
      <vt:lpstr>Communication Types</vt:lpstr>
      <vt:lpstr>Last Day Contacted in the Month</vt:lpstr>
      <vt:lpstr>Last Month Contacted in the Year</vt:lpstr>
      <vt:lpstr>Duration of Call</vt:lpstr>
      <vt:lpstr>Number of Calls made to Each Client</vt:lpstr>
      <vt:lpstr>Days Since Last Contact</vt:lpstr>
      <vt:lpstr>Outcomes of Previous Marketing Strategies</vt:lpstr>
      <vt:lpstr>Subscription</vt:lpstr>
      <vt:lpstr>Correlation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MARKETING STRATEGY OF THE PORTUGUESE BANK</dc:title>
  <dc:creator>Ajin Rufus</dc:creator>
  <cp:lastModifiedBy>Ajin Rufus</cp:lastModifiedBy>
  <cp:revision>11</cp:revision>
  <dcterms:created xsi:type="dcterms:W3CDTF">2024-08-07T07:26:45Z</dcterms:created>
  <dcterms:modified xsi:type="dcterms:W3CDTF">2024-08-07T08:41:55Z</dcterms:modified>
</cp:coreProperties>
</file>