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5"/>
  </p:notesMasterIdLst>
  <p:sldIdLst>
    <p:sldId id="256" r:id="rId2"/>
    <p:sldId id="257" r:id="rId3"/>
    <p:sldId id="259" r:id="rId4"/>
    <p:sldId id="266" r:id="rId5"/>
    <p:sldId id="261" r:id="rId6"/>
    <p:sldId id="260" r:id="rId7"/>
    <p:sldId id="268" r:id="rId8"/>
    <p:sldId id="269" r:id="rId9"/>
    <p:sldId id="262" r:id="rId10"/>
    <p:sldId id="263" r:id="rId11"/>
    <p:sldId id="264" r:id="rId12"/>
    <p:sldId id="265" r:id="rId13"/>
    <p:sldId id="25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7CB8A-B04A-1FC6-AE2D-F2B326D82A31}" v="501" dt="2024-11-23T07:36:49.963"/>
    <p1510:client id="{EC16369E-C2A3-A9F9-6912-9F08EFCB012C}" v="46" dt="2024-11-23T03:03:28.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14"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117A10B4-1B88-384C-0F70-2C73BCD97C05}"/>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5E21FD89-4974-13F4-F9C7-AEA8FD8E46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1F7F7551-C289-F72A-51A1-36FBA94682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271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7E401FB9-8A96-1471-3385-DB3B32622C9E}"/>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E7205911-9B99-9448-5708-F1922F1FAC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500B666F-0492-FA4E-9BF0-3A5840166E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79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B50371DE-4A20-5F00-04C5-39BFBB3E44A5}"/>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1CBC2757-940C-9DF5-1663-0BE113A61BA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829E1C3D-2E10-9BC1-52FD-BD16380B90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25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c4f09afe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2ac4f09afe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c4f09afe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ac4f09af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19DF7E94-955A-CAA2-F420-05BFBB95E161}"/>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17D96915-9995-DC94-2234-52B21C93E7C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ac4f09afe_0_41:notes">
            <a:extLst>
              <a:ext uri="{FF2B5EF4-FFF2-40B4-BE49-F238E27FC236}">
                <a16:creationId xmlns:a16="http://schemas.microsoft.com/office/drawing/2014/main" id="{C1DB94FE-3BFD-6CD1-C256-77E67A043F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387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19DF7E94-955A-CAA2-F420-05BFBB95E161}"/>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17D96915-9995-DC94-2234-52B21C93E7C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ac4f09afe_0_41:notes">
            <a:extLst>
              <a:ext uri="{FF2B5EF4-FFF2-40B4-BE49-F238E27FC236}">
                <a16:creationId xmlns:a16="http://schemas.microsoft.com/office/drawing/2014/main" id="{C1DB94FE-3BFD-6CD1-C256-77E67A043F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499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8CE8E873-3D22-C254-9396-5E723F23FF50}"/>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2B0C35EE-780C-0A0E-7BE2-853A71F331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g2ac4f09afe_0_41:notes">
            <a:extLst>
              <a:ext uri="{FF2B5EF4-FFF2-40B4-BE49-F238E27FC236}">
                <a16:creationId xmlns:a16="http://schemas.microsoft.com/office/drawing/2014/main" id="{E1943F43-3AAC-5A73-765A-AD49F0F8D7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18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44A284A7-8729-2D4B-285E-E95B28933C1B}"/>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5BF117D6-7E55-668C-DA7F-859C0E66A9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5E2D837D-EDEA-2111-FECF-6E52EA740C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709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44A284A7-8729-2D4B-285E-E95B28933C1B}"/>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5BF117D6-7E55-668C-DA7F-859C0E66A9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5E2D837D-EDEA-2111-FECF-6E52EA740C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82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44A284A7-8729-2D4B-285E-E95B28933C1B}"/>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5BF117D6-7E55-668C-DA7F-859C0E66A9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5E2D837D-EDEA-2111-FECF-6E52EA740C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97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FB55C2A2-0CAD-EC88-204B-C6FCA0E3B672}"/>
            </a:ext>
          </a:extLst>
        </p:cNvPr>
        <p:cNvGrpSpPr/>
        <p:nvPr/>
      </p:nvGrpSpPr>
      <p:grpSpPr>
        <a:xfrm>
          <a:off x="0" y="0"/>
          <a:ext cx="0" cy="0"/>
          <a:chOff x="0" y="0"/>
          <a:chExt cx="0" cy="0"/>
        </a:xfrm>
      </p:grpSpPr>
      <p:sp>
        <p:nvSpPr>
          <p:cNvPr id="146" name="Google Shape;146;g2ac4f09afe_0_41:notes">
            <a:extLst>
              <a:ext uri="{FF2B5EF4-FFF2-40B4-BE49-F238E27FC236}">
                <a16:creationId xmlns:a16="http://schemas.microsoft.com/office/drawing/2014/main" id="{A96C2493-E90A-9098-B0CF-30548314845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147" name="Google Shape;147;g2ac4f09afe_0_41:notes">
            <a:extLst>
              <a:ext uri="{FF2B5EF4-FFF2-40B4-BE49-F238E27FC236}">
                <a16:creationId xmlns:a16="http://schemas.microsoft.com/office/drawing/2014/main" id="{4D76C9B9-6F6A-209B-7ED6-56F4D6AD5D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44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noAutofit/>
          </a:bodyPr>
          <a:lstStyle>
            <a:lvl1pPr marL="0" marR="0" lvl="0" indent="0" algn="r" rtl="0">
              <a:spcBef>
                <a:spcPts val="0"/>
              </a:spcBef>
              <a:spcAft>
                <a:spcPts val="0"/>
              </a:spcAft>
              <a:buClr>
                <a:schemeClr val="accent1"/>
              </a:buClr>
              <a:buSzPts val="5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noAutofit/>
          </a:bodyPr>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1"/>
              </a:buClr>
              <a:buSzPts val="128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4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accent1"/>
              </a:buClr>
              <a:buSzPts val="40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60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accent1"/>
              </a:buClr>
              <a:buSzPts val="20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accent1"/>
              </a:buClr>
              <a:buSzPts val="2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noAutofit/>
          </a:bodyPr>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1828800" marR="0" lvl="0" indent="0" rtl="0">
              <a:spcBef>
                <a:spcPts val="0"/>
              </a:spcBef>
              <a:spcAft>
                <a:spcPts val="0"/>
              </a:spcAft>
              <a:buClr>
                <a:schemeClr val="accent1"/>
              </a:buClr>
              <a:buSzPts val="5400"/>
              <a:buFont typeface="Trebuchet MS"/>
              <a:buNone/>
            </a:pPr>
            <a:r>
              <a:rPr lang="en-US" dirty="0"/>
              <a:t>Angular</a:t>
            </a:r>
            <a:r>
              <a:rPr lang="en-US" sz="3600" baseline="30000" dirty="0"/>
              <a:t>18</a:t>
            </a:r>
            <a:endParaRPr sz="3600" b="0" i="0" u="none" strike="noStrike" cap="none" dirty="0">
              <a:solidFill>
                <a:schemeClr val="accent1"/>
              </a:solidFill>
              <a:latin typeface="Trebuchet MS"/>
              <a:ea typeface="Trebuchet MS"/>
              <a:cs typeface="Trebuchet MS"/>
              <a:sym typeface="Trebuchet MS"/>
            </a:endParaRPr>
          </a:p>
        </p:txBody>
      </p:sp>
      <p:sp>
        <p:nvSpPr>
          <p:cNvPr id="144" name="Google Shape;144;p18"/>
          <p:cNvSpPr txBox="1">
            <a:spLocks noGrp="1"/>
          </p:cNvSpPr>
          <p:nvPr>
            <p:ph type="subTitle" idx="1"/>
          </p:nvPr>
        </p:nvSpPr>
        <p:spPr>
          <a:xfrm>
            <a:off x="3603103" y="4046139"/>
            <a:ext cx="5670900" cy="1096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SzPts val="2560"/>
              <a:buFont typeface="Noto Sans Symbols"/>
              <a:buNone/>
            </a:pPr>
            <a:r>
              <a:rPr lang="en-US" sz="2000" dirty="0"/>
              <a:t>AJ Arun Kumar</a:t>
            </a:r>
            <a:endParaRPr sz="20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CCB841ED-A651-78F4-EAFA-75B62433D8C2}"/>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3F4DF33F-CD4B-965D-6F83-2BF1B32EFFDA}"/>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Reactivity in Angular (how it has been working till now)</a:t>
            </a:r>
            <a:endParaRPr dirty="0"/>
          </a:p>
        </p:txBody>
      </p:sp>
      <p:sp>
        <p:nvSpPr>
          <p:cNvPr id="150" name="Google Shape;150;p19">
            <a:extLst>
              <a:ext uri="{FF2B5EF4-FFF2-40B4-BE49-F238E27FC236}">
                <a16:creationId xmlns:a16="http://schemas.microsoft.com/office/drawing/2014/main" id="{7EABCD3D-BC95-EAD3-A824-356C402BB121}"/>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IN" dirty="0"/>
              <a:t>zone.js/</a:t>
            </a:r>
            <a:r>
              <a:rPr lang="en-IN" dirty="0" err="1"/>
              <a:t>ngZone</a:t>
            </a:r>
            <a:r>
              <a:rPr lang="en-IN" dirty="0"/>
              <a:t> intercepts calls to DOM APIs like </a:t>
            </a:r>
            <a:r>
              <a:rPr lang="en-IN" dirty="0" err="1"/>
              <a:t>document.addEventListener</a:t>
            </a:r>
            <a:r>
              <a:rPr lang="en-IN" dirty="0"/>
              <a:t>, </a:t>
            </a:r>
            <a:r>
              <a:rPr lang="en-IN" dirty="0" err="1"/>
              <a:t>setTimeout</a:t>
            </a:r>
            <a:r>
              <a:rPr lang="en-IN" dirty="0"/>
              <a:t>, fetch etc and creates hooks. </a:t>
            </a:r>
          </a:p>
          <a:p>
            <a:pPr marL="800100" lvl="1" indent="-342900">
              <a:spcBef>
                <a:spcPts val="0"/>
              </a:spcBef>
              <a:buSzPts val="1440"/>
            </a:pPr>
            <a:r>
              <a:rPr lang="en-IN" dirty="0"/>
              <a:t>In simple words – </a:t>
            </a:r>
            <a:r>
              <a:rPr lang="en-IN" err="1"/>
              <a:t>ngZone</a:t>
            </a:r>
            <a:r>
              <a:rPr lang="en-IN" dirty="0"/>
              <a:t> can detect even if an air molecule moved in UI (DOM). It </a:t>
            </a:r>
            <a:r>
              <a:rPr lang="en-IN"/>
              <a:t>tells angular runtime "something changed"</a:t>
            </a:r>
          </a:p>
          <a:p>
            <a:pPr marL="800100" lvl="1" indent="-342900">
              <a:spcBef>
                <a:spcPts val="0"/>
              </a:spcBef>
              <a:buSzPts val="1440"/>
            </a:pPr>
            <a:r>
              <a:rPr lang="en-IN" dirty="0"/>
              <a:t>Angular runtime triggers “change detection”. It needs check the whole app to see what changed. And then it updates the DOM/model depending upon the change. (If UI was changed by a click or keyboard the Ui will be updated and if the model was changed by an async operation by fetch/XHR then specific portion of DOM will be updated</a:t>
            </a:r>
            <a:endParaRPr lang="en-IN"/>
          </a:p>
          <a:p>
            <a:pPr marL="800100" lvl="1" indent="-342900">
              <a:spcBef>
                <a:spcPts val="0"/>
              </a:spcBef>
              <a:buSzPts val="1440"/>
            </a:pPr>
            <a:r>
              <a:rPr lang="en-IN" dirty="0"/>
              <a:t>Change detection is extremely optimised by the awesome angular engineers to be fast and efficient, but still, it cannot be efficient beyond a limit simply because </a:t>
            </a:r>
            <a:r>
              <a:rPr lang="en-IN" dirty="0" err="1"/>
              <a:t>ngZone</a:t>
            </a:r>
            <a:r>
              <a:rPr lang="en-IN" dirty="0"/>
              <a:t> cannot pin point the location in the component tree where the change happened.</a:t>
            </a:r>
          </a:p>
        </p:txBody>
      </p:sp>
    </p:spTree>
    <p:extLst>
      <p:ext uri="{BB962C8B-B14F-4D97-AF65-F5344CB8AC3E}">
        <p14:creationId xmlns:p14="http://schemas.microsoft.com/office/powerpoint/2010/main" val="45443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2267FAF2-2D13-C2D6-658F-1462BCADC49F}"/>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2BD979FF-4F2F-5FA0-F8D2-402672B5B1AB}"/>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Reactivity in Angular (how it will be in future)</a:t>
            </a:r>
            <a:endParaRPr dirty="0"/>
          </a:p>
        </p:txBody>
      </p:sp>
      <p:sp>
        <p:nvSpPr>
          <p:cNvPr id="150" name="Google Shape;150;p19">
            <a:extLst>
              <a:ext uri="{FF2B5EF4-FFF2-40B4-BE49-F238E27FC236}">
                <a16:creationId xmlns:a16="http://schemas.microsoft.com/office/drawing/2014/main" id="{50797C50-153E-DAF7-1EF4-E4BCF3214782}"/>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IN" dirty="0"/>
              <a:t>New reactive data structure has been created called ‘signals’</a:t>
            </a:r>
          </a:p>
          <a:p>
            <a:pPr marL="342900" marR="0" lvl="0" indent="-342900" algn="l" rtl="0">
              <a:spcBef>
                <a:spcPts val="0"/>
              </a:spcBef>
              <a:spcAft>
                <a:spcPts val="0"/>
              </a:spcAft>
              <a:buClr>
                <a:schemeClr val="accent1"/>
              </a:buClr>
              <a:buSzPts val="1440"/>
              <a:buFont typeface="Noto Sans Symbols"/>
              <a:buChar char="▶"/>
            </a:pPr>
            <a:r>
              <a:rPr lang="en-IN" dirty="0"/>
              <a:t>A signal can understand when its value is changed and can directly notify angular about the change. The notification is going to contain the exact location where the change happened, so no need to scan the entire app component tree to detect what changed. </a:t>
            </a:r>
          </a:p>
          <a:p>
            <a:pPr marL="342900" marR="0" lvl="0" indent="-342900" algn="l" rtl="0">
              <a:spcBef>
                <a:spcPts val="0"/>
              </a:spcBef>
              <a:spcAft>
                <a:spcPts val="0"/>
              </a:spcAft>
              <a:buClr>
                <a:schemeClr val="accent1"/>
              </a:buClr>
              <a:buSzPts val="1440"/>
              <a:buFont typeface="Noto Sans Symbols"/>
              <a:buChar char="▶"/>
            </a:pPr>
            <a:r>
              <a:rPr lang="en-IN" b="1" dirty="0" err="1">
                <a:solidFill>
                  <a:schemeClr val="accent5"/>
                </a:solidFill>
              </a:rPr>
              <a:t>ExpressionChangedAfterItHasBeenCheckedError</a:t>
            </a:r>
            <a:r>
              <a:rPr lang="en-IN" dirty="0"/>
              <a:t> will not happen again because DOM is updated after all the changes to signals are done.</a:t>
            </a:r>
          </a:p>
          <a:p>
            <a:pPr marL="342900" marR="0" lvl="0" indent="-342900" algn="l" rtl="0">
              <a:spcBef>
                <a:spcPts val="0"/>
              </a:spcBef>
              <a:spcAft>
                <a:spcPts val="0"/>
              </a:spcAft>
              <a:buClr>
                <a:schemeClr val="accent1"/>
              </a:buClr>
              <a:buSzPts val="1440"/>
              <a:buFont typeface="Noto Sans Symbols"/>
              <a:buChar char="▶"/>
            </a:pPr>
            <a:endParaRPr lang="en-IN" dirty="0"/>
          </a:p>
        </p:txBody>
      </p:sp>
    </p:spTree>
    <p:extLst>
      <p:ext uri="{BB962C8B-B14F-4D97-AF65-F5344CB8AC3E}">
        <p14:creationId xmlns:p14="http://schemas.microsoft.com/office/powerpoint/2010/main" val="386237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72FBF29D-9C27-79FF-DDEF-956958CDB6BB}"/>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28DB0E16-3230-DF47-6D30-4525D5435DB4}"/>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Demo time !</a:t>
            </a:r>
            <a:endParaRPr dirty="0"/>
          </a:p>
        </p:txBody>
      </p:sp>
      <p:sp>
        <p:nvSpPr>
          <p:cNvPr id="150" name="Google Shape;150;p19">
            <a:extLst>
              <a:ext uri="{FF2B5EF4-FFF2-40B4-BE49-F238E27FC236}">
                <a16:creationId xmlns:a16="http://schemas.microsoft.com/office/drawing/2014/main" id="{444A010A-B4EA-BCEE-78AC-AA8A87FA16EA}"/>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IN" dirty="0"/>
              <a:t>Components</a:t>
            </a:r>
          </a:p>
          <a:p>
            <a:pPr marL="342900" marR="0" lvl="0" indent="-342900" algn="l">
              <a:spcBef>
                <a:spcPts val="0"/>
              </a:spcBef>
              <a:spcAft>
                <a:spcPts val="0"/>
              </a:spcAft>
              <a:buClr>
                <a:schemeClr val="accent1"/>
              </a:buClr>
              <a:buSzPts val="1440"/>
              <a:buFont typeface="Noto Sans Symbols"/>
              <a:buChar char="▶"/>
            </a:pPr>
            <a:r>
              <a:rPr lang="en-IN"/>
              <a:t>Create signals</a:t>
            </a:r>
          </a:p>
          <a:p>
            <a:pPr marL="342900" marR="0" lvl="0" indent="-342900" algn="l" rtl="0">
              <a:spcBef>
                <a:spcPts val="0"/>
              </a:spcBef>
              <a:spcAft>
                <a:spcPts val="0"/>
              </a:spcAft>
              <a:buClr>
                <a:schemeClr val="accent1"/>
              </a:buClr>
              <a:buSzPts val="1440"/>
              <a:buFont typeface="Noto Sans Symbols"/>
              <a:buChar char="▶"/>
            </a:pPr>
            <a:r>
              <a:rPr lang="en-IN" dirty="0"/>
              <a:t>Signals are guaranteed to be synchronous – you always have to specify a default value</a:t>
            </a:r>
          </a:p>
          <a:p>
            <a:pPr marL="342900" marR="0" lvl="0" indent="-342900" algn="l" rtl="0">
              <a:spcBef>
                <a:spcPts val="0"/>
              </a:spcBef>
              <a:spcAft>
                <a:spcPts val="0"/>
              </a:spcAft>
              <a:buClr>
                <a:schemeClr val="accent1"/>
              </a:buClr>
              <a:buSzPts val="1440"/>
              <a:buFont typeface="Noto Sans Symbols"/>
              <a:buChar char="▶"/>
            </a:pPr>
            <a:r>
              <a:rPr lang="en-IN" dirty="0"/>
              <a:t>Computed</a:t>
            </a:r>
          </a:p>
          <a:p>
            <a:pPr marL="342900" marR="0" lvl="0" indent="-342900" algn="l" rtl="0">
              <a:spcBef>
                <a:spcPts val="0"/>
              </a:spcBef>
              <a:spcAft>
                <a:spcPts val="0"/>
              </a:spcAft>
              <a:buClr>
                <a:schemeClr val="accent1"/>
              </a:buClr>
              <a:buSzPts val="1440"/>
              <a:buFont typeface="Noto Sans Symbols"/>
              <a:buChar char="▶"/>
            </a:pPr>
            <a:r>
              <a:rPr lang="en-IN" dirty="0"/>
              <a:t>Input, output, </a:t>
            </a:r>
            <a:r>
              <a:rPr lang="en-IN" dirty="0" err="1"/>
              <a:t>viewChild</a:t>
            </a:r>
            <a:endParaRPr lang="en-IN" dirty="0"/>
          </a:p>
          <a:p>
            <a:pPr marL="342900" marR="0" lvl="0" indent="-342900" algn="l" rtl="0">
              <a:spcBef>
                <a:spcPts val="0"/>
              </a:spcBef>
              <a:spcAft>
                <a:spcPts val="0"/>
              </a:spcAft>
              <a:buClr>
                <a:schemeClr val="accent1"/>
              </a:buClr>
              <a:buSzPts val="1440"/>
              <a:buFont typeface="Noto Sans Symbols"/>
              <a:buChar char="▶"/>
            </a:pPr>
            <a:endParaRPr lang="en-IN" dirty="0"/>
          </a:p>
        </p:txBody>
      </p:sp>
    </p:spTree>
    <p:extLst>
      <p:ext uri="{BB962C8B-B14F-4D97-AF65-F5344CB8AC3E}">
        <p14:creationId xmlns:p14="http://schemas.microsoft.com/office/powerpoint/2010/main" val="366423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a:t> </a:t>
            </a:r>
            <a:endParaRPr/>
          </a:p>
        </p:txBody>
      </p:sp>
      <p:pic>
        <p:nvPicPr>
          <p:cNvPr id="156" name="Google Shape;156;p20" descr="cropped-PRESENTED-BY-LOGO-NO-BACKGROUND.png"/>
          <p:cNvPicPr preferRelativeResize="0"/>
          <p:nvPr/>
        </p:nvPicPr>
        <p:blipFill>
          <a:blip r:embed="rId3">
            <a:alphaModFix/>
          </a:blip>
          <a:stretch>
            <a:fillRect/>
          </a:stretch>
        </p:blipFill>
        <p:spPr>
          <a:xfrm>
            <a:off x="4953000" y="4934100"/>
            <a:ext cx="2003726" cy="757426"/>
          </a:xfrm>
          <a:prstGeom prst="rect">
            <a:avLst/>
          </a:prstGeom>
          <a:noFill/>
          <a:ln>
            <a:noFill/>
          </a:ln>
        </p:spPr>
      </p:pic>
      <p:pic>
        <p:nvPicPr>
          <p:cNvPr id="157" name="Google Shape;157;p20" descr="Arun.png"/>
          <p:cNvPicPr preferRelativeResize="0"/>
          <p:nvPr/>
        </p:nvPicPr>
        <p:blipFill>
          <a:blip r:embed="rId4">
            <a:alphaModFix/>
          </a:blip>
          <a:stretch>
            <a:fillRect/>
          </a:stretch>
        </p:blipFill>
        <p:spPr>
          <a:xfrm>
            <a:off x="5835151" y="5414975"/>
            <a:ext cx="966800" cy="966800"/>
          </a:xfrm>
          <a:prstGeom prst="rect">
            <a:avLst/>
          </a:prstGeom>
          <a:noFill/>
          <a:ln>
            <a:noFill/>
          </a:ln>
        </p:spPr>
      </p:pic>
      <p:pic>
        <p:nvPicPr>
          <p:cNvPr id="158" name="Google Shape;158;p20" descr="B-GnefRCIAAfQja.jpg"/>
          <p:cNvPicPr preferRelativeResize="0"/>
          <p:nvPr/>
        </p:nvPicPr>
        <p:blipFill>
          <a:blip r:embed="rId5">
            <a:alphaModFix/>
          </a:blip>
          <a:stretch>
            <a:fillRect/>
          </a:stretch>
        </p:blipFill>
        <p:spPr>
          <a:xfrm>
            <a:off x="2158850" y="1442325"/>
            <a:ext cx="4797866" cy="269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About me</a:t>
            </a:r>
            <a:endParaRPr dirty="0"/>
          </a:p>
        </p:txBody>
      </p:sp>
      <p:sp>
        <p:nvSpPr>
          <p:cNvPr id="150" name="Google Shape;150;p1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IN" dirty="0"/>
              <a:t>Senior Software Engineer working for       </a:t>
            </a:r>
            <a:r>
              <a:rPr lang="en-IN" dirty="0" err="1"/>
              <a:t>PITSolutions</a:t>
            </a:r>
            <a:endParaRPr dirty="0" err="1"/>
          </a:p>
          <a:p>
            <a:pPr marL="0" marR="0" lvl="0" indent="0" algn="l" rtl="0">
              <a:spcBef>
                <a:spcPts val="0"/>
              </a:spcBef>
              <a:spcAft>
                <a:spcPts val="0"/>
              </a:spcAft>
              <a:buNone/>
            </a:pPr>
            <a:endParaRPr dirty="0"/>
          </a:p>
          <a:p>
            <a:pPr marL="342900" marR="0" lvl="0" indent="-342900" algn="l" rtl="0">
              <a:spcBef>
                <a:spcPts val="0"/>
              </a:spcBef>
              <a:spcAft>
                <a:spcPts val="0"/>
              </a:spcAft>
              <a:buClr>
                <a:schemeClr val="accent1"/>
              </a:buClr>
              <a:buSzPts val="1440"/>
              <a:buFont typeface="Noto Sans Symbols"/>
              <a:buChar char="▶"/>
            </a:pPr>
            <a:r>
              <a:rPr lang="en-IN" dirty="0"/>
              <a:t>7 years working with C# and JavaScript</a:t>
            </a:r>
            <a:endParaRPr b="1" u="sng" dirty="0">
              <a:solidFill>
                <a:srgbClr val="FF0000"/>
              </a:solidFill>
            </a:endParaRPr>
          </a:p>
          <a:p>
            <a:pPr marL="0" lvl="0" indent="0" algn="l" rtl="0">
              <a:spcBef>
                <a:spcPts val="0"/>
              </a:spcBef>
              <a:spcAft>
                <a:spcPts val="0"/>
              </a:spcAft>
              <a:buClr>
                <a:schemeClr val="accent1"/>
              </a:buClr>
              <a:buSzPts val="1440"/>
              <a:buNone/>
            </a:pPr>
            <a:endParaRPr lang="en-US" dirty="0"/>
          </a:p>
          <a:p>
            <a:pPr marL="0" marR="0" lvl="0" indent="0" algn="l" rtl="0">
              <a:spcBef>
                <a:spcPts val="0"/>
              </a:spcBef>
              <a:spcAft>
                <a:spcPts val="0"/>
              </a:spcAft>
              <a:buNone/>
            </a:pPr>
            <a:endParaRPr lang="en-US" b="1" u="sng" dirty="0">
              <a:solidFill>
                <a:srgbClr val="000000"/>
              </a:solidFill>
            </a:endParaRPr>
          </a:p>
          <a:p>
            <a:pPr marL="0" marR="0" lvl="0" indent="0" algn="l" rtl="0">
              <a:spcBef>
                <a:spcPts val="0"/>
              </a:spcBef>
              <a:spcAft>
                <a:spcPts val="0"/>
              </a:spcAft>
              <a:buNone/>
            </a:pPr>
            <a:endParaRPr lang="en-US" dirty="0"/>
          </a:p>
        </p:txBody>
      </p:sp>
      <p:pic>
        <p:nvPicPr>
          <p:cNvPr id="2" name="Graphic 1">
            <a:extLst>
              <a:ext uri="{FF2B5EF4-FFF2-40B4-BE49-F238E27FC236}">
                <a16:creationId xmlns:a16="http://schemas.microsoft.com/office/drawing/2014/main" id="{98C94922-4BCC-AE35-94D1-CC0339D717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54158" y="2160672"/>
            <a:ext cx="294736" cy="2911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442056C0-A076-E0B3-D4DB-29F72B8B245B}"/>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717AB07F-B278-6B95-10CD-72A59DFC3BF7}"/>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r>
              <a:rPr lang="en-US" dirty="0"/>
              <a:t>History of Angular</a:t>
            </a:r>
            <a:endParaRPr dirty="0"/>
          </a:p>
        </p:txBody>
      </p:sp>
      <p:sp>
        <p:nvSpPr>
          <p:cNvPr id="150" name="Google Shape;150;p19">
            <a:extLst>
              <a:ext uri="{FF2B5EF4-FFF2-40B4-BE49-F238E27FC236}">
                <a16:creationId xmlns:a16="http://schemas.microsoft.com/office/drawing/2014/main" id="{720D047C-E092-B864-FFA9-E1F4BD74AC15}"/>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US" dirty="0"/>
              <a:t>Framework created by Google to create web apps with rich interactive features</a:t>
            </a:r>
          </a:p>
          <a:p>
            <a:pPr marL="342900" marR="0" lvl="0" indent="-342900" algn="l" rtl="0">
              <a:spcBef>
                <a:spcPts val="0"/>
              </a:spcBef>
              <a:spcAft>
                <a:spcPts val="0"/>
              </a:spcAft>
              <a:buClr>
                <a:schemeClr val="accent1"/>
              </a:buClr>
              <a:buSzPts val="1440"/>
              <a:buFont typeface="Noto Sans Symbols"/>
              <a:buChar char="▶"/>
            </a:pPr>
            <a:endParaRPr lang="en-US" b="1" u="sng" dirty="0">
              <a:solidFill>
                <a:srgbClr val="FF0000"/>
              </a:solidFill>
            </a:endParaRPr>
          </a:p>
          <a:p>
            <a:pPr marL="342900" marR="0" lvl="0" indent="-342900" algn="l" rtl="0">
              <a:spcBef>
                <a:spcPts val="0"/>
              </a:spcBef>
              <a:spcAft>
                <a:spcPts val="0"/>
              </a:spcAft>
              <a:buClr>
                <a:schemeClr val="accent1"/>
              </a:buClr>
              <a:buSzPts val="1440"/>
              <a:buFont typeface="Noto Sans Symbols"/>
              <a:buChar char="▶"/>
            </a:pPr>
            <a:r>
              <a:rPr lang="en-US" dirty="0"/>
              <a:t>Originally released in 2010 as AngularJS</a:t>
            </a:r>
          </a:p>
          <a:p>
            <a:pPr marL="800100" lvl="1" indent="-342900">
              <a:spcBef>
                <a:spcPts val="0"/>
              </a:spcBef>
              <a:buSzPts val="1440"/>
            </a:pPr>
            <a:r>
              <a:rPr lang="en-US" dirty="0"/>
              <a:t>Often known as Angular version 1</a:t>
            </a:r>
          </a:p>
          <a:p>
            <a:pPr marL="800100" lvl="1" indent="-342900">
              <a:spcBef>
                <a:spcPts val="0"/>
              </a:spcBef>
              <a:buSzPts val="1440"/>
            </a:pPr>
            <a:r>
              <a:rPr lang="en-US" dirty="0"/>
              <a:t>Discontinued on 2022</a:t>
            </a:r>
          </a:p>
          <a:p>
            <a:pPr marL="342900" marR="0" lvl="0" indent="-342900" algn="l" rtl="0">
              <a:spcBef>
                <a:spcPts val="0"/>
              </a:spcBef>
              <a:spcAft>
                <a:spcPts val="0"/>
              </a:spcAft>
              <a:buClr>
                <a:schemeClr val="accent1"/>
              </a:buClr>
              <a:buSzPts val="1440"/>
              <a:buFont typeface="Noto Sans Symbols"/>
              <a:buChar char="▶"/>
            </a:pPr>
            <a:endParaRPr lang="en-US" dirty="0"/>
          </a:p>
          <a:p>
            <a:pPr marL="342900" marR="0" lvl="0" indent="-342900" algn="l" rtl="0">
              <a:spcBef>
                <a:spcPts val="0"/>
              </a:spcBef>
              <a:spcAft>
                <a:spcPts val="0"/>
              </a:spcAft>
              <a:buClr>
                <a:schemeClr val="accent1"/>
              </a:buClr>
              <a:buSzPts val="1440"/>
              <a:buFont typeface="Noto Sans Symbols"/>
              <a:buChar char="▶"/>
            </a:pPr>
            <a:r>
              <a:rPr lang="en-US" dirty="0"/>
              <a:t>A ground up re write of the framework was released in 2016 as “Angular” </a:t>
            </a:r>
          </a:p>
          <a:p>
            <a:pPr marL="800100" lvl="1" indent="-342900">
              <a:spcBef>
                <a:spcPts val="0"/>
              </a:spcBef>
              <a:buSzPts val="1440"/>
            </a:pPr>
            <a:r>
              <a:rPr lang="en-US" dirty="0"/>
              <a:t>Out of the box TypeScript support, improved Developer Experience using CLI</a:t>
            </a:r>
          </a:p>
          <a:p>
            <a:pPr marL="342900" indent="-342900">
              <a:spcBef>
                <a:spcPts val="0"/>
              </a:spcBef>
            </a:pPr>
            <a:endParaRPr lang="en-US" dirty="0"/>
          </a:p>
        </p:txBody>
      </p:sp>
    </p:spTree>
    <p:extLst>
      <p:ext uri="{BB962C8B-B14F-4D97-AF65-F5344CB8AC3E}">
        <p14:creationId xmlns:p14="http://schemas.microsoft.com/office/powerpoint/2010/main" val="287161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442056C0-A076-E0B3-D4DB-29F72B8B245B}"/>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717AB07F-B278-6B95-10CD-72A59DFC3BF7}"/>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What is Angular ?</a:t>
            </a:r>
            <a:endParaRPr dirty="0"/>
          </a:p>
        </p:txBody>
      </p:sp>
      <p:sp>
        <p:nvSpPr>
          <p:cNvPr id="150" name="Google Shape;150;p19">
            <a:extLst>
              <a:ext uri="{FF2B5EF4-FFF2-40B4-BE49-F238E27FC236}">
                <a16:creationId xmlns:a16="http://schemas.microsoft.com/office/drawing/2014/main" id="{720D047C-E092-B864-FFA9-E1F4BD74AC15}"/>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Abstraction over DOM manipulating JavaScript API like </a:t>
            </a:r>
            <a:r>
              <a:rPr lang="en-US" dirty="0" err="1"/>
              <a:t>document.querySelector</a:t>
            </a:r>
            <a:r>
              <a:rPr lang="en-US" dirty="0"/>
              <a:t>, </a:t>
            </a:r>
            <a:r>
              <a:rPr lang="en-US" dirty="0" err="1"/>
              <a:t>document.createElement</a:t>
            </a:r>
            <a:r>
              <a:rPr lang="en-US" dirty="0"/>
              <a:t> etc.</a:t>
            </a:r>
          </a:p>
          <a:p>
            <a:pPr marL="342900" indent="-342900">
              <a:spcBef>
                <a:spcPts val="0"/>
              </a:spcBef>
            </a:pPr>
            <a:endParaRPr lang="en-US" dirty="0"/>
          </a:p>
          <a:p>
            <a:pPr marL="342900" indent="-342900">
              <a:spcBef>
                <a:spcPts val="0"/>
              </a:spcBef>
            </a:pPr>
            <a:r>
              <a:rPr lang="en-US" dirty="0"/>
              <a:t>Simply put, Angular was created using JavaScript to make web dev easy just like FORTRAN/C++ was created using assembly to make programming easy</a:t>
            </a:r>
          </a:p>
          <a:p>
            <a:pPr marL="342900" indent="-342900">
              <a:spcBef>
                <a:spcPts val="0"/>
              </a:spcBef>
            </a:pPr>
            <a:endParaRPr lang="en-US" dirty="0"/>
          </a:p>
        </p:txBody>
      </p:sp>
    </p:spTree>
    <p:extLst>
      <p:ext uri="{BB962C8B-B14F-4D97-AF65-F5344CB8AC3E}">
        <p14:creationId xmlns:p14="http://schemas.microsoft.com/office/powerpoint/2010/main" val="48008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AFB1BD63-2A8D-09C1-52FF-6EB1189F9A56}"/>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67E7EE34-0110-A5D1-D711-D041B4FAD011}"/>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Abstraction</a:t>
            </a:r>
            <a:endParaRPr dirty="0"/>
          </a:p>
        </p:txBody>
      </p:sp>
      <p:sp>
        <p:nvSpPr>
          <p:cNvPr id="3" name="TextBox 2">
            <a:extLst>
              <a:ext uri="{FF2B5EF4-FFF2-40B4-BE49-F238E27FC236}">
                <a16:creationId xmlns:a16="http://schemas.microsoft.com/office/drawing/2014/main" id="{8BD05FFE-59CB-6619-76B8-21A5C053CD4C}"/>
              </a:ext>
            </a:extLst>
          </p:cNvPr>
          <p:cNvSpPr txBox="1"/>
          <p:nvPr/>
        </p:nvSpPr>
        <p:spPr>
          <a:xfrm>
            <a:off x="677334" y="2580056"/>
            <a:ext cx="6100482" cy="738664"/>
          </a:xfrm>
          <a:prstGeom prst="rect">
            <a:avLst/>
          </a:prstGeom>
          <a:noFill/>
        </p:spPr>
        <p:txBody>
          <a:bodyPr wrap="square">
            <a:spAutoFit/>
          </a:bodyPr>
          <a:lstStyle/>
          <a:p>
            <a:r>
              <a:rPr lang="en-IN" dirty="0">
                <a:latin typeface="Trebuchet MS" panose="020B0603020202020204" pitchFamily="34" charset="0"/>
              </a:rPr>
              <a:t>mov al, [num1]   ; Load the first number into AL</a:t>
            </a:r>
          </a:p>
          <a:p>
            <a:r>
              <a:rPr lang="en-IN" dirty="0">
                <a:latin typeface="Trebuchet MS" panose="020B0603020202020204" pitchFamily="34" charset="0"/>
              </a:rPr>
              <a:t>add al, [num2]   ; Add the second number to AL</a:t>
            </a:r>
          </a:p>
          <a:p>
            <a:r>
              <a:rPr lang="en-IN" dirty="0">
                <a:latin typeface="Trebuchet MS" panose="020B0603020202020204" pitchFamily="34" charset="0"/>
              </a:rPr>
              <a:t>mov [result], al ; Store the result in memory</a:t>
            </a:r>
          </a:p>
        </p:txBody>
      </p:sp>
      <p:sp>
        <p:nvSpPr>
          <p:cNvPr id="4" name="TextBox 3">
            <a:extLst>
              <a:ext uri="{FF2B5EF4-FFF2-40B4-BE49-F238E27FC236}">
                <a16:creationId xmlns:a16="http://schemas.microsoft.com/office/drawing/2014/main" id="{8BFBE956-F295-3F42-9077-0F78AD3F629C}"/>
              </a:ext>
            </a:extLst>
          </p:cNvPr>
          <p:cNvSpPr txBox="1"/>
          <p:nvPr/>
        </p:nvSpPr>
        <p:spPr>
          <a:xfrm>
            <a:off x="7624980" y="2795499"/>
            <a:ext cx="2110690" cy="307777"/>
          </a:xfrm>
          <a:prstGeom prst="rect">
            <a:avLst/>
          </a:prstGeom>
          <a:noFill/>
        </p:spPr>
        <p:txBody>
          <a:bodyPr wrap="square">
            <a:spAutoFit/>
          </a:bodyPr>
          <a:lstStyle/>
          <a:p>
            <a:r>
              <a:rPr lang="en-IN" dirty="0">
                <a:latin typeface="Trebuchet MS" panose="020B0603020202020204" pitchFamily="34" charset="0"/>
              </a:rPr>
              <a:t>num1 = num1 + num2;</a:t>
            </a:r>
          </a:p>
        </p:txBody>
      </p:sp>
      <p:sp>
        <p:nvSpPr>
          <p:cNvPr id="5" name="TextBox 4">
            <a:extLst>
              <a:ext uri="{FF2B5EF4-FFF2-40B4-BE49-F238E27FC236}">
                <a16:creationId xmlns:a16="http://schemas.microsoft.com/office/drawing/2014/main" id="{29C16B35-6B7E-3214-76E1-78FFB4B8A27B}"/>
              </a:ext>
            </a:extLst>
          </p:cNvPr>
          <p:cNvSpPr txBox="1"/>
          <p:nvPr/>
        </p:nvSpPr>
        <p:spPr>
          <a:xfrm>
            <a:off x="5613088" y="2795498"/>
            <a:ext cx="2110690" cy="307777"/>
          </a:xfrm>
          <a:prstGeom prst="rect">
            <a:avLst/>
          </a:prstGeom>
          <a:noFill/>
        </p:spPr>
        <p:txBody>
          <a:bodyPr wrap="square">
            <a:spAutoFit/>
          </a:bodyPr>
          <a:lstStyle/>
          <a:p>
            <a:r>
              <a:rPr lang="en-IN" dirty="0">
                <a:solidFill>
                  <a:schemeClr val="accent1"/>
                </a:solidFill>
                <a:latin typeface="Trebuchet MS" panose="020B0603020202020204" pitchFamily="34" charset="0"/>
              </a:rPr>
              <a:t>VS</a:t>
            </a:r>
          </a:p>
        </p:txBody>
      </p:sp>
      <p:sp>
        <p:nvSpPr>
          <p:cNvPr id="6" name="TextBox 5">
            <a:extLst>
              <a:ext uri="{FF2B5EF4-FFF2-40B4-BE49-F238E27FC236}">
                <a16:creationId xmlns:a16="http://schemas.microsoft.com/office/drawing/2014/main" id="{2666A27F-D069-0F2C-63F1-29794FDE0990}"/>
              </a:ext>
            </a:extLst>
          </p:cNvPr>
          <p:cNvSpPr txBox="1"/>
          <p:nvPr/>
        </p:nvSpPr>
        <p:spPr>
          <a:xfrm>
            <a:off x="2035310" y="4183718"/>
            <a:ext cx="5880847" cy="523220"/>
          </a:xfrm>
          <a:prstGeom prst="rect">
            <a:avLst/>
          </a:prstGeom>
          <a:noFill/>
        </p:spPr>
        <p:txBody>
          <a:bodyPr wrap="square" rtlCol="0">
            <a:spAutoFit/>
          </a:bodyPr>
          <a:lstStyle/>
          <a:p>
            <a:r>
              <a:rPr lang="en-IN" dirty="0">
                <a:solidFill>
                  <a:schemeClr val="accent1"/>
                </a:solidFill>
                <a:latin typeface="Trebuchet MS" panose="020B0603020202020204" pitchFamily="34" charset="0"/>
              </a:rPr>
              <a:t>Angular is a similar type of thing. It abstracts over native JavaScript DOM APIs like </a:t>
            </a:r>
            <a:r>
              <a:rPr lang="en-IN" dirty="0" err="1">
                <a:solidFill>
                  <a:schemeClr val="accent1"/>
                </a:solidFill>
                <a:latin typeface="Trebuchet MS" panose="020B0603020202020204" pitchFamily="34" charset="0"/>
              </a:rPr>
              <a:t>document.querySelector</a:t>
            </a:r>
            <a:r>
              <a:rPr lang="en-IN" dirty="0">
                <a:solidFill>
                  <a:schemeClr val="accent1"/>
                </a:solidFill>
                <a:latin typeface="Trebuchet MS" panose="020B0603020202020204" pitchFamily="34" charset="0"/>
              </a:rPr>
              <a:t> and </a:t>
            </a:r>
            <a:r>
              <a:rPr lang="en-IN" dirty="0" err="1">
                <a:solidFill>
                  <a:schemeClr val="accent1"/>
                </a:solidFill>
                <a:latin typeface="Trebuchet MS" panose="020B0603020202020204" pitchFamily="34" charset="0"/>
              </a:rPr>
              <a:t>document.createElement</a:t>
            </a:r>
            <a:endParaRPr lang="en-IN"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410952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AA53251C-D58E-B6B3-97DD-D224C174287E}"/>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DFA7C96B-DCF0-F4B5-9B01-63CBD2AC59D0}"/>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r>
              <a:rPr lang="en-US" dirty="0"/>
              <a:t>When should I avoid frameworks like Angular ?</a:t>
            </a:r>
            <a:endParaRPr dirty="0"/>
          </a:p>
        </p:txBody>
      </p:sp>
      <p:sp>
        <p:nvSpPr>
          <p:cNvPr id="150" name="Google Shape;150;p19">
            <a:extLst>
              <a:ext uri="{FF2B5EF4-FFF2-40B4-BE49-F238E27FC236}">
                <a16:creationId xmlns:a16="http://schemas.microsoft.com/office/drawing/2014/main" id="{62DC58D1-F915-20D2-EC5D-606E4EC7FBDE}"/>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US" dirty="0"/>
              <a:t>If your web app needs to squeeze out every drop of CPU performance, better </a:t>
            </a:r>
            <a:r>
              <a:rPr lang="en-US" dirty="0">
                <a:solidFill>
                  <a:srgbClr val="FF0000"/>
                </a:solidFill>
              </a:rPr>
              <a:t>not</a:t>
            </a:r>
            <a:r>
              <a:rPr lang="en-US" dirty="0"/>
              <a:t> use Angular (or any other framework)</a:t>
            </a:r>
          </a:p>
          <a:p>
            <a:pPr marL="342900" marR="0" lvl="0" indent="-342900" algn="l" rtl="0">
              <a:spcBef>
                <a:spcPts val="0"/>
              </a:spcBef>
              <a:spcAft>
                <a:spcPts val="0"/>
              </a:spcAft>
              <a:buClr>
                <a:schemeClr val="accent1"/>
              </a:buClr>
              <a:buSzPts val="1440"/>
              <a:buFont typeface="Noto Sans Symbols"/>
              <a:buChar char="▶"/>
            </a:pPr>
            <a:endParaRPr lang="en-US" dirty="0"/>
          </a:p>
          <a:p>
            <a:pPr marL="342900" indent="-342900">
              <a:spcBef>
                <a:spcPts val="0"/>
              </a:spcBef>
            </a:pPr>
            <a:r>
              <a:rPr lang="en-US" dirty="0" err="1"/>
              <a:t>E.g</a:t>
            </a:r>
            <a:r>
              <a:rPr lang="en-US" dirty="0"/>
              <a:t>, you are building applications like </a:t>
            </a:r>
            <a:r>
              <a:rPr lang="en-US" dirty="0" err="1"/>
              <a:t>VSCode</a:t>
            </a:r>
          </a:p>
        </p:txBody>
      </p:sp>
    </p:spTree>
    <p:extLst>
      <p:ext uri="{BB962C8B-B14F-4D97-AF65-F5344CB8AC3E}">
        <p14:creationId xmlns:p14="http://schemas.microsoft.com/office/powerpoint/2010/main" val="22138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AA53251C-D58E-B6B3-97DD-D224C174287E}"/>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DFA7C96B-DCF0-F4B5-9B01-63CBD2AC59D0}"/>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Why should I use Angular?</a:t>
            </a:r>
            <a:endParaRPr dirty="0"/>
          </a:p>
        </p:txBody>
      </p:sp>
      <p:sp>
        <p:nvSpPr>
          <p:cNvPr id="150" name="Google Shape;150;p19">
            <a:extLst>
              <a:ext uri="{FF2B5EF4-FFF2-40B4-BE49-F238E27FC236}">
                <a16:creationId xmlns:a16="http://schemas.microsoft.com/office/drawing/2014/main" id="{62DC58D1-F915-20D2-EC5D-606E4EC7FBDE}"/>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Unless you are doing extremely performance sensitive web apps, which is   90+% of the time, let a JavaScript framework like Angular take care of your DOM manipulation</a:t>
            </a:r>
          </a:p>
          <a:p>
            <a:pPr marL="342900" marR="0" lvl="0" indent="-342900" algn="l" rtl="0">
              <a:spcBef>
                <a:spcPts val="0"/>
              </a:spcBef>
              <a:spcAft>
                <a:spcPts val="0"/>
              </a:spcAft>
              <a:buClr>
                <a:schemeClr val="accent1"/>
              </a:buClr>
              <a:buSzPts val="1440"/>
              <a:buFont typeface="Noto Sans Symbols"/>
              <a:buChar char="▶"/>
            </a:pPr>
            <a:endParaRPr lang="en-US" dirty="0"/>
          </a:p>
          <a:p>
            <a:pPr marL="342900" indent="-342900">
              <a:spcBef>
                <a:spcPts val="0"/>
              </a:spcBef>
            </a:pPr>
            <a:r>
              <a:rPr lang="en-US" dirty="0"/>
              <a:t>It lets you build and ship rich UI features fast with way less bugs than writing plain JavaScript</a:t>
            </a:r>
          </a:p>
          <a:p>
            <a:pPr marL="342900" indent="-342900">
              <a:spcBef>
                <a:spcPts val="0"/>
              </a:spcBef>
              <a:buSzPts val="1440"/>
            </a:pPr>
            <a:endParaRPr lang="en-IN" dirty="0"/>
          </a:p>
        </p:txBody>
      </p:sp>
    </p:spTree>
    <p:extLst>
      <p:ext uri="{BB962C8B-B14F-4D97-AF65-F5344CB8AC3E}">
        <p14:creationId xmlns:p14="http://schemas.microsoft.com/office/powerpoint/2010/main" val="333853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AA53251C-D58E-B6B3-97DD-D224C174287E}"/>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DFA7C96B-DCF0-F4B5-9B01-63CBD2AC59D0}"/>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r>
              <a:rPr lang="en-US" dirty="0"/>
              <a:t>How does Angular does that ?</a:t>
            </a:r>
            <a:endParaRPr dirty="0"/>
          </a:p>
        </p:txBody>
      </p:sp>
      <p:sp>
        <p:nvSpPr>
          <p:cNvPr id="150" name="Google Shape;150;p19">
            <a:extLst>
              <a:ext uri="{FF2B5EF4-FFF2-40B4-BE49-F238E27FC236}">
                <a16:creationId xmlns:a16="http://schemas.microsoft.com/office/drawing/2014/main" id="{62DC58D1-F915-20D2-EC5D-606E4EC7FBDE}"/>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Special syntax and keywords over HTML </a:t>
            </a:r>
            <a:endParaRPr lang="en-US"/>
          </a:p>
          <a:p>
            <a:pPr marL="342900" indent="-342900">
              <a:spcBef>
                <a:spcPts val="0"/>
              </a:spcBef>
            </a:pPr>
            <a:endParaRPr lang="en-US" dirty="0"/>
          </a:p>
          <a:p>
            <a:pPr marL="342900" indent="-342900">
              <a:spcBef>
                <a:spcPts val="0"/>
              </a:spcBef>
            </a:pPr>
            <a:r>
              <a:rPr lang="en-US" dirty="0"/>
              <a:t>Developers can express intend instead of writing step by step implementation</a:t>
            </a:r>
          </a:p>
          <a:p>
            <a:pPr marL="800100" lvl="1" indent="-342900">
              <a:spcBef>
                <a:spcPts val="0"/>
              </a:spcBef>
              <a:buSzPts val="1440"/>
            </a:pPr>
            <a:endParaRPr lang="en-US" dirty="0"/>
          </a:p>
          <a:p>
            <a:pPr marL="342900" indent="-342900">
              <a:spcBef>
                <a:spcPts val="0"/>
              </a:spcBef>
            </a:pPr>
            <a:r>
              <a:rPr lang="en-IN" dirty="0"/>
              <a:t>Write code like “if password != </a:t>
            </a:r>
            <a:r>
              <a:rPr lang="en-IN" err="1"/>
              <a:t>confirmPassword</a:t>
            </a:r>
            <a:r>
              <a:rPr lang="en-IN" dirty="0"/>
              <a:t>, then hide register button” </a:t>
            </a:r>
            <a:r>
              <a:rPr lang="en-IN" sz="2000" b="1" dirty="0">
                <a:solidFill>
                  <a:schemeClr val="accent5"/>
                </a:solidFill>
              </a:rPr>
              <a:t>^</a:t>
            </a:r>
          </a:p>
          <a:p>
            <a:pPr marL="0" indent="0">
              <a:spcBef>
                <a:spcPts val="0"/>
              </a:spcBef>
              <a:buNone/>
            </a:pPr>
            <a:endParaRPr lang="en-IN" dirty="0"/>
          </a:p>
          <a:p>
            <a:pPr marL="342900" indent="-342900">
              <a:spcBef>
                <a:spcPts val="0"/>
              </a:spcBef>
            </a:pPr>
            <a:endParaRPr lang="en-IN"/>
          </a:p>
        </p:txBody>
      </p:sp>
    </p:spTree>
    <p:extLst>
      <p:ext uri="{BB962C8B-B14F-4D97-AF65-F5344CB8AC3E}">
        <p14:creationId xmlns:p14="http://schemas.microsoft.com/office/powerpoint/2010/main" val="36063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4BECBCEE-8AD8-724E-F76C-CC57723E8A96}"/>
            </a:ext>
          </a:extLst>
        </p:cNvPr>
        <p:cNvGrpSpPr/>
        <p:nvPr/>
      </p:nvGrpSpPr>
      <p:grpSpPr>
        <a:xfrm>
          <a:off x="0" y="0"/>
          <a:ext cx="0" cy="0"/>
          <a:chOff x="0" y="0"/>
          <a:chExt cx="0" cy="0"/>
        </a:xfrm>
      </p:grpSpPr>
      <p:sp>
        <p:nvSpPr>
          <p:cNvPr id="149" name="Google Shape;149;p19">
            <a:extLst>
              <a:ext uri="{FF2B5EF4-FFF2-40B4-BE49-F238E27FC236}">
                <a16:creationId xmlns:a16="http://schemas.microsoft.com/office/drawing/2014/main" id="{6101BCD9-4F28-A2A4-6E42-CF4F9ABC1600}"/>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3600"/>
              <a:buFont typeface="Trebuchet MS"/>
              <a:buNone/>
            </a:pPr>
            <a:r>
              <a:rPr lang="en-US" dirty="0"/>
              <a:t>Demo time !</a:t>
            </a:r>
            <a:endParaRPr dirty="0"/>
          </a:p>
        </p:txBody>
      </p:sp>
      <p:sp>
        <p:nvSpPr>
          <p:cNvPr id="150" name="Google Shape;150;p19">
            <a:extLst>
              <a:ext uri="{FF2B5EF4-FFF2-40B4-BE49-F238E27FC236}">
                <a16:creationId xmlns:a16="http://schemas.microsoft.com/office/drawing/2014/main" id="{FDF33806-A181-04BC-80C2-8B22FF7D4C48}"/>
              </a:ext>
            </a:extLst>
          </p:cNvPr>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IN" dirty="0"/>
              <a:t>Create</a:t>
            </a:r>
            <a:r>
              <a:rPr lang="en-IN"/>
              <a:t> app, compile app</a:t>
            </a:r>
            <a:endParaRPr lang="en-US"/>
          </a:p>
          <a:p>
            <a:pPr marL="342900" indent="-342900">
              <a:spcBef>
                <a:spcPts val="0"/>
              </a:spcBef>
            </a:pPr>
            <a:r>
              <a:rPr lang="en-IN" dirty="0"/>
              <a:t>HTML is not HTML (inspect output of compilation and analyse HTML)</a:t>
            </a:r>
          </a:p>
          <a:p>
            <a:pPr marL="342900" indent="-342900">
              <a:spcBef>
                <a:spcPts val="0"/>
              </a:spcBef>
            </a:pPr>
            <a:r>
              <a:rPr lang="en-IN"/>
              <a:t>Dev server</a:t>
            </a:r>
            <a:endParaRPr lang="en-IN" dirty="0"/>
          </a:p>
          <a:p>
            <a:pPr marL="342900" marR="0" lvl="0" indent="-342900" algn="l" rtl="0">
              <a:spcBef>
                <a:spcPts val="0"/>
              </a:spcBef>
              <a:spcAft>
                <a:spcPts val="0"/>
              </a:spcAft>
              <a:buClr>
                <a:schemeClr val="accent1"/>
              </a:buClr>
              <a:buSzPts val="1440"/>
              <a:buFont typeface="Noto Sans Symbols"/>
              <a:buChar char="▶"/>
            </a:pPr>
            <a:r>
              <a:rPr lang="en-IN" dirty="0"/>
              <a:t>One way binding</a:t>
            </a:r>
          </a:p>
          <a:p>
            <a:pPr marL="342900" indent="-342900">
              <a:spcBef>
                <a:spcPts val="0"/>
              </a:spcBef>
            </a:pPr>
            <a:r>
              <a:rPr lang="en-IN"/>
              <a:t>Attribute binding</a:t>
            </a:r>
            <a:endParaRPr lang="en-IN" dirty="0"/>
          </a:p>
          <a:p>
            <a:pPr marL="342900" indent="-342900">
              <a:spcBef>
                <a:spcPts val="0"/>
              </a:spcBef>
            </a:pPr>
            <a:r>
              <a:rPr lang="en-IN" dirty="0"/>
              <a:t>Event</a:t>
            </a:r>
            <a:r>
              <a:rPr lang="en-IN"/>
              <a:t> binding</a:t>
            </a:r>
            <a:endParaRPr lang="en-IN" dirty="0"/>
          </a:p>
          <a:p>
            <a:pPr marL="342900" marR="0" lvl="0" indent="-342900" algn="l" rtl="0">
              <a:spcBef>
                <a:spcPts val="0"/>
              </a:spcBef>
              <a:spcAft>
                <a:spcPts val="0"/>
              </a:spcAft>
              <a:buClr>
                <a:schemeClr val="accent1"/>
              </a:buClr>
              <a:buSzPts val="1440"/>
              <a:buFont typeface="Noto Sans Symbols"/>
              <a:buChar char="▶"/>
            </a:pPr>
            <a:r>
              <a:rPr lang="en-IN" dirty="0"/>
              <a:t>@if, @for</a:t>
            </a:r>
          </a:p>
          <a:p>
            <a:pPr marL="342900" marR="0" lvl="0" indent="-342900" algn="l" rtl="0">
              <a:spcBef>
                <a:spcPts val="0"/>
              </a:spcBef>
              <a:spcAft>
                <a:spcPts val="0"/>
              </a:spcAft>
              <a:buClr>
                <a:schemeClr val="accent1"/>
              </a:buClr>
              <a:buSzPts val="1440"/>
              <a:buFont typeface="Noto Sans Symbols"/>
              <a:buChar char="▶"/>
            </a:pPr>
            <a:r>
              <a:rPr lang="en-IN" dirty="0"/>
              <a:t>Forms, Two way binding</a:t>
            </a:r>
          </a:p>
          <a:p>
            <a:pPr marL="342900" marR="0" lvl="0" indent="-342900" algn="l" rtl="0">
              <a:spcBef>
                <a:spcPts val="0"/>
              </a:spcBef>
              <a:spcAft>
                <a:spcPts val="0"/>
              </a:spcAft>
              <a:buClr>
                <a:schemeClr val="accent1"/>
              </a:buClr>
              <a:buSzPts val="1440"/>
              <a:buFont typeface="Noto Sans Symbols"/>
              <a:buChar char="▶"/>
            </a:pPr>
            <a:endParaRPr lang="en-IN" dirty="0"/>
          </a:p>
        </p:txBody>
      </p:sp>
    </p:spTree>
    <p:extLst>
      <p:ext uri="{BB962C8B-B14F-4D97-AF65-F5344CB8AC3E}">
        <p14:creationId xmlns:p14="http://schemas.microsoft.com/office/powerpoint/2010/main" val="257535042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654</Words>
  <Application>Microsoft Office PowerPoint</Application>
  <PresentationFormat>Widescreen</PresentationFormat>
  <Paragraphs>66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Angular18</vt:lpstr>
      <vt:lpstr>About me</vt:lpstr>
      <vt:lpstr>History of Angular</vt:lpstr>
      <vt:lpstr>What is Angular ?</vt:lpstr>
      <vt:lpstr>Abstraction</vt:lpstr>
      <vt:lpstr>When should I avoid frameworks like Angular ?</vt:lpstr>
      <vt:lpstr>Why should I use Angular?</vt:lpstr>
      <vt:lpstr>How does Angular does that ?</vt:lpstr>
      <vt:lpstr>Demo time !</vt:lpstr>
      <vt:lpstr>Reactivity in Angular (how it has been working till now)</vt:lpstr>
      <vt:lpstr>Reactivity in Angular (how it will be in future)</vt:lpstr>
      <vt:lpstr>Demo time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Arun Kumar</cp:lastModifiedBy>
  <cp:revision>163</cp:revision>
  <dcterms:modified xsi:type="dcterms:W3CDTF">2024-11-23T18:24:44Z</dcterms:modified>
</cp:coreProperties>
</file>