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4/28/2019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4/28/2019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4/28/2019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4/28/2019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4/28/2019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Ai</a:t>
            </a:r>
            <a:br>
              <a:rPr lang="id-ID" dirty="0"/>
            </a:br>
            <a:r>
              <a:rPr lang="id-ID" sz="3200" dirty="0"/>
              <a:t>(artificial </a:t>
            </a:r>
            <a:r>
              <a:rPr lang="id-ID" sz="3200" dirty="0" smtClean="0"/>
              <a:t>intelligence)</a:t>
            </a:r>
            <a:br>
              <a:rPr lang="id-ID" sz="3200" dirty="0" smtClean="0"/>
            </a:br>
            <a:r>
              <a:rPr lang="id-ID" sz="3200" dirty="0" smtClean="0"/>
              <a:t>in </a:t>
            </a:r>
            <a:r>
              <a:rPr lang="id-ID" dirty="0" smtClean="0"/>
              <a:t/>
            </a:r>
            <a:br>
              <a:rPr lang="id-ID" dirty="0" smtClean="0"/>
            </a:br>
            <a:r>
              <a:rPr lang="id-ID" dirty="0" smtClean="0"/>
              <a:t>sport</a:t>
            </a:r>
            <a:endParaRPr lang="id-ID" dirty="0"/>
          </a:p>
        </p:txBody>
      </p:sp>
      <p:sp>
        <p:nvSpPr>
          <p:cNvPr id="3" name="Subtitle 2"/>
          <p:cNvSpPr>
            <a:spLocks noGrp="1"/>
          </p:cNvSpPr>
          <p:nvPr>
            <p:ph type="subTitle" idx="1"/>
          </p:nvPr>
        </p:nvSpPr>
        <p:spPr/>
        <p:txBody>
          <a:bodyPr/>
          <a:lstStyle/>
          <a:p>
            <a:endParaRPr lang="id-ID"/>
          </a:p>
        </p:txBody>
      </p:sp>
    </p:spTree>
    <p:extLst>
      <p:ext uri="{BB962C8B-B14F-4D97-AF65-F5344CB8AC3E}">
        <p14:creationId xmlns:p14="http://schemas.microsoft.com/office/powerpoint/2010/main" val="1159714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4853" y="2420036"/>
            <a:ext cx="8942294" cy="830997"/>
          </a:xfrm>
          <a:prstGeom prst="rect">
            <a:avLst/>
          </a:prstGeom>
          <a:solidFill>
            <a:schemeClr val="accent6">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id-ID" sz="2400" b="1" spc="300" dirty="0" smtClean="0">
                <a:solidFill>
                  <a:schemeClr val="tx2">
                    <a:lumMod val="50000"/>
                  </a:schemeClr>
                </a:solidFill>
              </a:rPr>
              <a:t>Kecerdasan Yang Ditambahkan Kepada Suatu Sistem Yang Bisa Diatur Dalam Konteks Ilmiah</a:t>
            </a:r>
            <a:endParaRPr lang="id-ID" sz="2400" b="1" spc="300" dirty="0">
              <a:solidFill>
                <a:schemeClr val="tx2">
                  <a:lumMod val="50000"/>
                </a:schemeClr>
              </a:solidFill>
            </a:endParaRPr>
          </a:p>
        </p:txBody>
      </p:sp>
      <p:sp>
        <p:nvSpPr>
          <p:cNvPr id="3" name="TextBox 2"/>
          <p:cNvSpPr txBox="1"/>
          <p:nvPr/>
        </p:nvSpPr>
        <p:spPr>
          <a:xfrm>
            <a:off x="3550271" y="645459"/>
            <a:ext cx="5091458" cy="1077218"/>
          </a:xfrm>
          <a:prstGeom prst="rect">
            <a:avLst/>
          </a:prstGeom>
          <a:noFill/>
        </p:spPr>
        <p:txBody>
          <a:bodyPr wrap="none" rtlCol="0">
            <a:spAutoFit/>
          </a:bodyPr>
          <a:lstStyle/>
          <a:p>
            <a:pPr algn="ctr"/>
            <a:r>
              <a:rPr lang="id-ID" sz="3200" b="1" dirty="0" smtClean="0">
                <a:solidFill>
                  <a:schemeClr val="accent3">
                    <a:lumMod val="50000"/>
                  </a:schemeClr>
                </a:solidFill>
              </a:rPr>
              <a:t>AI (</a:t>
            </a:r>
            <a:r>
              <a:rPr lang="id-ID" sz="3200" b="1" i="1" dirty="0">
                <a:solidFill>
                  <a:schemeClr val="accent3">
                    <a:lumMod val="50000"/>
                  </a:schemeClr>
                </a:solidFill>
              </a:rPr>
              <a:t>Artificial </a:t>
            </a:r>
            <a:r>
              <a:rPr lang="id-ID" sz="3200" b="1" i="1" dirty="0" smtClean="0">
                <a:solidFill>
                  <a:schemeClr val="accent3">
                    <a:lumMod val="50000"/>
                  </a:schemeClr>
                </a:solidFill>
              </a:rPr>
              <a:t>Intelligence)</a:t>
            </a:r>
          </a:p>
          <a:p>
            <a:pPr algn="ctr"/>
            <a:r>
              <a:rPr lang="id-ID" sz="3200" b="1" i="1" dirty="0" smtClean="0">
                <a:solidFill>
                  <a:schemeClr val="accent3">
                    <a:lumMod val="50000"/>
                  </a:schemeClr>
                </a:solidFill>
              </a:rPr>
              <a:t>KECERDASAN BUATAN</a:t>
            </a:r>
            <a:endParaRPr lang="id-ID" sz="3200" b="1" dirty="0">
              <a:solidFill>
                <a:schemeClr val="accent3">
                  <a:lumMod val="50000"/>
                </a:schemeClr>
              </a:solidFill>
            </a:endParaRPr>
          </a:p>
        </p:txBody>
      </p:sp>
      <p:grpSp>
        <p:nvGrpSpPr>
          <p:cNvPr id="8" name="Group 7"/>
          <p:cNvGrpSpPr/>
          <p:nvPr/>
        </p:nvGrpSpPr>
        <p:grpSpPr>
          <a:xfrm>
            <a:off x="865301" y="3948392"/>
            <a:ext cx="10461397" cy="1782870"/>
            <a:chOff x="470895" y="3937757"/>
            <a:chExt cx="10461397" cy="1782870"/>
          </a:xfrm>
        </p:grpSpPr>
        <p:sp>
          <p:nvSpPr>
            <p:cNvPr id="4" name="TextBox 3"/>
            <p:cNvSpPr txBox="1"/>
            <p:nvPr/>
          </p:nvSpPr>
          <p:spPr>
            <a:xfrm>
              <a:off x="470895" y="4397188"/>
              <a:ext cx="3079376" cy="1323439"/>
            </a:xfrm>
            <a:prstGeom prst="rect">
              <a:avLst/>
            </a:prstGeom>
            <a:noFill/>
          </p:spPr>
          <p:txBody>
            <a:bodyPr wrap="square" rtlCol="0">
              <a:spAutoFit/>
            </a:bodyPr>
            <a:lstStyle/>
            <a:p>
              <a:pPr algn="ctr"/>
              <a:r>
                <a:rPr lang="id-ID" sz="2000" b="1" dirty="0">
                  <a:solidFill>
                    <a:schemeClr val="accent3">
                      <a:lumMod val="50000"/>
                    </a:schemeClr>
                  </a:solidFill>
                </a:rPr>
                <a:t>Andreas Kaplan </a:t>
              </a:r>
              <a:endParaRPr lang="id-ID" sz="2000" b="1" dirty="0" smtClean="0">
                <a:solidFill>
                  <a:schemeClr val="accent3">
                    <a:lumMod val="50000"/>
                  </a:schemeClr>
                </a:solidFill>
              </a:endParaRPr>
            </a:p>
            <a:p>
              <a:pPr algn="ctr"/>
              <a:r>
                <a:rPr lang="id-ID" sz="2000" b="1" dirty="0" smtClean="0">
                  <a:solidFill>
                    <a:schemeClr val="accent3">
                      <a:lumMod val="50000"/>
                    </a:schemeClr>
                  </a:solidFill>
                </a:rPr>
                <a:t>&amp;</a:t>
              </a:r>
            </a:p>
            <a:p>
              <a:pPr algn="ctr"/>
              <a:r>
                <a:rPr lang="id-ID" sz="2000" b="1" dirty="0">
                  <a:solidFill>
                    <a:schemeClr val="accent3">
                      <a:lumMod val="50000"/>
                    </a:schemeClr>
                  </a:solidFill>
                </a:rPr>
                <a:t> Michael Haenlein</a:t>
              </a:r>
            </a:p>
            <a:p>
              <a:pPr algn="ctr"/>
              <a:endParaRPr lang="id-ID" sz="2000" b="1" dirty="0">
                <a:solidFill>
                  <a:schemeClr val="accent3">
                    <a:lumMod val="50000"/>
                  </a:schemeClr>
                </a:solidFill>
              </a:endParaRPr>
            </a:p>
          </p:txBody>
        </p:sp>
        <p:sp>
          <p:nvSpPr>
            <p:cNvPr id="6" name="Horizontal Scroll 5"/>
            <p:cNvSpPr/>
            <p:nvPr/>
          </p:nvSpPr>
          <p:spPr>
            <a:xfrm>
              <a:off x="3321423" y="3937757"/>
              <a:ext cx="7610869" cy="178286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3550271" y="4229026"/>
              <a:ext cx="7382021" cy="1200329"/>
            </a:xfrm>
            <a:prstGeom prst="rect">
              <a:avLst/>
            </a:prstGeom>
            <a:noFill/>
          </p:spPr>
          <p:txBody>
            <a:bodyPr wrap="square" rtlCol="0">
              <a:spAutoFit/>
            </a:bodyPr>
            <a:lstStyle/>
            <a:p>
              <a:pPr algn="ctr"/>
              <a:r>
                <a:rPr lang="id-ID" b="1" dirty="0" smtClean="0">
                  <a:solidFill>
                    <a:schemeClr val="bg1"/>
                  </a:solidFill>
                </a:rPr>
                <a:t>“Kemampuan Sistem Untuk Menafsirkan Data Eksternal Dengan Benar, Untuk Belajar Dari Data Tersebut, Dan Menggunakan Pembelajaran Tersebut Guna Mencapai Tujuan Dan Tugas Tertentu Melalui Adaptasi Yang Fleksibel”</a:t>
              </a:r>
              <a:endParaRPr lang="id-ID" b="1" dirty="0">
                <a:solidFill>
                  <a:schemeClr val="bg1"/>
                </a:solidFill>
              </a:endParaRPr>
            </a:p>
          </p:txBody>
        </p:sp>
      </p:grpSp>
    </p:spTree>
    <p:extLst>
      <p:ext uri="{BB962C8B-B14F-4D97-AF65-F5344CB8AC3E}">
        <p14:creationId xmlns:p14="http://schemas.microsoft.com/office/powerpoint/2010/main" val="57553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40" y="239151"/>
            <a:ext cx="2684860" cy="2067951"/>
          </a:xfrm>
          <a:prstGeom prst="rect">
            <a:avLst/>
          </a:prstGeom>
        </p:spPr>
      </p:pic>
      <p:sp>
        <p:nvSpPr>
          <p:cNvPr id="3" name="TextBox 2"/>
          <p:cNvSpPr txBox="1"/>
          <p:nvPr/>
        </p:nvSpPr>
        <p:spPr>
          <a:xfrm>
            <a:off x="3695044" y="857627"/>
            <a:ext cx="3656770" cy="830997"/>
          </a:xfrm>
          <a:prstGeom prst="rect">
            <a:avLst/>
          </a:prstGeom>
          <a:solidFill>
            <a:schemeClr val="accent4">
              <a:lumMod val="20000"/>
              <a:lumOff val="80000"/>
            </a:schemeClr>
          </a:solidFill>
        </p:spPr>
        <p:txBody>
          <a:bodyPr wrap="none" rtlCol="0">
            <a:spAutoFit/>
          </a:bodyPr>
          <a:lstStyle/>
          <a:p>
            <a:r>
              <a:rPr lang="id-ID" sz="4800" dirty="0" smtClean="0">
                <a:solidFill>
                  <a:schemeClr val="tx2">
                    <a:lumMod val="50000"/>
                  </a:schemeClr>
                </a:solidFill>
              </a:rPr>
              <a:t>ZEPP TENNIS</a:t>
            </a:r>
            <a:endParaRPr lang="id-ID" sz="4800" dirty="0">
              <a:solidFill>
                <a:schemeClr val="tx2">
                  <a:lumMod val="50000"/>
                </a:schemeClr>
              </a:solidFill>
            </a:endParaRPr>
          </a:p>
        </p:txBody>
      </p:sp>
      <p:sp>
        <p:nvSpPr>
          <p:cNvPr id="4" name="Rectangle 3"/>
          <p:cNvSpPr/>
          <p:nvPr/>
        </p:nvSpPr>
        <p:spPr>
          <a:xfrm>
            <a:off x="590843" y="3622947"/>
            <a:ext cx="6077243" cy="1200329"/>
          </a:xfrm>
          <a:prstGeom prst="rect">
            <a:avLst/>
          </a:prstGeom>
        </p:spPr>
        <p:txBody>
          <a:bodyPr wrap="square">
            <a:spAutoFit/>
          </a:bodyPr>
          <a:lstStyle/>
          <a:p>
            <a:pPr algn="just"/>
            <a:r>
              <a:rPr lang="id-ID" sz="2400" dirty="0">
                <a:solidFill>
                  <a:schemeClr val="tx2">
                    <a:lumMod val="50000"/>
                  </a:schemeClr>
                </a:solidFill>
              </a:rPr>
              <a:t>Zepp Tennis 2 adalah </a:t>
            </a:r>
            <a:r>
              <a:rPr lang="id-ID" sz="2400" dirty="0" smtClean="0">
                <a:solidFill>
                  <a:schemeClr val="tx2">
                    <a:lumMod val="50000"/>
                  </a:schemeClr>
                </a:solidFill>
              </a:rPr>
              <a:t>aplikasi yang menggunakan AI untuk menganalisa ayunan dalam olahraga Tenis. </a:t>
            </a:r>
            <a:endParaRPr lang="id-ID" sz="2400" dirty="0">
              <a:solidFill>
                <a:schemeClr val="tx2">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0214" y="2799214"/>
            <a:ext cx="4048125" cy="4048125"/>
          </a:xfrm>
          <a:prstGeom prst="rect">
            <a:avLst/>
          </a:prstGeom>
        </p:spPr>
      </p:pic>
    </p:spTree>
    <p:extLst>
      <p:ext uri="{BB962C8B-B14F-4D97-AF65-F5344CB8AC3E}">
        <p14:creationId xmlns:p14="http://schemas.microsoft.com/office/powerpoint/2010/main" val="318696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3540" y="1499894"/>
            <a:ext cx="8248650" cy="4505325"/>
          </a:xfrm>
          <a:prstGeom prst="rect">
            <a:avLst/>
          </a:prstGeom>
        </p:spPr>
      </p:pic>
      <p:sp>
        <p:nvSpPr>
          <p:cNvPr id="3" name="Rectangle 2"/>
          <p:cNvSpPr/>
          <p:nvPr/>
        </p:nvSpPr>
        <p:spPr>
          <a:xfrm>
            <a:off x="4635390" y="585540"/>
            <a:ext cx="2864950" cy="369332"/>
          </a:xfrm>
          <a:prstGeom prst="rect">
            <a:avLst/>
          </a:prstGeom>
        </p:spPr>
        <p:txBody>
          <a:bodyPr wrap="none">
            <a:spAutoFit/>
          </a:bodyPr>
          <a:lstStyle/>
          <a:p>
            <a:pPr algn="ctr" fontAlgn="base"/>
            <a:r>
              <a:rPr lang="id-ID" b="1" i="1" cap="all" dirty="0">
                <a:solidFill>
                  <a:schemeClr val="tx2">
                    <a:lumMod val="50000"/>
                  </a:schemeClr>
                </a:solidFill>
                <a:latin typeface="Forza"/>
              </a:rPr>
              <a:t>ANALYZE YOUR MATCH</a:t>
            </a:r>
            <a:endParaRPr lang="id-ID" b="1" i="1" cap="all" dirty="0">
              <a:solidFill>
                <a:schemeClr val="tx2">
                  <a:lumMod val="50000"/>
                </a:schemeClr>
              </a:solidFill>
              <a:effectLst/>
              <a:latin typeface="Forza"/>
            </a:endParaRPr>
          </a:p>
        </p:txBody>
      </p:sp>
    </p:spTree>
    <p:extLst>
      <p:ext uri="{BB962C8B-B14F-4D97-AF65-F5344CB8AC3E}">
        <p14:creationId xmlns:p14="http://schemas.microsoft.com/office/powerpoint/2010/main" val="355213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83187" y="222716"/>
            <a:ext cx="5300943" cy="6406684"/>
          </a:xfrm>
          <a:prstGeom prst="rect">
            <a:avLst/>
          </a:prstGeom>
        </p:spPr>
      </p:pic>
      <p:sp>
        <p:nvSpPr>
          <p:cNvPr id="3" name="Rectangle 2"/>
          <p:cNvSpPr/>
          <p:nvPr/>
        </p:nvSpPr>
        <p:spPr>
          <a:xfrm>
            <a:off x="519952" y="3158965"/>
            <a:ext cx="5531225" cy="2246769"/>
          </a:xfrm>
          <a:prstGeom prst="rect">
            <a:avLst/>
          </a:prstGeom>
        </p:spPr>
        <p:txBody>
          <a:bodyPr wrap="square">
            <a:spAutoFit/>
          </a:bodyPr>
          <a:lstStyle/>
          <a:p>
            <a:pPr algn="ctr"/>
            <a:r>
              <a:rPr lang="id-ID" sz="2000" dirty="0">
                <a:solidFill>
                  <a:schemeClr val="tx2">
                    <a:lumMod val="50000"/>
                  </a:schemeClr>
                </a:solidFill>
              </a:rPr>
              <a:t>Zepp akan </a:t>
            </a:r>
            <a:r>
              <a:rPr lang="id-ID" sz="2000" dirty="0" smtClean="0">
                <a:solidFill>
                  <a:schemeClr val="tx2">
                    <a:lumMod val="50000"/>
                  </a:schemeClr>
                </a:solidFill>
              </a:rPr>
              <a:t>menganalisa </a:t>
            </a:r>
            <a:r>
              <a:rPr lang="id-ID" sz="2000" dirty="0">
                <a:solidFill>
                  <a:schemeClr val="tx2">
                    <a:lumMod val="50000"/>
                  </a:schemeClr>
                </a:solidFill>
              </a:rPr>
              <a:t>stroke Anda dengan tipe ayunan (smash, volley, forehand, backhand, serve) dan tipe spin (putaran atas, flat, slice) dan memberikan laporan kinerja terpisah untuk masing-masing, yang menunjukkan area untuk peningkatan.</a:t>
            </a:r>
          </a:p>
        </p:txBody>
      </p:sp>
      <p:sp>
        <p:nvSpPr>
          <p:cNvPr id="4" name="TextBox 3"/>
          <p:cNvSpPr txBox="1"/>
          <p:nvPr/>
        </p:nvSpPr>
        <p:spPr>
          <a:xfrm>
            <a:off x="2003612" y="1371599"/>
            <a:ext cx="2551394" cy="769441"/>
          </a:xfrm>
          <a:prstGeom prst="rect">
            <a:avLst/>
          </a:prstGeom>
          <a:solidFill>
            <a:schemeClr val="tx2">
              <a:lumMod val="40000"/>
              <a:lumOff val="60000"/>
            </a:schemeClr>
          </a:solidFill>
        </p:spPr>
        <p:txBody>
          <a:bodyPr wrap="square" rtlCol="0">
            <a:spAutoFit/>
          </a:bodyPr>
          <a:lstStyle/>
          <a:p>
            <a:r>
              <a:rPr lang="id-ID" sz="4400" dirty="0" smtClean="0">
                <a:solidFill>
                  <a:schemeClr val="bg1"/>
                </a:solidFill>
              </a:rPr>
              <a:t>ANALISIS</a:t>
            </a:r>
            <a:endParaRPr lang="id-ID" sz="4400" dirty="0">
              <a:solidFill>
                <a:schemeClr val="bg1"/>
              </a:solidFill>
            </a:endParaRPr>
          </a:p>
        </p:txBody>
      </p:sp>
    </p:spTree>
    <p:extLst>
      <p:ext uri="{BB962C8B-B14F-4D97-AF65-F5344CB8AC3E}">
        <p14:creationId xmlns:p14="http://schemas.microsoft.com/office/powerpoint/2010/main" val="265832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3612" y="1371599"/>
            <a:ext cx="2017059" cy="769441"/>
          </a:xfrm>
          <a:prstGeom prst="rect">
            <a:avLst/>
          </a:prstGeom>
          <a:solidFill>
            <a:schemeClr val="tx2">
              <a:lumMod val="40000"/>
              <a:lumOff val="60000"/>
            </a:schemeClr>
          </a:solidFill>
        </p:spPr>
        <p:txBody>
          <a:bodyPr wrap="square" rtlCol="0">
            <a:spAutoFit/>
          </a:bodyPr>
          <a:lstStyle/>
          <a:p>
            <a:r>
              <a:rPr lang="id-ID" sz="4400" dirty="0" smtClean="0">
                <a:solidFill>
                  <a:schemeClr val="bg1"/>
                </a:solidFill>
              </a:rPr>
              <a:t>TRACK</a:t>
            </a:r>
            <a:endParaRPr lang="id-ID" sz="4400" dirty="0">
              <a:solidFill>
                <a:schemeClr val="bg1"/>
              </a:solidFill>
            </a:endParaRPr>
          </a:p>
        </p:txBody>
      </p:sp>
      <p:sp>
        <p:nvSpPr>
          <p:cNvPr id="3" name="Rectangle 2"/>
          <p:cNvSpPr/>
          <p:nvPr/>
        </p:nvSpPr>
        <p:spPr>
          <a:xfrm>
            <a:off x="231309" y="3456314"/>
            <a:ext cx="6096000" cy="1477328"/>
          </a:xfrm>
          <a:prstGeom prst="rect">
            <a:avLst/>
          </a:prstGeom>
        </p:spPr>
        <p:txBody>
          <a:bodyPr>
            <a:spAutoFit/>
          </a:bodyPr>
          <a:lstStyle/>
          <a:p>
            <a:pPr algn="ctr"/>
            <a:r>
              <a:rPr lang="id-ID" dirty="0">
                <a:solidFill>
                  <a:schemeClr val="tx2">
                    <a:lumMod val="50000"/>
                  </a:schemeClr>
                </a:solidFill>
              </a:rPr>
              <a:t>Lacak di mana Anda melakukan kontak dengan setiap bola di raket backhand Anda, forehand, smash, voli dan sajikan dengan akurasi dan detail yang tidak mungkin dengan video saja; cepat atasi pukulan tenis Anda dan percepat kemajuan.</a:t>
            </a:r>
          </a:p>
        </p:txBody>
      </p:sp>
      <p:pic>
        <p:nvPicPr>
          <p:cNvPr id="4" name="Picture 3"/>
          <p:cNvPicPr>
            <a:picLocks noChangeAspect="1"/>
          </p:cNvPicPr>
          <p:nvPr/>
        </p:nvPicPr>
        <p:blipFill>
          <a:blip r:embed="rId2"/>
          <a:stretch>
            <a:fillRect/>
          </a:stretch>
        </p:blipFill>
        <p:spPr>
          <a:xfrm>
            <a:off x="6562165" y="215993"/>
            <a:ext cx="5505730" cy="6480642"/>
          </a:xfrm>
          <a:prstGeom prst="rect">
            <a:avLst/>
          </a:prstGeom>
        </p:spPr>
      </p:pic>
    </p:spTree>
    <p:extLst>
      <p:ext uri="{BB962C8B-B14F-4D97-AF65-F5344CB8AC3E}">
        <p14:creationId xmlns:p14="http://schemas.microsoft.com/office/powerpoint/2010/main" val="354774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3612" y="1371599"/>
            <a:ext cx="2551394" cy="769441"/>
          </a:xfrm>
          <a:prstGeom prst="rect">
            <a:avLst/>
          </a:prstGeom>
          <a:solidFill>
            <a:schemeClr val="tx2">
              <a:lumMod val="40000"/>
              <a:lumOff val="60000"/>
            </a:schemeClr>
          </a:solidFill>
        </p:spPr>
        <p:txBody>
          <a:bodyPr wrap="square" rtlCol="0">
            <a:spAutoFit/>
          </a:bodyPr>
          <a:lstStyle/>
          <a:p>
            <a:r>
              <a:rPr lang="id-ID" sz="4400" dirty="0" smtClean="0">
                <a:solidFill>
                  <a:schemeClr val="bg1"/>
                </a:solidFill>
              </a:rPr>
              <a:t>RECORD</a:t>
            </a:r>
            <a:endParaRPr lang="id-ID" sz="4400" dirty="0">
              <a:solidFill>
                <a:schemeClr val="bg1"/>
              </a:solidFill>
            </a:endParaRPr>
          </a:p>
        </p:txBody>
      </p:sp>
      <p:sp>
        <p:nvSpPr>
          <p:cNvPr id="3" name="Rectangle 2"/>
          <p:cNvSpPr/>
          <p:nvPr/>
        </p:nvSpPr>
        <p:spPr>
          <a:xfrm>
            <a:off x="533400" y="3541531"/>
            <a:ext cx="6096000" cy="1200329"/>
          </a:xfrm>
          <a:prstGeom prst="rect">
            <a:avLst/>
          </a:prstGeom>
        </p:spPr>
        <p:txBody>
          <a:bodyPr>
            <a:spAutoFit/>
          </a:bodyPr>
          <a:lstStyle/>
          <a:p>
            <a:pPr algn="ctr"/>
            <a:r>
              <a:rPr lang="id-ID" dirty="0">
                <a:solidFill>
                  <a:schemeClr val="tx2">
                    <a:lumMod val="50000"/>
                  </a:schemeClr>
                </a:solidFill>
              </a:rPr>
              <a:t>Lacak dan kembangkan kecepatan dan putaran bola Anda sehingga Anda bisa memukul dengan lebih percaya diri dan konsisten, memberi lebih banyak tekanan pada lawan Anda.</a:t>
            </a:r>
          </a:p>
        </p:txBody>
      </p:sp>
      <p:pic>
        <p:nvPicPr>
          <p:cNvPr id="4" name="Picture 3"/>
          <p:cNvPicPr>
            <a:picLocks noChangeAspect="1"/>
          </p:cNvPicPr>
          <p:nvPr/>
        </p:nvPicPr>
        <p:blipFill>
          <a:blip r:embed="rId2"/>
          <a:stretch>
            <a:fillRect/>
          </a:stretch>
        </p:blipFill>
        <p:spPr>
          <a:xfrm>
            <a:off x="6629401" y="231277"/>
            <a:ext cx="5562600" cy="6626723"/>
          </a:xfrm>
          <a:prstGeom prst="rect">
            <a:avLst/>
          </a:prstGeom>
        </p:spPr>
      </p:pic>
    </p:spTree>
    <p:extLst>
      <p:ext uri="{BB962C8B-B14F-4D97-AF65-F5344CB8AC3E}">
        <p14:creationId xmlns:p14="http://schemas.microsoft.com/office/powerpoint/2010/main" val="279578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4482" y="234483"/>
            <a:ext cx="4567518" cy="6448705"/>
          </a:xfrm>
          <a:prstGeom prst="rect">
            <a:avLst/>
          </a:prstGeom>
        </p:spPr>
      </p:pic>
      <p:sp>
        <p:nvSpPr>
          <p:cNvPr id="3" name="TextBox 2"/>
          <p:cNvSpPr txBox="1"/>
          <p:nvPr/>
        </p:nvSpPr>
        <p:spPr>
          <a:xfrm>
            <a:off x="2003612" y="1371599"/>
            <a:ext cx="2380129" cy="769441"/>
          </a:xfrm>
          <a:prstGeom prst="rect">
            <a:avLst/>
          </a:prstGeom>
          <a:solidFill>
            <a:schemeClr val="tx2">
              <a:lumMod val="40000"/>
              <a:lumOff val="60000"/>
            </a:schemeClr>
          </a:solidFill>
        </p:spPr>
        <p:txBody>
          <a:bodyPr wrap="square" rtlCol="0">
            <a:spAutoFit/>
          </a:bodyPr>
          <a:lstStyle/>
          <a:p>
            <a:r>
              <a:rPr lang="id-ID" sz="4400" dirty="0" smtClean="0">
                <a:solidFill>
                  <a:schemeClr val="bg1"/>
                </a:solidFill>
              </a:rPr>
              <a:t>MATCH</a:t>
            </a:r>
            <a:endParaRPr lang="id-ID" sz="4400" dirty="0">
              <a:solidFill>
                <a:schemeClr val="bg1"/>
              </a:solidFill>
            </a:endParaRPr>
          </a:p>
        </p:txBody>
      </p:sp>
      <p:sp>
        <p:nvSpPr>
          <p:cNvPr id="5" name="Rectangle 4"/>
          <p:cNvSpPr/>
          <p:nvPr/>
        </p:nvSpPr>
        <p:spPr>
          <a:xfrm>
            <a:off x="694764" y="3290064"/>
            <a:ext cx="6096000" cy="1323439"/>
          </a:xfrm>
          <a:prstGeom prst="rect">
            <a:avLst/>
          </a:prstGeom>
        </p:spPr>
        <p:txBody>
          <a:bodyPr>
            <a:spAutoFit/>
          </a:bodyPr>
          <a:lstStyle/>
          <a:p>
            <a:pPr algn="ctr"/>
            <a:r>
              <a:rPr lang="en-US" sz="2000" dirty="0" err="1">
                <a:solidFill>
                  <a:schemeClr val="tx2">
                    <a:lumMod val="50000"/>
                  </a:schemeClr>
                </a:solidFill>
              </a:rPr>
              <a:t>Zepp</a:t>
            </a:r>
            <a:r>
              <a:rPr lang="en-US" sz="2000" dirty="0">
                <a:solidFill>
                  <a:schemeClr val="tx2">
                    <a:lumMod val="50000"/>
                  </a:schemeClr>
                </a:solidFill>
              </a:rPr>
              <a:t> </a:t>
            </a:r>
            <a:r>
              <a:rPr lang="en-US" sz="2000" dirty="0" err="1">
                <a:solidFill>
                  <a:schemeClr val="tx2">
                    <a:lumMod val="50000"/>
                  </a:schemeClr>
                </a:solidFill>
              </a:rPr>
              <a:t>menyediakan</a:t>
            </a:r>
            <a:r>
              <a:rPr lang="en-US" sz="2000" dirty="0">
                <a:solidFill>
                  <a:schemeClr val="tx2">
                    <a:lumMod val="50000"/>
                  </a:schemeClr>
                </a:solidFill>
              </a:rPr>
              <a:t> </a:t>
            </a:r>
            <a:r>
              <a:rPr lang="en-US" sz="2000" dirty="0" err="1">
                <a:solidFill>
                  <a:schemeClr val="tx2">
                    <a:lumMod val="50000"/>
                  </a:schemeClr>
                </a:solidFill>
              </a:rPr>
              <a:t>alat</a:t>
            </a:r>
            <a:r>
              <a:rPr lang="en-US" sz="2000" dirty="0">
                <a:solidFill>
                  <a:schemeClr val="tx2">
                    <a:lumMod val="50000"/>
                  </a:schemeClr>
                </a:solidFill>
              </a:rPr>
              <a:t> </a:t>
            </a:r>
            <a:r>
              <a:rPr lang="en-US" sz="2000" dirty="0" err="1">
                <a:solidFill>
                  <a:schemeClr val="tx2">
                    <a:lumMod val="50000"/>
                  </a:schemeClr>
                </a:solidFill>
              </a:rPr>
              <a:t>bagi</a:t>
            </a:r>
            <a:r>
              <a:rPr lang="en-US" sz="2000" dirty="0">
                <a:solidFill>
                  <a:schemeClr val="tx2">
                    <a:lumMod val="50000"/>
                  </a:schemeClr>
                </a:solidFill>
              </a:rPr>
              <a:t> </a:t>
            </a:r>
            <a:r>
              <a:rPr lang="en-US" sz="2000" dirty="0" err="1">
                <a:solidFill>
                  <a:schemeClr val="tx2">
                    <a:lumMod val="50000"/>
                  </a:schemeClr>
                </a:solidFill>
              </a:rPr>
              <a:t>pencatat</a:t>
            </a:r>
            <a:r>
              <a:rPr lang="en-US" sz="2000" dirty="0">
                <a:solidFill>
                  <a:schemeClr val="tx2">
                    <a:lumMod val="50000"/>
                  </a:schemeClr>
                </a:solidFill>
              </a:rPr>
              <a:t> </a:t>
            </a:r>
            <a:r>
              <a:rPr lang="en-US" sz="2000" dirty="0" err="1">
                <a:solidFill>
                  <a:schemeClr val="tx2">
                    <a:lumMod val="50000"/>
                  </a:schemeClr>
                </a:solidFill>
              </a:rPr>
              <a:t>angka</a:t>
            </a:r>
            <a:r>
              <a:rPr lang="en-US" sz="2000" dirty="0">
                <a:solidFill>
                  <a:schemeClr val="tx2">
                    <a:lumMod val="50000"/>
                  </a:schemeClr>
                </a:solidFill>
              </a:rPr>
              <a:t> </a:t>
            </a:r>
            <a:r>
              <a:rPr lang="en-US" sz="2000" dirty="0" err="1">
                <a:solidFill>
                  <a:schemeClr val="tx2">
                    <a:lumMod val="50000"/>
                  </a:schemeClr>
                </a:solidFill>
              </a:rPr>
              <a:t>untuk</a:t>
            </a:r>
            <a:r>
              <a:rPr lang="en-US" sz="2000" dirty="0">
                <a:solidFill>
                  <a:schemeClr val="tx2">
                    <a:lumMod val="50000"/>
                  </a:schemeClr>
                </a:solidFill>
              </a:rPr>
              <a:t> </a:t>
            </a:r>
            <a:r>
              <a:rPr lang="en-US" sz="2000" dirty="0" err="1">
                <a:solidFill>
                  <a:schemeClr val="tx2">
                    <a:lumMod val="50000"/>
                  </a:schemeClr>
                </a:solidFill>
              </a:rPr>
              <a:t>menandai</a:t>
            </a:r>
            <a:r>
              <a:rPr lang="en-US" sz="2000" dirty="0">
                <a:solidFill>
                  <a:schemeClr val="tx2">
                    <a:lumMod val="50000"/>
                  </a:schemeClr>
                </a:solidFill>
              </a:rPr>
              <a:t> </a:t>
            </a:r>
            <a:r>
              <a:rPr lang="en-US" sz="2000" dirty="0" err="1">
                <a:solidFill>
                  <a:schemeClr val="tx2">
                    <a:lumMod val="50000"/>
                  </a:schemeClr>
                </a:solidFill>
              </a:rPr>
              <a:t>peristiwa</a:t>
            </a:r>
            <a:r>
              <a:rPr lang="en-US" sz="2000" dirty="0">
                <a:solidFill>
                  <a:schemeClr val="tx2">
                    <a:lumMod val="50000"/>
                  </a:schemeClr>
                </a:solidFill>
              </a:rPr>
              <a:t> </a:t>
            </a:r>
            <a:r>
              <a:rPr lang="en-US" sz="2000" dirty="0" err="1">
                <a:solidFill>
                  <a:schemeClr val="tx2">
                    <a:lumMod val="50000"/>
                  </a:schemeClr>
                </a:solidFill>
              </a:rPr>
              <a:t>dan</a:t>
            </a:r>
            <a:r>
              <a:rPr lang="en-US" sz="2000" dirty="0">
                <a:solidFill>
                  <a:schemeClr val="tx2">
                    <a:lumMod val="50000"/>
                  </a:schemeClr>
                </a:solidFill>
              </a:rPr>
              <a:t> </a:t>
            </a:r>
            <a:r>
              <a:rPr lang="en-US" sz="2000" dirty="0" err="1">
                <a:solidFill>
                  <a:schemeClr val="tx2">
                    <a:lumMod val="50000"/>
                  </a:schemeClr>
                </a:solidFill>
              </a:rPr>
              <a:t>menghasilkan</a:t>
            </a:r>
            <a:r>
              <a:rPr lang="en-US" sz="2000" dirty="0">
                <a:solidFill>
                  <a:schemeClr val="tx2">
                    <a:lumMod val="50000"/>
                  </a:schemeClr>
                </a:solidFill>
              </a:rPr>
              <a:t> </a:t>
            </a:r>
            <a:r>
              <a:rPr lang="en-US" sz="2000" dirty="0" err="1">
                <a:solidFill>
                  <a:schemeClr val="tx2">
                    <a:lumMod val="50000"/>
                  </a:schemeClr>
                </a:solidFill>
              </a:rPr>
              <a:t>laporan</a:t>
            </a:r>
            <a:r>
              <a:rPr lang="en-US" sz="2000" dirty="0">
                <a:solidFill>
                  <a:schemeClr val="tx2">
                    <a:lumMod val="50000"/>
                  </a:schemeClr>
                </a:solidFill>
              </a:rPr>
              <a:t> </a:t>
            </a:r>
            <a:r>
              <a:rPr lang="en-US" sz="2000" dirty="0" err="1">
                <a:solidFill>
                  <a:schemeClr val="tx2">
                    <a:lumMod val="50000"/>
                  </a:schemeClr>
                </a:solidFill>
              </a:rPr>
              <a:t>permainan</a:t>
            </a:r>
            <a:r>
              <a:rPr lang="en-US" sz="2000" dirty="0">
                <a:solidFill>
                  <a:schemeClr val="tx2">
                    <a:lumMod val="50000"/>
                  </a:schemeClr>
                </a:solidFill>
              </a:rPr>
              <a:t> yang </a:t>
            </a:r>
            <a:r>
              <a:rPr lang="en-US" sz="2000" dirty="0" err="1">
                <a:solidFill>
                  <a:schemeClr val="tx2">
                    <a:lumMod val="50000"/>
                  </a:schemeClr>
                </a:solidFill>
              </a:rPr>
              <a:t>mendalam</a:t>
            </a:r>
            <a:r>
              <a:rPr lang="en-US" sz="2000" dirty="0">
                <a:solidFill>
                  <a:schemeClr val="tx2">
                    <a:lumMod val="50000"/>
                  </a:schemeClr>
                </a:solidFill>
              </a:rPr>
              <a:t> </a:t>
            </a:r>
            <a:r>
              <a:rPr lang="en-US" sz="2000" dirty="0" err="1">
                <a:solidFill>
                  <a:schemeClr val="tx2">
                    <a:lumMod val="50000"/>
                  </a:schemeClr>
                </a:solidFill>
              </a:rPr>
              <a:t>untuk</a:t>
            </a:r>
            <a:r>
              <a:rPr lang="en-US" sz="2000" dirty="0">
                <a:solidFill>
                  <a:schemeClr val="tx2">
                    <a:lumMod val="50000"/>
                  </a:schemeClr>
                </a:solidFill>
              </a:rPr>
              <a:t> </a:t>
            </a:r>
            <a:r>
              <a:rPr lang="en-US" sz="2000" dirty="0" err="1">
                <a:solidFill>
                  <a:schemeClr val="tx2">
                    <a:lumMod val="50000"/>
                  </a:schemeClr>
                </a:solidFill>
              </a:rPr>
              <a:t>menunjukkan</a:t>
            </a:r>
            <a:r>
              <a:rPr lang="en-US" sz="2000" dirty="0">
                <a:solidFill>
                  <a:schemeClr val="tx2">
                    <a:lumMod val="50000"/>
                  </a:schemeClr>
                </a:solidFill>
              </a:rPr>
              <a:t> </a:t>
            </a:r>
            <a:r>
              <a:rPr lang="en-US" sz="2000" dirty="0" err="1">
                <a:solidFill>
                  <a:schemeClr val="tx2">
                    <a:lumMod val="50000"/>
                  </a:schemeClr>
                </a:solidFill>
              </a:rPr>
              <a:t>faktor</a:t>
            </a:r>
            <a:r>
              <a:rPr lang="en-US" sz="2000" dirty="0">
                <a:solidFill>
                  <a:schemeClr val="tx2">
                    <a:lumMod val="50000"/>
                  </a:schemeClr>
                </a:solidFill>
              </a:rPr>
              <a:t> </a:t>
            </a:r>
            <a:r>
              <a:rPr lang="en-US" sz="2000" dirty="0" err="1">
                <a:solidFill>
                  <a:schemeClr val="tx2">
                    <a:lumMod val="50000"/>
                  </a:schemeClr>
                </a:solidFill>
              </a:rPr>
              <a:t>menang</a:t>
            </a:r>
            <a:r>
              <a:rPr lang="en-US" sz="2000" dirty="0">
                <a:solidFill>
                  <a:schemeClr val="tx2">
                    <a:lumMod val="50000"/>
                  </a:schemeClr>
                </a:solidFill>
              </a:rPr>
              <a:t> </a:t>
            </a:r>
            <a:r>
              <a:rPr lang="en-US" sz="2000" dirty="0" err="1">
                <a:solidFill>
                  <a:schemeClr val="tx2">
                    <a:lumMod val="50000"/>
                  </a:schemeClr>
                </a:solidFill>
              </a:rPr>
              <a:t>dan</a:t>
            </a:r>
            <a:r>
              <a:rPr lang="en-US" sz="2000" dirty="0">
                <a:solidFill>
                  <a:schemeClr val="tx2">
                    <a:lumMod val="50000"/>
                  </a:schemeClr>
                </a:solidFill>
              </a:rPr>
              <a:t> </a:t>
            </a:r>
            <a:r>
              <a:rPr lang="en-US" sz="2000" dirty="0" err="1">
                <a:solidFill>
                  <a:schemeClr val="tx2">
                    <a:lumMod val="50000"/>
                  </a:schemeClr>
                </a:solidFill>
              </a:rPr>
              <a:t>kalah</a:t>
            </a:r>
            <a:r>
              <a:rPr lang="en-US" sz="2000" dirty="0">
                <a:solidFill>
                  <a:schemeClr val="tx2">
                    <a:lumMod val="50000"/>
                  </a:schemeClr>
                </a:solidFill>
              </a:rPr>
              <a:t>.</a:t>
            </a:r>
            <a:endParaRPr lang="id-ID" sz="2000" dirty="0">
              <a:solidFill>
                <a:schemeClr val="tx2">
                  <a:lumMod val="50000"/>
                </a:schemeClr>
              </a:solidFill>
            </a:endParaRPr>
          </a:p>
        </p:txBody>
      </p:sp>
    </p:spTree>
    <p:extLst>
      <p:ext uri="{BB962C8B-B14F-4D97-AF65-F5344CB8AC3E}">
        <p14:creationId xmlns:p14="http://schemas.microsoft.com/office/powerpoint/2010/main" val="394716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20470" y="319928"/>
            <a:ext cx="7176808" cy="3606614"/>
          </a:xfrm>
          <a:prstGeom prst="rect">
            <a:avLst/>
          </a:prstGeom>
        </p:spPr>
      </p:pic>
      <p:sp>
        <p:nvSpPr>
          <p:cNvPr id="3" name="Rectangle 2"/>
          <p:cNvSpPr/>
          <p:nvPr/>
        </p:nvSpPr>
        <p:spPr>
          <a:xfrm>
            <a:off x="2644588" y="4255585"/>
            <a:ext cx="6096000" cy="2031325"/>
          </a:xfrm>
          <a:prstGeom prst="rect">
            <a:avLst/>
          </a:prstGeom>
        </p:spPr>
        <p:txBody>
          <a:bodyPr>
            <a:spAutoFit/>
          </a:bodyPr>
          <a:lstStyle/>
          <a:p>
            <a:pPr algn="ctr"/>
            <a:r>
              <a:rPr lang="id-ID" dirty="0">
                <a:solidFill>
                  <a:schemeClr val="tx2">
                    <a:lumMod val="50000"/>
                  </a:schemeClr>
                </a:solidFill>
              </a:rPr>
              <a:t>Teknologi Smart Rally Capture </a:t>
            </a:r>
            <a:r>
              <a:rPr lang="id-ID" dirty="0" smtClean="0">
                <a:solidFill>
                  <a:schemeClr val="tx2">
                    <a:lumMod val="50000"/>
                  </a:schemeClr>
                </a:solidFill>
              </a:rPr>
              <a:t>inovative </a:t>
            </a:r>
            <a:r>
              <a:rPr lang="id-ID" dirty="0">
                <a:solidFill>
                  <a:schemeClr val="tx2">
                    <a:lumMod val="50000"/>
                  </a:schemeClr>
                </a:solidFill>
              </a:rPr>
              <a:t>secara otomatis merekam setiap reli dan menghasilkan klip individual dari setiap tembakan, sehingga Anda dapat dengan mudah menganalisis dan berbagi permainan Anda secara instan. Anda juga dapat menangkap momen apa pun menggunakan fitur One Touch Rollback.</a:t>
            </a:r>
          </a:p>
        </p:txBody>
      </p:sp>
    </p:spTree>
    <p:extLst>
      <p:ext uri="{BB962C8B-B14F-4D97-AF65-F5344CB8AC3E}">
        <p14:creationId xmlns:p14="http://schemas.microsoft.com/office/powerpoint/2010/main" val="2326888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36</TotalTime>
  <Words>255</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Forza</vt:lpstr>
      <vt:lpstr>Garamond</vt:lpstr>
      <vt:lpstr>Savon</vt:lpstr>
      <vt:lpstr>Ai (artificial intelligence) in  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(artificial intelligence) in  sport</dc:title>
  <dc:creator>Vaio</dc:creator>
  <cp:lastModifiedBy>Vaio</cp:lastModifiedBy>
  <cp:revision>5</cp:revision>
  <dcterms:created xsi:type="dcterms:W3CDTF">2019-04-28T16:11:23Z</dcterms:created>
  <dcterms:modified xsi:type="dcterms:W3CDTF">2019-04-28T16:47:43Z</dcterms:modified>
</cp:coreProperties>
</file>