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419"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37" r:id="rId163"/>
    <p:sldId id="417" r:id="rId164"/>
    <p:sldId id="418" r:id="rId165"/>
    <p:sldId id="440" r:id="rId166"/>
    <p:sldId id="438" r:id="rId167"/>
    <p:sldId id="43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4" r:id="rId182"/>
    <p:sldId id="435" r:id="rId1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15" autoAdjust="0"/>
    <p:restoredTop sz="94660"/>
  </p:normalViewPr>
  <p:slideViewPr>
    <p:cSldViewPr>
      <p:cViewPr>
        <p:scale>
          <a:sx n="75" d="100"/>
          <a:sy n="75" d="100"/>
        </p:scale>
        <p:origin x="-1224" y="-2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3DF0CE-AE0F-4325-A524-88FCC30FD40D}" type="datetimeFigureOut">
              <a:rPr lang="en-US" smtClean="0"/>
              <a:pPr/>
              <a:t>9/26/2024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262D07-76F4-460A-94A0-33D91736B0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262D07-76F4-460A-94A0-33D91736B057}" type="slidenum">
              <a:rPr lang="en-US" smtClean="0"/>
              <a:pPr/>
              <a:t>57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262D07-76F4-460A-94A0-33D91736B057}" type="slidenum">
              <a:rPr lang="en-US" smtClean="0"/>
              <a:pPr/>
              <a:t>103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924497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Descendant Selectors</a:t>
            </a:r>
            <a:br>
              <a:rPr lang="en-IN" dirty="0"/>
            </a:br>
            <a:endParaRPr lang="en-IN" dirty="0"/>
          </a:p>
        </p:txBody>
      </p:sp>
      <p:sp>
        <p:nvSpPr>
          <p:cNvPr id="3" name="Content Placeholder 2"/>
          <p:cNvSpPr>
            <a:spLocks noGrp="1"/>
          </p:cNvSpPr>
          <p:nvPr>
            <p:ph idx="1"/>
          </p:nvPr>
        </p:nvSpPr>
        <p:spPr/>
        <p:txBody>
          <a:bodyPr/>
          <a:lstStyle/>
          <a:p>
            <a:r>
              <a:rPr lang="en-US" dirty="0"/>
              <a:t>Suppose you want to apply a style rule to a particular element only when it lies inside a particular element. As given in the following example, style rule will apply to &lt;</a:t>
            </a:r>
            <a:r>
              <a:rPr lang="en-US" dirty="0" err="1"/>
              <a:t>em</a:t>
            </a:r>
            <a:r>
              <a:rPr lang="en-US" dirty="0"/>
              <a:t>&gt; element only when it lies inside &lt;</a:t>
            </a:r>
            <a:r>
              <a:rPr lang="en-US" dirty="0" err="1"/>
              <a:t>ul</a:t>
            </a:r>
            <a:r>
              <a:rPr lang="en-US" dirty="0"/>
              <a:t>&gt; tag.</a:t>
            </a:r>
          </a:p>
          <a:p>
            <a:r>
              <a:rPr lang="en-US" dirty="0"/>
              <a:t/>
            </a:r>
            <a:br>
              <a:rPr lang="en-US" dirty="0"/>
            </a:br>
            <a:endParaRPr lang="en-IN" dirty="0"/>
          </a:p>
        </p:txBody>
      </p:sp>
    </p:spTree>
    <p:extLst>
      <p:ext uri="{BB962C8B-B14F-4D97-AF65-F5344CB8AC3E}">
        <p14:creationId xmlns="" xmlns:p14="http://schemas.microsoft.com/office/powerpoint/2010/main" val="183851107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padding-left </a:t>
            </a:r>
            <a:r>
              <a:rPr lang="en-IN" dirty="0" smtClean="0"/>
              <a:t>Property</a:t>
            </a:r>
            <a:endParaRPr lang="en-IN" dirty="0"/>
          </a:p>
        </p:txBody>
      </p:sp>
      <p:sp>
        <p:nvSpPr>
          <p:cNvPr id="3" name="Content Placeholder 2"/>
          <p:cNvSpPr>
            <a:spLocks noGrp="1"/>
          </p:cNvSpPr>
          <p:nvPr>
            <p:ph idx="1"/>
          </p:nvPr>
        </p:nvSpPr>
        <p:spPr/>
        <p:txBody>
          <a:bodyPr>
            <a:normAutofit fontScale="62500" lnSpcReduction="20000"/>
          </a:bodyPr>
          <a:lstStyle/>
          <a:p>
            <a:r>
              <a:rPr lang="en-IN" dirty="0"/>
              <a:t>&lt;html&gt;</a:t>
            </a:r>
          </a:p>
          <a:p>
            <a:r>
              <a:rPr lang="en-IN" dirty="0"/>
              <a:t>&lt;head&gt;</a:t>
            </a:r>
          </a:p>
          <a:p>
            <a:r>
              <a:rPr lang="en-IN" dirty="0"/>
              <a:t>&lt;/head&gt;</a:t>
            </a:r>
          </a:p>
          <a:p>
            <a:endParaRPr lang="en-IN" dirty="0"/>
          </a:p>
          <a:p>
            <a:r>
              <a:rPr lang="en-IN" dirty="0"/>
              <a:t>&lt;body&gt;</a:t>
            </a:r>
          </a:p>
          <a:p>
            <a:r>
              <a:rPr lang="en-US" dirty="0"/>
              <a:t>    &lt;p style="padding-left: 15px; border:1px solid black;"&gt;</a:t>
            </a:r>
          </a:p>
          <a:p>
            <a:r>
              <a:rPr lang="en-US" dirty="0"/>
              <a:t>        This is a paragraph with a specified left padding</a:t>
            </a:r>
          </a:p>
          <a:p>
            <a:r>
              <a:rPr lang="en-IN" dirty="0"/>
              <a:t>    &lt;/p&gt;</a:t>
            </a:r>
          </a:p>
          <a:p>
            <a:endParaRPr lang="en-IN" dirty="0"/>
          </a:p>
          <a:p>
            <a:r>
              <a:rPr lang="en-US" dirty="0"/>
              <a:t>    &lt;p style="padding-left: 15%; border:1px solid black;"&gt;</a:t>
            </a:r>
          </a:p>
          <a:p>
            <a:r>
              <a:rPr lang="en-US" dirty="0"/>
              <a:t>        This is another paragraph with a specified left padding in percent</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160380293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padding-right </a:t>
            </a:r>
            <a:r>
              <a:rPr lang="en-IN" dirty="0" smtClean="0"/>
              <a:t>Property</a:t>
            </a:r>
            <a:endParaRPr lang="en-IN" dirty="0"/>
          </a:p>
        </p:txBody>
      </p:sp>
      <p:sp>
        <p:nvSpPr>
          <p:cNvPr id="3" name="Content Placeholder 2"/>
          <p:cNvSpPr>
            <a:spLocks noGrp="1"/>
          </p:cNvSpPr>
          <p:nvPr>
            <p:ph idx="1"/>
          </p:nvPr>
        </p:nvSpPr>
        <p:spPr/>
        <p:txBody>
          <a:bodyPr>
            <a:normAutofit fontScale="62500" lnSpcReduction="20000"/>
          </a:bodyPr>
          <a:lstStyle/>
          <a:p>
            <a:r>
              <a:rPr lang="en-IN" dirty="0"/>
              <a:t>&lt;html&gt;</a:t>
            </a:r>
          </a:p>
          <a:p>
            <a:r>
              <a:rPr lang="en-IN" dirty="0"/>
              <a:t>&lt;head&gt;</a:t>
            </a:r>
          </a:p>
          <a:p>
            <a:r>
              <a:rPr lang="en-IN" dirty="0"/>
              <a:t>&lt;/head&gt;</a:t>
            </a:r>
          </a:p>
          <a:p>
            <a:endParaRPr lang="en-IN" dirty="0"/>
          </a:p>
          <a:p>
            <a:r>
              <a:rPr lang="en-IN" dirty="0"/>
              <a:t>&lt;body&gt;</a:t>
            </a:r>
          </a:p>
          <a:p>
            <a:r>
              <a:rPr lang="en-US" dirty="0"/>
              <a:t>    &lt;p style="padding-right: 15px; border:1px solid black;"&gt;</a:t>
            </a:r>
          </a:p>
          <a:p>
            <a:r>
              <a:rPr lang="en-US" dirty="0"/>
              <a:t>        This is a paragraph with a specified right padding</a:t>
            </a:r>
          </a:p>
          <a:p>
            <a:r>
              <a:rPr lang="en-IN" dirty="0"/>
              <a:t>    &lt;/p&gt;</a:t>
            </a:r>
          </a:p>
          <a:p>
            <a:endParaRPr lang="en-IN" dirty="0"/>
          </a:p>
          <a:p>
            <a:r>
              <a:rPr lang="en-US" dirty="0"/>
              <a:t>    &lt;p style="padding-right: 5%; border:1px solid black;"&gt;</a:t>
            </a:r>
          </a:p>
          <a:p>
            <a:r>
              <a:rPr lang="en-US" dirty="0"/>
              <a:t>        This is another paragraph with a specified right padding in percent</a:t>
            </a:r>
          </a:p>
          <a:p>
            <a:r>
              <a:rPr lang="en-IN" dirty="0"/>
              <a:t>    &lt;/p&gt;</a:t>
            </a:r>
          </a:p>
          <a:p>
            <a:r>
              <a:rPr lang="en-IN" dirty="0"/>
              <a:t>&lt;/body&gt;</a:t>
            </a:r>
          </a:p>
          <a:p>
            <a:r>
              <a:rPr lang="en-IN" dirty="0"/>
              <a:t>&lt;/html&gt; </a:t>
            </a:r>
          </a:p>
          <a:p>
            <a:endParaRPr lang="en-IN" dirty="0"/>
          </a:p>
        </p:txBody>
      </p:sp>
    </p:spTree>
    <p:extLst>
      <p:ext uri="{BB962C8B-B14F-4D97-AF65-F5344CB8AC3E}">
        <p14:creationId xmlns="" xmlns:p14="http://schemas.microsoft.com/office/powerpoint/2010/main" val="84879613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Padding </a:t>
            </a:r>
            <a:r>
              <a:rPr lang="en-IN" dirty="0" smtClean="0"/>
              <a:t>Property</a:t>
            </a:r>
            <a:endParaRPr lang="en-IN" dirty="0"/>
          </a:p>
        </p:txBody>
      </p:sp>
      <p:sp>
        <p:nvSpPr>
          <p:cNvPr id="3" name="Content Placeholder 2"/>
          <p:cNvSpPr>
            <a:spLocks noGrp="1"/>
          </p:cNvSpPr>
          <p:nvPr>
            <p:ph idx="1"/>
          </p:nvPr>
        </p:nvSpPr>
        <p:spPr/>
        <p:txBody>
          <a:bodyPr>
            <a:normAutofit fontScale="32500" lnSpcReduction="20000"/>
          </a:bodyPr>
          <a:lstStyle/>
          <a:p>
            <a:pPr marL="0" indent="0">
              <a:buNone/>
            </a:pPr>
            <a:r>
              <a:rPr lang="en-IN" dirty="0"/>
              <a:t>&lt;html&gt;</a:t>
            </a:r>
          </a:p>
          <a:p>
            <a:pPr marL="0" indent="0">
              <a:buNone/>
            </a:pPr>
            <a:r>
              <a:rPr lang="en-IN" dirty="0"/>
              <a:t>&lt;head&gt;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&lt;p style="padding: 15px; border:1px solid black;"&gt;</a:t>
            </a:r>
          </a:p>
          <a:p>
            <a:pPr marL="0" indent="0">
              <a:buNone/>
            </a:pPr>
            <a:r>
              <a:rPr lang="en-US" dirty="0"/>
              <a:t>        all four padding will be 15px</a:t>
            </a:r>
          </a:p>
          <a:p>
            <a:pPr marL="0" indent="0">
              <a:buNone/>
            </a:pPr>
            <a:r>
              <a:rPr lang="en-IN" dirty="0"/>
              <a:t>    &lt;/p&gt;</a:t>
            </a:r>
          </a:p>
          <a:p>
            <a:pPr marL="0" indent="0">
              <a:buNone/>
            </a:pPr>
            <a:endParaRPr lang="en-IN" dirty="0"/>
          </a:p>
          <a:p>
            <a:pPr marL="0" indent="0">
              <a:buNone/>
            </a:pPr>
            <a:r>
              <a:rPr lang="en-IN" dirty="0"/>
              <a:t>    &lt;p style="padding:10px 2%; border:1px solid black;"&gt;</a:t>
            </a:r>
          </a:p>
          <a:p>
            <a:pPr marL="0" indent="0">
              <a:buNone/>
            </a:pPr>
            <a:r>
              <a:rPr lang="en-US" dirty="0"/>
              <a:t>        top and bottom padding will be 10px, left and right</a:t>
            </a:r>
          </a:p>
          <a:p>
            <a:pPr marL="0" indent="0">
              <a:buNone/>
            </a:pPr>
            <a:r>
              <a:rPr lang="en-US" dirty="0"/>
              <a:t>        padding will be 2% of the total width of the document.</a:t>
            </a:r>
          </a:p>
          <a:p>
            <a:pPr marL="0" indent="0">
              <a:buNone/>
            </a:pPr>
            <a:r>
              <a:rPr lang="en-IN" dirty="0"/>
              <a:t>    &lt;/p&gt;</a:t>
            </a:r>
          </a:p>
          <a:p>
            <a:pPr marL="0" indent="0">
              <a:buNone/>
            </a:pPr>
            <a:endParaRPr lang="en-IN" dirty="0"/>
          </a:p>
          <a:p>
            <a:pPr marL="0" indent="0">
              <a:buNone/>
            </a:pPr>
            <a:r>
              <a:rPr lang="en-IN" dirty="0"/>
              <a:t>    &lt;p style="padding: 10px 2% 10px; border:1px solid black;"&gt;</a:t>
            </a:r>
          </a:p>
          <a:p>
            <a:pPr marL="0" indent="0">
              <a:buNone/>
            </a:pPr>
            <a:r>
              <a:rPr lang="en-US" dirty="0"/>
              <a:t>        top padding will be 10px, left and right padding will</a:t>
            </a:r>
          </a:p>
          <a:p>
            <a:pPr marL="0" indent="0">
              <a:buNone/>
            </a:pPr>
            <a:r>
              <a:rPr lang="en-US" dirty="0"/>
              <a:t>        be 2% of the total width of the document, bottom padding will be 10px</a:t>
            </a:r>
          </a:p>
          <a:p>
            <a:pPr marL="0" indent="0">
              <a:buNone/>
            </a:pPr>
            <a:r>
              <a:rPr lang="en-IN" dirty="0"/>
              <a:t>    &lt;/p&gt;</a:t>
            </a:r>
          </a:p>
          <a:p>
            <a:pPr marL="0" indent="0">
              <a:buNone/>
            </a:pPr>
            <a:endParaRPr lang="en-IN" dirty="0"/>
          </a:p>
          <a:p>
            <a:pPr marL="0" indent="0">
              <a:buNone/>
            </a:pPr>
            <a:r>
              <a:rPr lang="en-IN" dirty="0"/>
              <a:t>    &lt;p style="padding: 10px 2% 10px </a:t>
            </a:r>
            <a:r>
              <a:rPr lang="en-IN" dirty="0" err="1"/>
              <a:t>10px</a:t>
            </a:r>
            <a:r>
              <a:rPr lang="en-IN" dirty="0"/>
              <a:t>; border:1px solid black;"&gt;</a:t>
            </a:r>
          </a:p>
          <a:p>
            <a:pPr marL="0" indent="0">
              <a:buNone/>
            </a:pPr>
            <a:r>
              <a:rPr lang="en-US" dirty="0"/>
              <a:t>        top padding will be 10px, right padding will be 2% of</a:t>
            </a:r>
          </a:p>
          <a:p>
            <a:pPr marL="0" indent="0">
              <a:buNone/>
            </a:pPr>
            <a:r>
              <a:rPr lang="en-US" dirty="0"/>
              <a:t>        the total width of the document, bottom padding and top padding will be 10px</a:t>
            </a:r>
          </a:p>
          <a:p>
            <a:pPr marL="0" indent="0">
              <a:buNone/>
            </a:pPr>
            <a:r>
              <a:rPr lang="en-IN" dirty="0"/>
              <a:t>    &lt;/p&gt;</a:t>
            </a:r>
          </a:p>
          <a:p>
            <a:pPr marL="0" indent="0">
              <a:buNone/>
            </a:pPr>
            <a:r>
              <a:rPr lang="en-IN" dirty="0"/>
              <a:t>&lt;/body&gt;</a:t>
            </a:r>
          </a:p>
          <a:p>
            <a:pPr marL="0" indent="0">
              <a:buNone/>
            </a:pPr>
            <a:r>
              <a:rPr lang="en-IN" dirty="0"/>
              <a:t>&lt;/html&gt; </a:t>
            </a:r>
          </a:p>
        </p:txBody>
      </p:sp>
    </p:spTree>
    <p:extLst>
      <p:ext uri="{BB962C8B-B14F-4D97-AF65-F5344CB8AC3E}">
        <p14:creationId xmlns="" xmlns:p14="http://schemas.microsoft.com/office/powerpoint/2010/main" val="349372298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IN" dirty="0"/>
              <a:t>CSS - </a:t>
            </a:r>
            <a:r>
              <a:rPr lang="en-IN" dirty="0" smtClean="0"/>
              <a:t>Cursors</a:t>
            </a:r>
            <a:endParaRPr lang="en-IN" dirty="0"/>
          </a:p>
        </p:txBody>
      </p:sp>
      <p:sp>
        <p:nvSpPr>
          <p:cNvPr id="3" name="Content Placeholder 2"/>
          <p:cNvSpPr>
            <a:spLocks noGrp="1"/>
          </p:cNvSpPr>
          <p:nvPr>
            <p:ph idx="1"/>
          </p:nvPr>
        </p:nvSpPr>
        <p:spPr>
          <a:xfrm>
            <a:off x="357158" y="1571612"/>
            <a:ext cx="8229600" cy="4525963"/>
          </a:xfrm>
        </p:spPr>
        <p:txBody>
          <a:bodyPr>
            <a:normAutofit fontScale="32500" lnSpcReduction="20000"/>
          </a:bodyPr>
          <a:lstStyle/>
          <a:p>
            <a:pPr>
              <a:buNone/>
            </a:pPr>
            <a:r>
              <a:rPr lang="en-IN" dirty="0"/>
              <a:t>&lt;html&gt;</a:t>
            </a:r>
          </a:p>
          <a:p>
            <a:pPr>
              <a:buNone/>
            </a:pPr>
            <a:r>
              <a:rPr lang="en-IN" dirty="0"/>
              <a:t>&lt;head&gt;</a:t>
            </a:r>
          </a:p>
          <a:p>
            <a:pPr>
              <a:buNone/>
            </a:pPr>
            <a:r>
              <a:rPr lang="en-IN" dirty="0"/>
              <a:t>&lt;/head&gt;</a:t>
            </a:r>
          </a:p>
          <a:p>
            <a:pPr>
              <a:buNone/>
            </a:pPr>
            <a:endParaRPr lang="en-IN" dirty="0"/>
          </a:p>
          <a:p>
            <a:pPr>
              <a:buNone/>
            </a:pPr>
            <a:r>
              <a:rPr lang="en-IN" dirty="0"/>
              <a:t>&lt;body&gt;</a:t>
            </a:r>
          </a:p>
          <a:p>
            <a:pPr>
              <a:buNone/>
            </a:pPr>
            <a:r>
              <a:rPr lang="en-US" dirty="0"/>
              <a:t>    &lt;p&gt;Move the mouse over the words to see the cursor change:&lt;/p&gt;</a:t>
            </a:r>
          </a:p>
          <a:p>
            <a:pPr>
              <a:buNone/>
            </a:pPr>
            <a:endParaRPr lang="en-IN" dirty="0"/>
          </a:p>
          <a:p>
            <a:pPr>
              <a:buNone/>
            </a:pPr>
            <a:r>
              <a:rPr lang="en-IN" dirty="0"/>
              <a:t>    &lt;div style="</a:t>
            </a:r>
            <a:r>
              <a:rPr lang="en-IN" dirty="0" err="1"/>
              <a:t>cursor:auto</a:t>
            </a:r>
            <a:r>
              <a:rPr lang="en-IN" dirty="0"/>
              <a:t>"&gt;Auto&lt;/div&gt;</a:t>
            </a:r>
          </a:p>
          <a:p>
            <a:pPr>
              <a:buNone/>
            </a:pPr>
            <a:r>
              <a:rPr lang="en-US" dirty="0"/>
              <a:t>    &lt;div style="</a:t>
            </a:r>
            <a:r>
              <a:rPr lang="en-US" dirty="0" err="1"/>
              <a:t>cursor:crosshair</a:t>
            </a:r>
            <a:r>
              <a:rPr lang="en-US" dirty="0"/>
              <a:t>"&gt;Crosshair&lt;/div&gt;</a:t>
            </a:r>
          </a:p>
          <a:p>
            <a:pPr>
              <a:buNone/>
            </a:pPr>
            <a:r>
              <a:rPr lang="en-IN" dirty="0"/>
              <a:t>    &lt;div style="</a:t>
            </a:r>
            <a:r>
              <a:rPr lang="en-IN" dirty="0" err="1"/>
              <a:t>cursor:default</a:t>
            </a:r>
            <a:r>
              <a:rPr lang="en-IN" dirty="0"/>
              <a:t>"&gt;Default&lt;/div&gt;</a:t>
            </a:r>
          </a:p>
          <a:p>
            <a:pPr>
              <a:buNone/>
            </a:pPr>
            <a:endParaRPr lang="en-IN" dirty="0"/>
          </a:p>
          <a:p>
            <a:pPr>
              <a:buNone/>
            </a:pPr>
            <a:r>
              <a:rPr lang="fr-FR" dirty="0"/>
              <a:t>    &lt;div style="</a:t>
            </a:r>
            <a:r>
              <a:rPr lang="fr-FR" dirty="0" err="1"/>
              <a:t>cursor:pointer</a:t>
            </a:r>
            <a:r>
              <a:rPr lang="fr-FR" dirty="0"/>
              <a:t>"&gt;Pointer&lt;/div&gt;</a:t>
            </a:r>
          </a:p>
          <a:p>
            <a:pPr>
              <a:buNone/>
            </a:pPr>
            <a:r>
              <a:rPr lang="en-US" dirty="0"/>
              <a:t>    &lt;div style="</a:t>
            </a:r>
            <a:r>
              <a:rPr lang="en-US" dirty="0" err="1"/>
              <a:t>cursor:move</a:t>
            </a:r>
            <a:r>
              <a:rPr lang="en-US" dirty="0"/>
              <a:t>"&gt;Move&lt;/div&gt;</a:t>
            </a:r>
          </a:p>
          <a:p>
            <a:pPr>
              <a:buNone/>
            </a:pPr>
            <a:r>
              <a:rPr lang="pt-BR" dirty="0"/>
              <a:t>    &lt;div style="cursor:e-resize"&gt;e-resize&lt;/div&gt;</a:t>
            </a:r>
          </a:p>
          <a:p>
            <a:pPr>
              <a:buNone/>
            </a:pPr>
            <a:r>
              <a:rPr lang="fr-FR" dirty="0"/>
              <a:t>    &lt;div style="</a:t>
            </a:r>
            <a:r>
              <a:rPr lang="fr-FR" dirty="0" err="1"/>
              <a:t>cursor:ne-resize</a:t>
            </a:r>
            <a:r>
              <a:rPr lang="fr-FR" dirty="0"/>
              <a:t>"&gt;ne-</a:t>
            </a:r>
            <a:r>
              <a:rPr lang="fr-FR" dirty="0" err="1"/>
              <a:t>resize</a:t>
            </a:r>
            <a:r>
              <a:rPr lang="fr-FR" dirty="0"/>
              <a:t>&lt;/div&gt;</a:t>
            </a:r>
          </a:p>
          <a:p>
            <a:pPr>
              <a:buNone/>
            </a:pPr>
            <a:r>
              <a:rPr lang="en-IN" dirty="0"/>
              <a:t>    &lt;div style="</a:t>
            </a:r>
            <a:r>
              <a:rPr lang="en-IN" dirty="0" err="1"/>
              <a:t>cursor:nw-resize</a:t>
            </a:r>
            <a:r>
              <a:rPr lang="en-IN" dirty="0"/>
              <a:t>"&gt;</a:t>
            </a:r>
            <a:r>
              <a:rPr lang="en-IN" dirty="0" err="1"/>
              <a:t>nw</a:t>
            </a:r>
            <a:r>
              <a:rPr lang="en-IN" dirty="0"/>
              <a:t>-resize&lt;/div&gt;</a:t>
            </a:r>
          </a:p>
          <a:p>
            <a:pPr>
              <a:buNone/>
            </a:pPr>
            <a:endParaRPr lang="en-IN" dirty="0"/>
          </a:p>
          <a:p>
            <a:pPr>
              <a:buNone/>
            </a:pPr>
            <a:r>
              <a:rPr lang="pt-BR" dirty="0"/>
              <a:t>    &lt;div style="cursor:n-resize"&gt;n-resize&lt;/div&gt;</a:t>
            </a:r>
          </a:p>
          <a:p>
            <a:pPr>
              <a:buNone/>
            </a:pPr>
            <a:r>
              <a:rPr lang="en-IN" dirty="0"/>
              <a:t>    &lt;div style="</a:t>
            </a:r>
            <a:r>
              <a:rPr lang="en-IN" dirty="0" err="1"/>
              <a:t>cursor:se-resize</a:t>
            </a:r>
            <a:r>
              <a:rPr lang="en-IN" dirty="0"/>
              <a:t>"&gt;se-resize&lt;/div&gt;</a:t>
            </a:r>
          </a:p>
          <a:p>
            <a:pPr>
              <a:buNone/>
            </a:pPr>
            <a:r>
              <a:rPr lang="en-IN" dirty="0"/>
              <a:t>    &lt;div style="</a:t>
            </a:r>
            <a:r>
              <a:rPr lang="en-IN" dirty="0" err="1"/>
              <a:t>cursor:sw-resize</a:t>
            </a:r>
            <a:r>
              <a:rPr lang="en-IN" dirty="0"/>
              <a:t>"&gt;</a:t>
            </a:r>
            <a:r>
              <a:rPr lang="en-IN" dirty="0" err="1"/>
              <a:t>sw</a:t>
            </a:r>
            <a:r>
              <a:rPr lang="en-IN" dirty="0"/>
              <a:t>-resize&lt;/div&gt;</a:t>
            </a:r>
          </a:p>
          <a:p>
            <a:pPr>
              <a:buNone/>
            </a:pPr>
            <a:r>
              <a:rPr lang="en-IN" dirty="0"/>
              <a:t>    &lt;div style="</a:t>
            </a:r>
            <a:r>
              <a:rPr lang="en-IN" dirty="0" err="1"/>
              <a:t>cursor:s-resize</a:t>
            </a:r>
            <a:r>
              <a:rPr lang="en-IN" dirty="0"/>
              <a:t>"&gt;s-resize&lt;/div&gt;</a:t>
            </a:r>
          </a:p>
          <a:p>
            <a:pPr>
              <a:buNone/>
            </a:pPr>
            <a:r>
              <a:rPr lang="pl-PL" dirty="0"/>
              <a:t>    &lt;div style="cursor:w-resize"&gt;w-resize&lt;/div&gt;</a:t>
            </a:r>
          </a:p>
          <a:p>
            <a:pPr>
              <a:buNone/>
            </a:pPr>
            <a:endParaRPr lang="en-IN" dirty="0"/>
          </a:p>
          <a:p>
            <a:pPr>
              <a:buNone/>
            </a:pPr>
            <a:r>
              <a:rPr lang="en-US" dirty="0"/>
              <a:t>    &lt;div style="</a:t>
            </a:r>
            <a:r>
              <a:rPr lang="en-US" dirty="0" err="1"/>
              <a:t>cursor:text</a:t>
            </a:r>
            <a:r>
              <a:rPr lang="en-US" dirty="0"/>
              <a:t>"&gt;text&lt;/div&gt;</a:t>
            </a:r>
          </a:p>
          <a:p>
            <a:pPr>
              <a:buNone/>
            </a:pPr>
            <a:r>
              <a:rPr lang="en-IN" dirty="0"/>
              <a:t>    &lt;div style="</a:t>
            </a:r>
            <a:r>
              <a:rPr lang="en-IN" dirty="0" err="1"/>
              <a:t>cursor:wait</a:t>
            </a:r>
            <a:r>
              <a:rPr lang="en-IN" dirty="0"/>
              <a:t>"&gt;wait&lt;/div&gt;</a:t>
            </a:r>
          </a:p>
          <a:p>
            <a:pPr>
              <a:buNone/>
            </a:pPr>
            <a:r>
              <a:rPr lang="en-US" dirty="0"/>
              <a:t>    &lt;div style="</a:t>
            </a:r>
            <a:r>
              <a:rPr lang="en-US" dirty="0" err="1"/>
              <a:t>cursor:help</a:t>
            </a:r>
            <a:r>
              <a:rPr lang="en-US" dirty="0"/>
              <a:t>"&gt;help&lt;/div&gt;</a:t>
            </a:r>
          </a:p>
          <a:p>
            <a:pPr>
              <a:buNone/>
            </a:pPr>
            <a:r>
              <a:rPr lang="en-IN" dirty="0"/>
              <a:t>&lt;/body&gt;</a:t>
            </a:r>
          </a:p>
          <a:p>
            <a:pPr>
              <a:buNone/>
            </a:pPr>
            <a:r>
              <a:rPr lang="en-IN" dirty="0"/>
              <a:t>&lt;/html&gt;</a:t>
            </a:r>
          </a:p>
          <a:p>
            <a:pPr>
              <a:buNone/>
            </a:pPr>
            <a:endParaRPr lang="en-IN" dirty="0"/>
          </a:p>
        </p:txBody>
      </p:sp>
    </p:spTree>
    <p:extLst>
      <p:ext uri="{BB962C8B-B14F-4D97-AF65-F5344CB8AC3E}">
        <p14:creationId xmlns="" xmlns:p14="http://schemas.microsoft.com/office/powerpoint/2010/main" val="154534891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Outlines</a:t>
            </a:r>
            <a:endParaRPr lang="en-IN" dirty="0"/>
          </a:p>
        </p:txBody>
      </p:sp>
      <p:sp>
        <p:nvSpPr>
          <p:cNvPr id="3" name="Content Placeholder 2"/>
          <p:cNvSpPr>
            <a:spLocks noGrp="1"/>
          </p:cNvSpPr>
          <p:nvPr>
            <p:ph idx="1"/>
          </p:nvPr>
        </p:nvSpPr>
        <p:spPr/>
        <p:txBody>
          <a:bodyPr/>
          <a:lstStyle/>
          <a:p>
            <a:r>
              <a:rPr lang="en-US" dirty="0"/>
              <a:t>The </a:t>
            </a:r>
            <a:r>
              <a:rPr lang="en-US" b="1" dirty="0"/>
              <a:t>outline-width</a:t>
            </a:r>
            <a:r>
              <a:rPr lang="en-US" dirty="0"/>
              <a:t> property is used to set the width of the outline.</a:t>
            </a:r>
          </a:p>
          <a:p>
            <a:r>
              <a:rPr lang="en-US" dirty="0"/>
              <a:t>The </a:t>
            </a:r>
            <a:r>
              <a:rPr lang="en-US" b="1" dirty="0"/>
              <a:t>outline-style</a:t>
            </a:r>
            <a:r>
              <a:rPr lang="en-US" dirty="0"/>
              <a:t> property is used to set the line style for the outline.</a:t>
            </a:r>
          </a:p>
          <a:p>
            <a:r>
              <a:rPr lang="en-US" dirty="0"/>
              <a:t>The </a:t>
            </a:r>
            <a:r>
              <a:rPr lang="en-US" b="1" dirty="0"/>
              <a:t>outline-color</a:t>
            </a:r>
            <a:r>
              <a:rPr lang="en-US" dirty="0"/>
              <a:t> property is used to set the color of the outline.</a:t>
            </a:r>
          </a:p>
          <a:p>
            <a:r>
              <a:rPr lang="en-US" dirty="0"/>
              <a:t>The </a:t>
            </a:r>
            <a:r>
              <a:rPr lang="en-US" b="1" dirty="0"/>
              <a:t>outline</a:t>
            </a:r>
            <a:r>
              <a:rPr lang="en-US" dirty="0"/>
              <a:t> property is used to set all the above three properties in a single statement.</a:t>
            </a:r>
          </a:p>
          <a:p>
            <a:endParaRPr lang="en-IN" dirty="0"/>
          </a:p>
        </p:txBody>
      </p:sp>
    </p:spTree>
    <p:extLst>
      <p:ext uri="{BB962C8B-B14F-4D97-AF65-F5344CB8AC3E}">
        <p14:creationId xmlns="" xmlns:p14="http://schemas.microsoft.com/office/powerpoint/2010/main" val="195644863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outline-width </a:t>
            </a:r>
            <a:r>
              <a:rPr lang="en-IN" dirty="0" smtClean="0"/>
              <a:t>Property</a:t>
            </a:r>
            <a:endParaRPr lang="en-IN" dirty="0"/>
          </a:p>
        </p:txBody>
      </p:sp>
      <p:sp>
        <p:nvSpPr>
          <p:cNvPr id="3" name="Content Placeholder 2"/>
          <p:cNvSpPr>
            <a:spLocks noGrp="1"/>
          </p:cNvSpPr>
          <p:nvPr>
            <p:ph idx="1"/>
          </p:nvPr>
        </p:nvSpPr>
        <p:spPr/>
        <p:txBody>
          <a:bodyPr>
            <a:normAutofit fontScale="40000" lnSpcReduction="20000"/>
          </a:bodyPr>
          <a:lstStyle/>
          <a:p>
            <a:pPr marL="0" indent="0">
              <a:buNone/>
            </a:pPr>
            <a:r>
              <a:rPr lang="en-IN" dirty="0"/>
              <a:t>&lt;html&gt;</a:t>
            </a:r>
          </a:p>
          <a:p>
            <a:pPr marL="0" indent="0">
              <a:buNone/>
            </a:pPr>
            <a:r>
              <a:rPr lang="en-IN" dirty="0"/>
              <a:t>&lt;head&gt;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&lt;p style="</a:t>
            </a:r>
            <a:r>
              <a:rPr lang="en-IN" dirty="0" err="1"/>
              <a:t>outline-width:thin</a:t>
            </a:r>
            <a:r>
              <a:rPr lang="en-IN" dirty="0"/>
              <a:t>; </a:t>
            </a:r>
            <a:r>
              <a:rPr lang="en-IN" dirty="0" err="1"/>
              <a:t>outline-style:solid</a:t>
            </a:r>
            <a:r>
              <a:rPr lang="en-IN" dirty="0"/>
              <a:t>;"&gt;</a:t>
            </a:r>
          </a:p>
          <a:p>
            <a:pPr marL="0" indent="0">
              <a:buNone/>
            </a:pPr>
            <a:r>
              <a:rPr lang="en-US" dirty="0"/>
              <a:t>        This text is having thin outline.</a:t>
            </a:r>
          </a:p>
          <a:p>
            <a:pPr marL="0" indent="0">
              <a:buNone/>
            </a:pPr>
            <a:r>
              <a:rPr lang="en-IN" dirty="0"/>
              <a:t>    &lt;/p&gt;</a:t>
            </a:r>
          </a:p>
          <a:p>
            <a:pPr marL="0" indent="0">
              <a:buNone/>
            </a:pPr>
            <a:r>
              <a:rPr lang="en-IN" dirty="0"/>
              <a:t>    &lt;</a:t>
            </a:r>
            <a:r>
              <a:rPr lang="en-IN" dirty="0" err="1"/>
              <a:t>br</a:t>
            </a:r>
            <a:r>
              <a:rPr lang="en-IN" dirty="0"/>
              <a:t> /&gt;</a:t>
            </a:r>
          </a:p>
          <a:p>
            <a:pPr marL="0" indent="0">
              <a:buNone/>
            </a:pPr>
            <a:endParaRPr lang="en-IN" dirty="0"/>
          </a:p>
          <a:p>
            <a:pPr marL="0" indent="0">
              <a:buNone/>
            </a:pPr>
            <a:r>
              <a:rPr lang="en-IN" dirty="0"/>
              <a:t>    &lt;p style="</a:t>
            </a:r>
            <a:r>
              <a:rPr lang="en-IN" dirty="0" err="1"/>
              <a:t>outline-width:thick</a:t>
            </a:r>
            <a:r>
              <a:rPr lang="en-IN" dirty="0"/>
              <a:t>; </a:t>
            </a:r>
            <a:r>
              <a:rPr lang="en-IN" dirty="0" err="1"/>
              <a:t>outline-style:solid</a:t>
            </a:r>
            <a:r>
              <a:rPr lang="en-IN" dirty="0"/>
              <a:t>;"&gt;</a:t>
            </a:r>
          </a:p>
          <a:p>
            <a:pPr marL="0" indent="0">
              <a:buNone/>
            </a:pPr>
            <a:r>
              <a:rPr lang="en-US" dirty="0"/>
              <a:t>        This text is having thick outline.</a:t>
            </a:r>
          </a:p>
          <a:p>
            <a:pPr marL="0" indent="0">
              <a:buNone/>
            </a:pPr>
            <a:r>
              <a:rPr lang="en-IN" dirty="0"/>
              <a:t>    &lt;/p&gt;</a:t>
            </a:r>
          </a:p>
          <a:p>
            <a:pPr marL="0" indent="0">
              <a:buNone/>
            </a:pPr>
            <a:r>
              <a:rPr lang="en-IN" dirty="0"/>
              <a:t>    &lt;</a:t>
            </a:r>
            <a:r>
              <a:rPr lang="en-IN" dirty="0" err="1"/>
              <a:t>br</a:t>
            </a:r>
            <a:r>
              <a:rPr lang="en-IN" dirty="0"/>
              <a:t> /&gt;</a:t>
            </a:r>
          </a:p>
          <a:p>
            <a:pPr marL="0" indent="0">
              <a:buNone/>
            </a:pPr>
            <a:endParaRPr lang="en-IN" dirty="0"/>
          </a:p>
          <a:p>
            <a:pPr marL="0" indent="0">
              <a:buNone/>
            </a:pPr>
            <a:r>
              <a:rPr lang="en-IN" dirty="0"/>
              <a:t>    &lt;p style="outline-width:5px; </a:t>
            </a:r>
            <a:r>
              <a:rPr lang="en-IN" dirty="0" err="1"/>
              <a:t>outline-style:solid</a:t>
            </a:r>
            <a:r>
              <a:rPr lang="en-IN" dirty="0"/>
              <a:t>;"&gt;</a:t>
            </a:r>
          </a:p>
          <a:p>
            <a:pPr marL="0" indent="0">
              <a:buNone/>
            </a:pPr>
            <a:r>
              <a:rPr lang="en-US" dirty="0"/>
              <a:t>        This text is having 5x outline.</a:t>
            </a:r>
          </a:p>
          <a:p>
            <a:pPr marL="0" indent="0">
              <a:buNone/>
            </a:pPr>
            <a:r>
              <a:rPr lang="en-IN" dirty="0"/>
              <a:t>    &lt;/p&gt;</a:t>
            </a:r>
          </a:p>
          <a:p>
            <a:pPr marL="0" indent="0">
              <a:buNone/>
            </a:pPr>
            <a:r>
              <a:rPr lang="en-IN" dirty="0"/>
              <a:t>&lt;/body&gt;</a:t>
            </a:r>
          </a:p>
          <a:p>
            <a:pPr marL="0" indent="0">
              <a:buNone/>
            </a:pPr>
            <a:r>
              <a:rPr lang="en-IN" dirty="0"/>
              <a:t>&lt;/html&gt;</a:t>
            </a:r>
          </a:p>
          <a:p>
            <a:endParaRPr lang="en-IN" dirty="0"/>
          </a:p>
        </p:txBody>
      </p:sp>
    </p:spTree>
    <p:extLst>
      <p:ext uri="{BB962C8B-B14F-4D97-AF65-F5344CB8AC3E}">
        <p14:creationId xmlns="" xmlns:p14="http://schemas.microsoft.com/office/powerpoint/2010/main" val="8706942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outline-style </a:t>
            </a:r>
            <a:r>
              <a:rPr lang="en-IN" dirty="0" smtClean="0"/>
              <a:t>Property</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none</a:t>
            </a:r>
            <a:r>
              <a:rPr lang="en-US" dirty="0"/>
              <a:t> − No border. (Equivalent of outline-width:0;)</a:t>
            </a:r>
          </a:p>
          <a:p>
            <a:r>
              <a:rPr lang="en-US" b="1" dirty="0"/>
              <a:t>solid</a:t>
            </a:r>
            <a:r>
              <a:rPr lang="en-US" dirty="0"/>
              <a:t> − Outline is a single solid line.</a:t>
            </a:r>
          </a:p>
          <a:p>
            <a:r>
              <a:rPr lang="en-US" b="1" dirty="0"/>
              <a:t>dotted</a:t>
            </a:r>
            <a:r>
              <a:rPr lang="en-US" dirty="0"/>
              <a:t> − Outline is a series of dots.</a:t>
            </a:r>
          </a:p>
          <a:p>
            <a:r>
              <a:rPr lang="en-US" b="1" dirty="0"/>
              <a:t>dashed</a:t>
            </a:r>
            <a:r>
              <a:rPr lang="en-US" dirty="0"/>
              <a:t> − Outline is a series of short lines.</a:t>
            </a:r>
          </a:p>
          <a:p>
            <a:r>
              <a:rPr lang="en-US" b="1" dirty="0"/>
              <a:t>double</a:t>
            </a:r>
            <a:r>
              <a:rPr lang="en-US" dirty="0"/>
              <a:t> − Outline is two solid lines.</a:t>
            </a:r>
          </a:p>
          <a:p>
            <a:r>
              <a:rPr lang="en-US" b="1" dirty="0"/>
              <a:t>groove</a:t>
            </a:r>
            <a:r>
              <a:rPr lang="en-US" dirty="0"/>
              <a:t> − Outline looks as though it is carved into the page.</a:t>
            </a:r>
          </a:p>
          <a:p>
            <a:r>
              <a:rPr lang="en-US" b="1" dirty="0"/>
              <a:t>ridge</a:t>
            </a:r>
            <a:r>
              <a:rPr lang="en-US" dirty="0"/>
              <a:t> − Outline looks the opposite of groove.</a:t>
            </a:r>
          </a:p>
          <a:p>
            <a:r>
              <a:rPr lang="en-US" b="1" dirty="0"/>
              <a:t>inset</a:t>
            </a:r>
            <a:r>
              <a:rPr lang="en-US" dirty="0"/>
              <a:t> − Outline makes the box look like it is embedded in the page.</a:t>
            </a:r>
          </a:p>
          <a:p>
            <a:r>
              <a:rPr lang="en-US" b="1" dirty="0"/>
              <a:t>outset</a:t>
            </a:r>
            <a:r>
              <a:rPr lang="en-US" dirty="0"/>
              <a:t> − Outline makes the box look like it is coming out of the canvas.</a:t>
            </a:r>
          </a:p>
          <a:p>
            <a:r>
              <a:rPr lang="en-US" b="1" dirty="0"/>
              <a:t>hidden</a:t>
            </a:r>
            <a:r>
              <a:rPr lang="en-US" dirty="0"/>
              <a:t> − Same as none</a:t>
            </a:r>
          </a:p>
          <a:p>
            <a:endParaRPr lang="en-IN" dirty="0"/>
          </a:p>
        </p:txBody>
      </p:sp>
    </p:spTree>
    <p:extLst>
      <p:ext uri="{BB962C8B-B14F-4D97-AF65-F5344CB8AC3E}">
        <p14:creationId xmlns="" xmlns:p14="http://schemas.microsoft.com/office/powerpoint/2010/main" val="22332380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a:t>
            </a:r>
            <a:r>
              <a:rPr lang="en-IN" dirty="0" err="1"/>
              <a:t>outline-width:thin</a:t>
            </a:r>
            <a:r>
              <a:rPr lang="en-IN" dirty="0"/>
              <a:t>; </a:t>
            </a:r>
            <a:r>
              <a:rPr lang="en-IN" dirty="0" err="1"/>
              <a:t>outline-style:solid</a:t>
            </a:r>
            <a:r>
              <a:rPr lang="en-IN" dirty="0"/>
              <a:t>;"&gt;</a:t>
            </a:r>
          </a:p>
          <a:p>
            <a:r>
              <a:rPr lang="en-US" dirty="0"/>
              <a:t>        This text is having thin solid  outline.</a:t>
            </a:r>
          </a:p>
          <a:p>
            <a:r>
              <a:rPr lang="en-IN" dirty="0"/>
              <a:t>    &lt;/p&gt;</a:t>
            </a:r>
          </a:p>
          <a:p>
            <a:r>
              <a:rPr lang="en-IN" dirty="0"/>
              <a:t>    &lt;</a:t>
            </a:r>
            <a:r>
              <a:rPr lang="en-IN" dirty="0" err="1"/>
              <a:t>br</a:t>
            </a:r>
            <a:r>
              <a:rPr lang="en-IN" dirty="0"/>
              <a:t> /&gt;</a:t>
            </a:r>
          </a:p>
          <a:p>
            <a:endParaRPr lang="en-IN" dirty="0"/>
          </a:p>
          <a:p>
            <a:r>
              <a:rPr lang="en-IN" dirty="0"/>
              <a:t>    &lt;p style="</a:t>
            </a:r>
            <a:r>
              <a:rPr lang="en-IN" dirty="0" err="1"/>
              <a:t>outline-width:thick</a:t>
            </a:r>
            <a:r>
              <a:rPr lang="en-IN" dirty="0"/>
              <a:t>; </a:t>
            </a:r>
            <a:r>
              <a:rPr lang="en-IN" dirty="0" err="1"/>
              <a:t>outline-style:dashed</a:t>
            </a:r>
            <a:r>
              <a:rPr lang="en-IN" dirty="0"/>
              <a:t>;"&gt;</a:t>
            </a:r>
          </a:p>
          <a:p>
            <a:r>
              <a:rPr lang="en-US" dirty="0"/>
              <a:t>        This text is having thick dashed outline.</a:t>
            </a:r>
          </a:p>
          <a:p>
            <a:r>
              <a:rPr lang="en-IN" dirty="0"/>
              <a:t>    &lt;/p&gt;</a:t>
            </a:r>
          </a:p>
          <a:p>
            <a:r>
              <a:rPr lang="en-IN" dirty="0"/>
              <a:t>    &lt;</a:t>
            </a:r>
            <a:r>
              <a:rPr lang="en-IN" dirty="0" err="1"/>
              <a:t>br</a:t>
            </a:r>
            <a:r>
              <a:rPr lang="en-IN" dirty="0"/>
              <a:t> /&gt;</a:t>
            </a:r>
          </a:p>
          <a:p>
            <a:endParaRPr lang="en-IN" dirty="0"/>
          </a:p>
          <a:p>
            <a:r>
              <a:rPr lang="en-IN" dirty="0"/>
              <a:t>    &lt;p style="outline-width:5px;outline-style:dotted;"&gt;</a:t>
            </a:r>
          </a:p>
          <a:p>
            <a:r>
              <a:rPr lang="en-US" dirty="0"/>
              <a:t>        This text is having 5x dotted outline.</a:t>
            </a:r>
          </a:p>
          <a:p>
            <a:r>
              <a:rPr lang="en-IN" dirty="0"/>
              <a:t>    &lt;/p&gt;</a:t>
            </a:r>
          </a:p>
          <a:p>
            <a:r>
              <a:rPr lang="en-IN" dirty="0"/>
              <a:t>&lt;/body&gt;</a:t>
            </a:r>
          </a:p>
          <a:p>
            <a:r>
              <a:rPr lang="en-IN" dirty="0"/>
              <a:t>&lt;/html&gt; </a:t>
            </a:r>
          </a:p>
        </p:txBody>
      </p:sp>
    </p:spTree>
    <p:extLst>
      <p:ext uri="{BB962C8B-B14F-4D97-AF65-F5344CB8AC3E}">
        <p14:creationId xmlns="" xmlns:p14="http://schemas.microsoft.com/office/powerpoint/2010/main" val="265539633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outline-</a:t>
            </a:r>
            <a:r>
              <a:rPr lang="en-IN" dirty="0" err="1"/>
              <a:t>color</a:t>
            </a:r>
            <a:r>
              <a:rPr lang="en-IN" dirty="0"/>
              <a:t> </a:t>
            </a:r>
            <a:r>
              <a:rPr lang="en-IN" dirty="0" smtClean="0"/>
              <a:t>Property</a:t>
            </a:r>
            <a:endParaRPr lang="en-IN" dirty="0"/>
          </a:p>
        </p:txBody>
      </p:sp>
      <p:sp>
        <p:nvSpPr>
          <p:cNvPr id="3" name="Content Placeholder 2"/>
          <p:cNvSpPr>
            <a:spLocks noGrp="1"/>
          </p:cNvSpPr>
          <p:nvPr>
            <p:ph idx="1"/>
          </p:nvPr>
        </p:nvSpPr>
        <p:spPr/>
        <p:txBody>
          <a:bodyPr>
            <a:normAutofit fontScale="40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a:t>
            </a:r>
            <a:r>
              <a:rPr lang="en-IN" dirty="0" err="1"/>
              <a:t>outline-width:thin</a:t>
            </a:r>
            <a:r>
              <a:rPr lang="en-IN" dirty="0"/>
              <a:t>; </a:t>
            </a:r>
            <a:r>
              <a:rPr lang="en-IN" dirty="0" err="1"/>
              <a:t>outline-style:solid;outline-color:red</a:t>
            </a:r>
            <a:r>
              <a:rPr lang="en-IN" dirty="0"/>
              <a:t>"&gt;</a:t>
            </a:r>
          </a:p>
          <a:p>
            <a:r>
              <a:rPr lang="en-US" dirty="0"/>
              <a:t>        This text is having thin solid red  outline.</a:t>
            </a:r>
          </a:p>
          <a:p>
            <a:r>
              <a:rPr lang="en-IN" dirty="0"/>
              <a:t>    &lt;/p&gt;</a:t>
            </a:r>
          </a:p>
          <a:p>
            <a:r>
              <a:rPr lang="en-IN" dirty="0"/>
              <a:t>    &lt;</a:t>
            </a:r>
            <a:r>
              <a:rPr lang="en-IN" dirty="0" err="1"/>
              <a:t>br</a:t>
            </a:r>
            <a:r>
              <a:rPr lang="en-IN" dirty="0"/>
              <a:t> /&gt;</a:t>
            </a:r>
          </a:p>
          <a:p>
            <a:endParaRPr lang="en-IN" dirty="0"/>
          </a:p>
          <a:p>
            <a:r>
              <a:rPr lang="en-US" dirty="0"/>
              <a:t>    &lt;p style="</a:t>
            </a:r>
            <a:r>
              <a:rPr lang="en-US" dirty="0" err="1"/>
              <a:t>outline-width:thick</a:t>
            </a:r>
            <a:r>
              <a:rPr lang="en-US" dirty="0"/>
              <a:t>; </a:t>
            </a:r>
            <a:r>
              <a:rPr lang="en-US" dirty="0" err="1"/>
              <a:t>outline-style:dashed;outline-color</a:t>
            </a:r>
            <a:r>
              <a:rPr lang="en-US" dirty="0"/>
              <a:t>:#009900"&gt;</a:t>
            </a:r>
          </a:p>
          <a:p>
            <a:r>
              <a:rPr lang="en-US" dirty="0"/>
              <a:t>        This text is having thick dashed green outline.</a:t>
            </a:r>
          </a:p>
          <a:p>
            <a:r>
              <a:rPr lang="en-IN" dirty="0"/>
              <a:t>    &lt;/p&gt;</a:t>
            </a:r>
          </a:p>
          <a:p>
            <a:r>
              <a:rPr lang="en-IN" dirty="0"/>
              <a:t>    &lt;</a:t>
            </a:r>
            <a:r>
              <a:rPr lang="en-IN" dirty="0" err="1"/>
              <a:t>br</a:t>
            </a:r>
            <a:r>
              <a:rPr lang="en-IN" dirty="0"/>
              <a:t> /&gt;</a:t>
            </a:r>
          </a:p>
          <a:p>
            <a:endParaRPr lang="en-IN" dirty="0"/>
          </a:p>
          <a:p>
            <a:r>
              <a:rPr lang="en-IN" dirty="0"/>
              <a:t>    &lt;p style="outline-width:5px;outline-style:dotted;outline-color:rgb(13,33,232)"&gt;</a:t>
            </a:r>
          </a:p>
          <a:p>
            <a:r>
              <a:rPr lang="en-US" dirty="0"/>
              <a:t>        This text is having 5x dotted blue outline.</a:t>
            </a:r>
          </a:p>
          <a:p>
            <a:r>
              <a:rPr lang="en-IN" dirty="0"/>
              <a:t>    &lt;/p&gt;</a:t>
            </a:r>
          </a:p>
          <a:p>
            <a:r>
              <a:rPr lang="en-IN" dirty="0"/>
              <a:t>&lt;/body&gt;</a:t>
            </a:r>
          </a:p>
          <a:p>
            <a:r>
              <a:rPr lang="en-IN" dirty="0"/>
              <a:t>&lt;/html&gt; </a:t>
            </a:r>
          </a:p>
        </p:txBody>
      </p:sp>
    </p:spTree>
    <p:extLst>
      <p:ext uri="{BB962C8B-B14F-4D97-AF65-F5344CB8AC3E}">
        <p14:creationId xmlns="" xmlns:p14="http://schemas.microsoft.com/office/powerpoint/2010/main" val="30302739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Dimension</a:t>
            </a:r>
            <a:endParaRPr lang="en-IN" dirty="0"/>
          </a:p>
        </p:txBody>
      </p:sp>
      <p:sp>
        <p:nvSpPr>
          <p:cNvPr id="3" name="Content Placeholder 2"/>
          <p:cNvSpPr>
            <a:spLocks noGrp="1"/>
          </p:cNvSpPr>
          <p:nvPr>
            <p:ph idx="1"/>
          </p:nvPr>
        </p:nvSpPr>
        <p:spPr/>
        <p:txBody>
          <a:bodyPr>
            <a:normAutofit fontScale="70000" lnSpcReduction="20000"/>
          </a:bodyPr>
          <a:lstStyle/>
          <a:p>
            <a:r>
              <a:rPr lang="en-US" dirty="0"/>
              <a:t>We have the following properties that allow you to control the dimensions of a box.</a:t>
            </a:r>
          </a:p>
          <a:p>
            <a:r>
              <a:rPr lang="en-US" dirty="0"/>
              <a:t>The </a:t>
            </a:r>
            <a:r>
              <a:rPr lang="en-US" b="1" dirty="0"/>
              <a:t>height</a:t>
            </a:r>
            <a:r>
              <a:rPr lang="en-US" dirty="0"/>
              <a:t> property is used to set the height of a box.</a:t>
            </a:r>
          </a:p>
          <a:p>
            <a:r>
              <a:rPr lang="en-US" dirty="0"/>
              <a:t>The </a:t>
            </a:r>
            <a:r>
              <a:rPr lang="en-US" b="1" dirty="0"/>
              <a:t>width</a:t>
            </a:r>
            <a:r>
              <a:rPr lang="en-US" dirty="0"/>
              <a:t> property is used to set the width of a box.</a:t>
            </a:r>
          </a:p>
          <a:p>
            <a:r>
              <a:rPr lang="en-US" dirty="0"/>
              <a:t>The </a:t>
            </a:r>
            <a:r>
              <a:rPr lang="en-US" b="1" dirty="0"/>
              <a:t>line-height</a:t>
            </a:r>
            <a:r>
              <a:rPr lang="en-US" dirty="0"/>
              <a:t> property is used to set the height of a line of text.</a:t>
            </a:r>
          </a:p>
          <a:p>
            <a:r>
              <a:rPr lang="en-US" dirty="0"/>
              <a:t>The </a:t>
            </a:r>
            <a:r>
              <a:rPr lang="en-US" b="1" dirty="0"/>
              <a:t>max-height</a:t>
            </a:r>
            <a:r>
              <a:rPr lang="en-US" dirty="0"/>
              <a:t> property is used to set a maximum height that a box can be.</a:t>
            </a:r>
          </a:p>
          <a:p>
            <a:r>
              <a:rPr lang="en-US" dirty="0"/>
              <a:t>The </a:t>
            </a:r>
            <a:r>
              <a:rPr lang="en-US" b="1" dirty="0"/>
              <a:t>min-height</a:t>
            </a:r>
            <a:r>
              <a:rPr lang="en-US" dirty="0"/>
              <a:t> property is used to set the minimum height that a box can be.</a:t>
            </a:r>
          </a:p>
          <a:p>
            <a:r>
              <a:rPr lang="en-US" dirty="0"/>
              <a:t>The </a:t>
            </a:r>
            <a:r>
              <a:rPr lang="en-US" b="1" dirty="0"/>
              <a:t>max-width</a:t>
            </a:r>
            <a:r>
              <a:rPr lang="en-US" dirty="0"/>
              <a:t> property is used to set the maximum width that a box can be.</a:t>
            </a:r>
          </a:p>
          <a:p>
            <a:r>
              <a:rPr lang="en-US" dirty="0"/>
              <a:t>The </a:t>
            </a:r>
            <a:r>
              <a:rPr lang="en-US" b="1" dirty="0"/>
              <a:t>min-width</a:t>
            </a:r>
            <a:r>
              <a:rPr lang="en-US" dirty="0"/>
              <a:t> property is used to set the minimum width that a box can be</a:t>
            </a:r>
            <a:r>
              <a:rPr lang="en-US" dirty="0" smtClean="0"/>
              <a:t>.</a:t>
            </a:r>
            <a:endParaRPr lang="en-US" dirty="0"/>
          </a:p>
        </p:txBody>
      </p:sp>
    </p:spTree>
    <p:extLst>
      <p:ext uri="{BB962C8B-B14F-4D97-AF65-F5344CB8AC3E}">
        <p14:creationId xmlns="" xmlns:p14="http://schemas.microsoft.com/office/powerpoint/2010/main" val="4182623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 i</a:t>
            </a:r>
          </a:p>
          <a:p>
            <a:r>
              <a:rPr lang="en-IN" dirty="0"/>
              <a:t>{</a:t>
            </a:r>
          </a:p>
          <a:p>
            <a:r>
              <a:rPr lang="en-IN" dirty="0"/>
              <a:t>    </a:t>
            </a:r>
            <a:r>
              <a:rPr lang="en-IN" dirty="0" err="1"/>
              <a:t>color:chocolate</a:t>
            </a:r>
            <a:endParaRPr lang="en-IN" dirty="0"/>
          </a:p>
          <a:p>
            <a:r>
              <a:rPr lang="en-IN" dirty="0"/>
              <a:t>}</a:t>
            </a:r>
          </a:p>
        </p:txBody>
      </p:sp>
    </p:spTree>
    <p:extLst>
      <p:ext uri="{BB962C8B-B14F-4D97-AF65-F5344CB8AC3E}">
        <p14:creationId xmlns="" xmlns:p14="http://schemas.microsoft.com/office/powerpoint/2010/main" val="2958044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Height and Width </a:t>
            </a:r>
            <a:r>
              <a:rPr lang="en-US" dirty="0" smtClean="0"/>
              <a:t>Properties</a:t>
            </a:r>
            <a:endParaRPr lang="en-IN" dirty="0"/>
          </a:p>
        </p:txBody>
      </p:sp>
      <p:sp>
        <p:nvSpPr>
          <p:cNvPr id="3" name="Content Placeholder 2"/>
          <p:cNvSpPr>
            <a:spLocks noGrp="1"/>
          </p:cNvSpPr>
          <p:nvPr>
            <p:ph idx="1"/>
          </p:nvPr>
        </p:nvSpPr>
        <p:spPr/>
        <p:txBody>
          <a:bodyPr>
            <a:normAutofit fontScale="775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style="width:400px; height:100px; border:1px solid red; padding:5px; margin:10px;"&gt;</a:t>
            </a:r>
          </a:p>
          <a:p>
            <a:r>
              <a:rPr lang="en-US" dirty="0"/>
              <a:t>        This paragraph is 400pixels wide and 100 pixels high</a:t>
            </a:r>
          </a:p>
          <a:p>
            <a:r>
              <a:rPr lang="en-IN" dirty="0"/>
              <a:t>    &lt;/p&gt;</a:t>
            </a:r>
          </a:p>
          <a:p>
            <a:r>
              <a:rPr lang="en-IN" dirty="0"/>
              <a:t>&lt;/body&gt;</a:t>
            </a:r>
          </a:p>
          <a:p>
            <a:r>
              <a:rPr lang="en-IN" dirty="0"/>
              <a:t>&lt;/html&gt; </a:t>
            </a:r>
          </a:p>
        </p:txBody>
      </p:sp>
    </p:spTree>
    <p:extLst>
      <p:ext uri="{BB962C8B-B14F-4D97-AF65-F5344CB8AC3E}">
        <p14:creationId xmlns="" xmlns:p14="http://schemas.microsoft.com/office/powerpoint/2010/main" val="6779018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line-height </a:t>
            </a:r>
            <a:r>
              <a:rPr lang="en-IN" dirty="0" smtClean="0"/>
              <a:t>Property</a:t>
            </a:r>
            <a:endParaRPr lang="en-IN" dirty="0"/>
          </a:p>
        </p:txBody>
      </p:sp>
      <p:sp>
        <p:nvSpPr>
          <p:cNvPr id="3" name="Content Placeholder 2"/>
          <p:cNvSpPr>
            <a:spLocks noGrp="1"/>
          </p:cNvSpPr>
          <p:nvPr>
            <p:ph idx="1"/>
          </p:nvPr>
        </p:nvSpPr>
        <p:spPr/>
        <p:txBody>
          <a:bodyPr/>
          <a:lstStyle/>
          <a:p>
            <a:r>
              <a:rPr lang="en-US" dirty="0"/>
              <a:t>The </a:t>
            </a:r>
            <a:r>
              <a:rPr lang="en-US" i="1" dirty="0"/>
              <a:t>line-height</a:t>
            </a:r>
            <a:r>
              <a:rPr lang="en-US" dirty="0"/>
              <a:t> property allows you to increase the space between lines of text. The value of the line-height property can be a number, a length, or a percentage.</a:t>
            </a:r>
            <a:endParaRPr lang="en-IN" dirty="0"/>
          </a:p>
        </p:txBody>
      </p:sp>
    </p:spTree>
    <p:extLst>
      <p:ext uri="{BB962C8B-B14F-4D97-AF65-F5344CB8AC3E}">
        <p14:creationId xmlns="" xmlns:p14="http://schemas.microsoft.com/office/powerpoint/2010/main" val="121978866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buNone/>
            </a:pPr>
            <a:r>
              <a:rPr lang="en-IN" dirty="0"/>
              <a:t>&lt;html&gt;</a:t>
            </a:r>
          </a:p>
          <a:p>
            <a:pPr>
              <a:buNone/>
            </a:pPr>
            <a:r>
              <a:rPr lang="en-IN" dirty="0"/>
              <a:t>&lt;head&gt;</a:t>
            </a:r>
          </a:p>
          <a:p>
            <a:pPr>
              <a:buNone/>
            </a:pPr>
            <a:r>
              <a:rPr lang="en-IN" dirty="0"/>
              <a:t>&lt;/head&gt;</a:t>
            </a:r>
          </a:p>
          <a:p>
            <a:pPr>
              <a:buNone/>
            </a:pPr>
            <a:endParaRPr lang="en-IN" dirty="0"/>
          </a:p>
          <a:p>
            <a:pPr>
              <a:buNone/>
            </a:pPr>
            <a:r>
              <a:rPr lang="en-IN" dirty="0"/>
              <a:t>&lt;body&gt;</a:t>
            </a:r>
          </a:p>
          <a:p>
            <a:pPr>
              <a:buNone/>
            </a:pPr>
            <a:r>
              <a:rPr lang="en-IN" dirty="0"/>
              <a:t>    &lt;p style="width:400px; height:100px; border:1px solid red; padding:5px; margin:10px; line-height:30px;"&gt;</a:t>
            </a:r>
          </a:p>
          <a:p>
            <a:pPr>
              <a:buNone/>
            </a:pPr>
            <a:r>
              <a:rPr lang="en-US" dirty="0"/>
              <a:t>        This paragraph is 400pixels wide and 100 pixels high and here line height is 30pixels.</a:t>
            </a:r>
          </a:p>
          <a:p>
            <a:pPr>
              <a:buNone/>
            </a:pPr>
            <a:r>
              <a:rPr lang="en-US" dirty="0"/>
              <a:t>        This paragraph is 400 pixels wide and 100 pixels high and here line height is 30pixels.</a:t>
            </a:r>
          </a:p>
          <a:p>
            <a:pPr>
              <a:buNone/>
            </a:pPr>
            <a:r>
              <a:rPr lang="en-IN" dirty="0"/>
              <a:t>    &lt;/p&gt;</a:t>
            </a:r>
          </a:p>
          <a:p>
            <a:pPr>
              <a:buNone/>
            </a:pPr>
            <a:r>
              <a:rPr lang="en-IN" dirty="0"/>
              <a:t>&lt;/body&gt;</a:t>
            </a:r>
          </a:p>
          <a:p>
            <a:pPr>
              <a:buNone/>
            </a:pPr>
            <a:r>
              <a:rPr lang="en-IN" dirty="0"/>
              <a:t>&lt;/html&gt;</a:t>
            </a:r>
          </a:p>
        </p:txBody>
      </p:sp>
    </p:spTree>
    <p:extLst>
      <p:ext uri="{BB962C8B-B14F-4D97-AF65-F5344CB8AC3E}">
        <p14:creationId xmlns="" xmlns:p14="http://schemas.microsoft.com/office/powerpoint/2010/main" val="31450642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max-height </a:t>
            </a:r>
            <a:r>
              <a:rPr lang="en-IN" dirty="0" smtClean="0"/>
              <a:t>Property</a:t>
            </a:r>
            <a:endParaRPr lang="en-IN" dirty="0"/>
          </a:p>
        </p:txBody>
      </p:sp>
      <p:sp>
        <p:nvSpPr>
          <p:cNvPr id="3" name="Content Placeholder 2"/>
          <p:cNvSpPr>
            <a:spLocks noGrp="1"/>
          </p:cNvSpPr>
          <p:nvPr>
            <p:ph idx="1"/>
          </p:nvPr>
        </p:nvSpPr>
        <p:spPr/>
        <p:txBody>
          <a:bodyPr/>
          <a:lstStyle/>
          <a:p>
            <a:r>
              <a:rPr lang="en-US" dirty="0"/>
              <a:t>The </a:t>
            </a:r>
            <a:r>
              <a:rPr lang="en-US" i="1" dirty="0"/>
              <a:t>max-height</a:t>
            </a:r>
            <a:r>
              <a:rPr lang="en-US" dirty="0"/>
              <a:t> property allows you to specify maximum height of a box. The value of the max-height property can be a number, a length, or a percentage.</a:t>
            </a:r>
          </a:p>
          <a:p>
            <a:r>
              <a:rPr lang="en-US" dirty="0"/>
              <a:t/>
            </a:r>
            <a:br>
              <a:rPr lang="en-US" dirty="0"/>
            </a:br>
            <a:endParaRPr lang="en-IN" dirty="0"/>
          </a:p>
        </p:txBody>
      </p:sp>
    </p:spTree>
    <p:extLst>
      <p:ext uri="{BB962C8B-B14F-4D97-AF65-F5344CB8AC3E}">
        <p14:creationId xmlns="" xmlns:p14="http://schemas.microsoft.com/office/powerpoint/2010/main" val="233751613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a:buNone/>
            </a:pPr>
            <a:r>
              <a:rPr lang="en-IN" dirty="0"/>
              <a:t>&lt;html&gt;</a:t>
            </a:r>
          </a:p>
          <a:p>
            <a:pPr>
              <a:buNone/>
            </a:pPr>
            <a:r>
              <a:rPr lang="en-IN" dirty="0"/>
              <a:t>&lt;head&gt;</a:t>
            </a:r>
          </a:p>
          <a:p>
            <a:pPr>
              <a:buNone/>
            </a:pPr>
            <a:r>
              <a:rPr lang="en-IN" dirty="0"/>
              <a:t>&lt;/head&gt;</a:t>
            </a:r>
          </a:p>
          <a:p>
            <a:pPr>
              <a:buNone/>
            </a:pPr>
            <a:r>
              <a:rPr lang="en-IN" dirty="0"/>
              <a:t>&lt;body&gt;</a:t>
            </a:r>
          </a:p>
          <a:p>
            <a:pPr>
              <a:buNone/>
            </a:pPr>
            <a:r>
              <a:rPr lang="en-IN" dirty="0"/>
              <a:t>    &lt;p style="width:400px; max-height:20px; border:1px solid red; padding:5px; margin:10px;"&gt;</a:t>
            </a:r>
          </a:p>
          <a:p>
            <a:pPr>
              <a:buNone/>
            </a:pPr>
            <a:r>
              <a:rPr lang="en-US" dirty="0"/>
              <a:t>        This paragraph is 400px wide and max height is </a:t>
            </a:r>
            <a:r>
              <a:rPr lang="en-US" dirty="0" smtClean="0"/>
              <a:t>10px</a:t>
            </a:r>
          </a:p>
          <a:p>
            <a:pPr>
              <a:buNone/>
            </a:pPr>
            <a:r>
              <a:rPr lang="en-US" dirty="0" smtClean="0"/>
              <a:t>        This paragraph is 400px wide and max height is 10px</a:t>
            </a:r>
          </a:p>
          <a:p>
            <a:pPr>
              <a:buNone/>
            </a:pPr>
            <a:r>
              <a:rPr lang="en-US" dirty="0" smtClean="0"/>
              <a:t>        This paragraph is 400px wide and max height is 10px</a:t>
            </a:r>
          </a:p>
          <a:p>
            <a:pPr>
              <a:buNone/>
            </a:pPr>
            <a:r>
              <a:rPr lang="en-US" dirty="0" smtClean="0"/>
              <a:t>        This paragraph is 400px wide and max height is 10px</a:t>
            </a:r>
          </a:p>
          <a:p>
            <a:pPr>
              <a:buNone/>
            </a:pPr>
            <a:r>
              <a:rPr lang="en-IN" dirty="0" smtClean="0"/>
              <a:t>    &lt;/p&gt;</a:t>
            </a:r>
          </a:p>
          <a:p>
            <a:pPr>
              <a:buNone/>
            </a:pPr>
            <a:r>
              <a:rPr lang="en-IN" dirty="0" smtClean="0"/>
              <a:t>    </a:t>
            </a:r>
            <a:r>
              <a:rPr lang="en-IN" dirty="0"/>
              <a:t>&lt;</a:t>
            </a:r>
            <a:r>
              <a:rPr lang="en-IN" dirty="0" err="1"/>
              <a:t>br</a:t>
            </a:r>
            <a:r>
              <a:rPr lang="en-IN" dirty="0"/>
              <a:t>&gt;</a:t>
            </a:r>
          </a:p>
          <a:p>
            <a:pPr>
              <a:buNone/>
            </a:pPr>
            <a:r>
              <a:rPr lang="en-IN" dirty="0"/>
              <a:t>    &lt;</a:t>
            </a:r>
            <a:r>
              <a:rPr lang="en-IN" dirty="0" err="1"/>
              <a:t>br</a:t>
            </a:r>
            <a:r>
              <a:rPr lang="en-IN" dirty="0"/>
              <a:t>&gt;</a:t>
            </a:r>
          </a:p>
          <a:p>
            <a:pPr>
              <a:buNone/>
            </a:pPr>
            <a:r>
              <a:rPr lang="en-IN" dirty="0"/>
              <a:t>    &lt;</a:t>
            </a:r>
            <a:r>
              <a:rPr lang="en-IN" dirty="0" err="1"/>
              <a:t>br</a:t>
            </a:r>
            <a:r>
              <a:rPr lang="en-IN" dirty="0"/>
              <a:t>&gt;</a:t>
            </a:r>
          </a:p>
          <a:p>
            <a:pPr>
              <a:buNone/>
            </a:pPr>
            <a:r>
              <a:rPr lang="en-IN" dirty="0"/>
              <a:t>    &lt;</a:t>
            </a:r>
            <a:r>
              <a:rPr lang="en-IN" dirty="0" err="1"/>
              <a:t>img</a:t>
            </a:r>
            <a:r>
              <a:rPr lang="en-IN" dirty="0"/>
              <a:t> alt="logo" </a:t>
            </a:r>
            <a:r>
              <a:rPr lang="en-IN" dirty="0" err="1"/>
              <a:t>src</a:t>
            </a:r>
            <a:r>
              <a:rPr lang="en-IN" dirty="0"/>
              <a:t>="/</a:t>
            </a:r>
            <a:r>
              <a:rPr lang="en-IN" dirty="0" err="1"/>
              <a:t>css</a:t>
            </a:r>
            <a:r>
              <a:rPr lang="en-IN" dirty="0"/>
              <a:t>/images/logo.png" width="195" height="84" /&gt;</a:t>
            </a:r>
          </a:p>
          <a:p>
            <a:pPr>
              <a:buNone/>
            </a:pPr>
            <a:r>
              <a:rPr lang="en-IN" dirty="0"/>
              <a:t>&lt;/body&gt;</a:t>
            </a:r>
          </a:p>
          <a:p>
            <a:pPr>
              <a:buNone/>
            </a:pPr>
            <a:r>
              <a:rPr lang="en-IN" dirty="0"/>
              <a:t>&lt;/html&gt; </a:t>
            </a:r>
          </a:p>
        </p:txBody>
      </p:sp>
    </p:spTree>
    <p:extLst>
      <p:ext uri="{BB962C8B-B14F-4D97-AF65-F5344CB8AC3E}">
        <p14:creationId xmlns="" xmlns:p14="http://schemas.microsoft.com/office/powerpoint/2010/main" val="315827983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min-height </a:t>
            </a:r>
            <a:r>
              <a:rPr lang="en-IN" dirty="0" smtClean="0"/>
              <a:t>Property</a:t>
            </a:r>
            <a:endParaRPr lang="en-IN" dirty="0"/>
          </a:p>
        </p:txBody>
      </p:sp>
      <p:sp>
        <p:nvSpPr>
          <p:cNvPr id="3" name="Content Placeholder 2"/>
          <p:cNvSpPr>
            <a:spLocks noGrp="1"/>
          </p:cNvSpPr>
          <p:nvPr>
            <p:ph idx="1"/>
          </p:nvPr>
        </p:nvSpPr>
        <p:spPr/>
        <p:txBody>
          <a:bodyPr/>
          <a:lstStyle/>
          <a:p>
            <a:r>
              <a:rPr lang="en-US" dirty="0"/>
              <a:t>he </a:t>
            </a:r>
            <a:r>
              <a:rPr lang="en-US" i="1" dirty="0"/>
              <a:t>min-height</a:t>
            </a:r>
            <a:r>
              <a:rPr lang="en-US" dirty="0"/>
              <a:t> property allows you to specify minimum height of a box. The value of the min-height property can be a number, a length, or a percentage.</a:t>
            </a:r>
            <a:endParaRPr lang="en-IN" dirty="0"/>
          </a:p>
        </p:txBody>
      </p:sp>
    </p:spTree>
    <p:extLst>
      <p:ext uri="{BB962C8B-B14F-4D97-AF65-F5344CB8AC3E}">
        <p14:creationId xmlns="" xmlns:p14="http://schemas.microsoft.com/office/powerpoint/2010/main" val="376765576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style="width:400px; min-height:200px; border:1px solid red; padding:5px; margin:10px;"&gt;</a:t>
            </a:r>
          </a:p>
          <a:p>
            <a:r>
              <a:rPr lang="en-US" dirty="0"/>
              <a:t>        This paragraph is 400px wide and min height is 200px</a:t>
            </a:r>
          </a:p>
          <a:p>
            <a:r>
              <a:rPr lang="en-US" dirty="0"/>
              <a:t>        This paragraph is 400px wide and min height is 200px</a:t>
            </a:r>
          </a:p>
          <a:p>
            <a:r>
              <a:rPr lang="en-US" dirty="0"/>
              <a:t>        This paragraph is 400px wide and min height is 200px</a:t>
            </a:r>
          </a:p>
          <a:p>
            <a:r>
              <a:rPr lang="en-US" dirty="0"/>
              <a:t>        This paragraph is 400px wide and min height is 200px</a:t>
            </a:r>
          </a:p>
          <a:p>
            <a:r>
              <a:rPr lang="en-IN" dirty="0"/>
              <a:t>    &lt;/p&gt;</a:t>
            </a:r>
          </a:p>
          <a:p>
            <a:r>
              <a:rPr lang="en-IN" dirty="0"/>
              <a:t>    &lt;</a:t>
            </a:r>
            <a:r>
              <a:rPr lang="en-IN" dirty="0" err="1"/>
              <a:t>img</a:t>
            </a:r>
            <a:r>
              <a:rPr lang="en-IN" dirty="0"/>
              <a:t> alt="logo" </a:t>
            </a:r>
            <a:r>
              <a:rPr lang="en-IN" dirty="0" err="1"/>
              <a:t>src</a:t>
            </a:r>
            <a:r>
              <a:rPr lang="en-IN" dirty="0"/>
              <a:t>="/</a:t>
            </a:r>
            <a:r>
              <a:rPr lang="en-IN" dirty="0" err="1"/>
              <a:t>css</a:t>
            </a:r>
            <a:r>
              <a:rPr lang="en-IN" dirty="0"/>
              <a:t>/images/logo.png" width="95" height="84" /&gt;</a:t>
            </a:r>
          </a:p>
          <a:p>
            <a:r>
              <a:rPr lang="en-IN" dirty="0"/>
              <a:t>&lt;/body&gt;</a:t>
            </a:r>
          </a:p>
          <a:p>
            <a:r>
              <a:rPr lang="en-IN" dirty="0"/>
              <a:t>&lt;/html&gt; </a:t>
            </a:r>
          </a:p>
        </p:txBody>
      </p:sp>
    </p:spTree>
    <p:extLst>
      <p:ext uri="{BB962C8B-B14F-4D97-AF65-F5344CB8AC3E}">
        <p14:creationId xmlns="" xmlns:p14="http://schemas.microsoft.com/office/powerpoint/2010/main" val="180945267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max-width </a:t>
            </a:r>
            <a:r>
              <a:rPr lang="en-IN" dirty="0" smtClean="0"/>
              <a:t>Property</a:t>
            </a:r>
            <a:endParaRPr lang="en-IN" dirty="0"/>
          </a:p>
        </p:txBody>
      </p:sp>
      <p:sp>
        <p:nvSpPr>
          <p:cNvPr id="3" name="Content Placeholder 2"/>
          <p:cNvSpPr>
            <a:spLocks noGrp="1"/>
          </p:cNvSpPr>
          <p:nvPr>
            <p:ph idx="1"/>
          </p:nvPr>
        </p:nvSpPr>
        <p:spPr/>
        <p:txBody>
          <a:bodyPr/>
          <a:lstStyle/>
          <a:p>
            <a:r>
              <a:rPr lang="en-US" dirty="0"/>
              <a:t>The </a:t>
            </a:r>
            <a:r>
              <a:rPr lang="en-US" i="1" dirty="0"/>
              <a:t>max-width</a:t>
            </a:r>
            <a:r>
              <a:rPr lang="en-US" dirty="0"/>
              <a:t> property allows you to specify maximum width of a box. The value of the max-width property can be a number, a length, or a percentage.</a:t>
            </a:r>
          </a:p>
          <a:p>
            <a:r>
              <a:rPr lang="en-US" dirty="0"/>
              <a:t/>
            </a:r>
            <a:br>
              <a:rPr lang="en-US" dirty="0"/>
            </a:br>
            <a:endParaRPr lang="en-IN" dirty="0"/>
          </a:p>
        </p:txBody>
      </p:sp>
    </p:spTree>
    <p:extLst>
      <p:ext uri="{BB962C8B-B14F-4D97-AF65-F5344CB8AC3E}">
        <p14:creationId xmlns="" xmlns:p14="http://schemas.microsoft.com/office/powerpoint/2010/main" val="141120128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style="max-width:100px; height:200px; border:1px solid red; padding:5px; margin:10px;"&gt;</a:t>
            </a:r>
          </a:p>
          <a:p>
            <a:r>
              <a:rPr lang="en-US" dirty="0"/>
              <a:t>        This paragraph is 200px high and max width is 100px</a:t>
            </a:r>
          </a:p>
          <a:p>
            <a:r>
              <a:rPr lang="en-US" dirty="0"/>
              <a:t>        This paragraph is 200px high and max width is 100px</a:t>
            </a:r>
          </a:p>
          <a:p>
            <a:r>
              <a:rPr lang="en-US" dirty="0"/>
              <a:t>        This paragraph is 200px high and max width is 100px</a:t>
            </a:r>
          </a:p>
          <a:p>
            <a:r>
              <a:rPr lang="en-US" dirty="0"/>
              <a:t>        This paragraph is 200px high and max width is 100px</a:t>
            </a:r>
          </a:p>
          <a:p>
            <a:r>
              <a:rPr lang="en-US" dirty="0"/>
              <a:t>        This paragraph is 200px high and max width is 100px</a:t>
            </a:r>
          </a:p>
          <a:p>
            <a:r>
              <a:rPr lang="en-IN" dirty="0"/>
              <a:t>    &lt;/p&gt;</a:t>
            </a:r>
          </a:p>
          <a:p>
            <a:r>
              <a:rPr lang="en-IN" dirty="0"/>
              <a:t>    &lt;</a:t>
            </a:r>
            <a:r>
              <a:rPr lang="en-IN" dirty="0" err="1"/>
              <a:t>img</a:t>
            </a:r>
            <a:r>
              <a:rPr lang="en-IN" dirty="0"/>
              <a:t> alt="logo" </a:t>
            </a:r>
            <a:r>
              <a:rPr lang="en-IN" dirty="0" err="1"/>
              <a:t>src</a:t>
            </a:r>
            <a:r>
              <a:rPr lang="en-IN" dirty="0"/>
              <a:t>="/images/css.gif" width="95" height="84" /&gt;</a:t>
            </a:r>
          </a:p>
          <a:p>
            <a:r>
              <a:rPr lang="en-IN" dirty="0"/>
              <a:t>&lt;/body&gt;</a:t>
            </a:r>
          </a:p>
          <a:p>
            <a:r>
              <a:rPr lang="en-IN" dirty="0"/>
              <a:t>&lt;/html&gt;</a:t>
            </a:r>
          </a:p>
        </p:txBody>
      </p:sp>
    </p:spTree>
    <p:extLst>
      <p:ext uri="{BB962C8B-B14F-4D97-AF65-F5344CB8AC3E}">
        <p14:creationId xmlns="" xmlns:p14="http://schemas.microsoft.com/office/powerpoint/2010/main" val="68800682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min-width </a:t>
            </a:r>
            <a:r>
              <a:rPr lang="en-IN" dirty="0" smtClean="0"/>
              <a:t>Property</a:t>
            </a:r>
            <a:endParaRPr lang="en-IN" dirty="0"/>
          </a:p>
        </p:txBody>
      </p:sp>
      <p:sp>
        <p:nvSpPr>
          <p:cNvPr id="3" name="Content Placeholder 2"/>
          <p:cNvSpPr>
            <a:spLocks noGrp="1"/>
          </p:cNvSpPr>
          <p:nvPr>
            <p:ph idx="1"/>
          </p:nvPr>
        </p:nvSpPr>
        <p:spPr/>
        <p:txBody>
          <a:bodyPr/>
          <a:lstStyle/>
          <a:p>
            <a:r>
              <a:rPr lang="en-US" dirty="0"/>
              <a:t>The </a:t>
            </a:r>
            <a:r>
              <a:rPr lang="en-US" i="1" dirty="0"/>
              <a:t>min-width</a:t>
            </a:r>
            <a:r>
              <a:rPr lang="en-US" dirty="0"/>
              <a:t> property allows you to specify minimum width of a box. The value of the min-width property can be a number, a length, or a percentage.</a:t>
            </a:r>
          </a:p>
          <a:p>
            <a:r>
              <a:rPr lang="en-US" dirty="0"/>
              <a:t/>
            </a:r>
            <a:br>
              <a:rPr lang="en-US" dirty="0"/>
            </a:br>
            <a:endParaRPr lang="en-IN" dirty="0"/>
          </a:p>
        </p:txBody>
      </p:sp>
    </p:spTree>
    <p:extLst>
      <p:ext uri="{BB962C8B-B14F-4D97-AF65-F5344CB8AC3E}">
        <p14:creationId xmlns="" xmlns:p14="http://schemas.microsoft.com/office/powerpoint/2010/main" val="3454844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Class </a:t>
            </a:r>
            <a:r>
              <a:rPr lang="en-IN" dirty="0" smtClean="0"/>
              <a:t>Selectors</a:t>
            </a:r>
            <a:endParaRPr lang="en-IN" dirty="0"/>
          </a:p>
        </p:txBody>
      </p:sp>
      <p:sp>
        <p:nvSpPr>
          <p:cNvPr id="3" name="Content Placeholder 2"/>
          <p:cNvSpPr>
            <a:spLocks noGrp="1"/>
          </p:cNvSpPr>
          <p:nvPr>
            <p:ph idx="1"/>
          </p:nvPr>
        </p:nvSpPr>
        <p:spPr/>
        <p:txBody>
          <a:bodyPr/>
          <a:lstStyle/>
          <a:p>
            <a:r>
              <a:rPr lang="en-US" dirty="0"/>
              <a:t>You can define style rules based on the class attribute of the elements. All the elements having that class will be formatted according to the defined rule.</a:t>
            </a:r>
            <a:endParaRPr lang="en-IN" dirty="0"/>
          </a:p>
        </p:txBody>
      </p:sp>
    </p:spTree>
    <p:extLst>
      <p:ext uri="{BB962C8B-B14F-4D97-AF65-F5344CB8AC3E}">
        <p14:creationId xmlns="" xmlns:p14="http://schemas.microsoft.com/office/powerpoint/2010/main" val="85987012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style="min-width:400px; height:100px; border:1px solid red; padding:5px; margin:10px;"&gt;</a:t>
            </a:r>
          </a:p>
          <a:p>
            <a:r>
              <a:rPr lang="en-US" dirty="0"/>
              <a:t>        This paragraph is 100px high and min width is 400px</a:t>
            </a:r>
          </a:p>
          <a:p>
            <a:r>
              <a:rPr lang="en-US" dirty="0"/>
              <a:t>        This paragraph is 100px high and min width is 400px</a:t>
            </a:r>
          </a:p>
          <a:p>
            <a:r>
              <a:rPr lang="en-IN" dirty="0"/>
              <a:t>    &lt;/p&gt;</a:t>
            </a:r>
          </a:p>
          <a:p>
            <a:r>
              <a:rPr lang="en-IN" dirty="0"/>
              <a:t>    &lt;</a:t>
            </a:r>
            <a:r>
              <a:rPr lang="en-IN" dirty="0" err="1"/>
              <a:t>img</a:t>
            </a:r>
            <a:r>
              <a:rPr lang="en-IN" dirty="0"/>
              <a:t> alt="logo" </a:t>
            </a:r>
            <a:r>
              <a:rPr lang="en-IN" dirty="0" err="1"/>
              <a:t>src</a:t>
            </a:r>
            <a:r>
              <a:rPr lang="en-IN" dirty="0"/>
              <a:t>="/</a:t>
            </a:r>
            <a:r>
              <a:rPr lang="en-IN" dirty="0" err="1"/>
              <a:t>css</a:t>
            </a:r>
            <a:r>
              <a:rPr lang="en-IN" dirty="0"/>
              <a:t>/images/css.gif" width="95" height="84" /&gt;</a:t>
            </a:r>
          </a:p>
          <a:p>
            <a:r>
              <a:rPr lang="en-IN" dirty="0"/>
              <a:t>&lt;/body&gt;</a:t>
            </a:r>
          </a:p>
          <a:p>
            <a:r>
              <a:rPr lang="en-IN" dirty="0"/>
              <a:t>&lt;/html&gt; </a:t>
            </a:r>
          </a:p>
        </p:txBody>
      </p:sp>
    </p:spTree>
    <p:extLst>
      <p:ext uri="{BB962C8B-B14F-4D97-AF65-F5344CB8AC3E}">
        <p14:creationId xmlns="" xmlns:p14="http://schemas.microsoft.com/office/powerpoint/2010/main" val="354305388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Scrollbars</a:t>
            </a:r>
            <a:endParaRPr lang="en-IN" dirty="0"/>
          </a:p>
        </p:txBody>
      </p:sp>
      <p:sp>
        <p:nvSpPr>
          <p:cNvPr id="3" name="Content Placeholder 2"/>
          <p:cNvSpPr>
            <a:spLocks noGrp="1"/>
          </p:cNvSpPr>
          <p:nvPr>
            <p:ph idx="1"/>
          </p:nvPr>
        </p:nvSpPr>
        <p:spPr/>
        <p:txBody>
          <a:bodyPr>
            <a:normAutofit fontScale="92500"/>
          </a:bodyPr>
          <a:lstStyle/>
          <a:p>
            <a:r>
              <a:rPr lang="en-US" dirty="0"/>
              <a:t>There may be a case when an element's content might be larger than the amount of space allocated to it. For example, given width and height properties do not allow enough room to accommodate the content of the element.</a:t>
            </a:r>
          </a:p>
          <a:p>
            <a:r>
              <a:rPr lang="en-US" dirty="0"/>
              <a:t>CSS provides a property called </a:t>
            </a:r>
            <a:r>
              <a:rPr lang="en-US" i="1" dirty="0"/>
              <a:t>overflow</a:t>
            </a:r>
            <a:r>
              <a:rPr lang="en-US" dirty="0"/>
              <a:t> which tells the browser what to do if the box's contents is larger than the box itself. This property can take one of the following values −</a:t>
            </a:r>
          </a:p>
          <a:p>
            <a:endParaRPr lang="en-IN" dirty="0"/>
          </a:p>
        </p:txBody>
      </p:sp>
    </p:spTree>
    <p:extLst>
      <p:ext uri="{BB962C8B-B14F-4D97-AF65-F5344CB8AC3E}">
        <p14:creationId xmlns="" xmlns:p14="http://schemas.microsoft.com/office/powerpoint/2010/main" val="334625652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pPr marL="0" indent="0">
              <a:buNone/>
            </a:pPr>
            <a:r>
              <a:rPr lang="en-IN" dirty="0"/>
              <a:t>&lt;html&gt;</a:t>
            </a:r>
          </a:p>
          <a:p>
            <a:pPr marL="0" indent="0">
              <a:buNone/>
            </a:pPr>
            <a:r>
              <a:rPr lang="en-IN" dirty="0"/>
              <a:t>&lt;head&gt;</a:t>
            </a:r>
          </a:p>
          <a:p>
            <a:pPr marL="0" indent="0">
              <a:buNone/>
            </a:pPr>
            <a:r>
              <a:rPr lang="en-IN" dirty="0"/>
              <a:t>    &lt;style type="text/</a:t>
            </a:r>
            <a:r>
              <a:rPr lang="en-IN" dirty="0" err="1"/>
              <a:t>css</a:t>
            </a:r>
            <a:r>
              <a:rPr lang="en-IN" dirty="0"/>
              <a:t>"&gt;</a:t>
            </a:r>
          </a:p>
          <a:p>
            <a:pPr marL="0" indent="0">
              <a:buNone/>
            </a:pPr>
            <a:r>
              <a:rPr lang="en-IN" dirty="0"/>
              <a:t>        .scroll {</a:t>
            </a:r>
          </a:p>
          <a:p>
            <a:pPr marL="0" indent="0">
              <a:buNone/>
            </a:pPr>
            <a:r>
              <a:rPr lang="en-IN" dirty="0"/>
              <a:t>            display: block;</a:t>
            </a:r>
          </a:p>
          <a:p>
            <a:pPr marL="0" indent="0">
              <a:buNone/>
            </a:pPr>
            <a:r>
              <a:rPr lang="en-IN" dirty="0"/>
              <a:t>            border: 1px solid red;</a:t>
            </a:r>
          </a:p>
          <a:p>
            <a:pPr marL="0" indent="0">
              <a:buNone/>
            </a:pPr>
            <a:r>
              <a:rPr lang="en-IN" dirty="0"/>
              <a:t>            padding: 5px;</a:t>
            </a:r>
          </a:p>
          <a:p>
            <a:pPr marL="0" indent="0">
              <a:buNone/>
            </a:pPr>
            <a:r>
              <a:rPr lang="en-IN" dirty="0"/>
              <a:t>            margin-top: 5px;</a:t>
            </a:r>
          </a:p>
          <a:p>
            <a:pPr marL="0" indent="0">
              <a:buNone/>
            </a:pPr>
            <a:r>
              <a:rPr lang="en-IN" dirty="0"/>
              <a:t>            width: 300px;</a:t>
            </a:r>
          </a:p>
          <a:p>
            <a:pPr marL="0" indent="0">
              <a:buNone/>
            </a:pPr>
            <a:r>
              <a:rPr lang="en-IN" dirty="0"/>
              <a:t>            height: 50px;</a:t>
            </a:r>
          </a:p>
          <a:p>
            <a:pPr marL="0" indent="0">
              <a:buNone/>
            </a:pPr>
            <a:r>
              <a:rPr lang="en-IN" dirty="0"/>
              <a:t>            overflow: scroll;</a:t>
            </a:r>
          </a:p>
          <a:p>
            <a:pPr marL="0" indent="0">
              <a:buNone/>
            </a:pPr>
            <a:r>
              <a:rPr lang="en-IN" dirty="0"/>
              <a:t>        }</a:t>
            </a:r>
          </a:p>
          <a:p>
            <a:pPr marL="0" indent="0">
              <a:buNone/>
            </a:pPr>
            <a:endParaRPr lang="en-IN" dirty="0"/>
          </a:p>
          <a:p>
            <a:pPr marL="0" indent="0">
              <a:buNone/>
            </a:pPr>
            <a:r>
              <a:rPr lang="en-IN" dirty="0"/>
              <a:t>        .auto {</a:t>
            </a:r>
          </a:p>
          <a:p>
            <a:pPr marL="0" indent="0">
              <a:buNone/>
            </a:pPr>
            <a:r>
              <a:rPr lang="en-IN" dirty="0"/>
              <a:t>            display: block;</a:t>
            </a:r>
          </a:p>
          <a:p>
            <a:pPr marL="0" indent="0">
              <a:buNone/>
            </a:pPr>
            <a:r>
              <a:rPr lang="en-IN" dirty="0"/>
              <a:t>            border: 1px solid red;</a:t>
            </a:r>
          </a:p>
          <a:p>
            <a:pPr marL="0" indent="0">
              <a:buNone/>
            </a:pPr>
            <a:r>
              <a:rPr lang="en-IN" dirty="0"/>
              <a:t>            padding: 5px;</a:t>
            </a:r>
          </a:p>
          <a:p>
            <a:pPr marL="0" indent="0">
              <a:buNone/>
            </a:pPr>
            <a:r>
              <a:rPr lang="en-IN" dirty="0"/>
              <a:t>            margin-top: 5px;</a:t>
            </a:r>
          </a:p>
          <a:p>
            <a:pPr marL="0" indent="0">
              <a:buNone/>
            </a:pPr>
            <a:r>
              <a:rPr lang="en-IN" dirty="0"/>
              <a:t>            width: 300px;</a:t>
            </a:r>
          </a:p>
          <a:p>
            <a:pPr marL="0" indent="0">
              <a:buNone/>
            </a:pPr>
            <a:r>
              <a:rPr lang="en-IN" dirty="0"/>
              <a:t>            height: 50px;</a:t>
            </a:r>
          </a:p>
          <a:p>
            <a:pPr marL="0" indent="0">
              <a:buNone/>
            </a:pPr>
            <a:r>
              <a:rPr lang="en-IN" dirty="0"/>
              <a:t>            overflow: auto;</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US" dirty="0"/>
              <a:t>    &lt;p&gt;Example of scroll value:&lt;/p&gt;</a:t>
            </a:r>
          </a:p>
          <a:p>
            <a:pPr marL="0" indent="0">
              <a:buNone/>
            </a:pPr>
            <a:r>
              <a:rPr lang="en-IN" dirty="0"/>
              <a:t>    &lt;div class="scroll"&gt;</a:t>
            </a:r>
          </a:p>
          <a:p>
            <a:pPr marL="0" indent="0">
              <a:buNone/>
            </a:pPr>
            <a:r>
              <a:rPr lang="en-US" dirty="0"/>
              <a:t>        I am going to keep lot of content here just to show you how</a:t>
            </a:r>
          </a:p>
          <a:p>
            <a:pPr marL="0" indent="0">
              <a:buNone/>
            </a:pPr>
            <a:r>
              <a:rPr lang="en-US" dirty="0"/>
              <a:t>        scrollbars works if there is an overflow in an element box.</a:t>
            </a:r>
          </a:p>
          <a:p>
            <a:pPr marL="0" indent="0">
              <a:buNone/>
            </a:pPr>
            <a:r>
              <a:rPr lang="en-US" dirty="0"/>
              <a:t>        This provides your horizontal as well as vertical scrollbars.</a:t>
            </a:r>
          </a:p>
          <a:p>
            <a:pPr marL="0" indent="0">
              <a:buNone/>
            </a:pPr>
            <a:r>
              <a:rPr lang="en-IN" dirty="0"/>
              <a:t>    &lt;/div&gt;</a:t>
            </a:r>
          </a:p>
          <a:p>
            <a:pPr marL="0" indent="0">
              <a:buNone/>
            </a:pPr>
            <a:r>
              <a:rPr lang="en-IN" dirty="0"/>
              <a:t>    &lt;</a:t>
            </a:r>
            <a:r>
              <a:rPr lang="en-IN" dirty="0" err="1"/>
              <a:t>br</a:t>
            </a:r>
            <a:r>
              <a:rPr lang="en-IN" dirty="0"/>
              <a:t> /&gt;</a:t>
            </a:r>
          </a:p>
          <a:p>
            <a:pPr marL="0" indent="0">
              <a:buNone/>
            </a:pPr>
            <a:endParaRPr lang="en-IN" dirty="0"/>
          </a:p>
          <a:p>
            <a:pPr marL="0" indent="0">
              <a:buNone/>
            </a:pPr>
            <a:r>
              <a:rPr lang="en-US" dirty="0"/>
              <a:t>    &lt;p&gt;Example of auto value:&lt;/p&gt;</a:t>
            </a:r>
          </a:p>
          <a:p>
            <a:pPr marL="0" indent="0">
              <a:buNone/>
            </a:pPr>
            <a:endParaRPr lang="en-IN" dirty="0"/>
          </a:p>
          <a:p>
            <a:pPr marL="0" indent="0">
              <a:buNone/>
            </a:pPr>
            <a:r>
              <a:rPr lang="en-IN" dirty="0"/>
              <a:t>    &lt;div class="auto"&gt;</a:t>
            </a:r>
          </a:p>
          <a:p>
            <a:pPr marL="0" indent="0">
              <a:buNone/>
            </a:pPr>
            <a:r>
              <a:rPr lang="en-US" dirty="0"/>
              <a:t>        I am going to keep lot of content here just to show you how</a:t>
            </a:r>
          </a:p>
          <a:p>
            <a:pPr marL="0" indent="0">
              <a:buNone/>
            </a:pPr>
            <a:r>
              <a:rPr lang="en-US" dirty="0"/>
              <a:t>        scrollbars works if there is an overflow in an element box.</a:t>
            </a:r>
          </a:p>
          <a:p>
            <a:pPr marL="0" indent="0">
              <a:buNone/>
            </a:pPr>
            <a:r>
              <a:rPr lang="en-US" dirty="0"/>
              <a:t>        This provides your horizontal as well as vertical scrollbars.</a:t>
            </a:r>
          </a:p>
          <a:p>
            <a:pPr marL="0" indent="0">
              <a:buNone/>
            </a:pPr>
            <a:r>
              <a:rPr lang="en-IN" dirty="0"/>
              <a:t>    &lt;/div&gt;</a:t>
            </a:r>
          </a:p>
          <a:p>
            <a:pPr marL="0" indent="0">
              <a:buNone/>
            </a:pPr>
            <a:r>
              <a:rPr lang="en-IN" dirty="0"/>
              <a:t>&lt;/body&gt;</a:t>
            </a:r>
          </a:p>
          <a:p>
            <a:pPr marL="0" indent="0">
              <a:buNone/>
            </a:pPr>
            <a:r>
              <a:rPr lang="en-IN" dirty="0"/>
              <a:t>&lt;/html&gt; </a:t>
            </a:r>
          </a:p>
        </p:txBody>
      </p:sp>
    </p:spTree>
    <p:extLst>
      <p:ext uri="{BB962C8B-B14F-4D97-AF65-F5344CB8AC3E}">
        <p14:creationId xmlns="" xmlns:p14="http://schemas.microsoft.com/office/powerpoint/2010/main" val="76198177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Visibility</a:t>
            </a:r>
            <a:endParaRPr lang="en-IN" dirty="0"/>
          </a:p>
        </p:txBody>
      </p:sp>
      <p:sp>
        <p:nvSpPr>
          <p:cNvPr id="3" name="Content Placeholder 2"/>
          <p:cNvSpPr>
            <a:spLocks noGrp="1"/>
          </p:cNvSpPr>
          <p:nvPr>
            <p:ph idx="1"/>
          </p:nvPr>
        </p:nvSpPr>
        <p:spPr/>
        <p:txBody>
          <a:bodyPr/>
          <a:lstStyle/>
          <a:p>
            <a:r>
              <a:rPr lang="en-US" dirty="0"/>
              <a:t>A property called </a:t>
            </a:r>
            <a:r>
              <a:rPr lang="en-US" i="1" dirty="0"/>
              <a:t>visibility</a:t>
            </a:r>
            <a:r>
              <a:rPr lang="en-US" dirty="0"/>
              <a:t> allows you to hide an element from view. You can use this property along with JavaScript to create very complex menu and very complex webpage layouts.</a:t>
            </a:r>
            <a:endParaRPr lang="en-IN" dirty="0"/>
          </a:p>
        </p:txBody>
      </p:sp>
    </p:spTree>
    <p:extLst>
      <p:ext uri="{BB962C8B-B14F-4D97-AF65-F5344CB8AC3E}">
        <p14:creationId xmlns="" xmlns:p14="http://schemas.microsoft.com/office/powerpoint/2010/main" val="312228900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IN" dirty="0"/>
              <a:t>&lt;html&gt;</a:t>
            </a:r>
          </a:p>
          <a:p>
            <a:pPr marL="0" indent="0">
              <a:buNone/>
            </a:pPr>
            <a:r>
              <a:rPr lang="en-IN" dirty="0"/>
              <a:t>&lt;head&gt;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&lt;p&gt;</a:t>
            </a:r>
          </a:p>
          <a:p>
            <a:pPr marL="0" indent="0">
              <a:buNone/>
            </a:pPr>
            <a:r>
              <a:rPr lang="en-US" dirty="0"/>
              <a:t>        This paragraph should be visible in normal way.</a:t>
            </a:r>
          </a:p>
          <a:p>
            <a:pPr marL="0" indent="0">
              <a:buNone/>
            </a:pPr>
            <a:r>
              <a:rPr lang="en-IN" dirty="0"/>
              <a:t>    &lt;/p&gt;</a:t>
            </a:r>
          </a:p>
          <a:p>
            <a:pPr marL="0" indent="0">
              <a:buNone/>
            </a:pPr>
            <a:endParaRPr lang="en-IN" dirty="0"/>
          </a:p>
          <a:p>
            <a:pPr marL="0" indent="0">
              <a:buNone/>
            </a:pPr>
            <a:r>
              <a:rPr lang="en-IN" dirty="0"/>
              <a:t>    &lt;p style</a:t>
            </a:r>
            <a:r>
              <a:rPr lang="en-IN" dirty="0" smtClean="0"/>
              <a:t>=";"&gt;</a:t>
            </a:r>
            <a:endParaRPr lang="en-IN" dirty="0"/>
          </a:p>
          <a:p>
            <a:pPr marL="0" indent="0">
              <a:buNone/>
            </a:pPr>
            <a:r>
              <a:rPr lang="en-US" dirty="0"/>
              <a:t>        This paragraph </a:t>
            </a:r>
            <a:r>
              <a:rPr lang="en-US" dirty="0" err="1" smtClean="0"/>
              <a:t>sho</a:t>
            </a:r>
            <a:r>
              <a:rPr lang="en-IN" dirty="0" err="1" smtClean="0"/>
              <a:t>visibility:hidden</a:t>
            </a:r>
            <a:r>
              <a:rPr lang="en-US" dirty="0" err="1" smtClean="0"/>
              <a:t>uld</a:t>
            </a:r>
            <a:r>
              <a:rPr lang="en-US" dirty="0" smtClean="0"/>
              <a:t> </a:t>
            </a:r>
            <a:r>
              <a:rPr lang="en-US" dirty="0"/>
              <a:t>not be visible.</a:t>
            </a:r>
          </a:p>
          <a:p>
            <a:pPr marL="0" indent="0">
              <a:buNone/>
            </a:pPr>
            <a:r>
              <a:rPr lang="en-IN" dirty="0"/>
              <a:t>    &lt;/p&gt;</a:t>
            </a:r>
          </a:p>
          <a:p>
            <a:pPr marL="0" indent="0">
              <a:buNone/>
            </a:pPr>
            <a:r>
              <a:rPr lang="en-IN" dirty="0"/>
              <a:t>&lt;/body&gt;</a:t>
            </a:r>
          </a:p>
          <a:p>
            <a:pPr marL="0" indent="0">
              <a:buNone/>
            </a:pPr>
            <a:r>
              <a:rPr lang="en-IN" dirty="0"/>
              <a:t>&lt;/html&gt; </a:t>
            </a:r>
          </a:p>
        </p:txBody>
      </p:sp>
    </p:spTree>
    <p:extLst>
      <p:ext uri="{BB962C8B-B14F-4D97-AF65-F5344CB8AC3E}">
        <p14:creationId xmlns="" xmlns:p14="http://schemas.microsoft.com/office/powerpoint/2010/main" val="184572097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Positioning</a:t>
            </a:r>
            <a:endParaRPr lang="en-IN" dirty="0"/>
          </a:p>
        </p:txBody>
      </p:sp>
      <p:sp>
        <p:nvSpPr>
          <p:cNvPr id="3" name="Content Placeholder 2"/>
          <p:cNvSpPr>
            <a:spLocks noGrp="1"/>
          </p:cNvSpPr>
          <p:nvPr>
            <p:ph idx="1"/>
          </p:nvPr>
        </p:nvSpPr>
        <p:spPr/>
        <p:txBody>
          <a:bodyPr/>
          <a:lstStyle/>
          <a:p>
            <a:r>
              <a:rPr lang="en-US" dirty="0"/>
              <a:t>CSS helps you to position your HTML element. You can put any HTML element at whatever location you like. You can specify whether you want the element positioned relative to its natural position in the page or absolute based on its parent element.</a:t>
            </a:r>
            <a:endParaRPr lang="en-IN" dirty="0"/>
          </a:p>
        </p:txBody>
      </p:sp>
    </p:spTree>
    <p:extLst>
      <p:ext uri="{BB962C8B-B14F-4D97-AF65-F5344CB8AC3E}">
        <p14:creationId xmlns="" xmlns:p14="http://schemas.microsoft.com/office/powerpoint/2010/main" val="391118676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Layers</a:t>
            </a:r>
            <a:endParaRPr lang="en-IN" dirty="0"/>
          </a:p>
        </p:txBody>
      </p:sp>
      <p:sp>
        <p:nvSpPr>
          <p:cNvPr id="3" name="Content Placeholder 2"/>
          <p:cNvSpPr>
            <a:spLocks noGrp="1"/>
          </p:cNvSpPr>
          <p:nvPr>
            <p:ph idx="1"/>
          </p:nvPr>
        </p:nvSpPr>
        <p:spPr/>
        <p:txBody>
          <a:bodyPr>
            <a:normAutofit fontScale="85000" lnSpcReduction="20000"/>
          </a:bodyPr>
          <a:lstStyle/>
          <a:p>
            <a:r>
              <a:rPr lang="en-US" dirty="0"/>
              <a:t/>
            </a:r>
            <a:br>
              <a:rPr lang="en-US" dirty="0"/>
            </a:br>
            <a:r>
              <a:rPr lang="en-US" dirty="0"/>
              <a:t>CSS gives you opportunity to create layers of various divisions. The CSS layers refer to applying the </a:t>
            </a:r>
            <a:r>
              <a:rPr lang="en-US" i="1" dirty="0"/>
              <a:t>z-index</a:t>
            </a:r>
            <a:r>
              <a:rPr lang="en-US" dirty="0"/>
              <a:t> property to elements that overlap with each other.</a:t>
            </a:r>
          </a:p>
          <a:p>
            <a:r>
              <a:rPr lang="en-US" dirty="0"/>
              <a:t>The z-index property is used along with the </a:t>
            </a:r>
            <a:r>
              <a:rPr lang="en-US" i="1" dirty="0"/>
              <a:t>position</a:t>
            </a:r>
            <a:r>
              <a:rPr lang="en-US" dirty="0"/>
              <a:t> property to create an effect of layers. You can specify which element should come on top and which element should come at bottom.</a:t>
            </a:r>
          </a:p>
          <a:p>
            <a:r>
              <a:rPr lang="en-US" dirty="0"/>
              <a:t>A z-index property can help you to create more complex webpage layouts. Following is the example which shows how to create layers in CSS.</a:t>
            </a:r>
          </a:p>
          <a:p>
            <a:pPr marL="0" indent="0">
              <a:buNone/>
            </a:pPr>
            <a:endParaRPr lang="en-IN" dirty="0"/>
          </a:p>
        </p:txBody>
      </p:sp>
    </p:spTree>
    <p:extLst>
      <p:ext uri="{BB962C8B-B14F-4D97-AF65-F5344CB8AC3E}">
        <p14:creationId xmlns="" xmlns:p14="http://schemas.microsoft.com/office/powerpoint/2010/main" val="242867856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pPr marL="0" indent="0">
              <a:buNone/>
            </a:pPr>
            <a:r>
              <a:rPr lang="en-IN" dirty="0"/>
              <a:t>&lt;html&gt;</a:t>
            </a:r>
          </a:p>
          <a:p>
            <a:pPr marL="0" indent="0">
              <a:buNone/>
            </a:pPr>
            <a:r>
              <a:rPr lang="en-IN" dirty="0"/>
              <a:t>&lt;head&gt;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&lt;div style="</a:t>
            </a:r>
            <a:r>
              <a:rPr lang="en-IN" dirty="0" err="1"/>
              <a:t>background-color:red</a:t>
            </a:r>
            <a:r>
              <a:rPr lang="en-IN" dirty="0"/>
              <a:t>;</a:t>
            </a:r>
          </a:p>
          <a:p>
            <a:pPr marL="0" indent="0">
              <a:buNone/>
            </a:pPr>
            <a:r>
              <a:rPr lang="en-IN" dirty="0"/>
              <a:t>         width:300px;</a:t>
            </a:r>
          </a:p>
          <a:p>
            <a:pPr marL="0" indent="0">
              <a:buNone/>
            </a:pPr>
            <a:r>
              <a:rPr lang="en-IN" dirty="0"/>
              <a:t>         height:100px;</a:t>
            </a:r>
          </a:p>
          <a:p>
            <a:pPr marL="0" indent="0">
              <a:buNone/>
            </a:pPr>
            <a:r>
              <a:rPr lang="en-IN" dirty="0"/>
              <a:t>         </a:t>
            </a:r>
            <a:r>
              <a:rPr lang="en-IN" dirty="0" err="1"/>
              <a:t>position:relative</a:t>
            </a:r>
            <a:r>
              <a:rPr lang="en-IN" dirty="0"/>
              <a:t>;</a:t>
            </a:r>
          </a:p>
          <a:p>
            <a:pPr marL="0" indent="0">
              <a:buNone/>
            </a:pPr>
            <a:r>
              <a:rPr lang="en-IN" dirty="0"/>
              <a:t>         top:10px;</a:t>
            </a:r>
          </a:p>
          <a:p>
            <a:pPr marL="0" indent="0">
              <a:buNone/>
            </a:pPr>
            <a:r>
              <a:rPr lang="en-IN" dirty="0"/>
              <a:t>         left:80px;</a:t>
            </a:r>
          </a:p>
          <a:p>
            <a:pPr marL="0" indent="0">
              <a:buNone/>
            </a:pPr>
            <a:r>
              <a:rPr lang="en-IN" dirty="0"/>
              <a:t>         z-index:2"&gt;</a:t>
            </a:r>
          </a:p>
          <a:p>
            <a:pPr marL="0" indent="0">
              <a:buNone/>
            </a:pPr>
            <a:r>
              <a:rPr lang="en-IN" dirty="0"/>
              <a:t>    &lt;/div&gt;</a:t>
            </a:r>
          </a:p>
          <a:p>
            <a:pPr marL="0" indent="0">
              <a:buNone/>
            </a:pPr>
            <a:endParaRPr lang="en-IN" dirty="0"/>
          </a:p>
          <a:p>
            <a:pPr marL="0" indent="0">
              <a:buNone/>
            </a:pPr>
            <a:r>
              <a:rPr lang="en-IN" dirty="0"/>
              <a:t>    &lt;div style="</a:t>
            </a:r>
            <a:r>
              <a:rPr lang="en-IN" dirty="0" err="1"/>
              <a:t>background-color:yellow</a:t>
            </a:r>
            <a:r>
              <a:rPr lang="en-IN" dirty="0"/>
              <a:t>;</a:t>
            </a:r>
          </a:p>
          <a:p>
            <a:pPr marL="0" indent="0">
              <a:buNone/>
            </a:pPr>
            <a:r>
              <a:rPr lang="en-IN" dirty="0"/>
              <a:t>         width:300px;</a:t>
            </a:r>
          </a:p>
          <a:p>
            <a:pPr marL="0" indent="0">
              <a:buNone/>
            </a:pPr>
            <a:r>
              <a:rPr lang="en-IN" dirty="0"/>
              <a:t>         height:100px;</a:t>
            </a:r>
          </a:p>
          <a:p>
            <a:pPr marL="0" indent="0">
              <a:buNone/>
            </a:pPr>
            <a:r>
              <a:rPr lang="en-IN" dirty="0"/>
              <a:t>         </a:t>
            </a:r>
            <a:r>
              <a:rPr lang="en-IN" dirty="0" err="1"/>
              <a:t>position:relative</a:t>
            </a:r>
            <a:r>
              <a:rPr lang="en-IN" dirty="0"/>
              <a:t>;</a:t>
            </a:r>
          </a:p>
          <a:p>
            <a:pPr marL="0" indent="0">
              <a:buNone/>
            </a:pPr>
            <a:r>
              <a:rPr lang="en-IN" dirty="0"/>
              <a:t>         top:-60px;</a:t>
            </a:r>
          </a:p>
          <a:p>
            <a:pPr marL="0" indent="0">
              <a:buNone/>
            </a:pPr>
            <a:r>
              <a:rPr lang="en-IN" dirty="0"/>
              <a:t>         left:35px;</a:t>
            </a:r>
          </a:p>
          <a:p>
            <a:pPr marL="0" indent="0">
              <a:buNone/>
            </a:pPr>
            <a:r>
              <a:rPr lang="en-IN" dirty="0"/>
              <a:t>         z-index:1;"&gt;</a:t>
            </a:r>
          </a:p>
          <a:p>
            <a:pPr marL="0" indent="0">
              <a:buNone/>
            </a:pPr>
            <a:r>
              <a:rPr lang="en-IN" dirty="0"/>
              <a:t>    &lt;/div&gt;</a:t>
            </a:r>
          </a:p>
          <a:p>
            <a:pPr marL="0" indent="0">
              <a:buNone/>
            </a:pPr>
            <a:endParaRPr lang="en-IN" dirty="0"/>
          </a:p>
          <a:p>
            <a:pPr marL="0" indent="0">
              <a:buNone/>
            </a:pPr>
            <a:r>
              <a:rPr lang="en-IN" dirty="0"/>
              <a:t>    &lt;div style="</a:t>
            </a:r>
            <a:r>
              <a:rPr lang="en-IN" dirty="0" err="1"/>
              <a:t>background-color:green</a:t>
            </a:r>
            <a:r>
              <a:rPr lang="en-IN" dirty="0"/>
              <a:t>;</a:t>
            </a:r>
          </a:p>
          <a:p>
            <a:pPr marL="0" indent="0">
              <a:buNone/>
            </a:pPr>
            <a:r>
              <a:rPr lang="en-IN" dirty="0"/>
              <a:t>         width:300px;</a:t>
            </a:r>
          </a:p>
          <a:p>
            <a:pPr marL="0" indent="0">
              <a:buNone/>
            </a:pPr>
            <a:r>
              <a:rPr lang="en-IN" dirty="0"/>
              <a:t>         height:100px;</a:t>
            </a:r>
          </a:p>
          <a:p>
            <a:pPr marL="0" indent="0">
              <a:buNone/>
            </a:pPr>
            <a:r>
              <a:rPr lang="en-IN" dirty="0"/>
              <a:t>         </a:t>
            </a:r>
            <a:r>
              <a:rPr lang="en-IN" dirty="0" err="1"/>
              <a:t>position:relative</a:t>
            </a:r>
            <a:r>
              <a:rPr lang="en-IN" dirty="0"/>
              <a:t>;</a:t>
            </a:r>
          </a:p>
          <a:p>
            <a:pPr marL="0" indent="0">
              <a:buNone/>
            </a:pPr>
            <a:r>
              <a:rPr lang="en-IN" dirty="0"/>
              <a:t>         top:-220px;</a:t>
            </a:r>
          </a:p>
          <a:p>
            <a:pPr marL="0" indent="0">
              <a:buNone/>
            </a:pPr>
            <a:r>
              <a:rPr lang="en-IN" dirty="0"/>
              <a:t>         left:120px;</a:t>
            </a:r>
          </a:p>
          <a:p>
            <a:pPr marL="0" indent="0">
              <a:buNone/>
            </a:pPr>
            <a:r>
              <a:rPr lang="en-IN" dirty="0"/>
              <a:t>         z-index:3;"&gt;</a:t>
            </a:r>
          </a:p>
          <a:p>
            <a:pPr marL="0" indent="0">
              <a:buNone/>
            </a:pPr>
            <a:r>
              <a:rPr lang="en-IN" dirty="0"/>
              <a:t>    &lt;/div&gt;</a:t>
            </a:r>
          </a:p>
          <a:p>
            <a:pPr marL="0" indent="0">
              <a:buNone/>
            </a:pPr>
            <a:r>
              <a:rPr lang="en-IN" dirty="0"/>
              <a:t>&lt;/body&gt;</a:t>
            </a:r>
          </a:p>
          <a:p>
            <a:pPr marL="0" indent="0">
              <a:buNone/>
            </a:pPr>
            <a:r>
              <a:rPr lang="en-IN" dirty="0"/>
              <a:t>&lt;/html&gt; </a:t>
            </a:r>
          </a:p>
        </p:txBody>
      </p:sp>
    </p:spTree>
    <p:extLst>
      <p:ext uri="{BB962C8B-B14F-4D97-AF65-F5344CB8AC3E}">
        <p14:creationId xmlns="" xmlns:p14="http://schemas.microsoft.com/office/powerpoint/2010/main" val="285021787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CSS - Pseudo </a:t>
            </a:r>
            <a:r>
              <a:rPr lang="en-IN" dirty="0" smtClean="0"/>
              <a:t>Classes</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CSS pseudo-classes are used to add special effects to some selectors. You do not need to use JavaScript or any other script to use those effects. A simple syntax of pseudo-classes is as follows −</a:t>
            </a:r>
          </a:p>
          <a:p>
            <a:r>
              <a:rPr lang="en-US" dirty="0"/>
              <a:t/>
            </a:r>
            <a:br>
              <a:rPr lang="en-US" dirty="0"/>
            </a:br>
            <a:endParaRPr lang="en-IN" dirty="0"/>
          </a:p>
        </p:txBody>
      </p:sp>
    </p:spTree>
    <p:extLst>
      <p:ext uri="{BB962C8B-B14F-4D97-AF65-F5344CB8AC3E}">
        <p14:creationId xmlns="" xmlns:p14="http://schemas.microsoft.com/office/powerpoint/2010/main" val="275141888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most commonly used pseudo-classes are as follows −</a:t>
            </a:r>
          </a:p>
          <a:p>
            <a:r>
              <a:rPr lang="en-US" dirty="0"/>
              <a:t/>
            </a:r>
            <a:br>
              <a:rPr lang="en-US" dirty="0"/>
            </a:br>
            <a:endParaRPr lang="en-IN" dirty="0"/>
          </a:p>
        </p:txBody>
      </p:sp>
    </p:spTree>
    <p:extLst>
      <p:ext uri="{BB962C8B-B14F-4D97-AF65-F5344CB8AC3E}">
        <p14:creationId xmlns="" xmlns:p14="http://schemas.microsoft.com/office/powerpoint/2010/main" val="370632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smtClean="0"/>
              <a:t>.black</a:t>
            </a:r>
            <a:endParaRPr lang="en-IN" dirty="0"/>
          </a:p>
          <a:p>
            <a:r>
              <a:rPr lang="en-IN" dirty="0"/>
              <a:t>{</a:t>
            </a:r>
          </a:p>
          <a:p>
            <a:r>
              <a:rPr lang="en-IN" dirty="0"/>
              <a:t>    </a:t>
            </a:r>
            <a:r>
              <a:rPr lang="en-IN" dirty="0" err="1"/>
              <a:t>color:brown</a:t>
            </a:r>
            <a:endParaRPr lang="en-IN" dirty="0"/>
          </a:p>
          <a:p>
            <a:r>
              <a:rPr lang="en-IN" dirty="0" smtClean="0"/>
              <a:t>}</a:t>
            </a:r>
          </a:p>
          <a:p>
            <a:r>
              <a:rPr lang="en-IN" dirty="0" smtClean="0"/>
              <a:t>===================</a:t>
            </a:r>
          </a:p>
          <a:p>
            <a:endParaRPr lang="en-IN" dirty="0"/>
          </a:p>
          <a:p>
            <a:r>
              <a:rPr lang="en-US" dirty="0"/>
              <a:t>    &lt;div id="content" align="right" class="black"&gt;</a:t>
            </a:r>
          </a:p>
          <a:p>
            <a:r>
              <a:rPr lang="en-IN" dirty="0"/>
              <a:t>        &lt;h5&gt;Content Articles&lt;/h5&gt;</a:t>
            </a:r>
          </a:p>
          <a:p>
            <a:r>
              <a:rPr lang="en-US" dirty="0"/>
              <a:t>        &lt;p&gt;Actual content goes here.....&lt;/p&gt;</a:t>
            </a:r>
          </a:p>
          <a:p>
            <a:r>
              <a:rPr lang="en-IN" dirty="0"/>
              <a:t>        &lt;h1&gt;Content Articles&lt;/h1&gt;</a:t>
            </a:r>
          </a:p>
          <a:p>
            <a:r>
              <a:rPr lang="en-IN" dirty="0"/>
              <a:t>        &lt;h5&gt;Content Articles&lt;/h5&gt;</a:t>
            </a:r>
          </a:p>
          <a:p>
            <a:endParaRPr lang="en-IN" dirty="0"/>
          </a:p>
          <a:p>
            <a:r>
              <a:rPr lang="en-IN" dirty="0"/>
              <a:t>    &lt;/div&gt;</a:t>
            </a:r>
          </a:p>
        </p:txBody>
      </p:sp>
    </p:spTree>
    <p:extLst>
      <p:ext uri="{BB962C8B-B14F-4D97-AF65-F5344CB8AC3E}">
        <p14:creationId xmlns="" xmlns:p14="http://schemas.microsoft.com/office/powerpoint/2010/main" val="371610892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5000" t="18371" r="27415" b="10984"/>
          <a:stretch/>
        </p:blipFill>
        <p:spPr bwMode="auto">
          <a:xfrm>
            <a:off x="381000" y="228600"/>
            <a:ext cx="8229600" cy="62830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5815098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a:t>
            </a:r>
            <a:r>
              <a:rPr lang="en-IN" dirty="0" err="1" smtClean="0"/>
              <a:t>link,visited,hover,active,focus</a:t>
            </a:r>
            <a:r>
              <a:rPr lang="en-IN" dirty="0" smtClean="0"/>
              <a:t> pseudo-class</a:t>
            </a:r>
            <a:endParaRPr lang="en-IN" dirty="0"/>
          </a:p>
        </p:txBody>
      </p:sp>
      <p:sp>
        <p:nvSpPr>
          <p:cNvPr id="3" name="Content Placeholder 2"/>
          <p:cNvSpPr>
            <a:spLocks noGrp="1"/>
          </p:cNvSpPr>
          <p:nvPr>
            <p:ph idx="1"/>
          </p:nvPr>
        </p:nvSpPr>
        <p:spPr/>
        <p:txBody>
          <a:bodyPr>
            <a:normAutofit fontScale="32500" lnSpcReduction="20000"/>
          </a:bodyPr>
          <a:lstStyle/>
          <a:p>
            <a:pPr marL="0" indent="0">
              <a:buNone/>
            </a:pPr>
            <a:r>
              <a:rPr lang="en-IN" dirty="0"/>
              <a:t>&lt;html&gt;</a:t>
            </a:r>
          </a:p>
          <a:p>
            <a:pPr marL="0" indent="0">
              <a:buNone/>
            </a:pPr>
            <a:r>
              <a:rPr lang="en-IN" dirty="0"/>
              <a:t>&lt;head&gt;</a:t>
            </a:r>
          </a:p>
          <a:p>
            <a:pPr marL="0" indent="0">
              <a:buNone/>
            </a:pPr>
            <a:r>
              <a:rPr lang="en-IN" dirty="0"/>
              <a:t>    &lt;style type="text/</a:t>
            </a:r>
            <a:r>
              <a:rPr lang="en-IN" dirty="0" err="1"/>
              <a:t>css</a:t>
            </a:r>
            <a:r>
              <a:rPr lang="en-IN" dirty="0"/>
              <a:t>"&gt;</a:t>
            </a:r>
          </a:p>
          <a:p>
            <a:pPr marL="0" indent="0">
              <a:buNone/>
            </a:pPr>
            <a:r>
              <a:rPr lang="en-IN" dirty="0"/>
              <a:t>        a:link {</a:t>
            </a:r>
          </a:p>
          <a:p>
            <a:pPr marL="0" indent="0">
              <a:buNone/>
            </a:pPr>
            <a:r>
              <a:rPr lang="en-IN" dirty="0"/>
              <a:t>            </a:t>
            </a:r>
            <a:r>
              <a:rPr lang="en-IN" dirty="0" err="1"/>
              <a:t>color</a:t>
            </a:r>
            <a:r>
              <a:rPr lang="en-IN" dirty="0"/>
              <a:t>: #000000</a:t>
            </a:r>
          </a:p>
          <a:p>
            <a:pPr marL="0" indent="0">
              <a:buNone/>
            </a:pPr>
            <a:endParaRPr lang="en-IN" dirty="0"/>
          </a:p>
          <a:p>
            <a:pPr marL="0" indent="0">
              <a:buNone/>
            </a:pPr>
            <a:r>
              <a:rPr lang="en-IN" dirty="0"/>
              <a:t>        }</a:t>
            </a:r>
          </a:p>
          <a:p>
            <a:pPr marL="0" indent="0">
              <a:buNone/>
            </a:pPr>
            <a:r>
              <a:rPr lang="en-IN" dirty="0"/>
              <a:t>        a:visited {</a:t>
            </a:r>
          </a:p>
          <a:p>
            <a:pPr marL="0" indent="0">
              <a:buNone/>
            </a:pPr>
            <a:r>
              <a:rPr lang="en-IN" dirty="0"/>
              <a:t>            </a:t>
            </a:r>
            <a:r>
              <a:rPr lang="en-IN" dirty="0" err="1"/>
              <a:t>color</a:t>
            </a:r>
            <a:r>
              <a:rPr lang="en-IN" dirty="0"/>
              <a:t>: #006600</a:t>
            </a:r>
          </a:p>
          <a:p>
            <a:pPr marL="0" indent="0">
              <a:buNone/>
            </a:pPr>
            <a:r>
              <a:rPr lang="en-IN" dirty="0"/>
              <a:t>        }</a:t>
            </a:r>
          </a:p>
          <a:p>
            <a:pPr marL="0" indent="0">
              <a:buNone/>
            </a:pPr>
            <a:r>
              <a:rPr lang="en-IN" dirty="0"/>
              <a:t>        a:hover {</a:t>
            </a:r>
          </a:p>
          <a:p>
            <a:pPr marL="0" indent="0">
              <a:buNone/>
            </a:pPr>
            <a:r>
              <a:rPr lang="en-IN" dirty="0"/>
              <a:t>            </a:t>
            </a:r>
            <a:r>
              <a:rPr lang="en-IN" dirty="0" err="1"/>
              <a:t>color</a:t>
            </a:r>
            <a:r>
              <a:rPr lang="en-IN" dirty="0"/>
              <a:t>: #FFCC00</a:t>
            </a:r>
          </a:p>
          <a:p>
            <a:pPr marL="0" indent="0">
              <a:buNone/>
            </a:pPr>
            <a:r>
              <a:rPr lang="en-IN" dirty="0"/>
              <a:t>        }</a:t>
            </a:r>
          </a:p>
          <a:p>
            <a:pPr marL="0" indent="0">
              <a:buNone/>
            </a:pPr>
            <a:r>
              <a:rPr lang="en-IN" dirty="0"/>
              <a:t>        a:active {</a:t>
            </a:r>
          </a:p>
          <a:p>
            <a:pPr marL="0" indent="0">
              <a:buNone/>
            </a:pPr>
            <a:r>
              <a:rPr lang="en-IN" dirty="0"/>
              <a:t>            </a:t>
            </a:r>
            <a:r>
              <a:rPr lang="en-IN" dirty="0" err="1"/>
              <a:t>color</a:t>
            </a:r>
            <a:r>
              <a:rPr lang="en-IN" dirty="0"/>
              <a:t>: #FF00CC</a:t>
            </a:r>
          </a:p>
          <a:p>
            <a:pPr marL="0" indent="0">
              <a:buNone/>
            </a:pPr>
            <a:r>
              <a:rPr lang="en-IN" dirty="0"/>
              <a:t>        }</a:t>
            </a:r>
          </a:p>
          <a:p>
            <a:pPr marL="0" indent="0">
              <a:buNone/>
            </a:pPr>
            <a:r>
              <a:rPr lang="en-IN" dirty="0"/>
              <a:t>        a:focus {</a:t>
            </a:r>
          </a:p>
          <a:p>
            <a:pPr marL="0" indent="0">
              <a:buNone/>
            </a:pPr>
            <a:r>
              <a:rPr lang="en-IN" dirty="0"/>
              <a:t>            </a:t>
            </a:r>
            <a:r>
              <a:rPr lang="en-IN" dirty="0" err="1"/>
              <a:t>color</a:t>
            </a:r>
            <a:r>
              <a:rPr lang="en-IN" dirty="0"/>
              <a:t>: #0000FF</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US" dirty="0"/>
              <a:t>    &lt;a </a:t>
            </a:r>
            <a:r>
              <a:rPr lang="en-US" dirty="0" err="1"/>
              <a:t>href</a:t>
            </a:r>
            <a:r>
              <a:rPr lang="en-US" dirty="0"/>
              <a:t>=""&gt;Black Link&lt;/a&gt;</a:t>
            </a:r>
          </a:p>
          <a:p>
            <a:pPr marL="0" indent="0">
              <a:buNone/>
            </a:pPr>
            <a:r>
              <a:rPr lang="en-IN" dirty="0"/>
              <a:t>&lt;/body&gt;</a:t>
            </a:r>
          </a:p>
          <a:p>
            <a:pPr marL="0" indent="0">
              <a:buNone/>
            </a:pPr>
            <a:r>
              <a:rPr lang="en-IN" dirty="0"/>
              <a:t>&lt;/html&gt;</a:t>
            </a:r>
          </a:p>
        </p:txBody>
      </p:sp>
    </p:spTree>
    <p:extLst>
      <p:ext uri="{BB962C8B-B14F-4D97-AF65-F5344CB8AC3E}">
        <p14:creationId xmlns="" xmlns:p14="http://schemas.microsoft.com/office/powerpoint/2010/main" val="388776614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:first-child </a:t>
            </a:r>
            <a:r>
              <a:rPr lang="en-IN" dirty="0" smtClean="0"/>
              <a:t>pseudo-class</a:t>
            </a:r>
            <a:endParaRPr lang="en-IN" dirty="0"/>
          </a:p>
        </p:txBody>
      </p:sp>
      <p:sp>
        <p:nvSpPr>
          <p:cNvPr id="3" name="Content Placeholder 2"/>
          <p:cNvSpPr>
            <a:spLocks noGrp="1"/>
          </p:cNvSpPr>
          <p:nvPr>
            <p:ph idx="1"/>
          </p:nvPr>
        </p:nvSpPr>
        <p:spPr/>
        <p:txBody>
          <a:bodyPr/>
          <a:lstStyle/>
          <a:p>
            <a:r>
              <a:rPr lang="en-US" dirty="0"/>
              <a:t>The </a:t>
            </a:r>
            <a:r>
              <a:rPr lang="en-US" i="1" dirty="0"/>
              <a:t>:first-child</a:t>
            </a:r>
            <a:r>
              <a:rPr lang="en-US" dirty="0"/>
              <a:t> pseudo-class matches a specified element that is the first child of another element and adds special style to that element that is the first child of some other element.</a:t>
            </a:r>
          </a:p>
          <a:p>
            <a:r>
              <a:rPr lang="en-US" dirty="0"/>
              <a:t/>
            </a:r>
            <a:br>
              <a:rPr lang="en-US" dirty="0"/>
            </a:br>
            <a:endParaRPr lang="en-IN" dirty="0"/>
          </a:p>
        </p:txBody>
      </p:sp>
    </p:spTree>
    <p:extLst>
      <p:ext uri="{BB962C8B-B14F-4D97-AF65-F5344CB8AC3E}">
        <p14:creationId xmlns="" xmlns:p14="http://schemas.microsoft.com/office/powerpoint/2010/main" val="245496566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32500" lnSpcReduction="20000"/>
          </a:bodyPr>
          <a:lstStyle/>
          <a:p>
            <a:pPr marL="0" indent="0">
              <a:buNone/>
            </a:pPr>
            <a:r>
              <a:rPr lang="en-IN" dirty="0"/>
              <a:t>&lt;html&gt;</a:t>
            </a:r>
          </a:p>
          <a:p>
            <a:pPr marL="0" indent="0">
              <a:buNone/>
            </a:pPr>
            <a:r>
              <a:rPr lang="en-IN" dirty="0"/>
              <a:t>&lt;head&gt;</a:t>
            </a:r>
          </a:p>
          <a:p>
            <a:pPr marL="0" indent="0">
              <a:buNone/>
            </a:pPr>
            <a:r>
              <a:rPr lang="en-IN" dirty="0"/>
              <a:t>    &lt;style type="text/</a:t>
            </a:r>
            <a:r>
              <a:rPr lang="en-IN" dirty="0" err="1"/>
              <a:t>css</a:t>
            </a:r>
            <a:r>
              <a:rPr lang="en-IN" dirty="0"/>
              <a:t>"&gt;</a:t>
            </a:r>
          </a:p>
          <a:p>
            <a:pPr marL="0" indent="0">
              <a:buNone/>
            </a:pPr>
            <a:r>
              <a:rPr lang="en-IN" dirty="0"/>
              <a:t>        div &gt; p:first-child {</a:t>
            </a:r>
          </a:p>
          <a:p>
            <a:pPr marL="0" indent="0">
              <a:buNone/>
            </a:pPr>
            <a:r>
              <a:rPr lang="en-IN" dirty="0"/>
              <a:t>            text-indent: 25px;</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endParaRPr lang="en-IN" dirty="0"/>
          </a:p>
          <a:p>
            <a:pPr marL="0" indent="0">
              <a:buNone/>
            </a:pPr>
            <a:r>
              <a:rPr lang="en-IN" dirty="0"/>
              <a:t>    &lt;div&gt;</a:t>
            </a:r>
          </a:p>
          <a:p>
            <a:pPr marL="0" indent="0">
              <a:buNone/>
            </a:pPr>
            <a:r>
              <a:rPr lang="en-US" dirty="0"/>
              <a:t>        &lt;p&gt;First paragraph in div. This paragraph will be indented&lt;/p&gt;</a:t>
            </a:r>
          </a:p>
          <a:p>
            <a:pPr marL="0" indent="0">
              <a:buNone/>
            </a:pPr>
            <a:r>
              <a:rPr lang="en-US" dirty="0"/>
              <a:t>        &lt;p&gt;Second paragraph in div. This paragraph will not be indented&lt;/p&gt;</a:t>
            </a:r>
          </a:p>
          <a:p>
            <a:pPr marL="0" indent="0">
              <a:buNone/>
            </a:pPr>
            <a:r>
              <a:rPr lang="en-IN" dirty="0"/>
              <a:t>    &lt;/div&gt;</a:t>
            </a:r>
          </a:p>
          <a:p>
            <a:pPr marL="0" indent="0">
              <a:buNone/>
            </a:pPr>
            <a:r>
              <a:rPr lang="en-US" dirty="0"/>
              <a:t>    &lt;p&gt;But it will not match the paragraph in this HTML:&lt;/p&gt;</a:t>
            </a:r>
          </a:p>
          <a:p>
            <a:pPr marL="0" indent="0">
              <a:buNone/>
            </a:pPr>
            <a:endParaRPr lang="en-IN" dirty="0"/>
          </a:p>
          <a:p>
            <a:pPr marL="0" indent="0">
              <a:buNone/>
            </a:pPr>
            <a:r>
              <a:rPr lang="en-IN" dirty="0"/>
              <a:t>    &lt;div&gt;</a:t>
            </a:r>
          </a:p>
          <a:p>
            <a:pPr marL="0" indent="0">
              <a:buNone/>
            </a:pPr>
            <a:r>
              <a:rPr lang="en-IN" dirty="0"/>
              <a:t>        &lt;h3&gt;Heading&lt;/h3&gt;</a:t>
            </a:r>
          </a:p>
          <a:p>
            <a:pPr marL="0" indent="0">
              <a:buNone/>
            </a:pPr>
            <a:r>
              <a:rPr lang="en-US" dirty="0"/>
              <a:t>        &lt;p&gt;The first paragraph inside the div. This paragraph will not be effected.&lt;/p&gt;</a:t>
            </a:r>
          </a:p>
          <a:p>
            <a:pPr marL="0" indent="0">
              <a:buNone/>
            </a:pPr>
            <a:r>
              <a:rPr lang="en-IN" dirty="0"/>
              <a:t>    &lt;/div&gt;</a:t>
            </a:r>
          </a:p>
          <a:p>
            <a:pPr marL="0" indent="0">
              <a:buNone/>
            </a:pPr>
            <a:endParaRPr lang="en-IN" dirty="0"/>
          </a:p>
          <a:p>
            <a:pPr marL="0" indent="0">
              <a:buNone/>
            </a:pPr>
            <a:r>
              <a:rPr lang="en-IN" dirty="0"/>
              <a:t>&lt;/body&gt;</a:t>
            </a:r>
          </a:p>
          <a:p>
            <a:pPr marL="0" indent="0">
              <a:buNone/>
            </a:pPr>
            <a:r>
              <a:rPr lang="en-IN" dirty="0"/>
              <a:t>&lt;/html&gt;</a:t>
            </a:r>
          </a:p>
        </p:txBody>
      </p:sp>
    </p:spTree>
    <p:extLst>
      <p:ext uri="{BB962C8B-B14F-4D97-AF65-F5344CB8AC3E}">
        <p14:creationId xmlns="" xmlns:p14="http://schemas.microsoft.com/office/powerpoint/2010/main" val="48598466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Pseudo </a:t>
            </a:r>
            <a:r>
              <a:rPr lang="en-IN" dirty="0" smtClean="0"/>
              <a:t>Elements</a:t>
            </a:r>
            <a:endParaRPr lang="en-IN" dirty="0"/>
          </a:p>
        </p:txBody>
      </p:sp>
      <p:sp>
        <p:nvSpPr>
          <p:cNvPr id="3" name="Content Placeholder 2"/>
          <p:cNvSpPr>
            <a:spLocks noGrp="1"/>
          </p:cNvSpPr>
          <p:nvPr>
            <p:ph idx="1"/>
          </p:nvPr>
        </p:nvSpPr>
        <p:spPr/>
        <p:txBody>
          <a:bodyPr/>
          <a:lstStyle/>
          <a:p>
            <a:r>
              <a:rPr lang="en-US" dirty="0"/>
              <a:t>CSS pseudo-elements are used to add special effects to some selectors. You do not need to use JavaScript or any other script to use those effects. A simple syntax of pseudo-element is as follows −</a:t>
            </a:r>
            <a:endParaRPr lang="en-IN" dirty="0"/>
          </a:p>
        </p:txBody>
      </p:sp>
    </p:spTree>
    <p:extLst>
      <p:ext uri="{BB962C8B-B14F-4D97-AF65-F5344CB8AC3E}">
        <p14:creationId xmlns="" xmlns:p14="http://schemas.microsoft.com/office/powerpoint/2010/main" val="280765860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The most commonly used pseudo-elements are as follows −</a:t>
            </a:r>
          </a:p>
          <a:p>
            <a:r>
              <a:rPr lang="en-US" dirty="0"/>
              <a:t/>
            </a:r>
            <a:br>
              <a:rPr lang="en-US" dirty="0"/>
            </a:br>
            <a:endParaRPr lang="en-IN" dirty="0"/>
          </a:p>
        </p:txBody>
      </p:sp>
    </p:spTree>
    <p:extLst>
      <p:ext uri="{BB962C8B-B14F-4D97-AF65-F5344CB8AC3E}">
        <p14:creationId xmlns="" xmlns:p14="http://schemas.microsoft.com/office/powerpoint/2010/main" val="260389346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76400"/>
            <a:ext cx="8229600" cy="4525963"/>
          </a:xfrm>
        </p:spPr>
        <p:txBody>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0398" t="26894" r="5114" b="26705"/>
          <a:stretch/>
        </p:blipFill>
        <p:spPr bwMode="auto">
          <a:xfrm>
            <a:off x="381000" y="1600200"/>
            <a:ext cx="83820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0310845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32500" lnSpcReduction="20000"/>
          </a:bodyPr>
          <a:lstStyle/>
          <a:p>
            <a:pPr marL="0" indent="0">
              <a:buNone/>
            </a:pPr>
            <a:r>
              <a:rPr lang="en-IN" dirty="0"/>
              <a:t>&lt;html&gt;</a:t>
            </a:r>
          </a:p>
          <a:p>
            <a:pPr marL="0" indent="0">
              <a:buNone/>
            </a:pPr>
            <a:r>
              <a:rPr lang="en-IN" dirty="0"/>
              <a:t>&lt;head&gt;</a:t>
            </a:r>
          </a:p>
          <a:p>
            <a:pPr marL="0" indent="0">
              <a:buNone/>
            </a:pPr>
            <a:r>
              <a:rPr lang="en-IN" dirty="0"/>
              <a:t>    &lt;style type="text/</a:t>
            </a:r>
            <a:r>
              <a:rPr lang="en-IN" dirty="0" err="1"/>
              <a:t>css</a:t>
            </a:r>
            <a:r>
              <a:rPr lang="en-IN" dirty="0"/>
              <a:t>"&gt;</a:t>
            </a:r>
          </a:p>
          <a:p>
            <a:pPr marL="0" indent="0">
              <a:buNone/>
            </a:pPr>
            <a:r>
              <a:rPr lang="en-IN" dirty="0"/>
              <a:t>        p:first-line {</a:t>
            </a:r>
          </a:p>
          <a:p>
            <a:pPr marL="0" indent="0">
              <a:buNone/>
            </a:pPr>
            <a:r>
              <a:rPr lang="en-IN" dirty="0"/>
              <a:t>            text-decoration: underline;</a:t>
            </a:r>
          </a:p>
          <a:p>
            <a:pPr marL="0" indent="0">
              <a:buNone/>
            </a:pPr>
            <a:r>
              <a:rPr lang="en-IN" dirty="0"/>
              <a:t>        }</a:t>
            </a:r>
          </a:p>
          <a:p>
            <a:pPr marL="0" indent="0">
              <a:buNone/>
            </a:pPr>
            <a:endParaRPr lang="en-IN" dirty="0"/>
          </a:p>
          <a:p>
            <a:pPr marL="0" indent="0">
              <a:buNone/>
            </a:pPr>
            <a:r>
              <a:rPr lang="en-IN" dirty="0"/>
              <a:t>        </a:t>
            </a:r>
            <a:r>
              <a:rPr lang="en-IN" dirty="0" err="1"/>
              <a:t>p.noline:first-line</a:t>
            </a:r>
            <a:r>
              <a:rPr lang="en-IN" dirty="0"/>
              <a:t> {</a:t>
            </a:r>
          </a:p>
          <a:p>
            <a:pPr marL="0" indent="0">
              <a:buNone/>
            </a:pPr>
            <a:r>
              <a:rPr lang="en-IN" dirty="0"/>
              <a:t>            text-decoration: none;</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&lt;p class="</a:t>
            </a:r>
            <a:r>
              <a:rPr lang="en-IN" dirty="0" err="1"/>
              <a:t>noline</a:t>
            </a:r>
            <a:r>
              <a:rPr lang="en-IN" dirty="0"/>
              <a:t>"&gt;</a:t>
            </a:r>
          </a:p>
          <a:p>
            <a:pPr marL="0" indent="0">
              <a:buNone/>
            </a:pPr>
            <a:r>
              <a:rPr lang="en-US" dirty="0"/>
              <a:t>        This line would not have any underline because this belongs to </a:t>
            </a:r>
            <a:r>
              <a:rPr lang="en-US" dirty="0" err="1"/>
              <a:t>nline</a:t>
            </a:r>
            <a:r>
              <a:rPr lang="en-US" dirty="0"/>
              <a:t> class.</a:t>
            </a:r>
          </a:p>
          <a:p>
            <a:pPr marL="0" indent="0">
              <a:buNone/>
            </a:pPr>
            <a:r>
              <a:rPr lang="en-IN" dirty="0"/>
              <a:t>    &lt;/p&gt;</a:t>
            </a:r>
          </a:p>
          <a:p>
            <a:pPr marL="0" indent="0">
              <a:buNone/>
            </a:pPr>
            <a:endParaRPr lang="en-IN" dirty="0"/>
          </a:p>
          <a:p>
            <a:pPr marL="0" indent="0">
              <a:buNone/>
            </a:pPr>
            <a:r>
              <a:rPr lang="en-IN" dirty="0"/>
              <a:t>    &lt;p&gt;</a:t>
            </a:r>
          </a:p>
          <a:p>
            <a:pPr marL="0" indent="0">
              <a:buNone/>
            </a:pPr>
            <a:r>
              <a:rPr lang="en-US" dirty="0"/>
              <a:t>        The first line of this paragraph will be underlined as defined in the</a:t>
            </a:r>
          </a:p>
          <a:p>
            <a:pPr marL="0" indent="0">
              <a:buNone/>
            </a:pPr>
            <a:r>
              <a:rPr lang="en-US" dirty="0"/>
              <a:t>        CSS rule above. Rest of the lines in this paragraph will remain normal.</a:t>
            </a:r>
          </a:p>
          <a:p>
            <a:pPr marL="0" indent="0">
              <a:buNone/>
            </a:pPr>
            <a:r>
              <a:rPr lang="en-US" dirty="0"/>
              <a:t>        This example shows how to use :first-line </a:t>
            </a:r>
            <a:r>
              <a:rPr lang="en-US" dirty="0" err="1"/>
              <a:t>pseduo</a:t>
            </a:r>
            <a:r>
              <a:rPr lang="en-US" dirty="0"/>
              <a:t> element to give effect</a:t>
            </a:r>
          </a:p>
          <a:p>
            <a:pPr marL="0" indent="0">
              <a:buNone/>
            </a:pPr>
            <a:r>
              <a:rPr lang="en-US" dirty="0"/>
              <a:t>        to the first line of any HTML element.</a:t>
            </a:r>
          </a:p>
          <a:p>
            <a:pPr marL="0" indent="0">
              <a:buNone/>
            </a:pPr>
            <a:r>
              <a:rPr lang="en-IN" dirty="0"/>
              <a:t>    &lt;/p&gt;</a:t>
            </a:r>
          </a:p>
          <a:p>
            <a:pPr marL="0" indent="0">
              <a:buNone/>
            </a:pPr>
            <a:r>
              <a:rPr lang="en-IN" dirty="0"/>
              <a:t>&lt;/body&gt;</a:t>
            </a:r>
          </a:p>
          <a:p>
            <a:pPr marL="0" indent="0">
              <a:buNone/>
            </a:pPr>
            <a:r>
              <a:rPr lang="en-IN" dirty="0"/>
              <a:t>&lt;/html&gt;</a:t>
            </a:r>
          </a:p>
        </p:txBody>
      </p:sp>
    </p:spTree>
    <p:extLst>
      <p:ext uri="{BB962C8B-B14F-4D97-AF65-F5344CB8AC3E}">
        <p14:creationId xmlns="" xmlns:p14="http://schemas.microsoft.com/office/powerpoint/2010/main" val="382235709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:first-letter </a:t>
            </a:r>
            <a:r>
              <a:rPr lang="en-IN" dirty="0" smtClean="0"/>
              <a:t>pseudo-element</a:t>
            </a:r>
            <a:endParaRPr lang="en-IN" dirty="0"/>
          </a:p>
        </p:txBody>
      </p:sp>
      <p:sp>
        <p:nvSpPr>
          <p:cNvPr id="3" name="Content Placeholder 2"/>
          <p:cNvSpPr>
            <a:spLocks noGrp="1"/>
          </p:cNvSpPr>
          <p:nvPr>
            <p:ph idx="1"/>
          </p:nvPr>
        </p:nvSpPr>
        <p:spPr/>
        <p:txBody>
          <a:bodyPr>
            <a:normAutofit fontScale="32500" lnSpcReduction="20000"/>
          </a:bodyPr>
          <a:lstStyle/>
          <a:p>
            <a:pPr marL="0" indent="0">
              <a:buNone/>
            </a:pPr>
            <a:r>
              <a:rPr lang="en-IN" dirty="0"/>
              <a:t>&lt;html&gt;</a:t>
            </a:r>
          </a:p>
          <a:p>
            <a:pPr marL="0" indent="0">
              <a:buNone/>
            </a:pPr>
            <a:r>
              <a:rPr lang="en-IN" dirty="0"/>
              <a:t>&lt;head&gt;</a:t>
            </a:r>
          </a:p>
          <a:p>
            <a:pPr marL="0" indent="0">
              <a:buNone/>
            </a:pPr>
            <a:r>
              <a:rPr lang="en-IN" dirty="0"/>
              <a:t>    &lt;style type="text/</a:t>
            </a:r>
            <a:r>
              <a:rPr lang="en-IN" dirty="0" err="1"/>
              <a:t>css</a:t>
            </a:r>
            <a:r>
              <a:rPr lang="en-IN" dirty="0"/>
              <a:t>"&gt;</a:t>
            </a:r>
          </a:p>
          <a:p>
            <a:pPr marL="0" indent="0">
              <a:buNone/>
            </a:pPr>
            <a:r>
              <a:rPr lang="en-IN" dirty="0"/>
              <a:t>        p:first-letter {</a:t>
            </a:r>
          </a:p>
          <a:p>
            <a:pPr marL="0" indent="0">
              <a:buNone/>
            </a:pPr>
            <a:r>
              <a:rPr lang="en-IN" dirty="0"/>
              <a:t>            font-size: 5em;</a:t>
            </a:r>
          </a:p>
          <a:p>
            <a:pPr marL="0" indent="0">
              <a:buNone/>
            </a:pPr>
            <a:r>
              <a:rPr lang="en-IN" dirty="0"/>
              <a:t>        }</a:t>
            </a:r>
          </a:p>
          <a:p>
            <a:pPr marL="0" indent="0">
              <a:buNone/>
            </a:pPr>
            <a:endParaRPr lang="en-IN" dirty="0"/>
          </a:p>
          <a:p>
            <a:pPr marL="0" indent="0">
              <a:buNone/>
            </a:pPr>
            <a:r>
              <a:rPr lang="en-IN" dirty="0"/>
              <a:t>        </a:t>
            </a:r>
            <a:r>
              <a:rPr lang="en-IN" dirty="0" err="1"/>
              <a:t>p.normal:first-letter</a:t>
            </a:r>
            <a:r>
              <a:rPr lang="en-IN" dirty="0"/>
              <a:t> {</a:t>
            </a:r>
          </a:p>
          <a:p>
            <a:pPr marL="0" indent="0">
              <a:buNone/>
            </a:pPr>
            <a:r>
              <a:rPr lang="en-IN" dirty="0"/>
              <a:t>            font-size: 10px;</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&lt;p class="normal"&gt;</a:t>
            </a:r>
          </a:p>
          <a:p>
            <a:pPr marL="0" indent="0">
              <a:buNone/>
            </a:pPr>
            <a:r>
              <a:rPr lang="en-US" dirty="0"/>
              <a:t>        First character of this paragraph will be normal and will have font size 10 </a:t>
            </a:r>
            <a:r>
              <a:rPr lang="en-US" dirty="0" err="1"/>
              <a:t>px</a:t>
            </a:r>
            <a:r>
              <a:rPr lang="en-US" dirty="0"/>
              <a:t>;</a:t>
            </a:r>
          </a:p>
          <a:p>
            <a:pPr marL="0" indent="0">
              <a:buNone/>
            </a:pPr>
            <a:r>
              <a:rPr lang="en-IN" dirty="0"/>
              <a:t>    &lt;/p&gt;</a:t>
            </a:r>
          </a:p>
          <a:p>
            <a:pPr marL="0" indent="0">
              <a:buNone/>
            </a:pPr>
            <a:endParaRPr lang="en-IN" dirty="0"/>
          </a:p>
          <a:p>
            <a:pPr marL="0" indent="0">
              <a:buNone/>
            </a:pPr>
            <a:r>
              <a:rPr lang="en-IN" dirty="0"/>
              <a:t>    &lt;p&gt;</a:t>
            </a:r>
          </a:p>
          <a:p>
            <a:pPr marL="0" indent="0">
              <a:buNone/>
            </a:pPr>
            <a:r>
              <a:rPr lang="en-US" dirty="0"/>
              <a:t>        The first character of this paragraph will be 5em big as defined in the</a:t>
            </a:r>
          </a:p>
          <a:p>
            <a:pPr marL="0" indent="0">
              <a:buNone/>
            </a:pPr>
            <a:r>
              <a:rPr lang="en-US" dirty="0"/>
              <a:t>        CSS rule above. Rest of the characters in this paragraph will remain</a:t>
            </a:r>
          </a:p>
          <a:p>
            <a:pPr marL="0" indent="0">
              <a:buNone/>
            </a:pPr>
            <a:r>
              <a:rPr lang="en-US" dirty="0"/>
              <a:t>        normal. This example shows how to use :first-letter </a:t>
            </a:r>
            <a:r>
              <a:rPr lang="en-US" dirty="0" err="1"/>
              <a:t>pseduo</a:t>
            </a:r>
            <a:r>
              <a:rPr lang="en-US" dirty="0"/>
              <a:t> element</a:t>
            </a:r>
          </a:p>
          <a:p>
            <a:pPr marL="0" indent="0">
              <a:buNone/>
            </a:pPr>
            <a:r>
              <a:rPr lang="en-US" dirty="0"/>
              <a:t>        to give effect to the first characters  of any HTML element.</a:t>
            </a:r>
          </a:p>
          <a:p>
            <a:pPr marL="0" indent="0">
              <a:buNone/>
            </a:pPr>
            <a:r>
              <a:rPr lang="en-IN" dirty="0"/>
              <a:t>    &lt;/p&gt;</a:t>
            </a:r>
          </a:p>
          <a:p>
            <a:pPr marL="0" indent="0">
              <a:buNone/>
            </a:pPr>
            <a:r>
              <a:rPr lang="en-IN" dirty="0"/>
              <a:t>&lt;/body&gt;</a:t>
            </a:r>
          </a:p>
          <a:p>
            <a:pPr marL="0" indent="0">
              <a:buNone/>
            </a:pPr>
            <a:r>
              <a:rPr lang="en-IN" dirty="0"/>
              <a:t>&lt;/html&gt;</a:t>
            </a:r>
          </a:p>
        </p:txBody>
      </p:sp>
    </p:spTree>
    <p:extLst>
      <p:ext uri="{BB962C8B-B14F-4D97-AF65-F5344CB8AC3E}">
        <p14:creationId xmlns="" xmlns:p14="http://schemas.microsoft.com/office/powerpoint/2010/main" val="96691322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:before </a:t>
            </a:r>
            <a:r>
              <a:rPr lang="en-IN" dirty="0" smtClean="0"/>
              <a:t>pseudo-element</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&lt;html&gt;</a:t>
            </a:r>
          </a:p>
          <a:p>
            <a:pPr marL="0" indent="0">
              <a:buNone/>
            </a:pPr>
            <a:r>
              <a:rPr lang="en-IN" dirty="0"/>
              <a:t>   &lt;head&gt;</a:t>
            </a:r>
          </a:p>
          <a:p>
            <a:pPr marL="0" indent="0">
              <a:buNone/>
            </a:pPr>
            <a:r>
              <a:rPr lang="en-IN" dirty="0"/>
              <a:t>      &lt;style type = "text/</a:t>
            </a:r>
            <a:r>
              <a:rPr lang="en-IN" dirty="0" err="1"/>
              <a:t>css</a:t>
            </a:r>
            <a:r>
              <a:rPr lang="en-IN" dirty="0"/>
              <a:t>"&gt;</a:t>
            </a:r>
          </a:p>
          <a:p>
            <a:pPr marL="0" indent="0">
              <a:buNone/>
            </a:pPr>
            <a:r>
              <a:rPr lang="en-IN" dirty="0"/>
              <a:t>         p:before {</a:t>
            </a:r>
          </a:p>
          <a:p>
            <a:pPr marL="0" indent="0">
              <a:buNone/>
            </a:pPr>
            <a:r>
              <a:rPr lang="en-IN" dirty="0"/>
              <a:t>            content: </a:t>
            </a:r>
            <a:r>
              <a:rPr lang="en-IN" dirty="0" err="1"/>
              <a:t>url</a:t>
            </a:r>
            <a:r>
              <a:rPr lang="en-IN" dirty="0"/>
              <a:t>(/images/OIP.jpg)</a:t>
            </a:r>
          </a:p>
          <a:p>
            <a:pPr marL="0" indent="0">
              <a:buNone/>
            </a:pPr>
            <a:r>
              <a:rPr lang="en-IN" dirty="0"/>
              <a:t>         }</a:t>
            </a:r>
          </a:p>
          <a:p>
            <a:pPr marL="0" indent="0">
              <a:buNone/>
            </a:pPr>
            <a:r>
              <a:rPr lang="en-IN" dirty="0"/>
              <a:t>      &lt;/style&gt;</a:t>
            </a:r>
          </a:p>
          <a:p>
            <a:pPr marL="0" indent="0">
              <a:buNone/>
            </a:pPr>
            <a:r>
              <a:rPr lang="en-IN" dirty="0"/>
              <a:t>   &lt;/head&gt;</a:t>
            </a:r>
          </a:p>
          <a:p>
            <a:pPr marL="0" indent="0">
              <a:buNone/>
            </a:pPr>
            <a:endParaRPr lang="en-IN" dirty="0"/>
          </a:p>
          <a:p>
            <a:pPr marL="0" indent="0">
              <a:buNone/>
            </a:pPr>
            <a:r>
              <a:rPr lang="en-IN" dirty="0"/>
              <a:t>   &lt;body&gt;</a:t>
            </a:r>
          </a:p>
          <a:p>
            <a:pPr marL="0" indent="0">
              <a:buNone/>
            </a:pPr>
            <a:r>
              <a:rPr lang="en-US" dirty="0"/>
              <a:t>      &lt;p&gt; This line will be preceded by a bullet.&lt;/p&gt;</a:t>
            </a:r>
          </a:p>
          <a:p>
            <a:pPr marL="0" indent="0">
              <a:buNone/>
            </a:pPr>
            <a:r>
              <a:rPr lang="en-US" dirty="0"/>
              <a:t>      &lt;p&gt; This line will be preceded by a bullet.&lt;/p&gt;</a:t>
            </a:r>
          </a:p>
          <a:p>
            <a:pPr marL="0" indent="0">
              <a:buNone/>
            </a:pPr>
            <a:r>
              <a:rPr lang="en-US" dirty="0"/>
              <a:t>      &lt;p&gt; This line will be preceded by a bullet.&lt;/p&gt;</a:t>
            </a:r>
          </a:p>
          <a:p>
            <a:pPr marL="0" indent="0">
              <a:buNone/>
            </a:pPr>
            <a:r>
              <a:rPr lang="en-IN" dirty="0"/>
              <a:t>   &lt;/body&gt;</a:t>
            </a:r>
          </a:p>
          <a:p>
            <a:pPr marL="0" indent="0">
              <a:buNone/>
            </a:pPr>
            <a:r>
              <a:rPr lang="en-IN" dirty="0"/>
              <a:t>&lt;/html&gt;</a:t>
            </a:r>
          </a:p>
        </p:txBody>
      </p:sp>
    </p:spTree>
    <p:extLst>
      <p:ext uri="{BB962C8B-B14F-4D97-AF65-F5344CB8AC3E}">
        <p14:creationId xmlns="" xmlns:p14="http://schemas.microsoft.com/office/powerpoint/2010/main" val="965207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This rule renders the content in black for every element with class attribute set to </a:t>
            </a:r>
            <a:r>
              <a:rPr lang="en-US" i="1" dirty="0"/>
              <a:t>black</a:t>
            </a:r>
            <a:r>
              <a:rPr lang="en-US" dirty="0"/>
              <a:t> in our document. You can make it a bit more particular. For example −</a:t>
            </a:r>
          </a:p>
          <a:p>
            <a:r>
              <a:rPr lang="en-US" dirty="0"/>
              <a:t/>
            </a:r>
            <a:br>
              <a:rPr lang="en-US" dirty="0"/>
            </a:br>
            <a:endParaRPr lang="en-IN" dirty="0"/>
          </a:p>
        </p:txBody>
      </p:sp>
    </p:spTree>
    <p:extLst>
      <p:ext uri="{BB962C8B-B14F-4D97-AF65-F5344CB8AC3E}">
        <p14:creationId xmlns="" xmlns:p14="http://schemas.microsoft.com/office/powerpoint/2010/main" val="286419733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:after pseudo-element</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a:t>&lt;html&gt;</a:t>
            </a:r>
          </a:p>
          <a:p>
            <a:pPr>
              <a:buNone/>
            </a:pPr>
            <a:r>
              <a:rPr lang="en-IN" dirty="0"/>
              <a:t>&lt;head&gt;</a:t>
            </a:r>
          </a:p>
          <a:p>
            <a:pPr>
              <a:buNone/>
            </a:pPr>
            <a:r>
              <a:rPr lang="en-IN" dirty="0"/>
              <a:t>    &lt;style type="text/</a:t>
            </a:r>
            <a:r>
              <a:rPr lang="en-IN" dirty="0" err="1"/>
              <a:t>css</a:t>
            </a:r>
            <a:r>
              <a:rPr lang="en-IN" dirty="0"/>
              <a:t>"&gt;</a:t>
            </a:r>
          </a:p>
          <a:p>
            <a:pPr>
              <a:buNone/>
            </a:pPr>
            <a:r>
              <a:rPr lang="en-IN" dirty="0"/>
              <a:t>        p:after {</a:t>
            </a:r>
          </a:p>
          <a:p>
            <a:pPr>
              <a:buNone/>
            </a:pPr>
            <a:r>
              <a:rPr lang="en-IN" dirty="0"/>
              <a:t>            content: </a:t>
            </a:r>
            <a:r>
              <a:rPr lang="en-IN" dirty="0" err="1"/>
              <a:t>url</a:t>
            </a:r>
            <a:r>
              <a:rPr lang="en-IN" dirty="0"/>
              <a:t>(/images/fish.png)</a:t>
            </a:r>
          </a:p>
          <a:p>
            <a:pPr>
              <a:buNone/>
            </a:pPr>
            <a:r>
              <a:rPr lang="en-IN" dirty="0"/>
              <a:t>        }</a:t>
            </a:r>
          </a:p>
          <a:p>
            <a:pPr>
              <a:buNone/>
            </a:pPr>
            <a:r>
              <a:rPr lang="en-IN" dirty="0"/>
              <a:t>    &lt;/style&gt;</a:t>
            </a:r>
          </a:p>
          <a:p>
            <a:pPr>
              <a:buNone/>
            </a:pPr>
            <a:r>
              <a:rPr lang="en-IN" dirty="0"/>
              <a:t>&lt;/head&gt;</a:t>
            </a:r>
          </a:p>
          <a:p>
            <a:pPr>
              <a:buNone/>
            </a:pPr>
            <a:endParaRPr lang="en-IN" dirty="0"/>
          </a:p>
          <a:p>
            <a:pPr>
              <a:buNone/>
            </a:pPr>
            <a:r>
              <a:rPr lang="en-IN" dirty="0"/>
              <a:t>&lt;body&gt;</a:t>
            </a:r>
          </a:p>
          <a:p>
            <a:pPr>
              <a:buNone/>
            </a:pPr>
            <a:r>
              <a:rPr lang="en-US" dirty="0"/>
              <a:t>    &lt;p&gt; This line will be succeeded by a bullet.&lt;/p&gt;</a:t>
            </a:r>
          </a:p>
          <a:p>
            <a:pPr>
              <a:buNone/>
            </a:pPr>
            <a:r>
              <a:rPr lang="en-US" dirty="0"/>
              <a:t>    &lt;p&gt; This line will be succeeded by a bullet.&lt;/p&gt;</a:t>
            </a:r>
          </a:p>
          <a:p>
            <a:pPr>
              <a:buNone/>
            </a:pPr>
            <a:r>
              <a:rPr lang="en-US" dirty="0"/>
              <a:t>    &lt;p&gt; This line will be succeeded by a bullet.&lt;/p&gt;</a:t>
            </a:r>
          </a:p>
          <a:p>
            <a:pPr>
              <a:buNone/>
            </a:pPr>
            <a:r>
              <a:rPr lang="en-IN" dirty="0"/>
              <a:t>&lt;/body&gt;</a:t>
            </a:r>
          </a:p>
          <a:p>
            <a:pPr>
              <a:buNone/>
            </a:pPr>
            <a:r>
              <a:rPr lang="en-IN" dirty="0"/>
              <a:t>&lt;/html&gt;</a:t>
            </a:r>
          </a:p>
        </p:txBody>
      </p:sp>
    </p:spTree>
    <p:extLst>
      <p:ext uri="{BB962C8B-B14F-4D97-AF65-F5344CB8AC3E}">
        <p14:creationId xmlns="" xmlns:p14="http://schemas.microsoft.com/office/powerpoint/2010/main" val="39324913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Filters - Text and Image </a:t>
            </a:r>
            <a:r>
              <a:rPr lang="en-US" dirty="0" smtClean="0"/>
              <a:t>Effects</a:t>
            </a:r>
            <a:endParaRPr lang="en-IN" dirty="0"/>
          </a:p>
        </p:txBody>
      </p:sp>
      <p:sp>
        <p:nvSpPr>
          <p:cNvPr id="3" name="Content Placeholder 2"/>
          <p:cNvSpPr>
            <a:spLocks noGrp="1"/>
          </p:cNvSpPr>
          <p:nvPr>
            <p:ph idx="1"/>
          </p:nvPr>
        </p:nvSpPr>
        <p:spPr/>
        <p:txBody>
          <a:bodyPr>
            <a:normAutofit fontScale="92500" lnSpcReduction="10000"/>
          </a:bodyPr>
          <a:lstStyle/>
          <a:p>
            <a:r>
              <a:rPr lang="en-US" dirty="0"/>
              <a:t>You can use CSS filters to add special effects to text, images and other aspects of a webpage without using images or other graphics. </a:t>
            </a:r>
            <a:r>
              <a:rPr lang="en-US" b="1" dirty="0"/>
              <a:t>Filters only work on Internet Explorer 4.0</a:t>
            </a:r>
            <a:r>
              <a:rPr lang="en-US" dirty="0"/>
              <a:t>. If you are developing your site for multiple browsers, then it may not be a good idea to use CSS filters because there is a possibility that it would not give any advantage.</a:t>
            </a:r>
          </a:p>
          <a:p>
            <a:r>
              <a:rPr lang="en-US" dirty="0"/>
              <a:t/>
            </a:r>
            <a:br>
              <a:rPr lang="en-US" dirty="0"/>
            </a:br>
            <a:endParaRPr lang="en-IN" dirty="0"/>
          </a:p>
        </p:txBody>
      </p:sp>
    </p:spTree>
    <p:extLst>
      <p:ext uri="{BB962C8B-B14F-4D97-AF65-F5344CB8AC3E}">
        <p14:creationId xmlns="" xmlns:p14="http://schemas.microsoft.com/office/powerpoint/2010/main" val="31990434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Drop Shadow Effect</a:t>
            </a:r>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971" t="22917" r="5114" b="16666"/>
          <a:stretch/>
        </p:blipFill>
        <p:spPr bwMode="auto">
          <a:xfrm>
            <a:off x="457200" y="1524000"/>
            <a:ext cx="8229600"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5007944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normAutofit fontScale="40000" lnSpcReduction="20000"/>
          </a:bodyPr>
          <a:lstStyle/>
          <a:p>
            <a:pPr marL="0" indent="0">
              <a:buNone/>
            </a:pPr>
            <a:r>
              <a:rPr lang="en-IN" dirty="0"/>
              <a:t>&lt;html&gt;</a:t>
            </a:r>
          </a:p>
          <a:p>
            <a:pPr marL="0" indent="0">
              <a:buNone/>
            </a:pPr>
            <a:r>
              <a:rPr lang="en-IN" dirty="0"/>
              <a:t>&lt;head&gt;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&lt;p&gt;Image Example:&lt;/p&gt;</a:t>
            </a:r>
          </a:p>
          <a:p>
            <a:pPr marL="0" indent="0">
              <a:buNone/>
            </a:pPr>
            <a:endParaRPr lang="en-IN" dirty="0"/>
          </a:p>
          <a:p>
            <a:pPr marL="0" indent="0">
              <a:buNone/>
            </a:pPr>
            <a:r>
              <a:rPr lang="en-IN" dirty="0"/>
              <a:t>    &lt;</a:t>
            </a:r>
            <a:r>
              <a:rPr lang="en-IN" dirty="0" err="1"/>
              <a:t>img</a:t>
            </a:r>
            <a:r>
              <a:rPr lang="en-IN" dirty="0"/>
              <a:t> </a:t>
            </a:r>
            <a:r>
              <a:rPr lang="en-IN" dirty="0" err="1"/>
              <a:t>src</a:t>
            </a:r>
            <a:r>
              <a:rPr lang="en-IN" dirty="0"/>
              <a:t>="/</a:t>
            </a:r>
            <a:r>
              <a:rPr lang="en-IN" dirty="0" err="1"/>
              <a:t>css</a:t>
            </a:r>
            <a:r>
              <a:rPr lang="en-IN" dirty="0"/>
              <a:t>/images/logo.png"</a:t>
            </a:r>
          </a:p>
          <a:p>
            <a:pPr marL="0" indent="0">
              <a:buNone/>
            </a:pPr>
            <a:r>
              <a:rPr lang="en-IN" dirty="0"/>
              <a:t>         alt="CSS Logo"</a:t>
            </a:r>
          </a:p>
          <a:p>
            <a:pPr marL="0" indent="0">
              <a:buNone/>
            </a:pPr>
            <a:r>
              <a:rPr lang="en-IN" dirty="0"/>
              <a:t>         style="</a:t>
            </a:r>
            <a:r>
              <a:rPr lang="en-IN" dirty="0" err="1"/>
              <a:t>filter:drop-shadow</a:t>
            </a:r>
            <a:r>
              <a:rPr lang="en-IN" dirty="0"/>
              <a:t>(2px </a:t>
            </a:r>
            <a:r>
              <a:rPr lang="en-IN" dirty="0" err="1"/>
              <a:t>2px</a:t>
            </a:r>
            <a:r>
              <a:rPr lang="en-IN" dirty="0"/>
              <a:t> 1px #FF0000);"&gt;</a:t>
            </a:r>
          </a:p>
          <a:p>
            <a:pPr marL="0" indent="0">
              <a:buNone/>
            </a:pPr>
            <a:endParaRPr lang="en-IN" dirty="0"/>
          </a:p>
          <a:p>
            <a:pPr marL="0" indent="0">
              <a:buNone/>
            </a:pPr>
            <a:r>
              <a:rPr lang="en-IN" dirty="0"/>
              <a:t>    &lt;p&gt;Text Example:&lt;/p&gt;</a:t>
            </a:r>
          </a:p>
          <a:p>
            <a:pPr marL="0" indent="0">
              <a:buNone/>
            </a:pPr>
            <a:endParaRPr lang="en-IN" dirty="0"/>
          </a:p>
          <a:p>
            <a:pPr marL="0" indent="0">
              <a:buNone/>
            </a:pPr>
            <a:r>
              <a:rPr lang="en-IN" dirty="0"/>
              <a:t>    &lt;div style="width: 357;</a:t>
            </a:r>
          </a:p>
          <a:p>
            <a:pPr marL="0" indent="0">
              <a:buNone/>
            </a:pPr>
            <a:r>
              <a:rPr lang="en-IN" dirty="0"/>
              <a:t>         height: 50;</a:t>
            </a:r>
          </a:p>
          <a:p>
            <a:pPr marL="0" indent="0">
              <a:buNone/>
            </a:pPr>
            <a:r>
              <a:rPr lang="en-IN" dirty="0"/>
              <a:t>         font-size: 30pt;</a:t>
            </a:r>
          </a:p>
          <a:p>
            <a:pPr marL="0" indent="0">
              <a:buNone/>
            </a:pPr>
            <a:r>
              <a:rPr lang="en-IN" dirty="0"/>
              <a:t>         font-family: Arial Black;</a:t>
            </a:r>
          </a:p>
          <a:p>
            <a:pPr marL="0" indent="0">
              <a:buNone/>
            </a:pPr>
            <a:r>
              <a:rPr lang="en-IN" dirty="0"/>
              <a:t>         </a:t>
            </a:r>
            <a:r>
              <a:rPr lang="en-IN" dirty="0" err="1"/>
              <a:t>color</a:t>
            </a:r>
            <a:r>
              <a:rPr lang="en-IN" dirty="0"/>
              <a:t>: red;</a:t>
            </a:r>
          </a:p>
          <a:p>
            <a:pPr marL="0" indent="0">
              <a:buNone/>
            </a:pPr>
            <a:r>
              <a:rPr lang="en-IN" dirty="0"/>
              <a:t>         </a:t>
            </a:r>
            <a:r>
              <a:rPr lang="en-IN" dirty="0" err="1"/>
              <a:t>filter:drop-shadow</a:t>
            </a:r>
            <a:r>
              <a:rPr lang="en-IN" dirty="0"/>
              <a:t>(3px </a:t>
            </a:r>
            <a:r>
              <a:rPr lang="en-IN" dirty="0" err="1"/>
              <a:t>3px</a:t>
            </a:r>
            <a:r>
              <a:rPr lang="en-IN" dirty="0"/>
              <a:t> 2px #000000);"&gt;CSS Tutorials&lt;/div&gt;</a:t>
            </a:r>
          </a:p>
          <a:p>
            <a:pPr marL="0" indent="0">
              <a:buNone/>
            </a:pPr>
            <a:r>
              <a:rPr lang="en-IN" dirty="0"/>
              <a:t>&lt;/body&gt;</a:t>
            </a:r>
          </a:p>
          <a:p>
            <a:pPr marL="0" indent="0">
              <a:buNone/>
            </a:pPr>
            <a:r>
              <a:rPr lang="en-IN" dirty="0"/>
              <a:t>&lt;/html&gt;</a:t>
            </a:r>
          </a:p>
        </p:txBody>
      </p:sp>
    </p:spTree>
    <p:extLst>
      <p:ext uri="{BB962C8B-B14F-4D97-AF65-F5344CB8AC3E}">
        <p14:creationId xmlns="" xmlns:p14="http://schemas.microsoft.com/office/powerpoint/2010/main" val="371667401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Grayscale</a:t>
            </a:r>
            <a:r>
              <a:rPr lang="en-IN" dirty="0"/>
              <a:t> </a:t>
            </a:r>
            <a:r>
              <a:rPr lang="en-IN" dirty="0" smtClean="0"/>
              <a:t>Effect</a:t>
            </a:r>
            <a:endParaRPr lang="en-IN" dirty="0"/>
          </a:p>
        </p:txBody>
      </p:sp>
      <p:sp>
        <p:nvSpPr>
          <p:cNvPr id="3" name="Content Placeholder 2"/>
          <p:cNvSpPr>
            <a:spLocks noGrp="1"/>
          </p:cNvSpPr>
          <p:nvPr>
            <p:ph idx="1"/>
          </p:nvPr>
        </p:nvSpPr>
        <p:spPr/>
        <p:txBody>
          <a:bodyPr>
            <a:normAutofit fontScale="40000" lnSpcReduction="20000"/>
          </a:bodyPr>
          <a:lstStyle/>
          <a:p>
            <a:pPr>
              <a:buNone/>
            </a:pPr>
            <a:r>
              <a:rPr lang="en-IN" dirty="0"/>
              <a:t>&lt;html&gt;</a:t>
            </a:r>
          </a:p>
          <a:p>
            <a:pPr>
              <a:buNone/>
            </a:pPr>
            <a:r>
              <a:rPr lang="en-IN" dirty="0"/>
              <a:t>&lt;head&gt;</a:t>
            </a:r>
          </a:p>
          <a:p>
            <a:pPr>
              <a:buNone/>
            </a:pPr>
            <a:r>
              <a:rPr lang="en-IN" dirty="0"/>
              <a:t>&lt;/head&gt;</a:t>
            </a:r>
          </a:p>
          <a:p>
            <a:pPr>
              <a:buNone/>
            </a:pPr>
            <a:endParaRPr lang="en-IN" dirty="0"/>
          </a:p>
          <a:p>
            <a:pPr>
              <a:buNone/>
            </a:pPr>
            <a:r>
              <a:rPr lang="en-IN" dirty="0"/>
              <a:t>&lt;body&gt;</a:t>
            </a:r>
          </a:p>
          <a:p>
            <a:pPr>
              <a:buNone/>
            </a:pPr>
            <a:r>
              <a:rPr lang="en-IN" dirty="0"/>
              <a:t>    &lt;p&gt;Image Example:&lt;/p&gt;</a:t>
            </a:r>
          </a:p>
          <a:p>
            <a:pPr>
              <a:buNone/>
            </a:pPr>
            <a:endParaRPr lang="en-IN" dirty="0"/>
          </a:p>
          <a:p>
            <a:pPr>
              <a:buNone/>
            </a:pPr>
            <a:r>
              <a:rPr lang="en-IN" dirty="0"/>
              <a:t>    &lt;</a:t>
            </a:r>
            <a:r>
              <a:rPr lang="en-IN" dirty="0" err="1"/>
              <a:t>img</a:t>
            </a:r>
            <a:r>
              <a:rPr lang="en-IN" dirty="0"/>
              <a:t> </a:t>
            </a:r>
            <a:r>
              <a:rPr lang="en-IN" dirty="0" err="1"/>
              <a:t>src</a:t>
            </a:r>
            <a:r>
              <a:rPr lang="en-IN" dirty="0"/>
              <a:t>="/images/bulp.jpg"</a:t>
            </a:r>
          </a:p>
          <a:p>
            <a:pPr>
              <a:buNone/>
            </a:pPr>
            <a:r>
              <a:rPr lang="en-IN" dirty="0"/>
              <a:t>         alt="CSS Logo"</a:t>
            </a:r>
          </a:p>
          <a:p>
            <a:pPr>
              <a:buNone/>
            </a:pPr>
            <a:r>
              <a:rPr lang="en-IN" dirty="0"/>
              <a:t>         style="filter: </a:t>
            </a:r>
            <a:r>
              <a:rPr lang="en-IN" dirty="0" err="1"/>
              <a:t>grayscale</a:t>
            </a:r>
            <a:r>
              <a:rPr lang="en-IN" dirty="0"/>
              <a:t>(50%)"&gt;</a:t>
            </a:r>
          </a:p>
          <a:p>
            <a:pPr>
              <a:buNone/>
            </a:pPr>
            <a:endParaRPr lang="en-IN" dirty="0"/>
          </a:p>
          <a:p>
            <a:pPr>
              <a:buNone/>
            </a:pPr>
            <a:r>
              <a:rPr lang="en-IN" dirty="0"/>
              <a:t>    &lt;p&gt;Text Example:&lt;/p&gt;</a:t>
            </a:r>
          </a:p>
          <a:p>
            <a:pPr>
              <a:buNone/>
            </a:pPr>
            <a:endParaRPr lang="en-IN" dirty="0"/>
          </a:p>
          <a:p>
            <a:pPr>
              <a:buNone/>
            </a:pPr>
            <a:r>
              <a:rPr lang="en-IN" dirty="0"/>
              <a:t>    &lt;div style="width: 357;</a:t>
            </a:r>
          </a:p>
          <a:p>
            <a:pPr>
              <a:buNone/>
            </a:pPr>
            <a:r>
              <a:rPr lang="en-IN" dirty="0"/>
              <a:t>         height: 50;</a:t>
            </a:r>
          </a:p>
          <a:p>
            <a:pPr>
              <a:buNone/>
            </a:pPr>
            <a:r>
              <a:rPr lang="en-IN" dirty="0"/>
              <a:t>         font-size: 30pt;</a:t>
            </a:r>
          </a:p>
          <a:p>
            <a:pPr>
              <a:buNone/>
            </a:pPr>
            <a:r>
              <a:rPr lang="en-IN" dirty="0"/>
              <a:t>         font-family: Arial Black;</a:t>
            </a:r>
          </a:p>
          <a:p>
            <a:pPr>
              <a:buNone/>
            </a:pPr>
            <a:r>
              <a:rPr lang="en-IN" dirty="0"/>
              <a:t>         </a:t>
            </a:r>
            <a:r>
              <a:rPr lang="en-IN" dirty="0" err="1"/>
              <a:t>color</a:t>
            </a:r>
            <a:r>
              <a:rPr lang="en-IN" dirty="0"/>
              <a:t>: red;</a:t>
            </a:r>
          </a:p>
          <a:p>
            <a:pPr>
              <a:buNone/>
            </a:pPr>
            <a:r>
              <a:rPr lang="it-IT" dirty="0"/>
              <a:t>         filter: grayscale(50%)"&gt;CSS Tutorials&lt;/div&gt;</a:t>
            </a:r>
          </a:p>
          <a:p>
            <a:pPr>
              <a:buNone/>
            </a:pPr>
            <a:r>
              <a:rPr lang="en-IN" dirty="0"/>
              <a:t>&lt;/body&gt;</a:t>
            </a:r>
          </a:p>
          <a:p>
            <a:pPr>
              <a:buNone/>
            </a:pPr>
            <a:r>
              <a:rPr lang="en-IN" dirty="0"/>
              <a:t>&lt;/html&gt; </a:t>
            </a:r>
          </a:p>
        </p:txBody>
      </p:sp>
    </p:spTree>
    <p:extLst>
      <p:ext uri="{BB962C8B-B14F-4D97-AF65-F5344CB8AC3E}">
        <p14:creationId xmlns="" xmlns:p14="http://schemas.microsoft.com/office/powerpoint/2010/main" val="86283840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Invert </a:t>
            </a:r>
            <a:r>
              <a:rPr lang="en-IN" dirty="0" smtClean="0"/>
              <a:t>Effect</a:t>
            </a:r>
            <a:endParaRPr lang="en-IN" dirty="0"/>
          </a:p>
        </p:txBody>
      </p:sp>
      <p:sp>
        <p:nvSpPr>
          <p:cNvPr id="3" name="Content Placeholder 2"/>
          <p:cNvSpPr>
            <a:spLocks noGrp="1"/>
          </p:cNvSpPr>
          <p:nvPr>
            <p:ph idx="1"/>
          </p:nvPr>
        </p:nvSpPr>
        <p:spPr/>
        <p:txBody>
          <a:bodyPr>
            <a:normAutofit fontScale="40000" lnSpcReduction="20000"/>
          </a:bodyPr>
          <a:lstStyle/>
          <a:p>
            <a:pPr>
              <a:buNone/>
            </a:pPr>
            <a:r>
              <a:rPr lang="en-IN" dirty="0"/>
              <a:t>&lt;html&gt;</a:t>
            </a:r>
          </a:p>
          <a:p>
            <a:pPr>
              <a:buNone/>
            </a:pPr>
            <a:r>
              <a:rPr lang="en-IN" dirty="0"/>
              <a:t>&lt;head&gt;</a:t>
            </a:r>
          </a:p>
          <a:p>
            <a:pPr>
              <a:buNone/>
            </a:pPr>
            <a:r>
              <a:rPr lang="en-IN" dirty="0"/>
              <a:t>&lt;/head&gt;</a:t>
            </a:r>
          </a:p>
          <a:p>
            <a:pPr>
              <a:buNone/>
            </a:pPr>
            <a:endParaRPr lang="en-IN" dirty="0"/>
          </a:p>
          <a:p>
            <a:pPr>
              <a:buNone/>
            </a:pPr>
            <a:r>
              <a:rPr lang="en-IN" dirty="0"/>
              <a:t>&lt;body&gt;</a:t>
            </a:r>
          </a:p>
          <a:p>
            <a:pPr>
              <a:buNone/>
            </a:pPr>
            <a:r>
              <a:rPr lang="en-IN" dirty="0"/>
              <a:t>    &lt;p&gt;Image Example:&lt;/p&gt;</a:t>
            </a:r>
          </a:p>
          <a:p>
            <a:pPr>
              <a:buNone/>
            </a:pPr>
            <a:endParaRPr lang="en-IN" dirty="0"/>
          </a:p>
          <a:p>
            <a:pPr>
              <a:buNone/>
            </a:pPr>
            <a:r>
              <a:rPr lang="en-IN" dirty="0"/>
              <a:t>    &lt;</a:t>
            </a:r>
            <a:r>
              <a:rPr lang="en-IN" dirty="0" err="1"/>
              <a:t>img</a:t>
            </a:r>
            <a:r>
              <a:rPr lang="en-IN" dirty="0"/>
              <a:t> </a:t>
            </a:r>
            <a:r>
              <a:rPr lang="en-IN" dirty="0" err="1"/>
              <a:t>src</a:t>
            </a:r>
            <a:r>
              <a:rPr lang="en-IN" dirty="0"/>
              <a:t>="/images/fish.png"</a:t>
            </a:r>
          </a:p>
          <a:p>
            <a:pPr>
              <a:buNone/>
            </a:pPr>
            <a:r>
              <a:rPr lang="en-IN" dirty="0"/>
              <a:t>         alt="CSS Logo"</a:t>
            </a:r>
          </a:p>
          <a:p>
            <a:pPr>
              <a:buNone/>
            </a:pPr>
            <a:r>
              <a:rPr lang="en-IN" dirty="0"/>
              <a:t>         style="filter: invert(100%)"&gt;</a:t>
            </a:r>
          </a:p>
          <a:p>
            <a:pPr>
              <a:buNone/>
            </a:pPr>
            <a:endParaRPr lang="en-IN" dirty="0"/>
          </a:p>
          <a:p>
            <a:pPr>
              <a:buNone/>
            </a:pPr>
            <a:r>
              <a:rPr lang="en-IN" dirty="0"/>
              <a:t>    &lt;p&gt;Text Example:&lt;/p&gt;</a:t>
            </a:r>
          </a:p>
          <a:p>
            <a:pPr>
              <a:buNone/>
            </a:pPr>
            <a:endParaRPr lang="en-IN" dirty="0"/>
          </a:p>
          <a:p>
            <a:pPr>
              <a:buNone/>
            </a:pPr>
            <a:r>
              <a:rPr lang="en-IN" dirty="0"/>
              <a:t>    &lt;div style="width: 357;</a:t>
            </a:r>
          </a:p>
          <a:p>
            <a:pPr>
              <a:buNone/>
            </a:pPr>
            <a:r>
              <a:rPr lang="en-IN" dirty="0"/>
              <a:t>         height: 50;</a:t>
            </a:r>
          </a:p>
          <a:p>
            <a:pPr>
              <a:buNone/>
            </a:pPr>
            <a:r>
              <a:rPr lang="en-IN" dirty="0"/>
              <a:t>         font-size: 30pt;</a:t>
            </a:r>
          </a:p>
          <a:p>
            <a:pPr>
              <a:buNone/>
            </a:pPr>
            <a:r>
              <a:rPr lang="en-IN" dirty="0"/>
              <a:t>         font-family: Arial Black;</a:t>
            </a:r>
          </a:p>
          <a:p>
            <a:pPr>
              <a:buNone/>
            </a:pPr>
            <a:r>
              <a:rPr lang="en-IN" dirty="0"/>
              <a:t>         </a:t>
            </a:r>
            <a:r>
              <a:rPr lang="en-IN" dirty="0" err="1"/>
              <a:t>color</a:t>
            </a:r>
            <a:r>
              <a:rPr lang="en-IN" dirty="0"/>
              <a:t>: red;</a:t>
            </a:r>
          </a:p>
          <a:p>
            <a:pPr>
              <a:buNone/>
            </a:pPr>
            <a:r>
              <a:rPr lang="en-IN" dirty="0"/>
              <a:t>         filter: invert(100%)"&gt;CSS Tutorials&lt;/div&gt;</a:t>
            </a:r>
          </a:p>
          <a:p>
            <a:pPr>
              <a:buNone/>
            </a:pPr>
            <a:r>
              <a:rPr lang="en-IN" dirty="0"/>
              <a:t>&lt;/body&gt;</a:t>
            </a:r>
          </a:p>
          <a:p>
            <a:pPr>
              <a:buNone/>
            </a:pPr>
            <a:r>
              <a:rPr lang="en-IN" dirty="0"/>
              <a:t>&lt;/html&gt; </a:t>
            </a:r>
          </a:p>
        </p:txBody>
      </p:sp>
    </p:spTree>
    <p:extLst>
      <p:ext uri="{BB962C8B-B14F-4D97-AF65-F5344CB8AC3E}">
        <p14:creationId xmlns="" xmlns:p14="http://schemas.microsoft.com/office/powerpoint/2010/main" val="238016409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CSS3 - Rounded </a:t>
            </a:r>
            <a:r>
              <a:rPr lang="en-IN" dirty="0" smtClean="0"/>
              <a:t>Corners</a:t>
            </a:r>
            <a:endParaRPr lang="en-IN" dirty="0"/>
          </a:p>
        </p:txBody>
      </p:sp>
      <p:sp>
        <p:nvSpPr>
          <p:cNvPr id="3" name="Content Placeholder 2"/>
          <p:cNvSpPr>
            <a:spLocks noGrp="1"/>
          </p:cNvSpPr>
          <p:nvPr>
            <p:ph idx="1"/>
          </p:nvPr>
        </p:nvSpPr>
        <p:spPr/>
        <p:txBody>
          <a:bodyPr/>
          <a:lstStyle/>
          <a:p>
            <a:r>
              <a:rPr lang="en-US" dirty="0"/>
              <a:t>CSS3 Rounded corners are used to add special colored corner to body or text by using the border-radius </a:t>
            </a:r>
            <a:r>
              <a:rPr lang="en-US" dirty="0" err="1"/>
              <a:t>property.A</a:t>
            </a:r>
            <a:r>
              <a:rPr lang="en-US" dirty="0"/>
              <a:t> simple syntax of rounded corners is as follows −</a:t>
            </a:r>
          </a:p>
          <a:p>
            <a:r>
              <a:rPr lang="en-US" dirty="0"/>
              <a:t/>
            </a:r>
            <a:br>
              <a:rPr lang="en-US" dirty="0"/>
            </a:br>
            <a:endParaRPr lang="en-IN" dirty="0"/>
          </a:p>
        </p:txBody>
      </p:sp>
    </p:spTree>
    <p:extLst>
      <p:ext uri="{BB962C8B-B14F-4D97-AF65-F5344CB8AC3E}">
        <p14:creationId xmlns="" xmlns:p14="http://schemas.microsoft.com/office/powerpoint/2010/main" val="408393610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0256" t="12122" r="6250" b="30113"/>
          <a:stretch/>
        </p:blipFill>
        <p:spPr bwMode="auto">
          <a:xfrm>
            <a:off x="228600" y="152400"/>
            <a:ext cx="8534400" cy="624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3313115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357298"/>
            <a:ext cx="8229600" cy="4525963"/>
          </a:xfrm>
        </p:spPr>
        <p:txBody>
          <a:bodyPr>
            <a:noAutofit/>
          </a:bodyPr>
          <a:lstStyle/>
          <a:p>
            <a:pPr marL="0" indent="0">
              <a:buNone/>
            </a:pPr>
            <a:r>
              <a:rPr lang="en-IN" sz="900" b="1" dirty="0"/>
              <a:t>&lt;html&gt;</a:t>
            </a:r>
          </a:p>
          <a:p>
            <a:pPr marL="0" indent="0">
              <a:buNone/>
            </a:pPr>
            <a:r>
              <a:rPr lang="en-IN" sz="900" b="1" dirty="0"/>
              <a:t>&lt;head&gt;</a:t>
            </a:r>
          </a:p>
          <a:p>
            <a:pPr marL="0" indent="0">
              <a:buNone/>
            </a:pPr>
            <a:r>
              <a:rPr lang="en-IN" sz="900" b="1" dirty="0"/>
              <a:t>    &lt;style&gt;</a:t>
            </a:r>
          </a:p>
          <a:p>
            <a:pPr marL="0" indent="0">
              <a:buNone/>
            </a:pPr>
            <a:r>
              <a:rPr lang="en-IN" sz="900" b="1" dirty="0"/>
              <a:t>        #rcorners1 {</a:t>
            </a:r>
          </a:p>
          <a:p>
            <a:pPr marL="0" indent="0">
              <a:buNone/>
            </a:pPr>
            <a:r>
              <a:rPr lang="en-IN" sz="900" b="1" dirty="0"/>
              <a:t>            border-radius: 25px;</a:t>
            </a:r>
          </a:p>
          <a:p>
            <a:pPr marL="0" indent="0">
              <a:buNone/>
            </a:pPr>
            <a:r>
              <a:rPr lang="en-IN" sz="900" b="1" dirty="0"/>
              <a:t>            background: #8AC007;</a:t>
            </a:r>
          </a:p>
          <a:p>
            <a:pPr marL="0" indent="0">
              <a:buNone/>
            </a:pPr>
            <a:r>
              <a:rPr lang="en-IN" sz="900" b="1" dirty="0"/>
              <a:t>            padding: 20px;</a:t>
            </a:r>
          </a:p>
          <a:p>
            <a:pPr marL="0" indent="0">
              <a:buNone/>
            </a:pPr>
            <a:r>
              <a:rPr lang="en-IN" sz="900" b="1" dirty="0"/>
              <a:t>            width: 200px;</a:t>
            </a:r>
          </a:p>
          <a:p>
            <a:pPr marL="0" indent="0">
              <a:buNone/>
            </a:pPr>
            <a:r>
              <a:rPr lang="en-IN" sz="900" b="1" dirty="0"/>
              <a:t>            height: 150px;</a:t>
            </a:r>
          </a:p>
          <a:p>
            <a:pPr marL="0" indent="0">
              <a:buNone/>
            </a:pPr>
            <a:r>
              <a:rPr lang="en-IN" sz="900" b="1" dirty="0"/>
              <a:t>        }</a:t>
            </a:r>
          </a:p>
          <a:p>
            <a:pPr marL="0" indent="0">
              <a:buNone/>
            </a:pPr>
            <a:endParaRPr lang="en-IN" sz="900" b="1" dirty="0"/>
          </a:p>
          <a:p>
            <a:pPr marL="0" indent="0">
              <a:buNone/>
            </a:pPr>
            <a:r>
              <a:rPr lang="en-IN" sz="900" b="1" dirty="0"/>
              <a:t>        #rcorners2 {</a:t>
            </a:r>
          </a:p>
          <a:p>
            <a:pPr marL="0" indent="0">
              <a:buNone/>
            </a:pPr>
            <a:r>
              <a:rPr lang="en-IN" sz="900" b="1" dirty="0"/>
              <a:t>            border-radius: 25px;</a:t>
            </a:r>
          </a:p>
          <a:p>
            <a:pPr marL="0" indent="0">
              <a:buNone/>
            </a:pPr>
            <a:r>
              <a:rPr lang="en-IN" sz="900" b="1" dirty="0"/>
              <a:t>            border: 2px solid #8AC007;</a:t>
            </a:r>
          </a:p>
          <a:p>
            <a:pPr marL="0" indent="0">
              <a:buNone/>
            </a:pPr>
            <a:r>
              <a:rPr lang="en-IN" sz="900" b="1" dirty="0"/>
              <a:t>            padding: 20px;</a:t>
            </a:r>
          </a:p>
          <a:p>
            <a:pPr marL="0" indent="0">
              <a:buNone/>
            </a:pPr>
            <a:r>
              <a:rPr lang="en-IN" sz="900" b="1" dirty="0"/>
              <a:t>            width: 200px;</a:t>
            </a:r>
          </a:p>
          <a:p>
            <a:pPr marL="0" indent="0">
              <a:buNone/>
            </a:pPr>
            <a:r>
              <a:rPr lang="en-IN" sz="900" b="1" dirty="0"/>
              <a:t>            height: 150px;</a:t>
            </a:r>
          </a:p>
          <a:p>
            <a:pPr marL="0" indent="0">
              <a:buNone/>
            </a:pPr>
            <a:r>
              <a:rPr lang="en-IN" sz="900" b="1" dirty="0"/>
              <a:t>        }</a:t>
            </a:r>
          </a:p>
          <a:p>
            <a:pPr marL="0" indent="0">
              <a:buNone/>
            </a:pPr>
            <a:endParaRPr lang="en-IN" sz="900" b="1" dirty="0"/>
          </a:p>
          <a:p>
            <a:pPr marL="0" indent="0">
              <a:buNone/>
            </a:pPr>
            <a:r>
              <a:rPr lang="en-IN" sz="900" b="1" dirty="0"/>
              <a:t>        #rcorners3 {</a:t>
            </a:r>
          </a:p>
          <a:p>
            <a:pPr marL="0" indent="0">
              <a:buNone/>
            </a:pPr>
            <a:r>
              <a:rPr lang="en-IN" sz="900" b="1" dirty="0"/>
              <a:t>            border-radius: 25px;</a:t>
            </a:r>
          </a:p>
          <a:p>
            <a:pPr marL="0" indent="0">
              <a:buNone/>
            </a:pPr>
            <a:r>
              <a:rPr lang="en-IN" sz="900" b="1" dirty="0"/>
              <a:t>            background: </a:t>
            </a:r>
            <a:r>
              <a:rPr lang="en-IN" sz="900" b="1" dirty="0" err="1"/>
              <a:t>url</a:t>
            </a:r>
            <a:r>
              <a:rPr lang="en-IN" sz="900" b="1" dirty="0"/>
              <a:t>(/images/bulp.jpg);</a:t>
            </a:r>
          </a:p>
          <a:p>
            <a:pPr marL="0" indent="0">
              <a:buNone/>
            </a:pPr>
            <a:r>
              <a:rPr lang="en-IN" sz="900" b="1" dirty="0"/>
              <a:t>            background-position: left top;</a:t>
            </a:r>
          </a:p>
          <a:p>
            <a:pPr marL="0" indent="0">
              <a:buNone/>
            </a:pPr>
            <a:r>
              <a:rPr lang="en-IN" sz="900" b="1" dirty="0"/>
              <a:t>            background-repeat: repeat;</a:t>
            </a:r>
          </a:p>
          <a:p>
            <a:pPr marL="0" indent="0">
              <a:buNone/>
            </a:pPr>
            <a:r>
              <a:rPr lang="en-IN" sz="900" b="1" dirty="0"/>
              <a:t>            padding: 20px;</a:t>
            </a:r>
          </a:p>
          <a:p>
            <a:pPr marL="0" indent="0">
              <a:buNone/>
            </a:pPr>
            <a:r>
              <a:rPr lang="en-IN" sz="900" b="1" dirty="0"/>
              <a:t>            width: 200px;</a:t>
            </a:r>
          </a:p>
          <a:p>
            <a:pPr marL="0" indent="0">
              <a:buNone/>
            </a:pPr>
            <a:r>
              <a:rPr lang="en-IN" sz="900" b="1" dirty="0"/>
              <a:t>            height: 150px;</a:t>
            </a:r>
          </a:p>
          <a:p>
            <a:pPr marL="0" indent="0">
              <a:buNone/>
            </a:pPr>
            <a:r>
              <a:rPr lang="en-IN" sz="900" b="1" dirty="0"/>
              <a:t>        }</a:t>
            </a:r>
          </a:p>
          <a:p>
            <a:pPr marL="0" indent="0">
              <a:buNone/>
            </a:pPr>
            <a:r>
              <a:rPr lang="en-IN" sz="900" b="1" dirty="0"/>
              <a:t>    &lt;/style&gt;</a:t>
            </a:r>
          </a:p>
          <a:p>
            <a:pPr marL="0" indent="0">
              <a:buNone/>
            </a:pPr>
            <a:r>
              <a:rPr lang="en-IN" sz="900" b="1" dirty="0"/>
              <a:t>&lt;/head&gt;</a:t>
            </a:r>
          </a:p>
          <a:p>
            <a:pPr marL="0" indent="0">
              <a:buNone/>
            </a:pPr>
            <a:endParaRPr lang="en-IN" sz="900" b="1" dirty="0"/>
          </a:p>
          <a:p>
            <a:pPr marL="0" indent="0">
              <a:buNone/>
            </a:pPr>
            <a:r>
              <a:rPr lang="en-IN" sz="900" b="1" dirty="0"/>
              <a:t>&lt;body&gt;</a:t>
            </a:r>
          </a:p>
          <a:p>
            <a:pPr marL="0" indent="0">
              <a:buNone/>
            </a:pPr>
            <a:r>
              <a:rPr lang="en-US" sz="900" b="1" dirty="0"/>
              <a:t>    &lt;p id="rcorners1"&gt;Rounded corners!&lt;/p&gt;</a:t>
            </a:r>
          </a:p>
          <a:p>
            <a:pPr marL="0" indent="0">
              <a:buNone/>
            </a:pPr>
            <a:r>
              <a:rPr lang="en-US" sz="900" b="1" dirty="0"/>
              <a:t>    &lt;p id="rcorners2"&gt;Rounded corners!&lt;/p&gt;</a:t>
            </a:r>
          </a:p>
          <a:p>
            <a:pPr marL="0" indent="0">
              <a:buNone/>
            </a:pPr>
            <a:r>
              <a:rPr lang="en-US" sz="900" b="1" dirty="0"/>
              <a:t>    &lt;p id="rcorners3"&gt;Rounded corners!&lt;/p&gt;</a:t>
            </a:r>
          </a:p>
          <a:p>
            <a:pPr marL="0" indent="0">
              <a:buNone/>
            </a:pPr>
            <a:r>
              <a:rPr lang="en-IN" sz="900" b="1" dirty="0"/>
              <a:t>&lt;/body&gt;</a:t>
            </a:r>
          </a:p>
          <a:p>
            <a:pPr marL="0" indent="0">
              <a:buNone/>
            </a:pPr>
            <a:r>
              <a:rPr lang="en-IN" sz="900" b="1" dirty="0"/>
              <a:t>&lt;/html&gt;</a:t>
            </a:r>
          </a:p>
          <a:p>
            <a:endParaRPr lang="en-IN" sz="900" b="1" dirty="0"/>
          </a:p>
        </p:txBody>
      </p:sp>
    </p:spTree>
    <p:extLst>
      <p:ext uri="{BB962C8B-B14F-4D97-AF65-F5344CB8AC3E}">
        <p14:creationId xmlns="" xmlns:p14="http://schemas.microsoft.com/office/powerpoint/2010/main" val="184555896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Each Corner </a:t>
            </a:r>
            <a:r>
              <a:rPr lang="en-IN" dirty="0" smtClean="0"/>
              <a:t>property</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#rcorners1 {</a:t>
            </a:r>
          </a:p>
          <a:p>
            <a:pPr marL="0" indent="0">
              <a:buNone/>
            </a:pPr>
            <a:r>
              <a:rPr lang="sv-SE" dirty="0"/>
              <a:t>            border-radius: 15px 100px 90px 50px;</a:t>
            </a:r>
          </a:p>
          <a:p>
            <a:pPr marL="0" indent="0">
              <a:buNone/>
            </a:pPr>
            <a:r>
              <a:rPr lang="en-IN" dirty="0"/>
              <a:t>            background: #a44170;</a:t>
            </a:r>
          </a:p>
          <a:p>
            <a:pPr marL="0" indent="0">
              <a:buNone/>
            </a:pPr>
            <a:r>
              <a:rPr lang="en-IN" dirty="0"/>
              <a:t>            padding: 20px;</a:t>
            </a:r>
          </a:p>
          <a:p>
            <a:pPr marL="0" indent="0">
              <a:buNone/>
            </a:pPr>
            <a:r>
              <a:rPr lang="en-IN" dirty="0"/>
              <a:t>            width: 100px;</a:t>
            </a:r>
          </a:p>
          <a:p>
            <a:pPr marL="0" indent="0">
              <a:buNone/>
            </a:pPr>
            <a:r>
              <a:rPr lang="en-IN" dirty="0"/>
              <a:t>            height: 100px;</a:t>
            </a:r>
          </a:p>
          <a:p>
            <a:pPr marL="0" indent="0">
              <a:buNone/>
            </a:pPr>
            <a:r>
              <a:rPr lang="en-IN" dirty="0"/>
              <a:t>        }</a:t>
            </a:r>
          </a:p>
          <a:p>
            <a:pPr marL="0" indent="0">
              <a:buNone/>
            </a:pPr>
            <a:endParaRPr lang="en-IN" dirty="0"/>
          </a:p>
          <a:p>
            <a:pPr marL="0" indent="0">
              <a:buNone/>
            </a:pPr>
            <a:r>
              <a:rPr lang="en-IN" dirty="0"/>
              <a:t>        #rcorners2 {</a:t>
            </a:r>
          </a:p>
          <a:p>
            <a:pPr marL="0" indent="0">
              <a:buNone/>
            </a:pPr>
            <a:r>
              <a:rPr lang="en-IN" dirty="0"/>
              <a:t>            border-radius: 15px 50px 30px;</a:t>
            </a:r>
          </a:p>
          <a:p>
            <a:pPr marL="0" indent="0">
              <a:buNone/>
            </a:pPr>
            <a:r>
              <a:rPr lang="en-IN" dirty="0"/>
              <a:t>            background: #a44170;</a:t>
            </a:r>
          </a:p>
          <a:p>
            <a:pPr marL="0" indent="0">
              <a:buNone/>
            </a:pPr>
            <a:r>
              <a:rPr lang="en-IN" dirty="0"/>
              <a:t>            padding: 20px;</a:t>
            </a:r>
          </a:p>
          <a:p>
            <a:pPr marL="0" indent="0">
              <a:buNone/>
            </a:pPr>
            <a:r>
              <a:rPr lang="en-IN" dirty="0"/>
              <a:t>            width: 100px;</a:t>
            </a:r>
          </a:p>
          <a:p>
            <a:pPr marL="0" indent="0">
              <a:buNone/>
            </a:pPr>
            <a:r>
              <a:rPr lang="en-IN" dirty="0"/>
              <a:t>            height: 100px;</a:t>
            </a:r>
          </a:p>
          <a:p>
            <a:pPr marL="0" indent="0">
              <a:buNone/>
            </a:pPr>
            <a:r>
              <a:rPr lang="en-IN" dirty="0"/>
              <a:t>        }</a:t>
            </a:r>
          </a:p>
          <a:p>
            <a:pPr marL="0" indent="0">
              <a:buNone/>
            </a:pPr>
            <a:endParaRPr lang="en-IN" dirty="0"/>
          </a:p>
          <a:p>
            <a:pPr marL="0" indent="0">
              <a:buNone/>
            </a:pPr>
            <a:r>
              <a:rPr lang="en-IN" dirty="0"/>
              <a:t>        #rcorners3 {</a:t>
            </a:r>
          </a:p>
          <a:p>
            <a:pPr marL="0" indent="0">
              <a:buNone/>
            </a:pPr>
            <a:r>
              <a:rPr lang="en-IN" dirty="0"/>
              <a:t>            border-radius: 15px 50px;</a:t>
            </a:r>
          </a:p>
          <a:p>
            <a:pPr marL="0" indent="0">
              <a:buNone/>
            </a:pPr>
            <a:r>
              <a:rPr lang="en-IN" dirty="0"/>
              <a:t>            background: #a44170;</a:t>
            </a:r>
          </a:p>
          <a:p>
            <a:pPr marL="0" indent="0">
              <a:buNone/>
            </a:pPr>
            <a:r>
              <a:rPr lang="en-IN" dirty="0"/>
              <a:t>            padding: 20px;</a:t>
            </a:r>
          </a:p>
          <a:p>
            <a:pPr marL="0" indent="0">
              <a:buNone/>
            </a:pPr>
            <a:r>
              <a:rPr lang="en-IN" dirty="0"/>
              <a:t>            width: 100px;</a:t>
            </a:r>
          </a:p>
          <a:p>
            <a:pPr marL="0" indent="0">
              <a:buNone/>
            </a:pPr>
            <a:r>
              <a:rPr lang="en-IN" dirty="0"/>
              <a:t>            height: 100px;</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&lt;p id="rcorners1"&gt;&lt;/p&gt;</a:t>
            </a:r>
          </a:p>
          <a:p>
            <a:pPr marL="0" indent="0">
              <a:buNone/>
            </a:pPr>
            <a:r>
              <a:rPr lang="en-IN" dirty="0"/>
              <a:t>    &lt;p id="rcorners2"&gt;&lt;/p&gt;</a:t>
            </a:r>
          </a:p>
          <a:p>
            <a:pPr marL="0" indent="0">
              <a:buNone/>
            </a:pPr>
            <a:r>
              <a:rPr lang="en-IN" dirty="0"/>
              <a:t>    &lt;p id="rcorners3"&gt;&lt;/p&gt;</a:t>
            </a:r>
          </a:p>
          <a:p>
            <a:pPr marL="0" indent="0">
              <a:buNone/>
            </a:pPr>
            <a:r>
              <a:rPr lang="en-IN" dirty="0"/>
              <a:t>&lt;/body&gt;</a:t>
            </a:r>
          </a:p>
          <a:p>
            <a:pPr marL="0" indent="0">
              <a:buNone/>
            </a:pPr>
            <a:r>
              <a:rPr lang="en-IN" dirty="0"/>
              <a:t>&lt;body&gt;</a:t>
            </a:r>
          </a:p>
          <a:p>
            <a:endParaRPr lang="en-IN" dirty="0"/>
          </a:p>
        </p:txBody>
      </p:sp>
    </p:spTree>
    <p:extLst>
      <p:ext uri="{BB962C8B-B14F-4D97-AF65-F5344CB8AC3E}">
        <p14:creationId xmlns="" xmlns:p14="http://schemas.microsoft.com/office/powerpoint/2010/main" val="1553452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 &lt;style&gt;</a:t>
            </a:r>
          </a:p>
          <a:p>
            <a:endParaRPr lang="en-IN" dirty="0"/>
          </a:p>
          <a:p>
            <a:r>
              <a:rPr lang="en-IN" dirty="0"/>
              <a:t>h5.black</a:t>
            </a:r>
          </a:p>
          <a:p>
            <a:r>
              <a:rPr lang="en-IN" dirty="0"/>
              <a:t>{</a:t>
            </a:r>
          </a:p>
          <a:p>
            <a:r>
              <a:rPr lang="en-IN" dirty="0"/>
              <a:t>    </a:t>
            </a:r>
            <a:r>
              <a:rPr lang="en-IN" dirty="0" err="1"/>
              <a:t>color:darkorange</a:t>
            </a:r>
            <a:endParaRPr lang="en-IN" dirty="0"/>
          </a:p>
          <a:p>
            <a:r>
              <a:rPr lang="en-IN" dirty="0"/>
              <a:t>}</a:t>
            </a:r>
          </a:p>
          <a:p>
            <a:r>
              <a:rPr lang="en-IN" dirty="0"/>
              <a:t>    &lt;/style</a:t>
            </a:r>
            <a:r>
              <a:rPr lang="en-IN" dirty="0" smtClean="0"/>
              <a:t>&gt;</a:t>
            </a:r>
          </a:p>
          <a:p>
            <a:r>
              <a:rPr lang="en-IN" dirty="0" smtClean="0"/>
              <a:t>=============</a:t>
            </a:r>
          </a:p>
          <a:p>
            <a:endParaRPr lang="en-IN" dirty="0" smtClean="0"/>
          </a:p>
          <a:p>
            <a:r>
              <a:rPr lang="en-US" dirty="0"/>
              <a:t> &lt;h5 class="black"&gt;Content Articles&lt;/h5&gt;</a:t>
            </a:r>
            <a:endParaRPr lang="en-IN" dirty="0"/>
          </a:p>
        </p:txBody>
      </p:sp>
    </p:spTree>
    <p:extLst>
      <p:ext uri="{BB962C8B-B14F-4D97-AF65-F5344CB8AC3E}">
        <p14:creationId xmlns="" xmlns:p14="http://schemas.microsoft.com/office/powerpoint/2010/main" val="49984718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CSS3 - Border </a:t>
            </a:r>
            <a:r>
              <a:rPr lang="en-IN" dirty="0" smtClean="0"/>
              <a:t>Image</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#borderimg1 {</a:t>
            </a:r>
          </a:p>
          <a:p>
            <a:pPr marL="0" indent="0">
              <a:buNone/>
            </a:pPr>
            <a:r>
              <a:rPr lang="en-IN" dirty="0"/>
              <a:t>            border: 10px solid transparent;</a:t>
            </a:r>
          </a:p>
          <a:p>
            <a:pPr marL="0" indent="0">
              <a:buNone/>
            </a:pPr>
            <a:r>
              <a:rPr lang="en-IN" dirty="0"/>
              <a:t>            padding: 15px;</a:t>
            </a:r>
          </a:p>
          <a:p>
            <a:pPr marL="0" indent="0">
              <a:buNone/>
            </a:pPr>
            <a:r>
              <a:rPr lang="en-IN" dirty="0"/>
              <a:t>            border-image-source: </a:t>
            </a:r>
            <a:r>
              <a:rPr lang="en-IN" dirty="0" err="1"/>
              <a:t>url</a:t>
            </a:r>
            <a:r>
              <a:rPr lang="en-IN" dirty="0"/>
              <a:t>(/images/bulp.jpg);</a:t>
            </a:r>
          </a:p>
          <a:p>
            <a:pPr marL="0" indent="0">
              <a:buNone/>
            </a:pPr>
            <a:r>
              <a:rPr lang="en-IN" dirty="0"/>
              <a:t>            border-image-repeat: round;</a:t>
            </a:r>
          </a:p>
          <a:p>
            <a:pPr marL="0" indent="0">
              <a:buNone/>
            </a:pPr>
            <a:r>
              <a:rPr lang="en-IN" dirty="0"/>
              <a:t>            border-image-slice: 30;</a:t>
            </a:r>
          </a:p>
          <a:p>
            <a:pPr marL="0" indent="0">
              <a:buNone/>
            </a:pPr>
            <a:r>
              <a:rPr lang="en-IN" dirty="0"/>
              <a:t>            border-image-width: 10px;</a:t>
            </a:r>
          </a:p>
          <a:p>
            <a:pPr marL="0" indent="0">
              <a:buNone/>
            </a:pPr>
            <a:r>
              <a:rPr lang="en-IN" dirty="0"/>
              <a:t>        }</a:t>
            </a:r>
          </a:p>
          <a:p>
            <a:pPr marL="0" indent="0">
              <a:buNone/>
            </a:pPr>
            <a:endParaRPr lang="en-IN" dirty="0"/>
          </a:p>
          <a:p>
            <a:pPr marL="0" indent="0">
              <a:buNone/>
            </a:pPr>
            <a:r>
              <a:rPr lang="en-IN" dirty="0"/>
              <a:t>        #borderimg2 {</a:t>
            </a:r>
          </a:p>
          <a:p>
            <a:pPr marL="0" indent="0">
              <a:buNone/>
            </a:pPr>
            <a:r>
              <a:rPr lang="en-IN" dirty="0"/>
              <a:t>            border: 10px solid transparent;</a:t>
            </a:r>
          </a:p>
          <a:p>
            <a:pPr marL="0" indent="0">
              <a:buNone/>
            </a:pPr>
            <a:r>
              <a:rPr lang="en-IN" dirty="0"/>
              <a:t>            padding: 15px;</a:t>
            </a:r>
          </a:p>
          <a:p>
            <a:pPr marL="0" indent="0">
              <a:buNone/>
            </a:pPr>
            <a:r>
              <a:rPr lang="en-IN" dirty="0"/>
              <a:t>            border-image-source: </a:t>
            </a:r>
            <a:r>
              <a:rPr lang="en-IN" dirty="0" err="1"/>
              <a:t>url</a:t>
            </a:r>
            <a:r>
              <a:rPr lang="en-IN" dirty="0"/>
              <a:t>(/images/bulp.jpg);</a:t>
            </a:r>
          </a:p>
          <a:p>
            <a:pPr marL="0" indent="0">
              <a:buNone/>
            </a:pPr>
            <a:r>
              <a:rPr lang="en-IN" dirty="0"/>
              <a:t>            border-image-repeat: round;</a:t>
            </a:r>
          </a:p>
          <a:p>
            <a:pPr marL="0" indent="0">
              <a:buNone/>
            </a:pPr>
            <a:r>
              <a:rPr lang="en-IN" dirty="0"/>
              <a:t>            border-image-slice: 30;</a:t>
            </a:r>
          </a:p>
          <a:p>
            <a:pPr marL="0" indent="0">
              <a:buNone/>
            </a:pPr>
            <a:r>
              <a:rPr lang="en-IN" dirty="0"/>
              <a:t>            border-image-width: 20px;</a:t>
            </a:r>
          </a:p>
          <a:p>
            <a:pPr marL="0" indent="0">
              <a:buNone/>
            </a:pPr>
            <a:r>
              <a:rPr lang="en-IN" dirty="0"/>
              <a:t>        }</a:t>
            </a:r>
          </a:p>
          <a:p>
            <a:pPr marL="0" indent="0">
              <a:buNone/>
            </a:pPr>
            <a:endParaRPr lang="en-IN" dirty="0"/>
          </a:p>
          <a:p>
            <a:pPr marL="0" indent="0">
              <a:buNone/>
            </a:pPr>
            <a:r>
              <a:rPr lang="en-IN" dirty="0"/>
              <a:t>        #borderimg3 {</a:t>
            </a:r>
          </a:p>
          <a:p>
            <a:pPr marL="0" indent="0">
              <a:buNone/>
            </a:pPr>
            <a:r>
              <a:rPr lang="en-IN" dirty="0"/>
              <a:t>            border: 10px solid transparent;</a:t>
            </a:r>
          </a:p>
          <a:p>
            <a:pPr marL="0" indent="0">
              <a:buNone/>
            </a:pPr>
            <a:r>
              <a:rPr lang="en-IN" dirty="0"/>
              <a:t>            padding: 15px;</a:t>
            </a:r>
          </a:p>
          <a:p>
            <a:pPr marL="0" indent="0">
              <a:buNone/>
            </a:pPr>
            <a:r>
              <a:rPr lang="en-IN" dirty="0"/>
              <a:t>            border-image-source: </a:t>
            </a:r>
            <a:r>
              <a:rPr lang="en-IN" dirty="0" err="1"/>
              <a:t>url</a:t>
            </a:r>
            <a:r>
              <a:rPr lang="en-IN" dirty="0"/>
              <a:t>(/images/bulp.jpg);</a:t>
            </a:r>
          </a:p>
          <a:p>
            <a:pPr marL="0" indent="0">
              <a:buNone/>
            </a:pPr>
            <a:r>
              <a:rPr lang="en-IN" dirty="0"/>
              <a:t>            border-image-repeat: round;</a:t>
            </a:r>
          </a:p>
          <a:p>
            <a:pPr marL="0" indent="0">
              <a:buNone/>
            </a:pPr>
            <a:r>
              <a:rPr lang="en-IN" dirty="0"/>
              <a:t>            border-image-slice: 30;</a:t>
            </a:r>
          </a:p>
          <a:p>
            <a:pPr marL="0" indent="0">
              <a:buNone/>
            </a:pPr>
            <a:r>
              <a:rPr lang="en-IN" dirty="0"/>
              <a:t>            border-image-width: 30px;</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US" dirty="0"/>
              <a:t>    &lt;p id="borderimg1"&gt;This is image boarder example.&lt;/p&gt;</a:t>
            </a:r>
          </a:p>
          <a:p>
            <a:pPr marL="0" indent="0">
              <a:buNone/>
            </a:pPr>
            <a:r>
              <a:rPr lang="en-US" dirty="0"/>
              <a:t>    &lt;p id="borderimg2"&gt;This is image boarder example.&lt;/p&gt;</a:t>
            </a:r>
          </a:p>
          <a:p>
            <a:pPr marL="0" indent="0">
              <a:buNone/>
            </a:pPr>
            <a:r>
              <a:rPr lang="en-US" dirty="0"/>
              <a:t>    &lt;p id="borderimg3"&gt;This is image boarder example.&lt;/p&gt;</a:t>
            </a:r>
          </a:p>
          <a:p>
            <a:pPr marL="0" indent="0">
              <a:buNone/>
            </a:pPr>
            <a:r>
              <a:rPr lang="en-IN" dirty="0"/>
              <a:t>&lt;/body&gt;</a:t>
            </a:r>
          </a:p>
          <a:p>
            <a:pPr marL="0" indent="0">
              <a:buNone/>
            </a:pPr>
            <a:r>
              <a:rPr lang="en-IN" dirty="0"/>
              <a:t>&lt;/html&gt;</a:t>
            </a:r>
          </a:p>
          <a:p>
            <a:pPr marL="0" indent="0">
              <a:buNone/>
            </a:pPr>
            <a:endParaRPr lang="en-IN" dirty="0"/>
          </a:p>
        </p:txBody>
      </p:sp>
    </p:spTree>
    <p:extLst>
      <p:ext uri="{BB962C8B-B14F-4D97-AF65-F5344CB8AC3E}">
        <p14:creationId xmlns="" xmlns:p14="http://schemas.microsoft.com/office/powerpoint/2010/main" val="265458984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CSS3 - Multi </a:t>
            </a:r>
            <a:r>
              <a:rPr lang="en-IN" dirty="0" smtClean="0"/>
              <a:t>Background</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a:t>
            </a:r>
            <a:r>
              <a:rPr lang="en-IN" dirty="0" err="1"/>
              <a:t>multibackground</a:t>
            </a:r>
            <a:r>
              <a:rPr lang="en-IN" dirty="0"/>
              <a:t> {</a:t>
            </a:r>
          </a:p>
          <a:p>
            <a:pPr marL="0" indent="0">
              <a:buNone/>
            </a:pPr>
            <a:r>
              <a:rPr lang="en-US" dirty="0"/>
              <a:t>            background-image: </a:t>
            </a:r>
            <a:r>
              <a:rPr lang="en-US" dirty="0" err="1"/>
              <a:t>url</a:t>
            </a:r>
            <a:r>
              <a:rPr lang="en-US" dirty="0"/>
              <a:t>(/images/fish.jpg) , </a:t>
            </a:r>
            <a:r>
              <a:rPr lang="en-US" dirty="0" err="1"/>
              <a:t>url</a:t>
            </a:r>
            <a:r>
              <a:rPr lang="en-US" dirty="0"/>
              <a:t>(/images/fish.png);</a:t>
            </a:r>
          </a:p>
          <a:p>
            <a:pPr marL="0" indent="0">
              <a:buNone/>
            </a:pPr>
            <a:r>
              <a:rPr lang="en-US" dirty="0"/>
              <a:t>            background-position: left top, left top;</a:t>
            </a:r>
          </a:p>
          <a:p>
            <a:pPr marL="0" indent="0">
              <a:buNone/>
            </a:pPr>
            <a:r>
              <a:rPr lang="en-IN" dirty="0"/>
              <a:t>            background-repeat: no-repeat, repeat;</a:t>
            </a:r>
          </a:p>
          <a:p>
            <a:pPr marL="0" indent="0">
              <a:buNone/>
            </a:pPr>
            <a:r>
              <a:rPr lang="en-IN" dirty="0"/>
              <a:t>            padding: 75px;</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endParaRPr lang="en-IN" dirty="0"/>
          </a:p>
          <a:p>
            <a:pPr marL="0" indent="0">
              <a:buNone/>
            </a:pPr>
            <a:r>
              <a:rPr lang="en-IN" dirty="0"/>
              <a:t>    &lt;div id="</a:t>
            </a:r>
            <a:r>
              <a:rPr lang="en-IN" dirty="0" err="1"/>
              <a:t>multibackground</a:t>
            </a:r>
            <a:r>
              <a:rPr lang="en-IN" dirty="0"/>
              <a:t>"&gt;</a:t>
            </a:r>
          </a:p>
          <a:p>
            <a:pPr marL="0" indent="0">
              <a:buNone/>
            </a:pPr>
            <a:r>
              <a:rPr lang="en-IN" dirty="0"/>
              <a:t>        &lt;h1&gt;www.tutorialspoint.com&lt;/h1&gt;</a:t>
            </a:r>
          </a:p>
          <a:p>
            <a:pPr marL="0" indent="0">
              <a:buNone/>
            </a:pPr>
            <a:r>
              <a:rPr lang="en-IN" dirty="0"/>
              <a:t>        &lt;p&gt;</a:t>
            </a:r>
          </a:p>
          <a:p>
            <a:pPr marL="0" indent="0">
              <a:buNone/>
            </a:pPr>
            <a:r>
              <a:rPr lang="en-US" dirty="0"/>
              <a:t>            Tutorials Point originated from the idea that there exists a class of</a:t>
            </a:r>
          </a:p>
          <a:p>
            <a:pPr marL="0" indent="0">
              <a:buNone/>
            </a:pPr>
            <a:r>
              <a:rPr lang="en-US" dirty="0"/>
              <a:t>            readers who respond better to online content and prefer to learn new</a:t>
            </a:r>
          </a:p>
          <a:p>
            <a:pPr marL="0" indent="0">
              <a:buNone/>
            </a:pPr>
            <a:r>
              <a:rPr lang="en-US" dirty="0"/>
              <a:t>            skills at their own pace from the comforts of their drawing rooms.</a:t>
            </a:r>
          </a:p>
          <a:p>
            <a:pPr marL="0" indent="0">
              <a:buNone/>
            </a:pPr>
            <a:r>
              <a:rPr lang="en-US" dirty="0"/>
              <a:t>            The journey commenced with a single tutorial on HTML in  2006 and elated</a:t>
            </a:r>
          </a:p>
          <a:p>
            <a:pPr marL="0" indent="0">
              <a:buNone/>
            </a:pPr>
            <a:r>
              <a:rPr lang="en-US" dirty="0"/>
              <a:t>            by the response it generated, we worked our way to adding fresh tutorials</a:t>
            </a:r>
          </a:p>
          <a:p>
            <a:pPr marL="0" indent="0">
              <a:buNone/>
            </a:pPr>
            <a:r>
              <a:rPr lang="en-US" dirty="0"/>
              <a:t>            to our repository which now proudly flaunts a wealth of tutorials and</a:t>
            </a:r>
          </a:p>
          <a:p>
            <a:pPr marL="0" indent="0">
              <a:buNone/>
            </a:pPr>
            <a:r>
              <a:rPr lang="en-US" dirty="0"/>
              <a:t>            allied articles on topics ranging from programming languages to web designing</a:t>
            </a:r>
          </a:p>
          <a:p>
            <a:pPr marL="0" indent="0">
              <a:buNone/>
            </a:pPr>
            <a:r>
              <a:rPr lang="en-US" dirty="0"/>
              <a:t>            to academics and much more..</a:t>
            </a:r>
          </a:p>
          <a:p>
            <a:pPr marL="0" indent="0">
              <a:buNone/>
            </a:pPr>
            <a:r>
              <a:rPr lang="en-IN" dirty="0"/>
              <a:t>        &lt;/p&gt;</a:t>
            </a:r>
          </a:p>
          <a:p>
            <a:pPr marL="0" indent="0">
              <a:buNone/>
            </a:pPr>
            <a:r>
              <a:rPr lang="en-IN" dirty="0"/>
              <a:t>    &lt;/div&gt;</a:t>
            </a:r>
          </a:p>
          <a:p>
            <a:pPr marL="0" indent="0">
              <a:buNone/>
            </a:pPr>
            <a:endParaRPr lang="en-IN" dirty="0"/>
          </a:p>
          <a:p>
            <a:pPr marL="0" indent="0">
              <a:buNone/>
            </a:pPr>
            <a:r>
              <a:rPr lang="en-IN" dirty="0"/>
              <a:t>&lt;/body&gt;</a:t>
            </a:r>
          </a:p>
          <a:p>
            <a:pPr marL="0" indent="0">
              <a:buNone/>
            </a:pPr>
            <a:r>
              <a:rPr lang="en-IN" dirty="0"/>
              <a:t>&lt;/html&gt; </a:t>
            </a:r>
          </a:p>
        </p:txBody>
      </p:sp>
    </p:spTree>
    <p:extLst>
      <p:ext uri="{BB962C8B-B14F-4D97-AF65-F5344CB8AC3E}">
        <p14:creationId xmlns="" xmlns:p14="http://schemas.microsoft.com/office/powerpoint/2010/main" val="16166623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CSS3 - </a:t>
            </a:r>
            <a:r>
              <a:rPr lang="en-IN" dirty="0" smtClean="0"/>
              <a:t>Gradients</a:t>
            </a:r>
            <a:endParaRPr lang="en-IN" dirty="0"/>
          </a:p>
        </p:txBody>
      </p:sp>
      <p:sp>
        <p:nvSpPr>
          <p:cNvPr id="3" name="Content Placeholder 2"/>
          <p:cNvSpPr>
            <a:spLocks noGrp="1"/>
          </p:cNvSpPr>
          <p:nvPr>
            <p:ph idx="1"/>
          </p:nvPr>
        </p:nvSpPr>
        <p:spPr/>
        <p:txBody>
          <a:bodyPr>
            <a:normAutofit/>
          </a:bodyPr>
          <a:lstStyle/>
          <a:p>
            <a:r>
              <a:rPr lang="en-IN" dirty="0"/>
              <a:t>What is Gradients?</a:t>
            </a:r>
          </a:p>
          <a:p>
            <a:r>
              <a:rPr lang="en-US" dirty="0"/>
              <a:t>Gradients displays the combination of two or more colors as shown below −</a:t>
            </a:r>
          </a:p>
          <a:p>
            <a:r>
              <a:rPr lang="en-US" dirty="0" smtClean="0"/>
              <a:t>Types </a:t>
            </a:r>
            <a:r>
              <a:rPr lang="en-US" dirty="0"/>
              <a:t>of gradients</a:t>
            </a:r>
          </a:p>
          <a:p>
            <a:r>
              <a:rPr lang="en-US" dirty="0"/>
              <a:t>Linear Gradients(down/up/left/right/diagonally)</a:t>
            </a:r>
          </a:p>
          <a:p>
            <a:r>
              <a:rPr lang="en-US" dirty="0"/>
              <a:t>Radial </a:t>
            </a:r>
            <a:r>
              <a:rPr lang="en-US" dirty="0" smtClean="0"/>
              <a:t>Gradients</a:t>
            </a:r>
            <a:endParaRPr lang="en-US" dirty="0"/>
          </a:p>
        </p:txBody>
      </p:sp>
    </p:spTree>
    <p:extLst>
      <p:ext uri="{BB962C8B-B14F-4D97-AF65-F5344CB8AC3E}">
        <p14:creationId xmlns="" xmlns:p14="http://schemas.microsoft.com/office/powerpoint/2010/main" val="330361561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Linear </a:t>
            </a:r>
            <a:r>
              <a:rPr lang="en-IN" dirty="0" smtClean="0"/>
              <a:t>gradients</a:t>
            </a:r>
            <a:endParaRPr lang="en-IN" dirty="0"/>
          </a:p>
        </p:txBody>
      </p:sp>
      <p:sp>
        <p:nvSpPr>
          <p:cNvPr id="3" name="Content Placeholder 2"/>
          <p:cNvSpPr>
            <a:spLocks noGrp="1"/>
          </p:cNvSpPr>
          <p:nvPr>
            <p:ph idx="1"/>
          </p:nvPr>
        </p:nvSpPr>
        <p:spPr/>
        <p:txBody>
          <a:bodyPr/>
          <a:lstStyle/>
          <a:p>
            <a:r>
              <a:rPr lang="en-US" dirty="0"/>
              <a:t>Linear gradients are used to arrange two or more colors in linear formats like top to bottom.</a:t>
            </a:r>
          </a:p>
          <a:p>
            <a:r>
              <a:rPr lang="en-US" dirty="0"/>
              <a:t/>
            </a:r>
            <a:br>
              <a:rPr lang="en-US" dirty="0"/>
            </a:br>
            <a:r>
              <a:rPr lang="en-IN" dirty="0"/>
              <a:t/>
            </a:r>
            <a:br>
              <a:rPr lang="en-IN" dirty="0"/>
            </a:br>
            <a:endParaRPr lang="en-IN" dirty="0"/>
          </a:p>
        </p:txBody>
      </p:sp>
    </p:spTree>
    <p:extLst>
      <p:ext uri="{BB962C8B-B14F-4D97-AF65-F5344CB8AC3E}">
        <p14:creationId xmlns="" xmlns:p14="http://schemas.microsoft.com/office/powerpoint/2010/main" val="167233196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Top to </a:t>
            </a:r>
            <a:r>
              <a:rPr lang="en-IN" dirty="0" smtClean="0"/>
              <a:t>bottom</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#grad1 {</a:t>
            </a:r>
          </a:p>
          <a:p>
            <a:pPr marL="0" indent="0">
              <a:buNone/>
            </a:pPr>
            <a:r>
              <a:rPr lang="en-IN" dirty="0"/>
              <a:t>            height: 100px;</a:t>
            </a:r>
          </a:p>
          <a:p>
            <a:pPr marL="0" indent="0">
              <a:buNone/>
            </a:pPr>
            <a:r>
              <a:rPr lang="en-IN" dirty="0"/>
              <a:t>            background: -</a:t>
            </a:r>
            <a:r>
              <a:rPr lang="en-IN" dirty="0" err="1"/>
              <a:t>webkit</a:t>
            </a:r>
            <a:r>
              <a:rPr lang="en-IN" dirty="0"/>
              <a:t>-linear-gradient(</a:t>
            </a:r>
            <a:r>
              <a:rPr lang="en-IN" dirty="0" err="1"/>
              <a:t>pink,green</a:t>
            </a:r>
            <a:r>
              <a:rPr lang="en-IN" dirty="0"/>
              <a:t>);</a:t>
            </a:r>
          </a:p>
          <a:p>
            <a:pPr marL="0" indent="0">
              <a:buNone/>
            </a:pPr>
            <a:r>
              <a:rPr lang="en-IN" dirty="0"/>
              <a:t>           </a:t>
            </a:r>
          </a:p>
          <a:p>
            <a:pPr marL="0" indent="0">
              <a:buNone/>
            </a:pPr>
            <a:endParaRPr lang="en-IN" dirty="0"/>
          </a:p>
          <a:p>
            <a:pPr marL="0" indent="0">
              <a:buNone/>
            </a:pPr>
            <a:r>
              <a:rPr lang="en-IN" dirty="0"/>
              <a:t>           </a:t>
            </a:r>
          </a:p>
          <a:p>
            <a:pPr marL="0" indent="0">
              <a:buNone/>
            </a:pPr>
            <a:r>
              <a:rPr lang="en-IN" dirty="0"/>
              <a:t>            </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&lt;div id="grad1"&gt;&lt;/div&gt;</a:t>
            </a:r>
          </a:p>
          <a:p>
            <a:pPr marL="0" indent="0">
              <a:buNone/>
            </a:pPr>
            <a:r>
              <a:rPr lang="en-IN" dirty="0"/>
              <a:t>&lt;/body&gt;</a:t>
            </a:r>
          </a:p>
          <a:p>
            <a:pPr marL="0" indent="0">
              <a:buNone/>
            </a:pPr>
            <a:r>
              <a:rPr lang="en-IN" dirty="0"/>
              <a:t>&lt;/html&gt; </a:t>
            </a:r>
          </a:p>
          <a:p>
            <a:endParaRPr lang="en-IN" dirty="0"/>
          </a:p>
        </p:txBody>
      </p:sp>
    </p:spTree>
    <p:extLst>
      <p:ext uri="{BB962C8B-B14F-4D97-AF65-F5344CB8AC3E}">
        <p14:creationId xmlns="" xmlns:p14="http://schemas.microsoft.com/office/powerpoint/2010/main" val="284170444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Left to </a:t>
            </a:r>
            <a:r>
              <a:rPr lang="en-IN" dirty="0" smtClean="0"/>
              <a:t>right</a:t>
            </a:r>
            <a:endParaRPr lang="en-IN" dirty="0"/>
          </a:p>
        </p:txBody>
      </p:sp>
      <p:sp>
        <p:nvSpPr>
          <p:cNvPr id="3" name="Content Placeholder 2"/>
          <p:cNvSpPr>
            <a:spLocks noGrp="1"/>
          </p:cNvSpPr>
          <p:nvPr>
            <p:ph idx="1"/>
          </p:nvPr>
        </p:nvSpPr>
        <p:spPr/>
        <p:txBody>
          <a:bodyPr>
            <a:normAutofit fontScale="55000" lnSpcReduction="20000"/>
          </a:bodyPr>
          <a:lstStyle/>
          <a:p>
            <a:r>
              <a:rPr lang="en-IN" dirty="0"/>
              <a:t>&lt;html&gt;</a:t>
            </a:r>
          </a:p>
          <a:p>
            <a:r>
              <a:rPr lang="en-IN" dirty="0"/>
              <a:t>&lt;head&gt;</a:t>
            </a:r>
          </a:p>
          <a:p>
            <a:r>
              <a:rPr lang="en-IN" dirty="0"/>
              <a:t>    &lt;style&gt;</a:t>
            </a:r>
          </a:p>
          <a:p>
            <a:r>
              <a:rPr lang="en-IN" dirty="0"/>
              <a:t>        #grad1 {</a:t>
            </a:r>
          </a:p>
          <a:p>
            <a:r>
              <a:rPr lang="en-IN" dirty="0"/>
              <a:t>            height: 100px;</a:t>
            </a:r>
          </a:p>
          <a:p>
            <a:r>
              <a:rPr lang="en-IN" dirty="0"/>
              <a:t>            background: -</a:t>
            </a:r>
            <a:r>
              <a:rPr lang="en-IN" dirty="0" err="1"/>
              <a:t>webkit</a:t>
            </a:r>
            <a:r>
              <a:rPr lang="en-IN" dirty="0"/>
              <a:t>-linear-gradient(left, red, blue);</a:t>
            </a:r>
          </a:p>
          <a:p>
            <a:r>
              <a:rPr lang="en-IN" dirty="0"/>
              <a:t>          </a:t>
            </a:r>
          </a:p>
          <a:p>
            <a:r>
              <a:rPr lang="en-IN" dirty="0"/>
              <a:t>        }</a:t>
            </a:r>
          </a:p>
          <a:p>
            <a:r>
              <a:rPr lang="en-IN" dirty="0"/>
              <a:t>    &lt;/style&gt;</a:t>
            </a:r>
          </a:p>
          <a:p>
            <a:r>
              <a:rPr lang="en-IN" dirty="0"/>
              <a:t>&lt;/head&gt;</a:t>
            </a:r>
          </a:p>
          <a:p>
            <a:endParaRPr lang="en-IN" dirty="0"/>
          </a:p>
          <a:p>
            <a:r>
              <a:rPr lang="en-IN" dirty="0"/>
              <a:t>&lt;body&gt;</a:t>
            </a:r>
          </a:p>
          <a:p>
            <a:r>
              <a:rPr lang="en-IN" dirty="0"/>
              <a:t>    &lt;div id="grad1"&gt;&lt;/div&gt;</a:t>
            </a:r>
          </a:p>
          <a:p>
            <a:r>
              <a:rPr lang="en-IN" dirty="0"/>
              <a:t>&lt;/body&gt;</a:t>
            </a:r>
          </a:p>
          <a:p>
            <a:r>
              <a:rPr lang="en-IN" dirty="0"/>
              <a:t>&lt;/html&gt; </a:t>
            </a:r>
          </a:p>
        </p:txBody>
      </p:sp>
    </p:spTree>
    <p:extLst>
      <p:ext uri="{BB962C8B-B14F-4D97-AF65-F5344CB8AC3E}">
        <p14:creationId xmlns="" xmlns:p14="http://schemas.microsoft.com/office/powerpoint/2010/main" val="37863682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Diagonal</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#grad1 {</a:t>
            </a:r>
          </a:p>
          <a:p>
            <a:pPr marL="0" indent="0">
              <a:buNone/>
            </a:pPr>
            <a:r>
              <a:rPr lang="en-IN" dirty="0"/>
              <a:t>            height: 100px;</a:t>
            </a:r>
          </a:p>
          <a:p>
            <a:pPr marL="0" indent="0">
              <a:buNone/>
            </a:pPr>
            <a:r>
              <a:rPr lang="en-US" dirty="0"/>
              <a:t>            background: -</a:t>
            </a:r>
            <a:r>
              <a:rPr lang="en-US" dirty="0" err="1"/>
              <a:t>webkit</a:t>
            </a:r>
            <a:r>
              <a:rPr lang="en-US" dirty="0"/>
              <a:t>-linear-gradient(left top, red, blue);</a:t>
            </a:r>
          </a:p>
          <a:p>
            <a:pPr marL="0" indent="0">
              <a:buNone/>
            </a:pPr>
            <a:r>
              <a:rPr lang="en-IN" dirty="0"/>
              <a:t>          </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&lt;div id="grad1"&gt;&lt;/div&gt;</a:t>
            </a:r>
          </a:p>
          <a:p>
            <a:pPr marL="0" indent="0">
              <a:buNone/>
            </a:pPr>
            <a:r>
              <a:rPr lang="en-IN" dirty="0"/>
              <a:t>&lt;/body&gt;</a:t>
            </a:r>
          </a:p>
          <a:p>
            <a:pPr marL="0" indent="0">
              <a:buNone/>
            </a:pPr>
            <a:r>
              <a:rPr lang="en-IN" dirty="0"/>
              <a:t>&lt;/html&gt; </a:t>
            </a:r>
          </a:p>
        </p:txBody>
      </p:sp>
    </p:spTree>
    <p:extLst>
      <p:ext uri="{BB962C8B-B14F-4D97-AF65-F5344CB8AC3E}">
        <p14:creationId xmlns="" xmlns:p14="http://schemas.microsoft.com/office/powerpoint/2010/main" val="408458051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Multi </a:t>
            </a:r>
            <a:r>
              <a:rPr lang="en-IN" dirty="0" err="1"/>
              <a:t>color</a:t>
            </a:r>
            <a:r>
              <a:rPr lang="en-IN" dirty="0"/>
              <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#grad2 {</a:t>
            </a:r>
          </a:p>
          <a:p>
            <a:pPr marL="0" indent="0">
              <a:buNone/>
            </a:pPr>
            <a:r>
              <a:rPr lang="en-IN" dirty="0"/>
              <a:t>            height: 100px;</a:t>
            </a:r>
          </a:p>
          <a:p>
            <a:pPr marL="0" indent="0">
              <a:buNone/>
            </a:pPr>
            <a:r>
              <a:rPr lang="en-US" dirty="0"/>
              <a:t>            background: -</a:t>
            </a:r>
            <a:r>
              <a:rPr lang="en-US" dirty="0" err="1"/>
              <a:t>webkit</a:t>
            </a:r>
            <a:r>
              <a:rPr lang="en-US" dirty="0"/>
              <a:t>-linear-gradient(red, orange, pink, red, gray, </a:t>
            </a:r>
            <a:r>
              <a:rPr lang="en-US" dirty="0" err="1"/>
              <a:t>green,pink</a:t>
            </a:r>
            <a:r>
              <a:rPr lang="en-US" dirty="0"/>
              <a:t>);</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&lt;div id="grad2"&gt;&lt;/div&gt;</a:t>
            </a:r>
          </a:p>
          <a:p>
            <a:pPr marL="0" indent="0">
              <a:buNone/>
            </a:pPr>
            <a:r>
              <a:rPr lang="en-IN" dirty="0"/>
              <a:t>&lt;/body&gt;</a:t>
            </a:r>
          </a:p>
          <a:p>
            <a:pPr marL="0" indent="0">
              <a:buNone/>
            </a:pPr>
            <a:r>
              <a:rPr lang="en-IN" dirty="0"/>
              <a:t>&lt;/html&gt; </a:t>
            </a:r>
          </a:p>
        </p:txBody>
      </p:sp>
    </p:spTree>
    <p:extLst>
      <p:ext uri="{BB962C8B-B14F-4D97-AF65-F5344CB8AC3E}">
        <p14:creationId xmlns="" xmlns:p14="http://schemas.microsoft.com/office/powerpoint/2010/main" val="238468208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CSS3 Radial </a:t>
            </a:r>
            <a:r>
              <a:rPr lang="en-IN" dirty="0" smtClean="0"/>
              <a:t>Gradients</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#grad1 {</a:t>
            </a:r>
          </a:p>
          <a:p>
            <a:pPr marL="0" indent="0">
              <a:buNone/>
            </a:pPr>
            <a:r>
              <a:rPr lang="en-IN" dirty="0"/>
              <a:t>            height: 100px;</a:t>
            </a:r>
          </a:p>
          <a:p>
            <a:pPr marL="0" indent="0">
              <a:buNone/>
            </a:pPr>
            <a:r>
              <a:rPr lang="en-IN" dirty="0"/>
              <a:t>            width: 550px;</a:t>
            </a:r>
          </a:p>
          <a:p>
            <a:pPr marL="0" indent="0">
              <a:buNone/>
            </a:pPr>
            <a:r>
              <a:rPr lang="en-US" dirty="0"/>
              <a:t>            background: -</a:t>
            </a:r>
            <a:r>
              <a:rPr lang="en-US" dirty="0" err="1"/>
              <a:t>webkit</a:t>
            </a:r>
            <a:r>
              <a:rPr lang="en-US" dirty="0"/>
              <a:t>-radial-gradient(red 5%, green 15%, pink 60%);</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&lt;div id="grad1"&gt;&lt;/div&gt;</a:t>
            </a:r>
          </a:p>
          <a:p>
            <a:pPr marL="0" indent="0">
              <a:buNone/>
            </a:pPr>
            <a:r>
              <a:rPr lang="en-IN" dirty="0"/>
              <a:t>&lt;/body&gt;</a:t>
            </a:r>
          </a:p>
          <a:p>
            <a:pPr marL="0" indent="0">
              <a:buNone/>
            </a:pPr>
            <a:r>
              <a:rPr lang="en-IN" dirty="0"/>
              <a:t>&lt;/html&gt; </a:t>
            </a:r>
          </a:p>
        </p:txBody>
      </p:sp>
    </p:spTree>
    <p:extLst>
      <p:ext uri="{BB962C8B-B14F-4D97-AF65-F5344CB8AC3E}">
        <p14:creationId xmlns="" xmlns:p14="http://schemas.microsoft.com/office/powerpoint/2010/main" val="140935214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r>
              <a:rPr lang="en-IN" dirty="0"/>
              <a:t>CSS3 Repeat Radial </a:t>
            </a:r>
            <a:r>
              <a:rPr lang="en-IN" dirty="0" smtClean="0"/>
              <a:t>Gradients</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#grad1 {</a:t>
            </a:r>
          </a:p>
          <a:p>
            <a:pPr marL="0" indent="0">
              <a:buNone/>
            </a:pPr>
            <a:r>
              <a:rPr lang="en-IN" dirty="0"/>
              <a:t>            height: 100px;</a:t>
            </a:r>
          </a:p>
          <a:p>
            <a:pPr marL="0" indent="0">
              <a:buNone/>
            </a:pPr>
            <a:r>
              <a:rPr lang="en-IN" dirty="0"/>
              <a:t>            width: 550px;</a:t>
            </a:r>
          </a:p>
          <a:p>
            <a:pPr marL="0" indent="0">
              <a:buNone/>
            </a:pPr>
            <a:r>
              <a:rPr lang="en-US" dirty="0"/>
              <a:t>            background: -</a:t>
            </a:r>
            <a:r>
              <a:rPr lang="en-US" dirty="0" err="1"/>
              <a:t>webkit</a:t>
            </a:r>
            <a:r>
              <a:rPr lang="en-US" dirty="0"/>
              <a:t>-repeating-radial-gradient(blue, yellow 10%, green 15%);</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&lt;div id="grad1"&gt;&lt;/div&gt;</a:t>
            </a:r>
          </a:p>
          <a:p>
            <a:pPr marL="0" indent="0">
              <a:buNone/>
            </a:pPr>
            <a:r>
              <a:rPr lang="en-IN" dirty="0"/>
              <a:t>&lt;/body&gt;</a:t>
            </a:r>
          </a:p>
          <a:p>
            <a:pPr marL="0" indent="0">
              <a:buNone/>
            </a:pPr>
            <a:r>
              <a:rPr lang="en-IN" dirty="0"/>
              <a:t>&lt;/html&gt; </a:t>
            </a:r>
          </a:p>
        </p:txBody>
      </p:sp>
    </p:spTree>
    <p:extLst>
      <p:ext uri="{BB962C8B-B14F-4D97-AF65-F5344CB8AC3E}">
        <p14:creationId xmlns="" xmlns:p14="http://schemas.microsoft.com/office/powerpoint/2010/main" val="1056019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ID </a:t>
            </a:r>
            <a:r>
              <a:rPr lang="en-IN" dirty="0" smtClean="0"/>
              <a:t>Selectors</a:t>
            </a:r>
            <a:endParaRPr lang="en-IN" dirty="0"/>
          </a:p>
        </p:txBody>
      </p:sp>
      <p:sp>
        <p:nvSpPr>
          <p:cNvPr id="3" name="Content Placeholder 2"/>
          <p:cNvSpPr>
            <a:spLocks noGrp="1"/>
          </p:cNvSpPr>
          <p:nvPr>
            <p:ph idx="1"/>
          </p:nvPr>
        </p:nvSpPr>
        <p:spPr/>
        <p:txBody>
          <a:bodyPr>
            <a:normAutofit fontScale="85000" lnSpcReduction="10000"/>
          </a:bodyPr>
          <a:lstStyle/>
          <a:p>
            <a:r>
              <a:rPr lang="en-US" dirty="0"/>
              <a:t>You can define style rules based on the </a:t>
            </a:r>
            <a:r>
              <a:rPr lang="en-US" i="1" dirty="0"/>
              <a:t>id</a:t>
            </a:r>
            <a:r>
              <a:rPr lang="en-US" dirty="0"/>
              <a:t> attribute of the elements. All the elements having that </a:t>
            </a:r>
            <a:r>
              <a:rPr lang="en-US" i="1" dirty="0"/>
              <a:t>id</a:t>
            </a:r>
            <a:r>
              <a:rPr lang="en-US" dirty="0"/>
              <a:t> will be formatted according to the defined rule.</a:t>
            </a:r>
          </a:p>
          <a:p>
            <a:r>
              <a:rPr lang="en-US" dirty="0"/>
              <a:t/>
            </a:r>
            <a:br>
              <a:rPr lang="en-US" dirty="0"/>
            </a:br>
            <a:r>
              <a:rPr lang="en-IN" dirty="0"/>
              <a:t> &lt;style&gt;</a:t>
            </a:r>
          </a:p>
          <a:p>
            <a:endParaRPr lang="en-IN" dirty="0"/>
          </a:p>
          <a:p>
            <a:r>
              <a:rPr lang="en-IN" dirty="0"/>
              <a:t>h1#p1{</a:t>
            </a:r>
          </a:p>
          <a:p>
            <a:r>
              <a:rPr lang="en-IN" dirty="0"/>
              <a:t>    </a:t>
            </a:r>
            <a:r>
              <a:rPr lang="en-IN" dirty="0" err="1"/>
              <a:t>color:crimson</a:t>
            </a:r>
            <a:endParaRPr lang="en-IN" dirty="0"/>
          </a:p>
          <a:p>
            <a:r>
              <a:rPr lang="en-IN" dirty="0"/>
              <a:t>}</a:t>
            </a:r>
          </a:p>
          <a:p>
            <a:r>
              <a:rPr lang="en-IN" dirty="0"/>
              <a:t>    &lt;/style&gt;</a:t>
            </a:r>
          </a:p>
        </p:txBody>
      </p:sp>
    </p:spTree>
    <p:extLst>
      <p:ext uri="{BB962C8B-B14F-4D97-AF65-F5344CB8AC3E}">
        <p14:creationId xmlns="" xmlns:p14="http://schemas.microsoft.com/office/powerpoint/2010/main" val="310282488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CSS3 - </a:t>
            </a:r>
            <a:r>
              <a:rPr lang="en-IN" dirty="0" smtClean="0"/>
              <a:t>Shadow</a:t>
            </a:r>
            <a:endParaRPr lang="en-IN" dirty="0"/>
          </a:p>
        </p:txBody>
      </p:sp>
      <p:sp>
        <p:nvSpPr>
          <p:cNvPr id="3" name="Content Placeholder 2"/>
          <p:cNvSpPr>
            <a:spLocks noGrp="1"/>
          </p:cNvSpPr>
          <p:nvPr>
            <p:ph idx="1"/>
          </p:nvPr>
        </p:nvSpPr>
        <p:spPr/>
        <p:txBody>
          <a:bodyPr/>
          <a:lstStyle/>
          <a:p>
            <a:r>
              <a:rPr lang="en-US" dirty="0"/>
              <a:t>CSS3 supported to add shadow to text or </a:t>
            </a:r>
            <a:r>
              <a:rPr lang="en-US" dirty="0" err="1"/>
              <a:t>elements.Shadow</a:t>
            </a:r>
            <a:r>
              <a:rPr lang="en-US" dirty="0"/>
              <a:t> property has divided as follows −</a:t>
            </a:r>
          </a:p>
          <a:p>
            <a:r>
              <a:rPr lang="en-US" dirty="0"/>
              <a:t>Text shadow</a:t>
            </a:r>
          </a:p>
          <a:p>
            <a:r>
              <a:rPr lang="en-US" dirty="0"/>
              <a:t>Box Shadow</a:t>
            </a:r>
          </a:p>
          <a:p>
            <a:r>
              <a:rPr lang="en-US" dirty="0"/>
              <a:t/>
            </a:r>
            <a:br>
              <a:rPr lang="en-US" dirty="0"/>
            </a:br>
            <a:endParaRPr lang="en-IN" dirty="0"/>
          </a:p>
        </p:txBody>
      </p:sp>
    </p:spTree>
    <p:extLst>
      <p:ext uri="{BB962C8B-B14F-4D97-AF65-F5344CB8AC3E}">
        <p14:creationId xmlns="" xmlns:p14="http://schemas.microsoft.com/office/powerpoint/2010/main" val="63955882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Text </a:t>
            </a:r>
            <a:r>
              <a:rPr lang="en-IN" dirty="0" smtClean="0"/>
              <a:t>shadow</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h1 {</a:t>
            </a:r>
          </a:p>
          <a:p>
            <a:pPr marL="0" indent="0">
              <a:buNone/>
            </a:pPr>
            <a:r>
              <a:rPr lang="en-IN" dirty="0"/>
              <a:t>            text-shadow: 2px </a:t>
            </a:r>
            <a:r>
              <a:rPr lang="en-IN" dirty="0" err="1"/>
              <a:t>2px</a:t>
            </a:r>
            <a:r>
              <a:rPr lang="en-IN" dirty="0"/>
              <a:t>;</a:t>
            </a:r>
          </a:p>
          <a:p>
            <a:pPr marL="0" indent="0">
              <a:buNone/>
            </a:pPr>
            <a:r>
              <a:rPr lang="en-IN" dirty="0"/>
              <a:t>        }</a:t>
            </a:r>
          </a:p>
          <a:p>
            <a:pPr marL="0" indent="0">
              <a:buNone/>
            </a:pPr>
            <a:endParaRPr lang="en-IN" dirty="0"/>
          </a:p>
          <a:p>
            <a:pPr marL="0" indent="0">
              <a:buNone/>
            </a:pPr>
            <a:r>
              <a:rPr lang="en-IN" dirty="0"/>
              <a:t>        h2 {</a:t>
            </a:r>
          </a:p>
          <a:p>
            <a:pPr marL="0" indent="0">
              <a:buNone/>
            </a:pPr>
            <a:r>
              <a:rPr lang="en-IN" dirty="0"/>
              <a:t>            text-shadow: 2px </a:t>
            </a:r>
            <a:r>
              <a:rPr lang="en-IN" dirty="0" err="1"/>
              <a:t>2px</a:t>
            </a:r>
            <a:r>
              <a:rPr lang="en-IN" dirty="0"/>
              <a:t> red;</a:t>
            </a:r>
          </a:p>
          <a:p>
            <a:pPr marL="0" indent="0">
              <a:buNone/>
            </a:pPr>
            <a:r>
              <a:rPr lang="en-IN" dirty="0"/>
              <a:t>        }</a:t>
            </a:r>
          </a:p>
          <a:p>
            <a:pPr marL="0" indent="0">
              <a:buNone/>
            </a:pPr>
            <a:endParaRPr lang="en-IN" dirty="0"/>
          </a:p>
          <a:p>
            <a:pPr marL="0" indent="0">
              <a:buNone/>
            </a:pPr>
            <a:r>
              <a:rPr lang="en-IN" dirty="0"/>
              <a:t>        h3 {</a:t>
            </a:r>
          </a:p>
          <a:p>
            <a:pPr marL="0" indent="0">
              <a:buNone/>
            </a:pPr>
            <a:r>
              <a:rPr lang="en-IN" dirty="0"/>
              <a:t>            text-shadow: 2px </a:t>
            </a:r>
            <a:r>
              <a:rPr lang="en-IN" dirty="0" err="1"/>
              <a:t>2px</a:t>
            </a:r>
            <a:r>
              <a:rPr lang="en-IN" dirty="0"/>
              <a:t> 5px red;</a:t>
            </a:r>
          </a:p>
          <a:p>
            <a:pPr marL="0" indent="0">
              <a:buNone/>
            </a:pPr>
            <a:r>
              <a:rPr lang="en-IN" dirty="0"/>
              <a:t>        }</a:t>
            </a:r>
          </a:p>
          <a:p>
            <a:pPr marL="0" indent="0">
              <a:buNone/>
            </a:pPr>
            <a:endParaRPr lang="en-IN" dirty="0"/>
          </a:p>
          <a:p>
            <a:pPr marL="0" indent="0">
              <a:buNone/>
            </a:pPr>
            <a:r>
              <a:rPr lang="en-IN" dirty="0"/>
              <a:t>        h4 {</a:t>
            </a:r>
          </a:p>
          <a:p>
            <a:pPr marL="0" indent="0">
              <a:buNone/>
            </a:pPr>
            <a:r>
              <a:rPr lang="en-IN" dirty="0"/>
              <a:t>            </a:t>
            </a:r>
            <a:r>
              <a:rPr lang="en-IN" dirty="0" err="1"/>
              <a:t>color</a:t>
            </a:r>
            <a:r>
              <a:rPr lang="en-IN" dirty="0"/>
              <a:t>: white;</a:t>
            </a:r>
          </a:p>
          <a:p>
            <a:pPr marL="0" indent="0">
              <a:buNone/>
            </a:pPr>
            <a:r>
              <a:rPr lang="en-US" dirty="0"/>
              <a:t>            text-shadow: 2px </a:t>
            </a:r>
            <a:r>
              <a:rPr lang="en-US" dirty="0" err="1"/>
              <a:t>2px</a:t>
            </a:r>
            <a:r>
              <a:rPr lang="en-US" dirty="0"/>
              <a:t> 4px #000000;</a:t>
            </a:r>
          </a:p>
          <a:p>
            <a:pPr marL="0" indent="0">
              <a:buNone/>
            </a:pPr>
            <a:r>
              <a:rPr lang="en-IN" dirty="0"/>
              <a:t>        }</a:t>
            </a:r>
          </a:p>
          <a:p>
            <a:pPr marL="0" indent="0">
              <a:buNone/>
            </a:pPr>
            <a:endParaRPr lang="en-IN" dirty="0"/>
          </a:p>
          <a:p>
            <a:pPr marL="0" indent="0">
              <a:buNone/>
            </a:pPr>
            <a:r>
              <a:rPr lang="en-IN" dirty="0"/>
              <a:t>        h5 {</a:t>
            </a:r>
          </a:p>
          <a:p>
            <a:pPr marL="0" indent="0">
              <a:buNone/>
            </a:pPr>
            <a:r>
              <a:rPr lang="en-US" dirty="0"/>
              <a:t>            text-shadow: 0 0 3px #FF0000;</a:t>
            </a:r>
          </a:p>
          <a:p>
            <a:pPr marL="0" indent="0">
              <a:buNone/>
            </a:pPr>
            <a:r>
              <a:rPr lang="en-IN" dirty="0"/>
              <a:t>        }</a:t>
            </a:r>
          </a:p>
          <a:p>
            <a:pPr marL="0" indent="0">
              <a:buNone/>
            </a:pPr>
            <a:endParaRPr lang="en-IN" dirty="0"/>
          </a:p>
          <a:p>
            <a:pPr marL="0" indent="0">
              <a:buNone/>
            </a:pPr>
            <a:r>
              <a:rPr lang="en-IN" dirty="0"/>
              <a:t>        h6 {</a:t>
            </a:r>
          </a:p>
          <a:p>
            <a:pPr marL="0" indent="0">
              <a:buNone/>
            </a:pPr>
            <a:r>
              <a:rPr lang="en-US" dirty="0"/>
              <a:t>            text-shadow: 0 0 3px #FF0000, 0 0 5px #0000FF;</a:t>
            </a:r>
          </a:p>
          <a:p>
            <a:pPr marL="0" indent="0">
              <a:buNone/>
            </a:pPr>
            <a:r>
              <a:rPr lang="en-IN" dirty="0"/>
              <a:t>        }</a:t>
            </a:r>
          </a:p>
          <a:p>
            <a:pPr marL="0" indent="0">
              <a:buNone/>
            </a:pPr>
            <a:endParaRPr lang="en-IN" dirty="0"/>
          </a:p>
          <a:p>
            <a:pPr marL="0" indent="0">
              <a:buNone/>
            </a:pPr>
            <a:r>
              <a:rPr lang="en-IN" dirty="0"/>
              <a:t>        p {</a:t>
            </a:r>
          </a:p>
          <a:p>
            <a:pPr marL="0" indent="0">
              <a:buNone/>
            </a:pPr>
            <a:r>
              <a:rPr lang="en-IN" dirty="0"/>
              <a:t>            </a:t>
            </a:r>
            <a:r>
              <a:rPr lang="en-IN" dirty="0" err="1"/>
              <a:t>color</a:t>
            </a:r>
            <a:r>
              <a:rPr lang="en-IN" dirty="0"/>
              <a:t>: white;</a:t>
            </a:r>
          </a:p>
          <a:p>
            <a:pPr marL="0" indent="0">
              <a:buNone/>
            </a:pPr>
            <a:r>
              <a:rPr lang="en-IN" dirty="0"/>
              <a:t>            text-shadow: 1px </a:t>
            </a:r>
            <a:r>
              <a:rPr lang="en-IN" dirty="0" err="1"/>
              <a:t>1px</a:t>
            </a:r>
            <a:r>
              <a:rPr lang="en-IN" dirty="0"/>
              <a:t> 2px black, 0 0 25px blue, 0 0 5px </a:t>
            </a:r>
            <a:r>
              <a:rPr lang="en-IN" dirty="0" err="1"/>
              <a:t>darkblue</a:t>
            </a:r>
            <a:r>
              <a:rPr lang="en-IN" dirty="0"/>
              <a:t>;</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&lt;h1&gt;TCIL IT&lt;/h1&gt;</a:t>
            </a:r>
          </a:p>
          <a:p>
            <a:pPr marL="0" indent="0">
              <a:buNone/>
            </a:pPr>
            <a:r>
              <a:rPr lang="en-IN" dirty="0"/>
              <a:t>    &lt;h2&gt;TCIL IT.com&lt;/h2&gt;</a:t>
            </a:r>
          </a:p>
          <a:p>
            <a:pPr marL="0" indent="0">
              <a:buNone/>
            </a:pPr>
            <a:r>
              <a:rPr lang="en-IN" dirty="0"/>
              <a:t>    &lt;h3&gt;TCIL IT.com&lt;/h3&gt;</a:t>
            </a:r>
          </a:p>
          <a:p>
            <a:pPr marL="0" indent="0">
              <a:buNone/>
            </a:pPr>
            <a:r>
              <a:rPr lang="en-IN" dirty="0"/>
              <a:t>    &lt;h4&gt;TCIL IT.com&lt;/h4&gt;</a:t>
            </a:r>
          </a:p>
          <a:p>
            <a:pPr>
              <a:buNone/>
            </a:pPr>
            <a:r>
              <a:rPr lang="en-IN" dirty="0"/>
              <a:t>    &lt;h5&gt;TCIL IT.com&lt;/h5&gt;</a:t>
            </a:r>
          </a:p>
          <a:p>
            <a:pPr>
              <a:buNone/>
            </a:pPr>
            <a:r>
              <a:rPr lang="en-IN" dirty="0"/>
              <a:t>    &lt;h6&gt;TCIL IT.com&lt;/h6&gt;</a:t>
            </a:r>
          </a:p>
          <a:p>
            <a:pPr>
              <a:buNone/>
            </a:pPr>
            <a:r>
              <a:rPr lang="en-IN" dirty="0"/>
              <a:t>    &lt;p&gt;TCIL IT.com&lt;/p&gt;</a:t>
            </a:r>
          </a:p>
          <a:p>
            <a:pPr>
              <a:buNone/>
            </a:pPr>
            <a:r>
              <a:rPr lang="en-IN" dirty="0"/>
              <a:t>&lt;/body&gt;</a:t>
            </a:r>
          </a:p>
          <a:p>
            <a:pPr>
              <a:buNone/>
            </a:pPr>
            <a:r>
              <a:rPr lang="en-IN" dirty="0"/>
              <a:t>&lt;/html&gt;</a:t>
            </a:r>
          </a:p>
          <a:p>
            <a:pPr>
              <a:buNone/>
            </a:pPr>
            <a:r>
              <a:rPr lang="en-IN" dirty="0"/>
              <a:t>&lt;/html&gt;</a:t>
            </a:r>
          </a:p>
        </p:txBody>
      </p:sp>
    </p:spTree>
    <p:extLst>
      <p:ext uri="{BB962C8B-B14F-4D97-AF65-F5344CB8AC3E}">
        <p14:creationId xmlns="" xmlns:p14="http://schemas.microsoft.com/office/powerpoint/2010/main" val="2129840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Box shadow(same as Text shadow)</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dirty="0" smtClean="0"/>
              <a:t>&lt;html&gt;</a:t>
            </a:r>
          </a:p>
          <a:p>
            <a:pPr>
              <a:buNone/>
            </a:pPr>
            <a:r>
              <a:rPr lang="en-US" dirty="0" smtClean="0"/>
              <a:t>&lt;head&gt;</a:t>
            </a:r>
          </a:p>
          <a:p>
            <a:pPr>
              <a:buNone/>
            </a:pPr>
            <a:r>
              <a:rPr lang="en-US" dirty="0" smtClean="0"/>
              <a:t>    &lt;style&gt;</a:t>
            </a:r>
          </a:p>
          <a:p>
            <a:pPr>
              <a:buNone/>
            </a:pPr>
            <a:r>
              <a:rPr lang="en-US" dirty="0" smtClean="0"/>
              <a:t/>
            </a:r>
            <a:br>
              <a:rPr lang="en-US" dirty="0" smtClean="0"/>
            </a:br>
            <a:r>
              <a:rPr lang="en-US" dirty="0" smtClean="0"/>
              <a:t>#rcorners1</a:t>
            </a:r>
          </a:p>
          <a:p>
            <a:pPr>
              <a:buNone/>
            </a:pPr>
            <a:r>
              <a:rPr lang="en-US" dirty="0" smtClean="0"/>
              <a:t>{</a:t>
            </a:r>
          </a:p>
          <a:p>
            <a:pPr>
              <a:buNone/>
            </a:pPr>
            <a:r>
              <a:rPr lang="en-US" dirty="0" smtClean="0"/>
              <a:t>    box-shadow: 5px </a:t>
            </a:r>
            <a:r>
              <a:rPr lang="en-US" dirty="0" err="1" smtClean="0"/>
              <a:t>5px</a:t>
            </a:r>
            <a:r>
              <a:rPr lang="en-US" dirty="0" smtClean="0"/>
              <a:t> 6px 2px blue, 10px </a:t>
            </a:r>
            <a:r>
              <a:rPr lang="en-US" dirty="0" err="1" smtClean="0"/>
              <a:t>10px</a:t>
            </a:r>
            <a:r>
              <a:rPr lang="en-US" dirty="0" smtClean="0"/>
              <a:t> 6px 2px red, 15px </a:t>
            </a:r>
            <a:r>
              <a:rPr lang="en-US" dirty="0" err="1" smtClean="0"/>
              <a:t>15px</a:t>
            </a:r>
            <a:r>
              <a:rPr lang="en-US" dirty="0" smtClean="0"/>
              <a:t> 6px 2px green;</a:t>
            </a:r>
          </a:p>
          <a:p>
            <a:pPr>
              <a:buNone/>
            </a:pPr>
            <a:r>
              <a:rPr lang="en-US" dirty="0" smtClean="0"/>
              <a:t/>
            </a:r>
            <a:br>
              <a:rPr lang="en-US" dirty="0" smtClean="0"/>
            </a:br>
            <a:r>
              <a:rPr lang="en-US" dirty="0" smtClean="0"/>
              <a:t>  </a:t>
            </a:r>
            <a:r>
              <a:rPr lang="en-US" dirty="0" err="1" smtClean="0"/>
              <a:t>background:url</a:t>
            </a:r>
            <a:r>
              <a:rPr lang="en-US" dirty="0" smtClean="0"/>
              <a:t>("</a:t>
            </a:r>
            <a:r>
              <a:rPr lang="en-US" dirty="0" err="1" smtClean="0"/>
              <a:t>css</a:t>
            </a:r>
            <a:r>
              <a:rPr lang="en-US" dirty="0" smtClean="0"/>
              <a:t>/images/3.jpg");</a:t>
            </a:r>
          </a:p>
          <a:p>
            <a:pPr>
              <a:buNone/>
            </a:pPr>
            <a:r>
              <a:rPr lang="en-US" dirty="0" smtClean="0"/>
              <a:t>  background-repeat: no-repeat;</a:t>
            </a:r>
          </a:p>
          <a:p>
            <a:pPr>
              <a:buNone/>
            </a:pPr>
            <a:r>
              <a:rPr lang="en-US" dirty="0" smtClean="0"/>
              <a:t>  background-</a:t>
            </a:r>
            <a:r>
              <a:rPr lang="en-US" dirty="0" err="1" smtClean="0"/>
              <a:t>size:cover</a:t>
            </a:r>
            <a:r>
              <a:rPr lang="en-US" dirty="0" smtClean="0"/>
              <a:t>;</a:t>
            </a:r>
          </a:p>
          <a:p>
            <a:pPr>
              <a:buNone/>
            </a:pPr>
            <a:r>
              <a:rPr lang="en-US" dirty="0" smtClean="0"/>
              <a:t>  </a:t>
            </a:r>
          </a:p>
          <a:p>
            <a:pPr>
              <a:buNone/>
            </a:pPr>
            <a:r>
              <a:rPr lang="en-US" dirty="0" smtClean="0"/>
              <a:t>  border-radius: 100px 50px;</a:t>
            </a:r>
          </a:p>
          <a:p>
            <a:pPr>
              <a:buNone/>
            </a:pPr>
            <a:r>
              <a:rPr lang="en-US" dirty="0" smtClean="0"/>
              <a:t>  height: 400px;</a:t>
            </a:r>
          </a:p>
          <a:p>
            <a:pPr>
              <a:buNone/>
            </a:pPr>
            <a:r>
              <a:rPr lang="en-US" dirty="0" smtClean="0"/>
              <a:t>  width:300px;</a:t>
            </a:r>
          </a:p>
          <a:p>
            <a:pPr>
              <a:buNone/>
            </a:pPr>
            <a:r>
              <a:rPr lang="en-US" dirty="0" smtClean="0"/>
              <a:t>  </a:t>
            </a:r>
          </a:p>
          <a:p>
            <a:pPr>
              <a:buNone/>
            </a:pPr>
            <a:r>
              <a:rPr lang="en-US" dirty="0" smtClean="0"/>
              <a:t>}</a:t>
            </a:r>
          </a:p>
          <a:p>
            <a:pPr>
              <a:buNone/>
            </a:pPr>
            <a:r>
              <a:rPr lang="en-US" dirty="0" smtClean="0"/>
              <a:t>    &lt;/style&gt;</a:t>
            </a:r>
          </a:p>
          <a:p>
            <a:pPr>
              <a:buNone/>
            </a:pPr>
            <a:r>
              <a:rPr lang="en-US" dirty="0" smtClean="0"/>
              <a:t>&lt;/head&gt;</a:t>
            </a:r>
          </a:p>
          <a:p>
            <a:pPr>
              <a:buNone/>
            </a:pPr>
            <a:r>
              <a:rPr lang="en-US" dirty="0" smtClean="0"/>
              <a:t/>
            </a:r>
            <a:br>
              <a:rPr lang="en-US" dirty="0" smtClean="0"/>
            </a:br>
            <a:r>
              <a:rPr lang="en-US" dirty="0" smtClean="0"/>
              <a:t>&lt;body&gt;</a:t>
            </a:r>
          </a:p>
          <a:p>
            <a:pPr>
              <a:buNone/>
            </a:pPr>
            <a:r>
              <a:rPr lang="en-US" dirty="0" smtClean="0"/>
              <a:t>    &lt;p id="rcorners1"&gt;&lt;/p&gt;</a:t>
            </a:r>
          </a:p>
          <a:p>
            <a:pPr>
              <a:buNone/>
            </a:pPr>
            <a:r>
              <a:rPr lang="en-US" dirty="0" smtClean="0"/>
              <a:t>    &lt;p id="rcorners2"&gt;&lt;/p&gt;</a:t>
            </a:r>
          </a:p>
          <a:p>
            <a:pPr>
              <a:buNone/>
            </a:pPr>
            <a:r>
              <a:rPr lang="en-US" dirty="0" smtClean="0"/>
              <a:t>    &lt;p id="rcorners3"&gt;&lt;/p&gt;</a:t>
            </a:r>
          </a:p>
          <a:p>
            <a:pPr>
              <a:buNone/>
            </a:pPr>
            <a:r>
              <a:rPr lang="en-US" dirty="0" smtClean="0"/>
              <a:t>&lt;/body&gt;</a:t>
            </a:r>
          </a:p>
          <a:p>
            <a:pPr>
              <a:buNone/>
            </a:pPr>
            <a:r>
              <a:rPr lang="en-US" dirty="0" smtClean="0"/>
              <a:t>&lt;body&gt;</a:t>
            </a:r>
          </a:p>
          <a:p>
            <a:pPr>
              <a:buNone/>
            </a:pPr>
            <a:r>
              <a:rPr lang="en-US" dirty="0" smtClean="0"/>
              <a:t/>
            </a:r>
            <a:br>
              <a:rPr lang="en-US" dirty="0" smtClean="0"/>
            </a:br>
            <a:r>
              <a:rPr lang="en-US" dirty="0" smtClean="0"/>
              <a:t/>
            </a:r>
            <a:br>
              <a:rPr lang="en-US" dirty="0" smtClean="0"/>
            </a:br>
            <a:endParaRPr lang="en-US" dirty="0" smtClean="0"/>
          </a:p>
          <a:p>
            <a:pPr>
              <a:buNone/>
            </a:pP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CSS3 - </a:t>
            </a:r>
            <a:r>
              <a:rPr lang="en-IN" dirty="0" smtClean="0"/>
              <a:t>Text</a:t>
            </a:r>
            <a:endParaRPr lang="en-IN" dirty="0"/>
          </a:p>
        </p:txBody>
      </p:sp>
      <p:sp>
        <p:nvSpPr>
          <p:cNvPr id="3" name="Content Placeholder 2"/>
          <p:cNvSpPr>
            <a:spLocks noGrp="1"/>
          </p:cNvSpPr>
          <p:nvPr>
            <p:ph idx="1"/>
          </p:nvPr>
        </p:nvSpPr>
        <p:spPr/>
        <p:txBody>
          <a:bodyPr/>
          <a:lstStyle/>
          <a:p>
            <a:r>
              <a:rPr lang="en-US" dirty="0"/>
              <a:t>CSS3 contained several extra features, which is added later on</a:t>
            </a:r>
            <a:r>
              <a:rPr lang="en-US" smtClean="0"/>
              <a:t>. </a:t>
            </a:r>
            <a:endParaRPr lang="en-US" dirty="0"/>
          </a:p>
          <a:p>
            <a:r>
              <a:rPr lang="en-US" dirty="0"/>
              <a:t>text-overflow</a:t>
            </a:r>
          </a:p>
          <a:p>
            <a:r>
              <a:rPr lang="en-US" dirty="0"/>
              <a:t>word-wrap</a:t>
            </a:r>
          </a:p>
          <a:p>
            <a:r>
              <a:rPr lang="en-US" dirty="0"/>
              <a:t>word-break</a:t>
            </a:r>
          </a:p>
          <a:p>
            <a:endParaRPr lang="en-IN" dirty="0"/>
          </a:p>
        </p:txBody>
      </p:sp>
    </p:spTree>
    <p:extLst>
      <p:ext uri="{BB962C8B-B14F-4D97-AF65-F5344CB8AC3E}">
        <p14:creationId xmlns="" xmlns:p14="http://schemas.microsoft.com/office/powerpoint/2010/main" val="7857542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688" t="13636" r="4972" b="28599"/>
          <a:stretch/>
        </p:blipFill>
        <p:spPr bwMode="auto">
          <a:xfrm>
            <a:off x="228600" y="1600200"/>
            <a:ext cx="8458200"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8215114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Text-Align</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dirty="0" smtClean="0"/>
              <a:t>&lt;html&gt;</a:t>
            </a:r>
          </a:p>
          <a:p>
            <a:pPr>
              <a:buNone/>
            </a:pPr>
            <a:r>
              <a:rPr lang="en-US" dirty="0" smtClean="0"/>
              <a:t>&lt;head&gt;</a:t>
            </a:r>
          </a:p>
          <a:p>
            <a:pPr>
              <a:buNone/>
            </a:pPr>
            <a:r>
              <a:rPr lang="en-US" dirty="0" smtClean="0"/>
              <a:t>    &lt;style&gt;</a:t>
            </a:r>
          </a:p>
          <a:p>
            <a:pPr>
              <a:buNone/>
            </a:pPr>
            <a:r>
              <a:rPr lang="en-US" dirty="0" smtClean="0"/>
              <a:t/>
            </a:r>
            <a:br>
              <a:rPr lang="en-US" dirty="0" smtClean="0"/>
            </a:br>
            <a:r>
              <a:rPr lang="en-US" dirty="0" smtClean="0"/>
              <a:t>#rcorners1</a:t>
            </a:r>
          </a:p>
          <a:p>
            <a:pPr>
              <a:buNone/>
            </a:pPr>
            <a:r>
              <a:rPr lang="en-US" dirty="0" smtClean="0"/>
              <a:t>{</a:t>
            </a:r>
          </a:p>
          <a:p>
            <a:pPr>
              <a:buNone/>
            </a:pPr>
            <a:r>
              <a:rPr lang="en-US" dirty="0" smtClean="0"/>
              <a:t>    text-align-last: right;</a:t>
            </a:r>
          </a:p>
          <a:p>
            <a:pPr>
              <a:buNone/>
            </a:pPr>
            <a:r>
              <a:rPr lang="en-US" dirty="0" smtClean="0"/>
              <a:t>border:2px solid red;</a:t>
            </a:r>
          </a:p>
          <a:p>
            <a:pPr>
              <a:buNone/>
            </a:pPr>
            <a:r>
              <a:rPr lang="en-US" dirty="0" smtClean="0"/>
              <a:t>    height: 100px;</a:t>
            </a:r>
          </a:p>
          <a:p>
            <a:pPr>
              <a:buNone/>
            </a:pPr>
            <a:r>
              <a:rPr lang="en-US" dirty="0" smtClean="0"/>
              <a:t>  width:400px;</a:t>
            </a:r>
          </a:p>
          <a:p>
            <a:pPr>
              <a:buNone/>
            </a:pPr>
            <a:r>
              <a:rPr lang="en-US" dirty="0" smtClean="0"/>
              <a:t>  </a:t>
            </a:r>
          </a:p>
          <a:p>
            <a:pPr>
              <a:buNone/>
            </a:pPr>
            <a:r>
              <a:rPr lang="en-US" dirty="0" smtClean="0"/>
              <a:t>}</a:t>
            </a:r>
          </a:p>
          <a:p>
            <a:pPr>
              <a:buNone/>
            </a:pPr>
            <a:r>
              <a:rPr lang="en-US" dirty="0" smtClean="0"/>
              <a:t>    &lt;/style&gt;</a:t>
            </a:r>
          </a:p>
          <a:p>
            <a:pPr>
              <a:buNone/>
            </a:pPr>
            <a:r>
              <a:rPr lang="en-US" dirty="0" smtClean="0"/>
              <a:t>&lt;/head&gt;</a:t>
            </a:r>
          </a:p>
          <a:p>
            <a:pPr>
              <a:buNone/>
            </a:pPr>
            <a:r>
              <a:rPr lang="en-US" dirty="0" smtClean="0"/>
              <a:t/>
            </a:r>
            <a:br>
              <a:rPr lang="en-US" dirty="0" smtClean="0"/>
            </a:br>
            <a:r>
              <a:rPr lang="en-US" dirty="0" smtClean="0"/>
              <a:t>&lt;body&gt;</a:t>
            </a:r>
          </a:p>
          <a:p>
            <a:pPr>
              <a:buNone/>
            </a:pPr>
            <a:r>
              <a:rPr lang="en-US" dirty="0" smtClean="0"/>
              <a:t>    &lt;p id="rcorners1"&gt;</a:t>
            </a:r>
            <a:r>
              <a:rPr lang="en-US" dirty="0" err="1" smtClean="0"/>
              <a:t>hhello</a:t>
            </a:r>
            <a:endParaRPr lang="en-US" dirty="0" smtClean="0"/>
          </a:p>
          <a:p>
            <a:pPr>
              <a:buNone/>
            </a:pPr>
            <a:r>
              <a:rPr lang="en-US" dirty="0" smtClean="0"/>
              <a:t>        </a:t>
            </a:r>
            <a:r>
              <a:rPr lang="en-US" dirty="0" err="1" smtClean="0"/>
              <a:t>hellohellohellohellohellohellohellohellohellohellohellohello</a:t>
            </a:r>
            <a:endParaRPr lang="en-US" dirty="0" smtClean="0"/>
          </a:p>
          <a:p>
            <a:pPr>
              <a:buNone/>
            </a:pPr>
            <a:r>
              <a:rPr lang="en-US" dirty="0" smtClean="0"/>
              <a:t>        </a:t>
            </a:r>
            <a:r>
              <a:rPr lang="en-US" dirty="0" err="1" smtClean="0"/>
              <a:t>hellohellohellohello</a:t>
            </a:r>
            <a:endParaRPr lang="en-US" dirty="0" smtClean="0"/>
          </a:p>
          <a:p>
            <a:pPr>
              <a:buNone/>
            </a:pPr>
            <a:r>
              <a:rPr lang="en-US" dirty="0" smtClean="0"/>
              <a:t>        </a:t>
            </a:r>
            <a:r>
              <a:rPr lang="en-US" dirty="0" err="1" smtClean="0"/>
              <a:t>helloellohello</a:t>
            </a:r>
            <a:r>
              <a:rPr lang="en-US" dirty="0" smtClean="0"/>
              <a:t>&lt;/p&gt;</a:t>
            </a:r>
          </a:p>
          <a:p>
            <a:pPr>
              <a:buNone/>
            </a:pPr>
            <a:r>
              <a:rPr lang="en-US" dirty="0" smtClean="0"/>
              <a:t/>
            </a:r>
            <a:br>
              <a:rPr lang="en-US" dirty="0" smtClean="0"/>
            </a:br>
            <a:r>
              <a:rPr lang="en-US" dirty="0" smtClean="0"/>
              <a:t>&lt;/body&gt;</a:t>
            </a:r>
          </a:p>
          <a:p>
            <a:pPr>
              <a:buNone/>
            </a:pPr>
            <a:r>
              <a:rPr lang="en-US" dirty="0" smtClean="0"/>
              <a:t>&lt;body&gt;</a:t>
            </a:r>
          </a:p>
          <a:p>
            <a:pPr>
              <a:buNone/>
            </a:pPr>
            <a:r>
              <a:rPr lang="en-US" dirty="0" smtClean="0"/>
              <a:t/>
            </a:r>
            <a:br>
              <a:rPr lang="en-US" dirty="0" smtClean="0"/>
            </a:br>
            <a:r>
              <a:rPr lang="en-US" dirty="0" smtClean="0"/>
              <a:t/>
            </a:r>
            <a:br>
              <a:rPr lang="en-US" dirty="0" smtClean="0"/>
            </a:br>
            <a:endParaRPr lang="en-US" dirty="0" smtClean="0"/>
          </a:p>
          <a:p>
            <a:pPr>
              <a:buNone/>
            </a:pP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a:t>
            </a:r>
            <a:r>
              <a:rPr lang="en-IN" dirty="0" err="1" smtClean="0"/>
              <a:t>empasize</a:t>
            </a:r>
            <a:endParaRPr lang="en-US" dirty="0"/>
          </a:p>
        </p:txBody>
      </p:sp>
      <p:pic>
        <p:nvPicPr>
          <p:cNvPr id="1026" name="Picture 2"/>
          <p:cNvPicPr>
            <a:picLocks noGrp="1" noChangeAspect="1" noChangeArrowheads="1"/>
          </p:cNvPicPr>
          <p:nvPr>
            <p:ph idx="1"/>
          </p:nvPr>
        </p:nvPicPr>
        <p:blipFill>
          <a:blip r:embed="rId2"/>
          <a:srcRect l="16861" t="15784" r="26344" b="14766"/>
          <a:stretch>
            <a:fillRect/>
          </a:stretch>
        </p:blipFill>
        <p:spPr bwMode="auto">
          <a:xfrm>
            <a:off x="571472" y="1500174"/>
            <a:ext cx="8001056" cy="5000660"/>
          </a:xfrm>
          <a:prstGeom prst="rect">
            <a:avLst/>
          </a:prstGeom>
          <a:noFill/>
          <a:ln w="9525">
            <a:noFill/>
            <a:miter lim="800000"/>
            <a:headEnd/>
            <a:tailEnd/>
          </a:ln>
          <a:effectLst/>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a:t>
            </a:r>
            <a:r>
              <a:rPr lang="en-IN" dirty="0" err="1" smtClean="0"/>
              <a:t>empasize</a:t>
            </a:r>
            <a:endParaRPr lang="en-US" dirty="0"/>
          </a:p>
        </p:txBody>
      </p:sp>
      <p:sp>
        <p:nvSpPr>
          <p:cNvPr id="3" name="Content Placeholder 2"/>
          <p:cNvSpPr>
            <a:spLocks noGrp="1"/>
          </p:cNvSpPr>
          <p:nvPr>
            <p:ph idx="1"/>
          </p:nvPr>
        </p:nvSpPr>
        <p:spPr/>
        <p:txBody>
          <a:bodyPr>
            <a:noAutofit/>
          </a:bodyPr>
          <a:lstStyle/>
          <a:p>
            <a:pPr>
              <a:buNone/>
            </a:pPr>
            <a:r>
              <a:rPr lang="en-US" sz="1050" b="1" dirty="0" smtClean="0"/>
              <a:t>&lt;html&gt;</a:t>
            </a:r>
          </a:p>
          <a:p>
            <a:pPr>
              <a:buNone/>
            </a:pPr>
            <a:r>
              <a:rPr lang="en-US" sz="1050" b="1" dirty="0" smtClean="0"/>
              <a:t>&lt;head&gt;</a:t>
            </a:r>
          </a:p>
          <a:p>
            <a:pPr>
              <a:buNone/>
            </a:pPr>
            <a:r>
              <a:rPr lang="en-US" sz="1050" b="1" dirty="0" smtClean="0"/>
              <a:t>    &lt;style&gt;</a:t>
            </a:r>
          </a:p>
          <a:p>
            <a:pPr>
              <a:buNone/>
            </a:pPr>
            <a:r>
              <a:rPr lang="en-US" sz="1050" b="1" dirty="0" smtClean="0"/>
              <a:t>#p1</a:t>
            </a:r>
          </a:p>
          <a:p>
            <a:pPr>
              <a:buNone/>
            </a:pPr>
            <a:r>
              <a:rPr lang="en-US" sz="1050" b="1" dirty="0" smtClean="0"/>
              <a:t>{</a:t>
            </a:r>
          </a:p>
          <a:p>
            <a:pPr>
              <a:buNone/>
            </a:pPr>
            <a:r>
              <a:rPr lang="en-US" sz="1050" b="1" dirty="0" smtClean="0"/>
              <a:t>text-align-last: right;</a:t>
            </a:r>
          </a:p>
          <a:p>
            <a:pPr>
              <a:buNone/>
            </a:pPr>
            <a:r>
              <a:rPr lang="en-US" sz="1050" b="1" dirty="0" smtClean="0"/>
              <a:t>text-</a:t>
            </a:r>
            <a:r>
              <a:rPr lang="en-US" sz="1050" b="1" dirty="0" err="1" smtClean="0"/>
              <a:t>emphasis:none</a:t>
            </a:r>
            <a:r>
              <a:rPr lang="en-US" sz="1050" b="1" dirty="0" smtClean="0"/>
              <a:t>;</a:t>
            </a:r>
          </a:p>
          <a:p>
            <a:pPr>
              <a:buNone/>
            </a:pPr>
            <a:r>
              <a:rPr lang="en-US" sz="1050" b="1" dirty="0" smtClean="0"/>
              <a:t>border:2px solid red;</a:t>
            </a:r>
          </a:p>
          <a:p>
            <a:pPr>
              <a:buNone/>
            </a:pPr>
            <a:r>
              <a:rPr lang="en-US" sz="1050" b="1" dirty="0" smtClean="0"/>
              <a:t>height: 100px;</a:t>
            </a:r>
          </a:p>
          <a:p>
            <a:pPr>
              <a:buNone/>
            </a:pPr>
            <a:r>
              <a:rPr lang="en-US" sz="1050" b="1" dirty="0" smtClean="0"/>
              <a:t>width:400px;</a:t>
            </a:r>
          </a:p>
          <a:p>
            <a:pPr>
              <a:buNone/>
            </a:pPr>
            <a:r>
              <a:rPr lang="en-US" sz="1050" b="1" dirty="0" smtClean="0"/>
              <a:t>}</a:t>
            </a:r>
          </a:p>
          <a:p>
            <a:pPr>
              <a:buNone/>
            </a:pPr>
            <a:r>
              <a:rPr lang="en-US" sz="1050" b="1" dirty="0" smtClean="0"/>
              <a:t/>
            </a:r>
            <a:br>
              <a:rPr lang="en-US" sz="1050" b="1" dirty="0" smtClean="0"/>
            </a:br>
            <a:r>
              <a:rPr lang="en-US" sz="1050" b="1" dirty="0" smtClean="0"/>
              <a:t>#p2</a:t>
            </a:r>
          </a:p>
          <a:p>
            <a:pPr>
              <a:buNone/>
            </a:pPr>
            <a:r>
              <a:rPr lang="en-US" sz="1050" b="1" dirty="0" smtClean="0"/>
              <a:t>{</a:t>
            </a:r>
          </a:p>
          <a:p>
            <a:pPr>
              <a:buNone/>
            </a:pPr>
            <a:r>
              <a:rPr lang="en-US" sz="1050" b="1" dirty="0" smtClean="0"/>
              <a:t>text-align-last: right;</a:t>
            </a:r>
          </a:p>
          <a:p>
            <a:pPr>
              <a:buNone/>
            </a:pPr>
            <a:r>
              <a:rPr lang="en-US" sz="1050" b="1" dirty="0" smtClean="0"/>
              <a:t>text-</a:t>
            </a:r>
            <a:r>
              <a:rPr lang="en-US" sz="1050" b="1" dirty="0" err="1" smtClean="0"/>
              <a:t>emphasis:filled</a:t>
            </a:r>
            <a:r>
              <a:rPr lang="en-US" sz="1050" b="1" dirty="0" smtClean="0"/>
              <a:t>;</a:t>
            </a:r>
          </a:p>
          <a:p>
            <a:pPr>
              <a:buNone/>
            </a:pPr>
            <a:r>
              <a:rPr lang="en-US" sz="1050" b="1" dirty="0" smtClean="0"/>
              <a:t>border:2px solid red;</a:t>
            </a:r>
          </a:p>
          <a:p>
            <a:pPr>
              <a:buNone/>
            </a:pPr>
            <a:r>
              <a:rPr lang="en-US" sz="1050" b="1" dirty="0" smtClean="0"/>
              <a:t>height: 100px;</a:t>
            </a:r>
          </a:p>
          <a:p>
            <a:pPr>
              <a:buNone/>
            </a:pPr>
            <a:r>
              <a:rPr lang="en-US" sz="1050" b="1" dirty="0" smtClean="0"/>
              <a:t>width:400px;</a:t>
            </a:r>
          </a:p>
          <a:p>
            <a:pPr>
              <a:buNone/>
            </a:pPr>
            <a:r>
              <a:rPr lang="en-US" sz="1050" b="1" dirty="0" smtClean="0"/>
              <a:t>}</a:t>
            </a:r>
          </a:p>
          <a:p>
            <a:pPr>
              <a:buNone/>
            </a:pPr>
            <a:r>
              <a:rPr lang="en-US" sz="1050" b="1" dirty="0" smtClean="0"/>
              <a:t/>
            </a:r>
            <a:br>
              <a:rPr lang="en-US" sz="1050" b="1" dirty="0" smtClean="0"/>
            </a:br>
            <a:r>
              <a:rPr lang="en-US" sz="1050" b="1" dirty="0" smtClean="0"/>
              <a:t/>
            </a:r>
            <a:br>
              <a:rPr lang="en-US" sz="1050" b="1" dirty="0" smtClean="0"/>
            </a:br>
            <a:r>
              <a:rPr lang="en-US" sz="1050" b="1" dirty="0" smtClean="0"/>
              <a:t/>
            </a:r>
            <a:br>
              <a:rPr lang="en-US" sz="1050" b="1" dirty="0" smtClean="0"/>
            </a:br>
            <a:r>
              <a:rPr lang="en-US" sz="1050" b="1" dirty="0" smtClean="0"/>
              <a:t>    &lt;/style&gt;</a:t>
            </a:r>
          </a:p>
          <a:p>
            <a:pPr>
              <a:buNone/>
            </a:pPr>
            <a:r>
              <a:rPr lang="en-US" sz="1050" b="1" dirty="0" smtClean="0"/>
              <a:t>&lt;/head&gt;</a:t>
            </a:r>
          </a:p>
          <a:p>
            <a:pPr>
              <a:buNone/>
            </a:pPr>
            <a:r>
              <a:rPr lang="en-US" sz="1050" b="1" dirty="0" smtClean="0"/>
              <a:t/>
            </a:r>
            <a:br>
              <a:rPr lang="en-US" sz="1050" b="1" dirty="0" smtClean="0"/>
            </a:br>
            <a:r>
              <a:rPr lang="en-US" sz="1050" b="1" dirty="0" smtClean="0"/>
              <a:t>&lt;body&gt;</a:t>
            </a:r>
          </a:p>
          <a:p>
            <a:pPr>
              <a:buNone/>
            </a:pPr>
            <a:r>
              <a:rPr lang="en-US" sz="1050" b="1" dirty="0" smtClean="0"/>
              <a:t>    &lt;p id="p1"&gt; Text Emphasis&lt;/p&gt;</a:t>
            </a:r>
          </a:p>
          <a:p>
            <a:pPr>
              <a:buNone/>
            </a:pPr>
            <a:r>
              <a:rPr lang="en-US" sz="1050" b="1" dirty="0" smtClean="0"/>
              <a:t>    &lt;p id="p2"&gt; Text Emphasis&lt;/p&gt;</a:t>
            </a:r>
          </a:p>
          <a:p>
            <a:pPr>
              <a:buNone/>
            </a:pPr>
            <a:r>
              <a:rPr lang="en-US" sz="1050" b="1" dirty="0" smtClean="0"/>
              <a:t>    &lt;/body&gt;</a:t>
            </a:r>
          </a:p>
          <a:p>
            <a:pPr>
              <a:buNone/>
            </a:pPr>
            <a:r>
              <a:rPr lang="en-US" sz="1050" b="1" dirty="0" smtClean="0"/>
              <a:t>&lt;body&gt;</a:t>
            </a:r>
          </a:p>
          <a:p>
            <a:pPr>
              <a:buNone/>
            </a:pPr>
            <a:r>
              <a:rPr lang="en-US" sz="1050" b="1" dirty="0" smtClean="0"/>
              <a:t/>
            </a:r>
            <a:br>
              <a:rPr lang="en-US" sz="1050" b="1" dirty="0" smtClean="0"/>
            </a:br>
            <a:r>
              <a:rPr lang="en-US" sz="1050" b="1" dirty="0" smtClean="0"/>
              <a:t/>
            </a:r>
            <a:br>
              <a:rPr lang="en-US" sz="1050" b="1" dirty="0" smtClean="0"/>
            </a:br>
            <a:endParaRPr lang="en-US" sz="1050" b="1" dirty="0" smtClean="0"/>
          </a:p>
          <a:p>
            <a:pPr>
              <a:buNone/>
            </a:pPr>
            <a:endParaRPr lang="en-US" sz="1050" b="1"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Text-overflow</a:t>
            </a:r>
            <a:endParaRPr lang="en-IN" dirty="0"/>
          </a:p>
        </p:txBody>
      </p:sp>
      <p:sp>
        <p:nvSpPr>
          <p:cNvPr id="3" name="Content Placeholder 2"/>
          <p:cNvSpPr>
            <a:spLocks noGrp="1"/>
          </p:cNvSpPr>
          <p:nvPr>
            <p:ph idx="1"/>
          </p:nvPr>
        </p:nvSpPr>
        <p:spPr/>
        <p:txBody>
          <a:bodyPr/>
          <a:lstStyle/>
          <a:p>
            <a:r>
              <a:rPr lang="en-US" dirty="0"/>
              <a:t>The text-overflow property determines how overflowed content that is not displayed is signaled to users. the sample example of text overflow is shown as follows −</a:t>
            </a:r>
          </a:p>
          <a:p>
            <a:r>
              <a:rPr lang="en-US" dirty="0"/>
              <a:t/>
            </a:r>
            <a:br>
              <a:rPr lang="en-US" dirty="0"/>
            </a:br>
            <a:endParaRPr lang="en-IN" dirty="0"/>
          </a:p>
        </p:txBody>
      </p:sp>
    </p:spTree>
    <p:extLst>
      <p:ext uri="{BB962C8B-B14F-4D97-AF65-F5344CB8AC3E}">
        <p14:creationId xmlns="" xmlns:p14="http://schemas.microsoft.com/office/powerpoint/2010/main" val="289708034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p.text1 {</a:t>
            </a:r>
          </a:p>
          <a:p>
            <a:pPr marL="0" indent="0">
              <a:buNone/>
            </a:pPr>
            <a:r>
              <a:rPr lang="en-IN" dirty="0"/>
              <a:t>            white-space: </a:t>
            </a:r>
            <a:r>
              <a:rPr lang="en-IN" dirty="0" err="1"/>
              <a:t>nowrap</a:t>
            </a:r>
            <a:r>
              <a:rPr lang="en-IN" dirty="0"/>
              <a:t>;</a:t>
            </a:r>
          </a:p>
          <a:p>
            <a:pPr marL="0" indent="0">
              <a:buNone/>
            </a:pPr>
            <a:r>
              <a:rPr lang="en-IN" dirty="0"/>
              <a:t>            width: 500px;</a:t>
            </a:r>
          </a:p>
          <a:p>
            <a:pPr marL="0" indent="0">
              <a:buNone/>
            </a:pPr>
            <a:r>
              <a:rPr lang="en-IN" dirty="0"/>
              <a:t>            border: 1px solid #000000;</a:t>
            </a:r>
          </a:p>
          <a:p>
            <a:pPr marL="0" indent="0">
              <a:buNone/>
            </a:pPr>
            <a:r>
              <a:rPr lang="en-IN" dirty="0"/>
              <a:t>            overflow: hidden;</a:t>
            </a:r>
          </a:p>
          <a:p>
            <a:pPr marL="0" indent="0">
              <a:buNone/>
            </a:pPr>
            <a:r>
              <a:rPr lang="en-IN" dirty="0"/>
              <a:t>            text-overflow: clip;</a:t>
            </a:r>
          </a:p>
          <a:p>
            <a:pPr marL="0" indent="0">
              <a:buNone/>
            </a:pPr>
            <a:r>
              <a:rPr lang="en-IN" dirty="0"/>
              <a:t>        }</a:t>
            </a:r>
          </a:p>
          <a:p>
            <a:pPr marL="0" indent="0">
              <a:buNone/>
            </a:pPr>
            <a:endParaRPr lang="en-IN" dirty="0"/>
          </a:p>
          <a:p>
            <a:pPr marL="0" indent="0">
              <a:buNone/>
            </a:pPr>
            <a:r>
              <a:rPr lang="en-IN" dirty="0"/>
              <a:t>        p.text2 {</a:t>
            </a:r>
          </a:p>
          <a:p>
            <a:pPr marL="0" indent="0">
              <a:buNone/>
            </a:pPr>
            <a:r>
              <a:rPr lang="en-IN" dirty="0"/>
              <a:t>            white-space: </a:t>
            </a:r>
            <a:r>
              <a:rPr lang="en-IN" dirty="0" err="1"/>
              <a:t>nowrap</a:t>
            </a:r>
            <a:r>
              <a:rPr lang="en-IN" dirty="0"/>
              <a:t>;</a:t>
            </a:r>
          </a:p>
          <a:p>
            <a:pPr marL="0" indent="0">
              <a:buNone/>
            </a:pPr>
            <a:r>
              <a:rPr lang="en-IN" dirty="0"/>
              <a:t>            width: 500px;</a:t>
            </a:r>
          </a:p>
          <a:p>
            <a:pPr marL="0" indent="0">
              <a:buNone/>
            </a:pPr>
            <a:r>
              <a:rPr lang="en-IN" dirty="0"/>
              <a:t>            border: 1px solid #000000;</a:t>
            </a:r>
          </a:p>
          <a:p>
            <a:pPr marL="0" indent="0">
              <a:buNone/>
            </a:pPr>
            <a:r>
              <a:rPr lang="en-IN" dirty="0"/>
              <a:t>            overflow: hidden;</a:t>
            </a:r>
          </a:p>
          <a:p>
            <a:pPr marL="0" indent="0">
              <a:buNone/>
            </a:pPr>
            <a:r>
              <a:rPr lang="en-IN" dirty="0"/>
              <a:t>            text-overflow: ellipsis;</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endParaRPr lang="en-IN" dirty="0"/>
          </a:p>
          <a:p>
            <a:pPr marL="0" indent="0">
              <a:buNone/>
            </a:pPr>
            <a:r>
              <a:rPr lang="en-IN" dirty="0"/>
              <a:t>    &lt;b&gt;Original Text:&lt;/b&gt;</a:t>
            </a:r>
          </a:p>
          <a:p>
            <a:pPr marL="0" indent="0">
              <a:buNone/>
            </a:pPr>
            <a:endParaRPr lang="en-IN" dirty="0"/>
          </a:p>
          <a:p>
            <a:pPr marL="0" indent="0">
              <a:buNone/>
            </a:pPr>
            <a:r>
              <a:rPr lang="en-IN" dirty="0"/>
              <a:t>    &lt;p&gt;</a:t>
            </a:r>
          </a:p>
          <a:p>
            <a:pPr marL="0" indent="0">
              <a:buNone/>
            </a:pPr>
            <a:r>
              <a:rPr lang="en-US" dirty="0"/>
              <a:t>        Tutorials Point originated from the idea that there exists a class of</a:t>
            </a:r>
          </a:p>
          <a:p>
            <a:pPr marL="0" indent="0">
              <a:buNone/>
            </a:pPr>
            <a:r>
              <a:rPr lang="en-US" dirty="0"/>
              <a:t>        readers who respond better to online content and prefer to learn new</a:t>
            </a:r>
          </a:p>
          <a:p>
            <a:pPr marL="0" indent="0">
              <a:buNone/>
            </a:pPr>
            <a:r>
              <a:rPr lang="en-US" dirty="0"/>
              <a:t>        skills at their own pace from the comforts of their drawing rooms.</a:t>
            </a:r>
          </a:p>
          <a:p>
            <a:pPr marL="0" indent="0">
              <a:buNone/>
            </a:pPr>
            <a:r>
              <a:rPr lang="en-IN" dirty="0"/>
              <a:t>    &lt;/p&gt;</a:t>
            </a:r>
          </a:p>
          <a:p>
            <a:pPr marL="0" indent="0">
              <a:buNone/>
            </a:pPr>
            <a:endParaRPr lang="en-IN" dirty="0"/>
          </a:p>
          <a:p>
            <a:pPr marL="0" indent="0">
              <a:buNone/>
            </a:pPr>
            <a:r>
              <a:rPr lang="en-IN" dirty="0"/>
              <a:t>    &lt;b&gt;Text </a:t>
            </a:r>
            <a:r>
              <a:rPr lang="en-IN" dirty="0" err="1"/>
              <a:t>overflow:clip</a:t>
            </a:r>
            <a:r>
              <a:rPr lang="en-IN" dirty="0"/>
              <a:t>:&lt;/b&gt;</a:t>
            </a:r>
          </a:p>
          <a:p>
            <a:pPr marL="0" indent="0">
              <a:buNone/>
            </a:pPr>
            <a:endParaRPr lang="en-IN" dirty="0"/>
          </a:p>
          <a:p>
            <a:pPr marL="0" indent="0">
              <a:buNone/>
            </a:pPr>
            <a:r>
              <a:rPr lang="en-IN" dirty="0"/>
              <a:t>    &lt;p class="text1"&gt;</a:t>
            </a:r>
          </a:p>
          <a:p>
            <a:pPr marL="0" indent="0">
              <a:buNone/>
            </a:pPr>
            <a:r>
              <a:rPr lang="en-US" dirty="0"/>
              <a:t>        Tutorials Point originated from the idea that there exists</a:t>
            </a:r>
          </a:p>
          <a:p>
            <a:pPr marL="0" indent="0">
              <a:buNone/>
            </a:pPr>
            <a:r>
              <a:rPr lang="en-US" dirty="0"/>
              <a:t>        a class of readers who respond better to online content and prefer</a:t>
            </a:r>
          </a:p>
          <a:p>
            <a:pPr marL="0" indent="0">
              <a:buNone/>
            </a:pPr>
            <a:r>
              <a:rPr lang="en-US" dirty="0"/>
              <a:t>        to learn new skills at their own pace from the comforts of their</a:t>
            </a:r>
          </a:p>
          <a:p>
            <a:pPr marL="0" indent="0">
              <a:buNone/>
            </a:pPr>
            <a:r>
              <a:rPr lang="en-IN" dirty="0"/>
              <a:t>        drawing rooms.</a:t>
            </a:r>
          </a:p>
          <a:p>
            <a:pPr marL="0" indent="0">
              <a:buNone/>
            </a:pPr>
            <a:r>
              <a:rPr lang="en-IN" dirty="0"/>
              <a:t>    &lt;/p&gt;</a:t>
            </a:r>
          </a:p>
          <a:p>
            <a:pPr marL="0" indent="0">
              <a:buNone/>
            </a:pPr>
            <a:endParaRPr lang="en-IN" dirty="0"/>
          </a:p>
          <a:p>
            <a:pPr marL="0" indent="0">
              <a:buNone/>
            </a:pPr>
            <a:r>
              <a:rPr lang="en-IN" dirty="0"/>
              <a:t>    &lt;b&gt;Text </a:t>
            </a:r>
            <a:r>
              <a:rPr lang="en-IN" dirty="0" err="1"/>
              <a:t>overflow:ellipsis</a:t>
            </a:r>
            <a:r>
              <a:rPr lang="en-IN" dirty="0"/>
              <a:t>&lt;/b&gt;</a:t>
            </a:r>
          </a:p>
          <a:p>
            <a:pPr marL="0" indent="0">
              <a:buNone/>
            </a:pPr>
            <a:endParaRPr lang="en-IN" dirty="0"/>
          </a:p>
          <a:p>
            <a:pPr marL="0" indent="0">
              <a:buNone/>
            </a:pPr>
            <a:r>
              <a:rPr lang="en-IN" dirty="0"/>
              <a:t>    &lt;p class="text2"&gt;</a:t>
            </a:r>
          </a:p>
          <a:p>
            <a:pPr marL="0" indent="0">
              <a:buNone/>
            </a:pPr>
            <a:r>
              <a:rPr lang="en-US" dirty="0"/>
              <a:t>        Tutorials Point originated from the idea that there exists</a:t>
            </a:r>
          </a:p>
          <a:p>
            <a:pPr marL="0" indent="0">
              <a:buNone/>
            </a:pPr>
            <a:r>
              <a:rPr lang="en-US" dirty="0"/>
              <a:t>        a class of readers who respond better to online content and</a:t>
            </a:r>
          </a:p>
          <a:p>
            <a:pPr marL="0" indent="0">
              <a:buNone/>
            </a:pPr>
            <a:r>
              <a:rPr lang="en-US" dirty="0"/>
              <a:t>        prefer to learn new skills at their own pace from the comforts</a:t>
            </a:r>
          </a:p>
          <a:p>
            <a:pPr marL="0" indent="0">
              <a:buNone/>
            </a:pPr>
            <a:r>
              <a:rPr lang="en-IN" dirty="0"/>
              <a:t>        of their drawing rooms.</a:t>
            </a:r>
          </a:p>
          <a:p>
            <a:pPr marL="0" indent="0">
              <a:buNone/>
            </a:pPr>
            <a:r>
              <a:rPr lang="en-IN" dirty="0"/>
              <a:t>    &lt;/p&gt;</a:t>
            </a:r>
          </a:p>
          <a:p>
            <a:pPr marL="0" indent="0">
              <a:buNone/>
            </a:pPr>
            <a:endParaRPr lang="en-IN" dirty="0"/>
          </a:p>
          <a:p>
            <a:pPr marL="0" indent="0">
              <a:buNone/>
            </a:pPr>
            <a:r>
              <a:rPr lang="en-IN" dirty="0"/>
              <a:t>&lt;/body&gt;</a:t>
            </a:r>
          </a:p>
          <a:p>
            <a:pPr marL="0" indent="0">
              <a:buNone/>
            </a:pPr>
            <a:r>
              <a:rPr lang="en-IN" dirty="0"/>
              <a:t>&lt;/html&gt;</a:t>
            </a:r>
          </a:p>
        </p:txBody>
      </p:sp>
    </p:spTree>
    <p:extLst>
      <p:ext uri="{BB962C8B-B14F-4D97-AF65-F5344CB8AC3E}">
        <p14:creationId xmlns="" xmlns:p14="http://schemas.microsoft.com/office/powerpoint/2010/main" val="3803252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pt-BR" dirty="0"/>
              <a:t> &lt;p id="p1"&gt;my&lt;h1 id="p1"&gt; data&lt;/h1&gt;&lt;/p&gt;</a:t>
            </a:r>
            <a:endParaRPr lang="en-IN" dirty="0"/>
          </a:p>
        </p:txBody>
      </p:sp>
    </p:spTree>
    <p:extLst>
      <p:ext uri="{BB962C8B-B14F-4D97-AF65-F5344CB8AC3E}">
        <p14:creationId xmlns="" xmlns:p14="http://schemas.microsoft.com/office/powerpoint/2010/main" val="2197272405"/>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CSS3 Word </a:t>
            </a:r>
            <a:r>
              <a:rPr lang="en-IN" dirty="0" smtClean="0"/>
              <a:t>Breaking</a:t>
            </a:r>
            <a:endParaRPr lang="en-IN" dirty="0"/>
          </a:p>
        </p:txBody>
      </p:sp>
      <p:sp>
        <p:nvSpPr>
          <p:cNvPr id="3" name="Content Placeholder 2"/>
          <p:cNvSpPr>
            <a:spLocks noGrp="1"/>
          </p:cNvSpPr>
          <p:nvPr>
            <p:ph idx="1"/>
          </p:nvPr>
        </p:nvSpPr>
        <p:spPr/>
        <p:txBody>
          <a:bodyPr/>
          <a:lstStyle/>
          <a:p>
            <a:r>
              <a:rPr lang="en-US" dirty="0"/>
              <a:t>Used to break the line, following code shows the sample code of word breaking.</a:t>
            </a:r>
          </a:p>
          <a:p>
            <a:r>
              <a:rPr lang="en-US" dirty="0"/>
              <a:t/>
            </a:r>
            <a:br>
              <a:rPr lang="en-US" dirty="0"/>
            </a:br>
            <a:endParaRPr lang="en-IN" dirty="0"/>
          </a:p>
        </p:txBody>
      </p:sp>
    </p:spTree>
    <p:extLst>
      <p:ext uri="{BB962C8B-B14F-4D97-AF65-F5344CB8AC3E}">
        <p14:creationId xmlns="" xmlns:p14="http://schemas.microsoft.com/office/powerpoint/2010/main" val="280105204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p.text1 {</a:t>
            </a:r>
          </a:p>
          <a:p>
            <a:pPr marL="0" indent="0">
              <a:buNone/>
            </a:pPr>
            <a:r>
              <a:rPr lang="en-IN" dirty="0"/>
              <a:t>            width: 140px;</a:t>
            </a:r>
          </a:p>
          <a:p>
            <a:pPr marL="0" indent="0">
              <a:buNone/>
            </a:pPr>
            <a:r>
              <a:rPr lang="en-IN" dirty="0"/>
              <a:t>            border: 1px solid #000000;</a:t>
            </a:r>
          </a:p>
          <a:p>
            <a:pPr marL="0" indent="0">
              <a:buNone/>
            </a:pPr>
            <a:r>
              <a:rPr lang="en-IN" dirty="0"/>
              <a:t>            word-break: keep-all;</a:t>
            </a:r>
          </a:p>
          <a:p>
            <a:pPr marL="0" indent="0">
              <a:buNone/>
            </a:pPr>
            <a:r>
              <a:rPr lang="en-IN" dirty="0"/>
              <a:t>        }</a:t>
            </a:r>
          </a:p>
          <a:p>
            <a:pPr marL="0" indent="0">
              <a:buNone/>
            </a:pPr>
            <a:endParaRPr lang="en-IN" dirty="0"/>
          </a:p>
          <a:p>
            <a:pPr marL="0" indent="0">
              <a:buNone/>
            </a:pPr>
            <a:r>
              <a:rPr lang="en-IN" dirty="0"/>
              <a:t>        p.text2 {</a:t>
            </a:r>
          </a:p>
          <a:p>
            <a:pPr marL="0" indent="0">
              <a:buNone/>
            </a:pPr>
            <a:r>
              <a:rPr lang="en-IN" dirty="0"/>
              <a:t>            width: 140px;</a:t>
            </a:r>
          </a:p>
          <a:p>
            <a:pPr marL="0" indent="0">
              <a:buNone/>
            </a:pPr>
            <a:r>
              <a:rPr lang="en-IN" dirty="0"/>
              <a:t>            border: 1px solid #000000;</a:t>
            </a:r>
          </a:p>
          <a:p>
            <a:pPr marL="0" indent="0">
              <a:buNone/>
            </a:pPr>
            <a:r>
              <a:rPr lang="en-IN" dirty="0"/>
              <a:t>            word-break: break-all;</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endParaRPr lang="en-IN" dirty="0"/>
          </a:p>
          <a:p>
            <a:pPr marL="0" indent="0">
              <a:buNone/>
            </a:pPr>
            <a:r>
              <a:rPr lang="en-IN" dirty="0"/>
              <a:t>    &lt;b&gt;line break at hyphens:&lt;/b&gt;</a:t>
            </a:r>
          </a:p>
          <a:p>
            <a:pPr marL="0" indent="0">
              <a:buNone/>
            </a:pPr>
            <a:r>
              <a:rPr lang="en-IN" dirty="0"/>
              <a:t>    &lt;p class="text1"&gt;</a:t>
            </a:r>
          </a:p>
          <a:p>
            <a:pPr marL="0" indent="0">
              <a:buNone/>
            </a:pPr>
            <a:r>
              <a:rPr lang="en-US" dirty="0"/>
              <a:t>        Tutorials Point originated from the idea that there exists a</a:t>
            </a:r>
          </a:p>
          <a:p>
            <a:pPr marL="0" indent="0">
              <a:buNone/>
            </a:pPr>
            <a:r>
              <a:rPr lang="en-US" dirty="0"/>
              <a:t>        class of readers who respond better to online content and prefer</a:t>
            </a:r>
          </a:p>
          <a:p>
            <a:pPr marL="0" indent="0">
              <a:buNone/>
            </a:pPr>
            <a:r>
              <a:rPr lang="en-US" dirty="0"/>
              <a:t>        to learn new skills at their own pace from the comforts of</a:t>
            </a:r>
          </a:p>
          <a:p>
            <a:pPr marL="0" indent="0">
              <a:buNone/>
            </a:pPr>
            <a:r>
              <a:rPr lang="en-IN" dirty="0"/>
              <a:t>        their drawing rooms.</a:t>
            </a:r>
          </a:p>
          <a:p>
            <a:pPr marL="0" indent="0">
              <a:buNone/>
            </a:pPr>
            <a:r>
              <a:rPr lang="en-IN" dirty="0"/>
              <a:t>    &lt;/p&gt;</a:t>
            </a:r>
          </a:p>
          <a:p>
            <a:pPr marL="0" indent="0">
              <a:buNone/>
            </a:pPr>
            <a:endParaRPr lang="en-IN" dirty="0"/>
          </a:p>
          <a:p>
            <a:pPr marL="0" indent="0">
              <a:buNone/>
            </a:pPr>
            <a:r>
              <a:rPr lang="en-US" dirty="0"/>
              <a:t>    &lt;b&gt;line break at any character&lt;/b&gt;</a:t>
            </a:r>
          </a:p>
          <a:p>
            <a:pPr marL="0" indent="0">
              <a:buNone/>
            </a:pPr>
            <a:endParaRPr lang="en-IN" dirty="0"/>
          </a:p>
          <a:p>
            <a:pPr marL="0" indent="0">
              <a:buNone/>
            </a:pPr>
            <a:r>
              <a:rPr lang="en-IN" dirty="0"/>
              <a:t>    &lt;p class="text2"&gt;</a:t>
            </a:r>
          </a:p>
          <a:p>
            <a:pPr marL="0" indent="0">
              <a:buNone/>
            </a:pPr>
            <a:r>
              <a:rPr lang="en-US" dirty="0"/>
              <a:t>        Tutorials Point originated from the idea that there exists a</a:t>
            </a:r>
          </a:p>
          <a:p>
            <a:pPr marL="0" indent="0">
              <a:buNone/>
            </a:pPr>
            <a:r>
              <a:rPr lang="en-US" dirty="0"/>
              <a:t>        class of readers who respond better to online content and</a:t>
            </a:r>
          </a:p>
          <a:p>
            <a:pPr marL="0" indent="0">
              <a:buNone/>
            </a:pPr>
            <a:r>
              <a:rPr lang="en-US" dirty="0"/>
              <a:t>        prefer to learn new skills at their own pace from the comforts</a:t>
            </a:r>
          </a:p>
          <a:p>
            <a:pPr marL="0" indent="0">
              <a:buNone/>
            </a:pPr>
            <a:r>
              <a:rPr lang="en-IN" dirty="0"/>
              <a:t>        of their drawing rooms.</a:t>
            </a:r>
          </a:p>
          <a:p>
            <a:pPr marL="0" indent="0">
              <a:buNone/>
            </a:pPr>
            <a:r>
              <a:rPr lang="en-IN" dirty="0"/>
              <a:t>    &lt;/p&gt;</a:t>
            </a:r>
          </a:p>
          <a:p>
            <a:pPr marL="0" indent="0">
              <a:buNone/>
            </a:pPr>
            <a:endParaRPr lang="en-IN" dirty="0"/>
          </a:p>
          <a:p>
            <a:pPr marL="0" indent="0">
              <a:buNone/>
            </a:pPr>
            <a:r>
              <a:rPr lang="en-IN" dirty="0"/>
              <a:t>&lt;/body&gt;</a:t>
            </a:r>
          </a:p>
          <a:p>
            <a:pPr marL="0" indent="0">
              <a:buNone/>
            </a:pPr>
            <a:r>
              <a:rPr lang="en-IN" dirty="0"/>
              <a:t>&lt;/html&gt;</a:t>
            </a:r>
          </a:p>
          <a:p>
            <a:pPr marL="0" indent="0">
              <a:buNone/>
            </a:pPr>
            <a:r>
              <a:rPr lang="en-IN" dirty="0"/>
              <a:t>&lt;/html&gt;</a:t>
            </a:r>
          </a:p>
        </p:txBody>
      </p:sp>
    </p:spTree>
    <p:extLst>
      <p:ext uri="{BB962C8B-B14F-4D97-AF65-F5344CB8AC3E}">
        <p14:creationId xmlns="" xmlns:p14="http://schemas.microsoft.com/office/powerpoint/2010/main" val="22564211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word </a:t>
            </a:r>
            <a:r>
              <a:rPr lang="en-IN" dirty="0" smtClean="0"/>
              <a:t>wrapping</a:t>
            </a:r>
            <a:endParaRPr lang="en-IN" dirty="0"/>
          </a:p>
        </p:txBody>
      </p:sp>
      <p:sp>
        <p:nvSpPr>
          <p:cNvPr id="3" name="Content Placeholder 2"/>
          <p:cNvSpPr>
            <a:spLocks noGrp="1"/>
          </p:cNvSpPr>
          <p:nvPr>
            <p:ph idx="1"/>
          </p:nvPr>
        </p:nvSpPr>
        <p:spPr/>
        <p:txBody>
          <a:bodyPr/>
          <a:lstStyle/>
          <a:p>
            <a:r>
              <a:rPr lang="en-US" dirty="0"/>
              <a:t>Word wrapping is used to break the line and wrap onto next </a:t>
            </a:r>
            <a:r>
              <a:rPr lang="en-US" dirty="0" err="1"/>
              <a:t>line.the</a:t>
            </a:r>
            <a:r>
              <a:rPr lang="en-US" dirty="0"/>
              <a:t> following code will have sample syntax −</a:t>
            </a:r>
          </a:p>
          <a:p>
            <a:r>
              <a:rPr lang="en-US" dirty="0"/>
              <a:t/>
            </a:r>
            <a:br>
              <a:rPr lang="en-US" dirty="0"/>
            </a:br>
            <a:endParaRPr lang="en-IN" dirty="0"/>
          </a:p>
        </p:txBody>
      </p:sp>
    </p:spTree>
    <p:extLst>
      <p:ext uri="{BB962C8B-B14F-4D97-AF65-F5344CB8AC3E}">
        <p14:creationId xmlns="" xmlns:p14="http://schemas.microsoft.com/office/powerpoint/2010/main" val="42626806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p.text1 {</a:t>
            </a:r>
          </a:p>
          <a:p>
            <a:pPr marL="0" indent="0">
              <a:buNone/>
            </a:pPr>
            <a:r>
              <a:rPr lang="en-IN" dirty="0"/>
              <a:t>            width: 140px;</a:t>
            </a:r>
          </a:p>
          <a:p>
            <a:pPr marL="0" indent="0">
              <a:buNone/>
            </a:pPr>
            <a:r>
              <a:rPr lang="en-IN" dirty="0"/>
              <a:t>            border: 1px solid #000000;</a:t>
            </a:r>
          </a:p>
          <a:p>
            <a:pPr marL="0" indent="0">
              <a:buNone/>
            </a:pPr>
            <a:r>
              <a:rPr lang="en-IN" dirty="0"/>
              <a:t>            word-wrap: break-word;</a:t>
            </a:r>
          </a:p>
          <a:p>
            <a:pPr marL="0" indent="0">
              <a:buNone/>
            </a:pPr>
            <a:r>
              <a:rPr lang="en-IN" dirty="0"/>
              <a:t>        }</a:t>
            </a:r>
          </a:p>
          <a:p>
            <a:pPr marL="0" indent="0">
              <a:buNone/>
            </a:pPr>
            <a:endParaRPr lang="en-IN" dirty="0"/>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endParaRPr lang="en-IN" dirty="0"/>
          </a:p>
          <a:p>
            <a:pPr marL="0" indent="0">
              <a:buNone/>
            </a:pPr>
            <a:r>
              <a:rPr lang="en-IN" dirty="0"/>
              <a:t>    &lt;b&gt;line break at hyphens:&lt;/b&gt;</a:t>
            </a:r>
          </a:p>
          <a:p>
            <a:pPr marL="0" indent="0">
              <a:buNone/>
            </a:pPr>
            <a:r>
              <a:rPr lang="en-IN" dirty="0"/>
              <a:t>    &lt;p class="text1"&gt;</a:t>
            </a:r>
          </a:p>
          <a:p>
            <a:pPr marL="0" indent="0">
              <a:buNone/>
            </a:pPr>
            <a:r>
              <a:rPr lang="en-US" dirty="0"/>
              <a:t>        Tutorials Point originated from the idea that there exists a</a:t>
            </a:r>
          </a:p>
          <a:p>
            <a:pPr marL="0" indent="0">
              <a:buNone/>
            </a:pPr>
            <a:r>
              <a:rPr lang="en-US" dirty="0"/>
              <a:t>        class of readers who respond better to online content and prefer</a:t>
            </a:r>
          </a:p>
          <a:p>
            <a:pPr marL="0" indent="0">
              <a:buNone/>
            </a:pPr>
            <a:r>
              <a:rPr lang="en-US" dirty="0"/>
              <a:t>        to learn new skills at their own pace from the comforts of</a:t>
            </a:r>
          </a:p>
          <a:p>
            <a:pPr marL="0" indent="0">
              <a:buNone/>
            </a:pPr>
            <a:r>
              <a:rPr lang="en-IN" dirty="0"/>
              <a:t>        their drawing rooms.</a:t>
            </a:r>
          </a:p>
          <a:p>
            <a:pPr marL="0" indent="0">
              <a:buNone/>
            </a:pPr>
            <a:r>
              <a:rPr lang="en-IN" dirty="0"/>
              <a:t>    &lt;/p&gt;</a:t>
            </a:r>
          </a:p>
          <a:p>
            <a:pPr marL="0" indent="0">
              <a:buNone/>
            </a:pPr>
            <a:endParaRPr lang="en-IN" dirty="0"/>
          </a:p>
          <a:p>
            <a:pPr marL="0" indent="0">
              <a:buNone/>
            </a:pPr>
            <a:r>
              <a:rPr lang="en-US" dirty="0"/>
              <a:t>    &lt;b&gt;line break at any character&lt;/b&gt;</a:t>
            </a:r>
          </a:p>
          <a:p>
            <a:pPr marL="0" indent="0">
              <a:buNone/>
            </a:pPr>
            <a:endParaRPr lang="en-IN" dirty="0"/>
          </a:p>
          <a:p>
            <a:pPr marL="0" indent="0">
              <a:buNone/>
            </a:pPr>
            <a:r>
              <a:rPr lang="en-IN" dirty="0"/>
              <a:t>    &lt;p class="text2"&gt;</a:t>
            </a:r>
          </a:p>
          <a:p>
            <a:pPr marL="0" indent="0">
              <a:buNone/>
            </a:pPr>
            <a:r>
              <a:rPr lang="en-US" dirty="0"/>
              <a:t>        Tutorials Point originated from the idea that there exists a</a:t>
            </a:r>
          </a:p>
          <a:p>
            <a:pPr marL="0" indent="0">
              <a:buNone/>
            </a:pPr>
            <a:r>
              <a:rPr lang="en-US" dirty="0"/>
              <a:t>        class of readers who respond better to online content and</a:t>
            </a:r>
          </a:p>
          <a:p>
            <a:pPr marL="0" indent="0">
              <a:buNone/>
            </a:pPr>
            <a:r>
              <a:rPr lang="en-US" dirty="0"/>
              <a:t>        prefer to learn new skills at their own pace from the comforts</a:t>
            </a:r>
          </a:p>
          <a:p>
            <a:pPr marL="0" indent="0">
              <a:buNone/>
            </a:pPr>
            <a:r>
              <a:rPr lang="en-IN" dirty="0"/>
              <a:t>        of their drawing rooms.</a:t>
            </a:r>
          </a:p>
          <a:p>
            <a:pPr marL="0" indent="0">
              <a:buNone/>
            </a:pPr>
            <a:r>
              <a:rPr lang="en-IN" dirty="0"/>
              <a:t>    &lt;/p&gt;</a:t>
            </a:r>
          </a:p>
          <a:p>
            <a:pPr marL="0" indent="0">
              <a:buNone/>
            </a:pPr>
            <a:endParaRPr lang="en-IN" dirty="0"/>
          </a:p>
          <a:p>
            <a:pPr marL="0" indent="0">
              <a:buNone/>
            </a:pPr>
            <a:r>
              <a:rPr lang="en-IN" dirty="0"/>
              <a:t>&lt;/body&gt;</a:t>
            </a:r>
          </a:p>
          <a:p>
            <a:pPr marL="0" indent="0">
              <a:buNone/>
            </a:pPr>
            <a:r>
              <a:rPr lang="en-IN" dirty="0"/>
              <a:t>&lt;/html&gt;</a:t>
            </a:r>
          </a:p>
          <a:p>
            <a:pPr marL="0" indent="0">
              <a:buNone/>
            </a:pPr>
            <a:r>
              <a:rPr lang="en-IN" dirty="0"/>
              <a:t>&lt;/html&gt;</a:t>
            </a:r>
          </a:p>
        </p:txBody>
      </p:sp>
    </p:spTree>
    <p:extLst>
      <p:ext uri="{BB962C8B-B14F-4D97-AF65-F5344CB8AC3E}">
        <p14:creationId xmlns="" xmlns:p14="http://schemas.microsoft.com/office/powerpoint/2010/main" val="85594832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Rotate 20 </a:t>
            </a:r>
            <a:r>
              <a:rPr lang="en-IN" dirty="0" smtClean="0"/>
              <a:t>degrees</a:t>
            </a:r>
            <a:endParaRPr lang="en-IN" dirty="0"/>
          </a:p>
        </p:txBody>
      </p:sp>
      <p:sp>
        <p:nvSpPr>
          <p:cNvPr id="3" name="Content Placeholder 2"/>
          <p:cNvSpPr>
            <a:spLocks noGrp="1"/>
          </p:cNvSpPr>
          <p:nvPr>
            <p:ph idx="1"/>
          </p:nvPr>
        </p:nvSpPr>
        <p:spPr/>
        <p:txBody>
          <a:bodyPr>
            <a:normAutofit fontScale="325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div {</a:t>
            </a:r>
          </a:p>
          <a:p>
            <a:pPr marL="0" indent="0">
              <a:buNone/>
            </a:pPr>
            <a:r>
              <a:rPr lang="en-IN" dirty="0"/>
              <a:t>            width: 300px;</a:t>
            </a:r>
          </a:p>
          <a:p>
            <a:pPr marL="0" indent="0">
              <a:buNone/>
            </a:pPr>
            <a:r>
              <a:rPr lang="en-IN" dirty="0"/>
              <a:t>            height: 100px;</a:t>
            </a:r>
          </a:p>
          <a:p>
            <a:pPr marL="0" indent="0">
              <a:buNone/>
            </a:pPr>
            <a:r>
              <a:rPr lang="en-IN" dirty="0"/>
              <a:t>            background-</a:t>
            </a:r>
            <a:r>
              <a:rPr lang="en-IN" dirty="0" err="1"/>
              <a:t>color</a:t>
            </a:r>
            <a:r>
              <a:rPr lang="en-IN" dirty="0"/>
              <a:t>: pink;</a:t>
            </a:r>
          </a:p>
          <a:p>
            <a:pPr marL="0" indent="0">
              <a:buNone/>
            </a:pPr>
            <a:r>
              <a:rPr lang="en-IN" dirty="0"/>
              <a:t>            border: 1px solid black;</a:t>
            </a:r>
          </a:p>
          <a:p>
            <a:pPr marL="0" indent="0">
              <a:buNone/>
            </a:pPr>
            <a:r>
              <a:rPr lang="en-IN" dirty="0"/>
              <a:t>        }</a:t>
            </a:r>
          </a:p>
          <a:p>
            <a:pPr marL="0" indent="0">
              <a:buNone/>
            </a:pPr>
            <a:endParaRPr lang="en-IN" dirty="0"/>
          </a:p>
          <a:p>
            <a:pPr marL="0" indent="0">
              <a:buNone/>
            </a:pPr>
            <a:r>
              <a:rPr lang="en-IN" dirty="0"/>
              <a:t>            </a:t>
            </a:r>
            <a:r>
              <a:rPr lang="en-IN" dirty="0" err="1"/>
              <a:t>div#myDiv</a:t>
            </a:r>
            <a:r>
              <a:rPr lang="en-IN" dirty="0"/>
              <a:t> {</a:t>
            </a:r>
          </a:p>
          <a:p>
            <a:pPr marL="0" indent="0">
              <a:buNone/>
            </a:pPr>
            <a:r>
              <a:rPr lang="en-IN" dirty="0"/>
              <a:t>               </a:t>
            </a:r>
          </a:p>
          <a:p>
            <a:pPr marL="0" indent="0">
              <a:buNone/>
            </a:pPr>
            <a:r>
              <a:rPr lang="en-IN" dirty="0"/>
              <a:t>                -</a:t>
            </a:r>
            <a:r>
              <a:rPr lang="en-IN" dirty="0" err="1"/>
              <a:t>webkit</a:t>
            </a:r>
            <a:r>
              <a:rPr lang="en-IN" dirty="0"/>
              <a:t>-transform: rotate(20deg);</a:t>
            </a:r>
          </a:p>
          <a:p>
            <a:pPr marL="0" indent="0">
              <a:buNone/>
            </a:pPr>
            <a:r>
              <a:rPr lang="en-IN" dirty="0"/>
              <a:t>              </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a:t>
            </a:r>
            <a:r>
              <a:rPr lang="en-IN" dirty="0" smtClean="0"/>
              <a:t>&lt;div&gt;</a:t>
            </a:r>
          </a:p>
          <a:p>
            <a:pPr marL="0" indent="0">
              <a:buNone/>
            </a:pPr>
            <a:r>
              <a:rPr lang="en-IN" dirty="0" smtClean="0"/>
              <a:t>        Tutorials point.com.</a:t>
            </a:r>
          </a:p>
          <a:p>
            <a:pPr marL="0" indent="0">
              <a:buNone/>
            </a:pPr>
            <a:r>
              <a:rPr lang="en-IN" dirty="0" smtClean="0"/>
              <a:t>    &lt;/div&gt;</a:t>
            </a:r>
          </a:p>
          <a:p>
            <a:pPr marL="0" indent="0">
              <a:buNone/>
            </a:pPr>
            <a:endParaRPr lang="en-IN" dirty="0" smtClean="0"/>
          </a:p>
          <a:p>
            <a:pPr marL="0" indent="0">
              <a:buNone/>
            </a:pPr>
            <a:r>
              <a:rPr lang="en-IN" dirty="0" smtClean="0"/>
              <a:t>    &lt;div id="</a:t>
            </a:r>
            <a:r>
              <a:rPr lang="en-IN" dirty="0" err="1" smtClean="0"/>
              <a:t>myDiv</a:t>
            </a:r>
            <a:r>
              <a:rPr lang="en-IN" dirty="0" smtClean="0"/>
              <a:t>"&gt;</a:t>
            </a:r>
          </a:p>
          <a:p>
            <a:pPr marL="0" indent="0">
              <a:buNone/>
            </a:pPr>
            <a:r>
              <a:rPr lang="en-IN" dirty="0" smtClean="0"/>
              <a:t>        </a:t>
            </a:r>
            <a:r>
              <a:rPr lang="en-IN" dirty="0" err="1" smtClean="0"/>
              <a:t>Graphix</a:t>
            </a:r>
            <a:r>
              <a:rPr lang="en-IN" dirty="0" smtClean="0"/>
              <a:t> Technology </a:t>
            </a:r>
            <a:r>
              <a:rPr lang="en-IN" dirty="0" err="1" smtClean="0"/>
              <a:t>Pune</a:t>
            </a:r>
            <a:endParaRPr lang="en-IN" dirty="0" smtClean="0"/>
          </a:p>
          <a:p>
            <a:pPr marL="0" indent="0">
              <a:buNone/>
            </a:pPr>
            <a:r>
              <a:rPr lang="en-IN" dirty="0" smtClean="0"/>
              <a:t>    &lt;/div&gt;</a:t>
            </a:r>
          </a:p>
          <a:p>
            <a:pPr marL="0" indent="0">
              <a:buNone/>
            </a:pPr>
            <a:r>
              <a:rPr lang="en-IN" dirty="0" smtClean="0"/>
              <a:t>&lt;/</a:t>
            </a:r>
            <a:r>
              <a:rPr lang="en-IN" dirty="0"/>
              <a:t>body&gt;</a:t>
            </a:r>
          </a:p>
          <a:p>
            <a:pPr marL="0" indent="0">
              <a:buNone/>
            </a:pPr>
            <a:r>
              <a:rPr lang="en-IN" dirty="0"/>
              <a:t>&lt;/html&gt;</a:t>
            </a:r>
          </a:p>
        </p:txBody>
      </p:sp>
    </p:spTree>
    <p:extLst>
      <p:ext uri="{BB962C8B-B14F-4D97-AF65-F5344CB8AC3E}">
        <p14:creationId xmlns="" xmlns:p14="http://schemas.microsoft.com/office/powerpoint/2010/main" val="252140820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Rotate -20 </a:t>
            </a:r>
            <a:r>
              <a:rPr lang="en-IN" dirty="0" smtClean="0"/>
              <a:t>degrees</a:t>
            </a:r>
            <a:endParaRPr lang="en-IN" dirty="0"/>
          </a:p>
        </p:txBody>
      </p:sp>
      <p:sp>
        <p:nvSpPr>
          <p:cNvPr id="3" name="Content Placeholder 2"/>
          <p:cNvSpPr>
            <a:spLocks noGrp="1"/>
          </p:cNvSpPr>
          <p:nvPr>
            <p:ph idx="1"/>
          </p:nvPr>
        </p:nvSpPr>
        <p:spPr/>
        <p:txBody>
          <a:bodyPr/>
          <a:lstStyle/>
          <a:p>
            <a:r>
              <a:rPr lang="en-US" dirty="0"/>
              <a:t>Box rotation with -20 degrees angle as shown below −</a:t>
            </a:r>
          </a:p>
          <a:p>
            <a:r>
              <a:rPr lang="en-US" dirty="0"/>
              <a:t/>
            </a:r>
            <a:br>
              <a:rPr lang="en-US" dirty="0"/>
            </a:br>
            <a:endParaRPr lang="en-IN" dirty="0"/>
          </a:p>
        </p:txBody>
      </p:sp>
    </p:spTree>
    <p:extLst>
      <p:ext uri="{BB962C8B-B14F-4D97-AF65-F5344CB8AC3E}">
        <p14:creationId xmlns="" xmlns:p14="http://schemas.microsoft.com/office/powerpoint/2010/main" val="194966069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32500" lnSpcReduction="20000"/>
          </a:bodyPr>
          <a:lstStyle/>
          <a:p>
            <a:r>
              <a:rPr lang="en-IN" dirty="0"/>
              <a:t>&lt;html&gt;</a:t>
            </a:r>
          </a:p>
          <a:p>
            <a:r>
              <a:rPr lang="en-IN" dirty="0"/>
              <a:t>&lt;head&gt;</a:t>
            </a:r>
          </a:p>
          <a:p>
            <a:r>
              <a:rPr lang="en-IN" dirty="0"/>
              <a:t>    &lt;style&gt;</a:t>
            </a:r>
          </a:p>
          <a:p>
            <a:r>
              <a:rPr lang="en-IN" dirty="0"/>
              <a:t>        div {</a:t>
            </a:r>
          </a:p>
          <a:p>
            <a:r>
              <a:rPr lang="en-IN" dirty="0"/>
              <a:t>            width: 300px;</a:t>
            </a:r>
          </a:p>
          <a:p>
            <a:r>
              <a:rPr lang="en-IN" dirty="0"/>
              <a:t>            height: 100px;</a:t>
            </a:r>
          </a:p>
          <a:p>
            <a:r>
              <a:rPr lang="en-IN" dirty="0"/>
              <a:t>            background-</a:t>
            </a:r>
            <a:r>
              <a:rPr lang="en-IN" dirty="0" err="1"/>
              <a:t>color</a:t>
            </a:r>
            <a:r>
              <a:rPr lang="en-IN" dirty="0"/>
              <a:t>: pink;</a:t>
            </a:r>
          </a:p>
          <a:p>
            <a:r>
              <a:rPr lang="en-IN" dirty="0"/>
              <a:t>            border: 1px solid black;</a:t>
            </a:r>
          </a:p>
          <a:p>
            <a:r>
              <a:rPr lang="en-IN" dirty="0"/>
              <a:t>        }</a:t>
            </a:r>
          </a:p>
          <a:p>
            <a:endParaRPr lang="en-IN" dirty="0"/>
          </a:p>
          <a:p>
            <a:r>
              <a:rPr lang="en-IN" dirty="0"/>
              <a:t>            </a:t>
            </a:r>
            <a:r>
              <a:rPr lang="en-IN" dirty="0" err="1"/>
              <a:t>div#myDiv</a:t>
            </a:r>
            <a:r>
              <a:rPr lang="en-IN" dirty="0"/>
              <a:t> {</a:t>
            </a:r>
          </a:p>
          <a:p>
            <a:r>
              <a:rPr lang="en-IN" dirty="0"/>
              <a:t>              </a:t>
            </a:r>
          </a:p>
          <a:p>
            <a:r>
              <a:rPr lang="en-IN" dirty="0"/>
              <a:t>                -</a:t>
            </a:r>
            <a:r>
              <a:rPr lang="en-IN" dirty="0" err="1"/>
              <a:t>webkit</a:t>
            </a:r>
            <a:r>
              <a:rPr lang="en-IN" dirty="0"/>
              <a:t>-transform: rotate(-20deg);</a:t>
            </a:r>
          </a:p>
          <a:p>
            <a:r>
              <a:rPr lang="en-IN" dirty="0"/>
              <a:t>               </a:t>
            </a:r>
          </a:p>
          <a:p>
            <a:r>
              <a:rPr lang="en-IN" dirty="0"/>
              <a:t>            }</a:t>
            </a:r>
          </a:p>
          <a:p>
            <a:r>
              <a:rPr lang="en-IN" dirty="0"/>
              <a:t>    &lt;/style&gt;</a:t>
            </a:r>
          </a:p>
          <a:p>
            <a:r>
              <a:rPr lang="en-IN" dirty="0"/>
              <a:t>&lt;/head&gt;</a:t>
            </a:r>
          </a:p>
          <a:p>
            <a:endParaRPr lang="en-IN" dirty="0"/>
          </a:p>
          <a:p>
            <a:r>
              <a:rPr lang="en-IN" dirty="0"/>
              <a:t>&lt;body&gt;</a:t>
            </a:r>
          </a:p>
          <a:p>
            <a:r>
              <a:rPr lang="en-IN" dirty="0"/>
              <a:t>    &lt;div&gt;</a:t>
            </a:r>
          </a:p>
          <a:p>
            <a:r>
              <a:rPr lang="en-IN" dirty="0"/>
              <a:t>        Tutorials point.com.</a:t>
            </a:r>
          </a:p>
          <a:p>
            <a:r>
              <a:rPr lang="en-IN" dirty="0"/>
              <a:t>    &lt;/div&gt;</a:t>
            </a:r>
          </a:p>
          <a:p>
            <a:endParaRPr lang="en-IN" dirty="0"/>
          </a:p>
          <a:p>
            <a:r>
              <a:rPr lang="en-IN" dirty="0"/>
              <a:t>    &lt;div id="</a:t>
            </a:r>
            <a:r>
              <a:rPr lang="en-IN" dirty="0" err="1"/>
              <a:t>myDiv</a:t>
            </a:r>
            <a:r>
              <a:rPr lang="en-IN" dirty="0"/>
              <a:t>"&gt;</a:t>
            </a:r>
          </a:p>
          <a:p>
            <a:r>
              <a:rPr lang="en-IN" dirty="0"/>
              <a:t>        Tutorials point.com</a:t>
            </a:r>
          </a:p>
          <a:p>
            <a:r>
              <a:rPr lang="en-IN" dirty="0"/>
              <a:t>    &lt;/div&gt;</a:t>
            </a:r>
          </a:p>
          <a:p>
            <a:r>
              <a:rPr lang="en-IN" dirty="0"/>
              <a:t>&lt;/body&gt;</a:t>
            </a:r>
          </a:p>
          <a:p>
            <a:r>
              <a:rPr lang="en-IN" dirty="0"/>
              <a:t>&lt;/html&gt;</a:t>
            </a:r>
          </a:p>
        </p:txBody>
      </p:sp>
    </p:spTree>
    <p:extLst>
      <p:ext uri="{BB962C8B-B14F-4D97-AF65-F5344CB8AC3E}">
        <p14:creationId xmlns="" xmlns:p14="http://schemas.microsoft.com/office/powerpoint/2010/main" val="383748920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Skew X axis</a:t>
            </a:r>
            <a:br>
              <a:rPr lang="en-IN" dirty="0"/>
            </a:br>
            <a:endParaRPr lang="en-IN" dirty="0"/>
          </a:p>
        </p:txBody>
      </p:sp>
      <p:sp>
        <p:nvSpPr>
          <p:cNvPr id="3" name="Content Placeholder 2"/>
          <p:cNvSpPr>
            <a:spLocks noGrp="1"/>
          </p:cNvSpPr>
          <p:nvPr>
            <p:ph idx="1"/>
          </p:nvPr>
        </p:nvSpPr>
        <p:spPr/>
        <p:txBody>
          <a:bodyPr/>
          <a:lstStyle/>
          <a:p>
            <a:r>
              <a:rPr lang="en-US" dirty="0"/>
              <a:t>Box rotation with skew x-axis as shown below −</a:t>
            </a:r>
          </a:p>
          <a:p>
            <a:r>
              <a:rPr lang="en-US" dirty="0"/>
              <a:t/>
            </a:r>
            <a:br>
              <a:rPr lang="en-US" dirty="0"/>
            </a:br>
            <a:endParaRPr lang="en-IN" dirty="0"/>
          </a:p>
        </p:txBody>
      </p:sp>
    </p:spTree>
    <p:extLst>
      <p:ext uri="{BB962C8B-B14F-4D97-AF65-F5344CB8AC3E}">
        <p14:creationId xmlns="" xmlns:p14="http://schemas.microsoft.com/office/powerpoint/2010/main" val="236431858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32500" lnSpcReduction="20000"/>
          </a:bodyPr>
          <a:lstStyle/>
          <a:p>
            <a:pPr marL="0" indent="0">
              <a:buNone/>
            </a:pPr>
            <a:r>
              <a:rPr lang="en-IN" dirty="0"/>
              <a:t>&lt;html&gt;</a:t>
            </a:r>
          </a:p>
          <a:p>
            <a:pPr marL="0" indent="0">
              <a:buNone/>
            </a:pPr>
            <a:r>
              <a:rPr lang="en-IN" dirty="0"/>
              <a:t>&lt;head&gt;</a:t>
            </a:r>
          </a:p>
          <a:p>
            <a:pPr marL="0" indent="0">
              <a:buNone/>
            </a:pPr>
            <a:r>
              <a:rPr lang="en-IN" dirty="0"/>
              <a:t>    &lt;style&gt;</a:t>
            </a:r>
          </a:p>
          <a:p>
            <a:pPr marL="0" indent="0">
              <a:buNone/>
            </a:pPr>
            <a:r>
              <a:rPr lang="en-IN" dirty="0"/>
              <a:t>        div {</a:t>
            </a:r>
          </a:p>
          <a:p>
            <a:pPr marL="0" indent="0">
              <a:buNone/>
            </a:pPr>
            <a:r>
              <a:rPr lang="en-IN" dirty="0"/>
              <a:t>            width: 300px;</a:t>
            </a:r>
          </a:p>
          <a:p>
            <a:pPr marL="0" indent="0">
              <a:buNone/>
            </a:pPr>
            <a:r>
              <a:rPr lang="en-IN" dirty="0"/>
              <a:t>            height: 100px;</a:t>
            </a:r>
          </a:p>
          <a:p>
            <a:pPr marL="0" indent="0">
              <a:buNone/>
            </a:pPr>
            <a:r>
              <a:rPr lang="en-IN" dirty="0"/>
              <a:t>            background-</a:t>
            </a:r>
            <a:r>
              <a:rPr lang="en-IN" dirty="0" err="1"/>
              <a:t>color</a:t>
            </a:r>
            <a:r>
              <a:rPr lang="en-IN" dirty="0"/>
              <a:t>: pink;</a:t>
            </a:r>
          </a:p>
          <a:p>
            <a:pPr marL="0" indent="0">
              <a:buNone/>
            </a:pPr>
            <a:r>
              <a:rPr lang="en-IN" dirty="0"/>
              <a:t>            border: 1px solid black;</a:t>
            </a:r>
          </a:p>
          <a:p>
            <a:pPr marL="0" indent="0">
              <a:buNone/>
            </a:pPr>
            <a:r>
              <a:rPr lang="en-IN" dirty="0"/>
              <a:t>        }</a:t>
            </a:r>
          </a:p>
          <a:p>
            <a:pPr marL="0" indent="0">
              <a:buNone/>
            </a:pPr>
            <a:endParaRPr lang="en-IN" dirty="0"/>
          </a:p>
          <a:p>
            <a:pPr marL="0" indent="0">
              <a:buNone/>
            </a:pPr>
            <a:r>
              <a:rPr lang="en-IN" dirty="0"/>
              <a:t>            </a:t>
            </a:r>
            <a:r>
              <a:rPr lang="en-IN" dirty="0" err="1"/>
              <a:t>div#skewDiv</a:t>
            </a:r>
            <a:r>
              <a:rPr lang="en-IN" dirty="0"/>
              <a:t> {</a:t>
            </a:r>
          </a:p>
          <a:p>
            <a:pPr marL="0" indent="0">
              <a:buNone/>
            </a:pPr>
            <a:r>
              <a:rPr lang="en-IN" dirty="0"/>
              <a:t>               </a:t>
            </a:r>
          </a:p>
          <a:p>
            <a:pPr marL="0" indent="0">
              <a:buNone/>
            </a:pPr>
            <a:r>
              <a:rPr lang="en-IN" dirty="0"/>
              <a:t>                -</a:t>
            </a:r>
            <a:r>
              <a:rPr lang="en-IN" dirty="0" err="1"/>
              <a:t>webkit</a:t>
            </a:r>
            <a:r>
              <a:rPr lang="en-IN" dirty="0"/>
              <a:t>-transform: </a:t>
            </a:r>
            <a:r>
              <a:rPr lang="en-IN" dirty="0" err="1"/>
              <a:t>skewX</a:t>
            </a:r>
            <a:r>
              <a:rPr lang="en-IN" dirty="0"/>
              <a:t>(20deg);</a:t>
            </a:r>
          </a:p>
          <a:p>
            <a:pPr marL="0" indent="0">
              <a:buNone/>
            </a:pPr>
            <a:r>
              <a:rPr lang="en-IN" dirty="0"/>
              <a:t>              </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&lt;div&gt;</a:t>
            </a:r>
          </a:p>
          <a:p>
            <a:pPr marL="0" indent="0">
              <a:buNone/>
            </a:pPr>
            <a:r>
              <a:rPr lang="en-IN" dirty="0"/>
              <a:t>        Tutorials point.com.</a:t>
            </a:r>
          </a:p>
          <a:p>
            <a:pPr marL="0" indent="0">
              <a:buNone/>
            </a:pPr>
            <a:r>
              <a:rPr lang="en-IN" dirty="0"/>
              <a:t>    &lt;/div&gt;</a:t>
            </a:r>
          </a:p>
          <a:p>
            <a:pPr marL="0" indent="0">
              <a:buNone/>
            </a:pPr>
            <a:endParaRPr lang="en-IN" dirty="0"/>
          </a:p>
          <a:p>
            <a:pPr marL="0" indent="0">
              <a:buNone/>
            </a:pPr>
            <a:r>
              <a:rPr lang="en-IN" dirty="0"/>
              <a:t>    &lt;div id="</a:t>
            </a:r>
            <a:r>
              <a:rPr lang="en-IN" dirty="0" err="1"/>
              <a:t>skewDiv</a:t>
            </a:r>
            <a:r>
              <a:rPr lang="en-IN" dirty="0"/>
              <a:t>"&gt;</a:t>
            </a:r>
          </a:p>
          <a:p>
            <a:pPr marL="0" indent="0">
              <a:buNone/>
            </a:pPr>
            <a:r>
              <a:rPr lang="en-IN" dirty="0"/>
              <a:t>        Tutorials point.com</a:t>
            </a:r>
          </a:p>
          <a:p>
            <a:pPr marL="0" indent="0">
              <a:buNone/>
            </a:pPr>
            <a:r>
              <a:rPr lang="en-IN" dirty="0"/>
              <a:t>    &lt;/div&gt;</a:t>
            </a:r>
          </a:p>
          <a:p>
            <a:pPr marL="0" indent="0">
              <a:buNone/>
            </a:pPr>
            <a:r>
              <a:rPr lang="en-IN" dirty="0"/>
              <a:t>&lt;/body&gt;</a:t>
            </a:r>
          </a:p>
          <a:p>
            <a:pPr marL="0" indent="0">
              <a:buNone/>
            </a:pPr>
            <a:r>
              <a:rPr lang="en-IN" dirty="0"/>
              <a:t>&lt;/html&gt;</a:t>
            </a:r>
          </a:p>
        </p:txBody>
      </p:sp>
    </p:spTree>
    <p:extLst>
      <p:ext uri="{BB962C8B-B14F-4D97-AF65-F5344CB8AC3E}">
        <p14:creationId xmlns="" xmlns:p14="http://schemas.microsoft.com/office/powerpoint/2010/main" val="28037888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Skew Y </a:t>
            </a:r>
            <a:r>
              <a:rPr lang="en-IN" dirty="0" smtClean="0"/>
              <a:t>axis</a:t>
            </a:r>
            <a:endParaRPr lang="en-IN" dirty="0"/>
          </a:p>
        </p:txBody>
      </p:sp>
      <p:sp>
        <p:nvSpPr>
          <p:cNvPr id="3" name="Content Placeholder 2"/>
          <p:cNvSpPr>
            <a:spLocks noGrp="1"/>
          </p:cNvSpPr>
          <p:nvPr>
            <p:ph idx="1"/>
          </p:nvPr>
        </p:nvSpPr>
        <p:spPr/>
        <p:txBody>
          <a:bodyPr/>
          <a:lstStyle/>
          <a:p>
            <a:r>
              <a:rPr lang="en-US" dirty="0"/>
              <a:t>Box rotation with skew y-axis as shown below −</a:t>
            </a:r>
          </a:p>
          <a:p>
            <a:r>
              <a:rPr lang="en-US" dirty="0"/>
              <a:t/>
            </a:r>
            <a:br>
              <a:rPr lang="en-US" dirty="0"/>
            </a:br>
            <a:endParaRPr lang="en-IN" dirty="0"/>
          </a:p>
        </p:txBody>
      </p:sp>
    </p:spTree>
    <p:extLst>
      <p:ext uri="{BB962C8B-B14F-4D97-AF65-F5344CB8AC3E}">
        <p14:creationId xmlns="" xmlns:p14="http://schemas.microsoft.com/office/powerpoint/2010/main" val="76048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Child </a:t>
            </a:r>
            <a:r>
              <a:rPr lang="en-IN" dirty="0" smtClean="0"/>
              <a:t>Selectors</a:t>
            </a:r>
            <a:endParaRPr lang="en-IN" dirty="0"/>
          </a:p>
        </p:txBody>
      </p:sp>
      <p:sp>
        <p:nvSpPr>
          <p:cNvPr id="3" name="Content Placeholder 2"/>
          <p:cNvSpPr>
            <a:spLocks noGrp="1"/>
          </p:cNvSpPr>
          <p:nvPr>
            <p:ph idx="1"/>
          </p:nvPr>
        </p:nvSpPr>
        <p:spPr/>
        <p:txBody>
          <a:bodyPr/>
          <a:lstStyle/>
          <a:p>
            <a:r>
              <a:rPr lang="en-US" dirty="0"/>
              <a:t>You have seen the descendant selectors. There is one more type of selector, which is very similar to descendants but have different functionality. Consider the following example </a:t>
            </a:r>
            <a:r>
              <a:rPr lang="en-US" dirty="0" smtClean="0"/>
              <a:t>−</a:t>
            </a:r>
            <a:endParaRPr lang="en-IN" dirty="0"/>
          </a:p>
          <a:p>
            <a:r>
              <a:rPr lang="en-IN" dirty="0"/>
              <a:t>        body &gt; p {</a:t>
            </a:r>
          </a:p>
          <a:p>
            <a:r>
              <a:rPr lang="en-IN" dirty="0"/>
              <a:t>            </a:t>
            </a:r>
            <a:r>
              <a:rPr lang="en-IN" dirty="0" err="1"/>
              <a:t>color</a:t>
            </a:r>
            <a:r>
              <a:rPr lang="en-IN" dirty="0"/>
              <a:t>: red</a:t>
            </a:r>
          </a:p>
          <a:p>
            <a:r>
              <a:rPr lang="en-IN" dirty="0"/>
              <a:t>        }</a:t>
            </a:r>
          </a:p>
        </p:txBody>
      </p:sp>
    </p:spTree>
    <p:extLst>
      <p:ext uri="{BB962C8B-B14F-4D97-AF65-F5344CB8AC3E}">
        <p14:creationId xmlns="" xmlns:p14="http://schemas.microsoft.com/office/powerpoint/2010/main" val="50292218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32500" lnSpcReduction="20000"/>
          </a:bodyPr>
          <a:lstStyle/>
          <a:p>
            <a:pPr>
              <a:buNone/>
            </a:pPr>
            <a:r>
              <a:rPr lang="en-IN" dirty="0"/>
              <a:t>&lt;html&gt;</a:t>
            </a:r>
          </a:p>
          <a:p>
            <a:pPr>
              <a:buNone/>
            </a:pPr>
            <a:r>
              <a:rPr lang="en-IN" dirty="0"/>
              <a:t>&lt;head&gt;</a:t>
            </a:r>
          </a:p>
          <a:p>
            <a:pPr>
              <a:buNone/>
            </a:pPr>
            <a:r>
              <a:rPr lang="en-IN" dirty="0"/>
              <a:t>    &lt;style&gt;</a:t>
            </a:r>
          </a:p>
          <a:p>
            <a:pPr>
              <a:buNone/>
            </a:pPr>
            <a:r>
              <a:rPr lang="en-IN" dirty="0"/>
              <a:t>        div {</a:t>
            </a:r>
          </a:p>
          <a:p>
            <a:pPr>
              <a:buNone/>
            </a:pPr>
            <a:r>
              <a:rPr lang="en-IN" dirty="0"/>
              <a:t>            width: 300px;</a:t>
            </a:r>
          </a:p>
          <a:p>
            <a:pPr>
              <a:buNone/>
            </a:pPr>
            <a:r>
              <a:rPr lang="en-IN" dirty="0"/>
              <a:t>            height: 100px;</a:t>
            </a:r>
          </a:p>
          <a:p>
            <a:pPr>
              <a:buNone/>
            </a:pPr>
            <a:r>
              <a:rPr lang="en-IN" dirty="0"/>
              <a:t>            background-</a:t>
            </a:r>
            <a:r>
              <a:rPr lang="en-IN" dirty="0" err="1"/>
              <a:t>color</a:t>
            </a:r>
            <a:r>
              <a:rPr lang="en-IN" dirty="0"/>
              <a:t>: pink;</a:t>
            </a:r>
          </a:p>
          <a:p>
            <a:pPr>
              <a:buNone/>
            </a:pPr>
            <a:r>
              <a:rPr lang="en-IN" dirty="0"/>
              <a:t>            border: 1px solid black;</a:t>
            </a:r>
          </a:p>
          <a:p>
            <a:pPr>
              <a:buNone/>
            </a:pPr>
            <a:r>
              <a:rPr lang="en-IN" dirty="0"/>
              <a:t>        }</a:t>
            </a:r>
          </a:p>
          <a:p>
            <a:pPr>
              <a:buNone/>
            </a:pPr>
            <a:endParaRPr lang="en-IN" dirty="0"/>
          </a:p>
          <a:p>
            <a:pPr>
              <a:buNone/>
            </a:pPr>
            <a:r>
              <a:rPr lang="en-IN" dirty="0"/>
              <a:t>        div {</a:t>
            </a:r>
          </a:p>
          <a:p>
            <a:pPr>
              <a:buNone/>
            </a:pPr>
            <a:r>
              <a:rPr lang="en-IN" dirty="0"/>
              <a:t>            -</a:t>
            </a:r>
            <a:r>
              <a:rPr lang="en-IN" dirty="0" err="1"/>
              <a:t>webkit</a:t>
            </a:r>
            <a:r>
              <a:rPr lang="en-IN" dirty="0"/>
              <a:t>-transform: </a:t>
            </a:r>
            <a:r>
              <a:rPr lang="en-IN" dirty="0" err="1"/>
              <a:t>skewY</a:t>
            </a:r>
            <a:r>
              <a:rPr lang="en-IN" dirty="0"/>
              <a:t>(20deg);</a:t>
            </a:r>
          </a:p>
          <a:p>
            <a:pPr>
              <a:buNone/>
            </a:pPr>
            <a:r>
              <a:rPr lang="en-IN" dirty="0"/>
              <a:t>        }</a:t>
            </a:r>
          </a:p>
          <a:p>
            <a:pPr>
              <a:buNone/>
            </a:pPr>
            <a:r>
              <a:rPr lang="en-IN" dirty="0"/>
              <a:t>    &lt;/style&gt;</a:t>
            </a:r>
          </a:p>
          <a:p>
            <a:pPr>
              <a:buNone/>
            </a:pPr>
            <a:r>
              <a:rPr lang="en-IN" dirty="0"/>
              <a:t>&lt;/head&gt;</a:t>
            </a:r>
          </a:p>
          <a:p>
            <a:pPr>
              <a:buNone/>
            </a:pPr>
            <a:r>
              <a:rPr lang="en-IN" dirty="0"/>
              <a:t>&lt;body&gt;</a:t>
            </a:r>
          </a:p>
          <a:p>
            <a:pPr>
              <a:buNone/>
            </a:pPr>
            <a:r>
              <a:rPr lang="en-IN" dirty="0"/>
              <a:t>    &lt;div&gt;</a:t>
            </a:r>
          </a:p>
          <a:p>
            <a:pPr>
              <a:buNone/>
            </a:pPr>
            <a:r>
              <a:rPr lang="en-IN" dirty="0"/>
              <a:t>        Tutorials point.com.</a:t>
            </a:r>
          </a:p>
          <a:p>
            <a:pPr>
              <a:buNone/>
            </a:pPr>
            <a:r>
              <a:rPr lang="en-IN" dirty="0"/>
              <a:t>    &lt;/div&gt;</a:t>
            </a:r>
          </a:p>
          <a:p>
            <a:pPr>
              <a:buNone/>
            </a:pPr>
            <a:endParaRPr lang="en-IN" dirty="0"/>
          </a:p>
          <a:p>
            <a:pPr>
              <a:buNone/>
            </a:pPr>
            <a:r>
              <a:rPr lang="en-IN" dirty="0"/>
              <a:t>    &lt;div id="</a:t>
            </a:r>
            <a:r>
              <a:rPr lang="en-IN" dirty="0" err="1"/>
              <a:t>skewDiv</a:t>
            </a:r>
            <a:r>
              <a:rPr lang="en-IN" dirty="0"/>
              <a:t>"&gt;</a:t>
            </a:r>
          </a:p>
          <a:p>
            <a:pPr>
              <a:buNone/>
            </a:pPr>
            <a:r>
              <a:rPr lang="en-IN" dirty="0"/>
              <a:t>        Tutorials point.com</a:t>
            </a:r>
          </a:p>
          <a:p>
            <a:pPr>
              <a:buNone/>
            </a:pPr>
            <a:r>
              <a:rPr lang="en-IN" dirty="0"/>
              <a:t>    &lt;/div&gt;</a:t>
            </a:r>
          </a:p>
          <a:p>
            <a:pPr>
              <a:buNone/>
            </a:pPr>
            <a:r>
              <a:rPr lang="en-IN" dirty="0"/>
              <a:t>&lt;/body&gt;</a:t>
            </a:r>
          </a:p>
          <a:p>
            <a:pPr>
              <a:buNone/>
            </a:pPr>
            <a:r>
              <a:rPr lang="en-IN" dirty="0"/>
              <a:t>&lt;/html&gt;</a:t>
            </a:r>
          </a:p>
        </p:txBody>
      </p:sp>
    </p:spTree>
    <p:extLst>
      <p:ext uri="{BB962C8B-B14F-4D97-AF65-F5344CB8AC3E}">
        <p14:creationId xmlns="" xmlns:p14="http://schemas.microsoft.com/office/powerpoint/2010/main" val="39226436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CSS3 </a:t>
            </a:r>
            <a:r>
              <a:rPr lang="en-IN" smtClean="0"/>
              <a:t>– Animation(</a:t>
            </a:r>
            <a:r>
              <a:rPr lang="en-IN"/>
              <a:t>Moving left </a:t>
            </a:r>
            <a:r>
              <a:rPr lang="en-IN" smtClean="0"/>
              <a:t>animation)</a:t>
            </a:r>
            <a:endParaRPr lang="en-IN" dirty="0"/>
          </a:p>
        </p:txBody>
      </p:sp>
      <p:sp>
        <p:nvSpPr>
          <p:cNvPr id="3" name="Content Placeholder 2"/>
          <p:cNvSpPr>
            <a:spLocks noGrp="1"/>
          </p:cNvSpPr>
          <p:nvPr>
            <p:ph idx="1"/>
          </p:nvPr>
        </p:nvSpPr>
        <p:spPr>
          <a:xfrm>
            <a:off x="457200" y="2260623"/>
            <a:ext cx="8229600" cy="4525963"/>
          </a:xfrm>
        </p:spPr>
        <p:txBody>
          <a:bodyPr>
            <a:noAutofit/>
          </a:bodyPr>
          <a:lstStyle/>
          <a:p>
            <a:pPr>
              <a:buNone/>
            </a:pPr>
            <a:r>
              <a:rPr lang="en-US" sz="1000" b="1" dirty="0" smtClean="0"/>
              <a:t>&lt;html&gt;</a:t>
            </a:r>
          </a:p>
          <a:p>
            <a:pPr>
              <a:buNone/>
            </a:pPr>
            <a:r>
              <a:rPr lang="en-US" sz="1000" b="1" dirty="0" smtClean="0"/>
              <a:t>&lt;head&gt;</a:t>
            </a:r>
          </a:p>
          <a:p>
            <a:pPr>
              <a:buNone/>
            </a:pPr>
            <a:r>
              <a:rPr lang="en-US" sz="1000" b="1" dirty="0" smtClean="0"/>
              <a:t>    &lt;style&gt;</a:t>
            </a:r>
          </a:p>
          <a:p>
            <a:pPr>
              <a:buNone/>
            </a:pPr>
            <a:r>
              <a:rPr lang="en-US" sz="1000" b="1" dirty="0" smtClean="0"/>
              <a:t/>
            </a:r>
            <a:br>
              <a:rPr lang="en-US" sz="1000" b="1" dirty="0" smtClean="0"/>
            </a:br>
            <a:r>
              <a:rPr lang="en-US" sz="1000" b="1" dirty="0" smtClean="0"/>
              <a:t>h1{</a:t>
            </a:r>
          </a:p>
          <a:p>
            <a:pPr>
              <a:buNone/>
            </a:pPr>
            <a:r>
              <a:rPr lang="en-US" sz="1000" b="1" dirty="0" smtClean="0"/>
              <a:t>    -</a:t>
            </a:r>
            <a:r>
              <a:rPr lang="en-US" sz="1000" b="1" dirty="0" err="1" smtClean="0"/>
              <a:t>webkit</a:t>
            </a:r>
            <a:r>
              <a:rPr lang="en-US" sz="1000" b="1" dirty="0" smtClean="0"/>
              <a:t>-animation-duration: 3s;</a:t>
            </a:r>
          </a:p>
          <a:p>
            <a:pPr>
              <a:buNone/>
            </a:pPr>
            <a:r>
              <a:rPr lang="en-US" sz="1000" b="1" dirty="0" smtClean="0"/>
              <a:t>    -</a:t>
            </a:r>
            <a:r>
              <a:rPr lang="en-US" sz="1000" b="1" dirty="0" err="1" smtClean="0"/>
              <a:t>webkit</a:t>
            </a:r>
            <a:r>
              <a:rPr lang="en-US" sz="1000" b="1" dirty="0" smtClean="0"/>
              <a:t>-animation-name: </a:t>
            </a:r>
            <a:r>
              <a:rPr lang="en-US" sz="1000" b="1" dirty="0" err="1" smtClean="0"/>
              <a:t>slidein</a:t>
            </a:r>
            <a:r>
              <a:rPr lang="en-US" sz="1000" b="1" dirty="0" smtClean="0"/>
              <a:t>;</a:t>
            </a:r>
          </a:p>
          <a:p>
            <a:pPr>
              <a:buNone/>
            </a:pPr>
            <a:r>
              <a:rPr lang="en-US" sz="1000" b="1" dirty="0" smtClean="0"/>
              <a:t>    </a:t>
            </a:r>
            <a:r>
              <a:rPr lang="en-US" sz="1000" b="1" dirty="0" err="1" smtClean="0"/>
              <a:t>color:blue</a:t>
            </a:r>
            <a:r>
              <a:rPr lang="en-US" sz="1000" b="1" dirty="0" smtClean="0"/>
              <a:t>;</a:t>
            </a:r>
          </a:p>
          <a:p>
            <a:pPr>
              <a:buNone/>
            </a:pPr>
            <a:r>
              <a:rPr lang="en-US" sz="1000" b="1" dirty="0" smtClean="0"/>
              <a:t>    -</a:t>
            </a:r>
            <a:r>
              <a:rPr lang="en-US" sz="1000" b="1" dirty="0" err="1" smtClean="0"/>
              <a:t>webkit</a:t>
            </a:r>
            <a:r>
              <a:rPr lang="en-US" sz="1000" b="1" dirty="0" smtClean="0"/>
              <a:t>-animation-delay: 1s;</a:t>
            </a:r>
          </a:p>
          <a:p>
            <a:pPr>
              <a:buNone/>
            </a:pPr>
            <a:r>
              <a:rPr lang="en-US" sz="1000" b="1" dirty="0" smtClean="0"/>
              <a:t>    -</a:t>
            </a:r>
            <a:r>
              <a:rPr lang="en-US" sz="1000" b="1" dirty="0" err="1" smtClean="0"/>
              <a:t>webkit</a:t>
            </a:r>
            <a:r>
              <a:rPr lang="en-US" sz="1000" b="1" dirty="0" smtClean="0"/>
              <a:t>-animation-direction: reverse;</a:t>
            </a:r>
          </a:p>
          <a:p>
            <a:pPr>
              <a:buNone/>
            </a:pPr>
            <a:r>
              <a:rPr lang="en-US" sz="1000" b="1" dirty="0" smtClean="0"/>
              <a:t>    -</a:t>
            </a:r>
            <a:r>
              <a:rPr lang="en-US" sz="1000" b="1" dirty="0" err="1" smtClean="0"/>
              <a:t>webkit</a:t>
            </a:r>
            <a:r>
              <a:rPr lang="en-US" sz="1000" b="1" dirty="0" smtClean="0"/>
              <a:t>-animation-iteration-</a:t>
            </a:r>
            <a:r>
              <a:rPr lang="en-US" sz="1000" b="1" dirty="0" err="1" smtClean="0"/>
              <a:t>count:infinite</a:t>
            </a:r>
            <a:r>
              <a:rPr lang="en-US" sz="1000" b="1" dirty="0" smtClean="0"/>
              <a:t>;</a:t>
            </a:r>
          </a:p>
          <a:p>
            <a:pPr>
              <a:buNone/>
            </a:pPr>
            <a:r>
              <a:rPr lang="en-US" sz="1000" b="1" dirty="0" smtClean="0"/>
              <a:t/>
            </a:r>
            <a:br>
              <a:rPr lang="en-US" sz="1000" b="1" dirty="0" smtClean="0"/>
            </a:br>
            <a:r>
              <a:rPr lang="en-US" sz="1000" b="1" dirty="0" smtClean="0"/>
              <a:t>}</a:t>
            </a:r>
          </a:p>
          <a:p>
            <a:pPr>
              <a:buNone/>
            </a:pPr>
            <a:r>
              <a:rPr lang="en-US" sz="1000" b="1" dirty="0" smtClean="0"/>
              <a:t>@-</a:t>
            </a:r>
            <a:r>
              <a:rPr lang="en-US" sz="1000" b="1" dirty="0" err="1" smtClean="0"/>
              <a:t>webkit-keyframes</a:t>
            </a:r>
            <a:r>
              <a:rPr lang="en-US" sz="1000" b="1" dirty="0" smtClean="0"/>
              <a:t> </a:t>
            </a:r>
            <a:r>
              <a:rPr lang="en-US" sz="1000" b="1" dirty="0" err="1" smtClean="0"/>
              <a:t>slidein</a:t>
            </a:r>
            <a:endParaRPr lang="en-US" sz="1000" b="1" dirty="0" smtClean="0"/>
          </a:p>
          <a:p>
            <a:pPr>
              <a:buNone/>
            </a:pPr>
            <a:r>
              <a:rPr lang="en-US" sz="1000" b="1" dirty="0" smtClean="0"/>
              <a:t>{</a:t>
            </a:r>
          </a:p>
          <a:p>
            <a:pPr>
              <a:buNone/>
            </a:pPr>
            <a:r>
              <a:rPr lang="en-US" sz="1000" b="1" dirty="0" smtClean="0"/>
              <a:t>    from</a:t>
            </a:r>
          </a:p>
          <a:p>
            <a:pPr>
              <a:buNone/>
            </a:pPr>
            <a:r>
              <a:rPr lang="en-US" sz="1000" b="1" dirty="0" smtClean="0"/>
              <a:t>    {</a:t>
            </a:r>
          </a:p>
          <a:p>
            <a:pPr>
              <a:buNone/>
            </a:pPr>
            <a:r>
              <a:rPr lang="en-US" sz="1000" b="1" dirty="0" smtClean="0"/>
              <a:t>margin-left: 100%;</a:t>
            </a:r>
          </a:p>
          <a:p>
            <a:pPr>
              <a:buNone/>
            </a:pPr>
            <a:r>
              <a:rPr lang="en-US" sz="1000" b="1" dirty="0" smtClean="0"/>
              <a:t/>
            </a:r>
            <a:br>
              <a:rPr lang="en-US" sz="1000" b="1" dirty="0" smtClean="0"/>
            </a:br>
            <a:r>
              <a:rPr lang="en-US" sz="1000" b="1" dirty="0" smtClean="0"/>
              <a:t/>
            </a:r>
            <a:br>
              <a:rPr lang="en-US" sz="1000" b="1" dirty="0" smtClean="0"/>
            </a:br>
            <a:r>
              <a:rPr lang="en-US" sz="1000" b="1" dirty="0" smtClean="0"/>
              <a:t>    }</a:t>
            </a:r>
          </a:p>
          <a:p>
            <a:pPr>
              <a:buNone/>
            </a:pPr>
            <a:r>
              <a:rPr lang="en-US" sz="1000" b="1" dirty="0" smtClean="0"/>
              <a:t>     to</a:t>
            </a:r>
          </a:p>
          <a:p>
            <a:pPr>
              <a:buNone/>
            </a:pPr>
            <a:r>
              <a:rPr lang="en-US" sz="1000" b="1" dirty="0" smtClean="0"/>
              <a:t>     {</a:t>
            </a:r>
          </a:p>
          <a:p>
            <a:pPr>
              <a:buNone/>
            </a:pPr>
            <a:r>
              <a:rPr lang="en-US" sz="1000" b="1" dirty="0" smtClean="0"/>
              <a:t>        margin-left: 0%;</a:t>
            </a:r>
          </a:p>
          <a:p>
            <a:pPr>
              <a:buNone/>
            </a:pPr>
            <a:r>
              <a:rPr lang="en-US" sz="1000" b="1" dirty="0" smtClean="0"/>
              <a:t/>
            </a:r>
            <a:br>
              <a:rPr lang="en-US" sz="1000" b="1" dirty="0" smtClean="0"/>
            </a:br>
            <a:r>
              <a:rPr lang="en-US" sz="1000" b="1" dirty="0" smtClean="0"/>
              <a:t>     }</a:t>
            </a:r>
          </a:p>
          <a:p>
            <a:pPr>
              <a:buNone/>
            </a:pPr>
            <a:r>
              <a:rPr lang="en-US" sz="1000" b="1" dirty="0" smtClean="0"/>
              <a:t>}</a:t>
            </a:r>
          </a:p>
          <a:p>
            <a:pPr>
              <a:buNone/>
            </a:pPr>
            <a:r>
              <a:rPr lang="en-US" sz="1000" b="1" dirty="0" smtClean="0"/>
              <a:t>    &lt;/style&gt;</a:t>
            </a:r>
          </a:p>
          <a:p>
            <a:pPr>
              <a:buNone/>
            </a:pPr>
            <a:r>
              <a:rPr lang="en-US" sz="1000" b="1" dirty="0" smtClean="0"/>
              <a:t>&lt;/head&gt;</a:t>
            </a:r>
          </a:p>
          <a:p>
            <a:pPr>
              <a:buNone/>
            </a:pPr>
            <a:r>
              <a:rPr lang="en-US" sz="1000" b="1" dirty="0" smtClean="0"/>
              <a:t/>
            </a:r>
            <a:br>
              <a:rPr lang="en-US" sz="1000" b="1" dirty="0" smtClean="0"/>
            </a:br>
            <a:r>
              <a:rPr lang="en-US" sz="1000" b="1" dirty="0" smtClean="0"/>
              <a:t>&lt;body&gt;</a:t>
            </a:r>
          </a:p>
          <a:p>
            <a:pPr>
              <a:buNone/>
            </a:pPr>
            <a:r>
              <a:rPr lang="en-US" sz="1000" b="1" dirty="0" smtClean="0"/>
              <a:t/>
            </a:r>
            <a:br>
              <a:rPr lang="en-US" sz="1000" b="1" dirty="0" smtClean="0"/>
            </a:br>
            <a:r>
              <a:rPr lang="en-US" sz="1000" b="1" dirty="0" smtClean="0"/>
              <a:t>    &lt;h1&gt;</a:t>
            </a:r>
          </a:p>
          <a:p>
            <a:pPr>
              <a:buNone/>
            </a:pPr>
            <a:r>
              <a:rPr lang="en-US" sz="1000" b="1" dirty="0" err="1" smtClean="0"/>
              <a:t>Graphix</a:t>
            </a:r>
            <a:r>
              <a:rPr lang="en-US" sz="1000" b="1" dirty="0" smtClean="0"/>
              <a:t> </a:t>
            </a:r>
            <a:r>
              <a:rPr lang="en-US" sz="1000" b="1" dirty="0" err="1" smtClean="0"/>
              <a:t>technologyS</a:t>
            </a:r>
            <a:endParaRPr lang="en-US" sz="1000" b="1" dirty="0" smtClean="0"/>
          </a:p>
          <a:p>
            <a:pPr>
              <a:buNone/>
            </a:pPr>
            <a:r>
              <a:rPr lang="en-US" sz="1000" b="1" dirty="0" smtClean="0"/>
              <a:t>    &lt;/h1&gt;</a:t>
            </a:r>
          </a:p>
          <a:p>
            <a:pPr>
              <a:buNone/>
            </a:pPr>
            <a:r>
              <a:rPr lang="en-US" sz="1000" b="1" dirty="0" smtClean="0"/>
              <a:t>&lt;/body&gt;</a:t>
            </a:r>
          </a:p>
          <a:p>
            <a:pPr>
              <a:buNone/>
            </a:pPr>
            <a:r>
              <a:rPr lang="en-US" sz="1000" b="1" dirty="0" smtClean="0"/>
              <a:t>&lt;body&gt;</a:t>
            </a:r>
          </a:p>
          <a:p>
            <a:pPr>
              <a:buNone/>
            </a:pPr>
            <a:r>
              <a:rPr lang="en-US" sz="1000" b="1" dirty="0" smtClean="0"/>
              <a:t/>
            </a:r>
            <a:br>
              <a:rPr lang="en-US" sz="1000" b="1" dirty="0" smtClean="0"/>
            </a:br>
            <a:r>
              <a:rPr lang="en-US" sz="1000" b="1" dirty="0" smtClean="0"/>
              <a:t/>
            </a:r>
            <a:br>
              <a:rPr lang="en-US" sz="1000" b="1" dirty="0" smtClean="0"/>
            </a:br>
            <a:endParaRPr lang="en-US" sz="1000" b="1" dirty="0"/>
          </a:p>
        </p:txBody>
      </p:sp>
    </p:spTree>
    <p:extLst>
      <p:ext uri="{BB962C8B-B14F-4D97-AF65-F5344CB8AC3E}">
        <p14:creationId xmlns="" xmlns:p14="http://schemas.microsoft.com/office/powerpoint/2010/main" val="53186263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3900" b="1" u="sng" dirty="0" smtClean="0"/>
              <a:t>End</a:t>
            </a:r>
            <a:endParaRPr lang="en-IN" sz="23900" b="1" u="sng" dirty="0"/>
          </a:p>
        </p:txBody>
      </p:sp>
    </p:spTree>
    <p:extLst>
      <p:ext uri="{BB962C8B-B14F-4D97-AF65-F5344CB8AC3E}">
        <p14:creationId xmlns="" xmlns:p14="http://schemas.microsoft.com/office/powerpoint/2010/main" val="660663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Attribute </a:t>
            </a:r>
            <a:r>
              <a:rPr lang="en-IN" dirty="0" smtClean="0"/>
              <a:t>Selectors</a:t>
            </a:r>
            <a:endParaRPr lang="en-IN" dirty="0"/>
          </a:p>
        </p:txBody>
      </p:sp>
      <p:sp>
        <p:nvSpPr>
          <p:cNvPr id="3" name="Content Placeholder 2"/>
          <p:cNvSpPr>
            <a:spLocks noGrp="1"/>
          </p:cNvSpPr>
          <p:nvPr>
            <p:ph idx="1"/>
          </p:nvPr>
        </p:nvSpPr>
        <p:spPr/>
        <p:txBody>
          <a:bodyPr/>
          <a:lstStyle/>
          <a:p>
            <a:r>
              <a:rPr lang="en-US" dirty="0"/>
              <a:t>You can also apply styles to HTML elements with particular attributes. The style rule below will match all the input elements having a type attribute with a value of </a:t>
            </a:r>
            <a:r>
              <a:rPr lang="en-US" i="1" dirty="0"/>
              <a:t>text</a:t>
            </a:r>
            <a:r>
              <a:rPr lang="en-US" dirty="0"/>
              <a:t> −</a:t>
            </a:r>
          </a:p>
          <a:p>
            <a:r>
              <a:rPr lang="en-US" dirty="0"/>
              <a:t/>
            </a:r>
            <a:br>
              <a:rPr lang="en-US" dirty="0"/>
            </a:br>
            <a:endParaRPr lang="en-IN" dirty="0"/>
          </a:p>
        </p:txBody>
      </p:sp>
    </p:spTree>
    <p:extLst>
      <p:ext uri="{BB962C8B-B14F-4D97-AF65-F5344CB8AC3E}">
        <p14:creationId xmlns="" xmlns:p14="http://schemas.microsoft.com/office/powerpoint/2010/main" val="3382023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css</a:t>
            </a:r>
            <a:endParaRPr lang="en-IN" dirty="0"/>
          </a:p>
        </p:txBody>
      </p:sp>
      <p:sp>
        <p:nvSpPr>
          <p:cNvPr id="3" name="Content Placeholder 2"/>
          <p:cNvSpPr>
            <a:spLocks noGrp="1"/>
          </p:cNvSpPr>
          <p:nvPr>
            <p:ph idx="1"/>
          </p:nvPr>
        </p:nvSpPr>
        <p:spPr/>
        <p:txBody>
          <a:bodyPr/>
          <a:lstStyle/>
          <a:p>
            <a:r>
              <a:rPr lang="en-US" b="1" dirty="0"/>
              <a:t>CSS</a:t>
            </a:r>
            <a:r>
              <a:rPr lang="en-US" dirty="0"/>
              <a:t> is used to control the style of a web document in a simple and easy way.</a:t>
            </a:r>
          </a:p>
          <a:p>
            <a:r>
              <a:rPr lang="en-US" b="1" dirty="0"/>
              <a:t>CSS</a:t>
            </a:r>
            <a:r>
              <a:rPr lang="en-US" dirty="0"/>
              <a:t> is the acronym for </a:t>
            </a:r>
            <a:r>
              <a:rPr lang="en-US" b="1" dirty="0"/>
              <a:t>"Cascading Style Sheet"</a:t>
            </a:r>
            <a:r>
              <a:rPr lang="en-US" dirty="0"/>
              <a:t>.</a:t>
            </a:r>
          </a:p>
          <a:p>
            <a:endParaRPr lang="en-IN" dirty="0"/>
          </a:p>
        </p:txBody>
      </p:sp>
    </p:spTree>
    <p:extLst>
      <p:ext uri="{BB962C8B-B14F-4D97-AF65-F5344CB8AC3E}">
        <p14:creationId xmlns="" xmlns:p14="http://schemas.microsoft.com/office/powerpoint/2010/main" val="1470277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 p[align=right] {</a:t>
            </a:r>
          </a:p>
          <a:p>
            <a:r>
              <a:rPr lang="en-IN" dirty="0"/>
              <a:t>            </a:t>
            </a:r>
            <a:r>
              <a:rPr lang="en-IN" dirty="0" err="1"/>
              <a:t>color</a:t>
            </a:r>
            <a:r>
              <a:rPr lang="en-IN" dirty="0"/>
              <a:t>: red</a:t>
            </a:r>
          </a:p>
          <a:p>
            <a:r>
              <a:rPr lang="en-IN" dirty="0"/>
              <a:t>        }</a:t>
            </a:r>
          </a:p>
        </p:txBody>
      </p:sp>
    </p:spTree>
    <p:extLst>
      <p:ext uri="{BB962C8B-B14F-4D97-AF65-F5344CB8AC3E}">
        <p14:creationId xmlns="" xmlns:p14="http://schemas.microsoft.com/office/powerpoint/2010/main" val="1798218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Multiple Style </a:t>
            </a:r>
            <a:r>
              <a:rPr lang="en-IN" dirty="0" smtClean="0"/>
              <a:t>Rules</a:t>
            </a:r>
            <a:endParaRPr lang="en-IN" dirty="0"/>
          </a:p>
        </p:txBody>
      </p:sp>
      <p:sp>
        <p:nvSpPr>
          <p:cNvPr id="3" name="Content Placeholder 2"/>
          <p:cNvSpPr>
            <a:spLocks noGrp="1"/>
          </p:cNvSpPr>
          <p:nvPr>
            <p:ph idx="1"/>
          </p:nvPr>
        </p:nvSpPr>
        <p:spPr/>
        <p:txBody>
          <a:bodyPr/>
          <a:lstStyle/>
          <a:p>
            <a:r>
              <a:rPr lang="en-US" dirty="0"/>
              <a:t>You may need to define multiple style rules for a single element. You can define these rules to combine multiple properties and corresponding values into a single block as defined in the following example −</a:t>
            </a:r>
          </a:p>
          <a:p>
            <a:r>
              <a:rPr lang="en-US" dirty="0"/>
              <a:t/>
            </a:r>
            <a:br>
              <a:rPr lang="en-US" dirty="0"/>
            </a:br>
            <a:endParaRPr lang="en-IN" dirty="0"/>
          </a:p>
        </p:txBody>
      </p:sp>
    </p:spTree>
    <p:extLst>
      <p:ext uri="{BB962C8B-B14F-4D97-AF65-F5344CB8AC3E}">
        <p14:creationId xmlns="" xmlns:p14="http://schemas.microsoft.com/office/powerpoint/2010/main" val="1635072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p{</a:t>
            </a:r>
          </a:p>
          <a:p>
            <a:pPr>
              <a:buNone/>
            </a:pPr>
            <a:r>
              <a:rPr lang="en-IN" dirty="0"/>
              <a:t>    </a:t>
            </a:r>
            <a:r>
              <a:rPr lang="en-IN" dirty="0" err="1"/>
              <a:t>color:crimson</a:t>
            </a:r>
            <a:r>
              <a:rPr lang="en-IN" dirty="0"/>
              <a:t>;</a:t>
            </a:r>
          </a:p>
          <a:p>
            <a:pPr>
              <a:buNone/>
            </a:pPr>
            <a:r>
              <a:rPr lang="en-IN" dirty="0"/>
              <a:t>    font-family :'Gill Sans', 'Gill Sans MT', Calibri, 'Trebuchet MS', sans-serif;</a:t>
            </a:r>
          </a:p>
          <a:p>
            <a:pPr>
              <a:buNone/>
            </a:pPr>
            <a:r>
              <a:rPr lang="en-IN" dirty="0"/>
              <a:t>    margin:5px;</a:t>
            </a:r>
          </a:p>
          <a:p>
            <a:pPr>
              <a:buNone/>
            </a:pPr>
            <a:r>
              <a:rPr lang="en-IN" dirty="0"/>
              <a:t>    letter-spacing:.4px;</a:t>
            </a:r>
          </a:p>
          <a:p>
            <a:pPr>
              <a:buNone/>
            </a:pPr>
            <a:r>
              <a:rPr lang="en-IN" dirty="0"/>
              <a:t>   </a:t>
            </a:r>
          </a:p>
          <a:p>
            <a:pPr>
              <a:buNone/>
            </a:pPr>
            <a:r>
              <a:rPr lang="en-IN" dirty="0"/>
              <a:t>    </a:t>
            </a:r>
            <a:r>
              <a:rPr lang="en-IN" dirty="0" err="1"/>
              <a:t>text-transform:uppercase</a:t>
            </a:r>
            <a:r>
              <a:rPr lang="en-IN" dirty="0"/>
              <a:t>;</a:t>
            </a:r>
          </a:p>
          <a:p>
            <a:endParaRPr lang="en-IN" dirty="0"/>
          </a:p>
          <a:p>
            <a:r>
              <a:rPr lang="en-IN" dirty="0"/>
              <a:t>}</a:t>
            </a:r>
          </a:p>
        </p:txBody>
      </p:sp>
    </p:spTree>
    <p:extLst>
      <p:ext uri="{BB962C8B-B14F-4D97-AF65-F5344CB8AC3E}">
        <p14:creationId xmlns="" xmlns:p14="http://schemas.microsoft.com/office/powerpoint/2010/main" val="211859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Grouping </a:t>
            </a:r>
            <a:r>
              <a:rPr lang="en-IN" dirty="0"/>
              <a:t>Selectors</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US" dirty="0"/>
              <a:t>You can apply a style to many selectors if you like. Just separate the selectors with a comma, as given in the following example −</a:t>
            </a:r>
            <a:endParaRPr lang="en-IN" dirty="0"/>
          </a:p>
        </p:txBody>
      </p:sp>
    </p:spTree>
    <p:extLst>
      <p:ext uri="{BB962C8B-B14F-4D97-AF65-F5344CB8AC3E}">
        <p14:creationId xmlns="" xmlns:p14="http://schemas.microsoft.com/office/powerpoint/2010/main" val="2043155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h1,h5{</a:t>
            </a:r>
          </a:p>
          <a:p>
            <a:r>
              <a:rPr lang="en-IN" dirty="0"/>
              <a:t>    </a:t>
            </a:r>
            <a:r>
              <a:rPr lang="en-IN" dirty="0" err="1"/>
              <a:t>color:crimson</a:t>
            </a:r>
            <a:r>
              <a:rPr lang="en-IN" dirty="0"/>
              <a:t>;</a:t>
            </a:r>
          </a:p>
          <a:p>
            <a:r>
              <a:rPr lang="en-IN" dirty="0"/>
              <a:t>    font-family :'Gill Sans', 'Gill Sans MT', Calibri, 'Trebuchet MS', sans-serif;</a:t>
            </a:r>
          </a:p>
          <a:p>
            <a:r>
              <a:rPr lang="en-IN" dirty="0"/>
              <a:t>    margin:5px;</a:t>
            </a:r>
          </a:p>
          <a:p>
            <a:r>
              <a:rPr lang="en-IN" dirty="0"/>
              <a:t>    letter-spacing:.4px;</a:t>
            </a:r>
          </a:p>
          <a:p>
            <a:r>
              <a:rPr lang="en-IN" dirty="0"/>
              <a:t>   </a:t>
            </a:r>
          </a:p>
          <a:p>
            <a:r>
              <a:rPr lang="en-IN" dirty="0"/>
              <a:t>    </a:t>
            </a:r>
            <a:r>
              <a:rPr lang="en-IN" dirty="0" err="1"/>
              <a:t>text-transform:uppercase</a:t>
            </a:r>
            <a:r>
              <a:rPr lang="en-IN" dirty="0"/>
              <a:t>;</a:t>
            </a:r>
          </a:p>
          <a:p>
            <a:endParaRPr lang="en-IN" dirty="0"/>
          </a:p>
          <a:p>
            <a:r>
              <a:rPr lang="en-IN"/>
              <a:t>}</a:t>
            </a:r>
          </a:p>
          <a:p>
            <a:endParaRPr lang="en-IN"/>
          </a:p>
        </p:txBody>
      </p:sp>
    </p:spTree>
    <p:extLst>
      <p:ext uri="{BB962C8B-B14F-4D97-AF65-F5344CB8AC3E}">
        <p14:creationId xmlns="" xmlns:p14="http://schemas.microsoft.com/office/powerpoint/2010/main" val="2792368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Inclusion</a:t>
            </a:r>
            <a:endParaRPr lang="en-IN" dirty="0"/>
          </a:p>
        </p:txBody>
      </p:sp>
      <p:sp>
        <p:nvSpPr>
          <p:cNvPr id="3" name="Content Placeholder 2"/>
          <p:cNvSpPr>
            <a:spLocks noGrp="1"/>
          </p:cNvSpPr>
          <p:nvPr>
            <p:ph idx="1"/>
          </p:nvPr>
        </p:nvSpPr>
        <p:spPr/>
        <p:txBody>
          <a:bodyPr/>
          <a:lstStyle/>
          <a:p>
            <a:r>
              <a:rPr lang="en-US" dirty="0"/>
              <a:t>There are four ways to associate styles with your HTML document. Most commonly used methods are inline CSS and External CSS.</a:t>
            </a:r>
          </a:p>
          <a:p>
            <a:r>
              <a:rPr lang="en-US" dirty="0"/>
              <a:t/>
            </a:r>
            <a:br>
              <a:rPr lang="en-US" dirty="0"/>
            </a:br>
            <a:endParaRPr lang="en-IN" dirty="0"/>
          </a:p>
        </p:txBody>
      </p:sp>
    </p:spTree>
    <p:extLst>
      <p:ext uri="{BB962C8B-B14F-4D97-AF65-F5344CB8AC3E}">
        <p14:creationId xmlns="" xmlns:p14="http://schemas.microsoft.com/office/powerpoint/2010/main" val="44560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Embedded CSS - The &lt;style&gt; </a:t>
            </a:r>
            <a:r>
              <a:rPr lang="en-US" dirty="0" smtClean="0"/>
              <a:t>Element</a:t>
            </a:r>
            <a:endParaRPr lang="en-IN" dirty="0"/>
          </a:p>
        </p:txBody>
      </p:sp>
      <p:sp>
        <p:nvSpPr>
          <p:cNvPr id="3" name="Content Placeholder 2"/>
          <p:cNvSpPr>
            <a:spLocks noGrp="1"/>
          </p:cNvSpPr>
          <p:nvPr>
            <p:ph idx="1"/>
          </p:nvPr>
        </p:nvSpPr>
        <p:spPr/>
        <p:txBody>
          <a:bodyPr/>
          <a:lstStyle/>
          <a:p>
            <a:r>
              <a:rPr lang="en-US" dirty="0"/>
              <a:t>You can put your CSS rules into an HTML document using the &lt;style&gt; element. This tag is placed inside the &lt;head&gt;...&lt;/head&gt; tags. Rules defined using this syntax will be applied to all the elements available in the document. Here is the generic syntax −</a:t>
            </a:r>
          </a:p>
          <a:p>
            <a:r>
              <a:rPr lang="en-US" dirty="0"/>
              <a:t/>
            </a:r>
            <a:br>
              <a:rPr lang="en-US" dirty="0"/>
            </a:br>
            <a:endParaRPr lang="en-IN" dirty="0"/>
          </a:p>
        </p:txBody>
      </p:sp>
    </p:spTree>
    <p:extLst>
      <p:ext uri="{BB962C8B-B14F-4D97-AF65-F5344CB8AC3E}">
        <p14:creationId xmlns="" xmlns:p14="http://schemas.microsoft.com/office/powerpoint/2010/main" val="3166998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r>
              <a:rPr lang="en-IN" dirty="0"/>
              <a:t>&lt;head&gt;</a:t>
            </a:r>
          </a:p>
          <a:p>
            <a:r>
              <a:rPr lang="en-IN" dirty="0"/>
              <a:t>    &lt;style type="text/</a:t>
            </a:r>
            <a:r>
              <a:rPr lang="en-IN" dirty="0" err="1"/>
              <a:t>css</a:t>
            </a:r>
            <a:r>
              <a:rPr lang="en-IN" dirty="0"/>
              <a:t>" media="all"&gt;</a:t>
            </a:r>
          </a:p>
          <a:p>
            <a:r>
              <a:rPr lang="en-IN" dirty="0"/>
              <a:t>        body {</a:t>
            </a:r>
          </a:p>
          <a:p>
            <a:r>
              <a:rPr lang="en-IN" dirty="0"/>
              <a:t>            background-</a:t>
            </a:r>
            <a:r>
              <a:rPr lang="en-IN" dirty="0" err="1"/>
              <a:t>color</a:t>
            </a:r>
            <a:r>
              <a:rPr lang="en-IN" dirty="0"/>
              <a:t>: linen;</a:t>
            </a:r>
          </a:p>
          <a:p>
            <a:r>
              <a:rPr lang="en-IN" dirty="0"/>
              <a:t>        }</a:t>
            </a:r>
          </a:p>
          <a:p>
            <a:endParaRPr lang="en-IN" dirty="0"/>
          </a:p>
          <a:p>
            <a:r>
              <a:rPr lang="en-IN" dirty="0"/>
              <a:t>        h1 {</a:t>
            </a:r>
          </a:p>
          <a:p>
            <a:r>
              <a:rPr lang="en-IN" dirty="0"/>
              <a:t>            </a:t>
            </a:r>
            <a:r>
              <a:rPr lang="en-IN" dirty="0" err="1"/>
              <a:t>color</a:t>
            </a:r>
            <a:r>
              <a:rPr lang="en-IN" dirty="0"/>
              <a:t>: maroon;</a:t>
            </a:r>
          </a:p>
          <a:p>
            <a:r>
              <a:rPr lang="en-IN" dirty="0"/>
              <a:t>            margin-left: 40px;</a:t>
            </a:r>
          </a:p>
          <a:p>
            <a:r>
              <a:rPr lang="en-IN" dirty="0"/>
              <a:t>        }</a:t>
            </a:r>
          </a:p>
          <a:p>
            <a:r>
              <a:rPr lang="en-IN" dirty="0"/>
              <a:t>    &lt;/style&gt;</a:t>
            </a:r>
          </a:p>
          <a:p>
            <a:r>
              <a:rPr lang="en-IN" dirty="0"/>
              <a:t>&lt;/head&gt;</a:t>
            </a:r>
          </a:p>
          <a:p>
            <a:r>
              <a:rPr lang="en-IN" dirty="0"/>
              <a:t>&lt;body&gt;</a:t>
            </a:r>
          </a:p>
          <a:p>
            <a:r>
              <a:rPr lang="en-US" dirty="0"/>
              <a:t>    &lt;h1&gt;This is a heading&lt;/h1&gt;</a:t>
            </a:r>
          </a:p>
          <a:p>
            <a:r>
              <a:rPr lang="en-US" dirty="0"/>
              <a:t>    &lt;p&gt;This is a paragraph.&lt;/p&gt;</a:t>
            </a:r>
          </a:p>
          <a:p>
            <a:r>
              <a:rPr lang="en-IN" dirty="0"/>
              <a:t>&lt;/body&gt;</a:t>
            </a:r>
          </a:p>
          <a:p>
            <a:r>
              <a:rPr lang="en-IN" dirty="0"/>
              <a:t>&lt;/html&gt;</a:t>
            </a:r>
          </a:p>
          <a:p>
            <a:pPr marL="0" indent="0">
              <a:buNone/>
            </a:pPr>
            <a:endParaRPr lang="en-IN" dirty="0"/>
          </a:p>
        </p:txBody>
      </p:sp>
    </p:spTree>
    <p:extLst>
      <p:ext uri="{BB962C8B-B14F-4D97-AF65-F5344CB8AC3E}">
        <p14:creationId xmlns="" xmlns:p14="http://schemas.microsoft.com/office/powerpoint/2010/main" val="4270349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Inline CSS - The </a:t>
            </a:r>
            <a:r>
              <a:rPr lang="en-US" i="1" dirty="0"/>
              <a:t>style</a:t>
            </a:r>
            <a:r>
              <a:rPr lang="en-US" dirty="0"/>
              <a:t> </a:t>
            </a:r>
            <a:r>
              <a:rPr lang="en-US" dirty="0" smtClean="0"/>
              <a:t>Attribute</a:t>
            </a:r>
            <a:endParaRPr lang="en-IN" dirty="0"/>
          </a:p>
        </p:txBody>
      </p:sp>
      <p:sp>
        <p:nvSpPr>
          <p:cNvPr id="3" name="Content Placeholder 2"/>
          <p:cNvSpPr>
            <a:spLocks noGrp="1"/>
          </p:cNvSpPr>
          <p:nvPr>
            <p:ph idx="1"/>
          </p:nvPr>
        </p:nvSpPr>
        <p:spPr/>
        <p:txBody>
          <a:bodyPr/>
          <a:lstStyle/>
          <a:p>
            <a:r>
              <a:rPr lang="en-US" dirty="0"/>
              <a:t>You can use </a:t>
            </a:r>
            <a:r>
              <a:rPr lang="en-US" i="1" dirty="0"/>
              <a:t>style</a:t>
            </a:r>
            <a:r>
              <a:rPr lang="en-US" dirty="0"/>
              <a:t> attribute of any HTML element to define style rules. These rules will be applied to that element only. Here is the generic syntax −</a:t>
            </a:r>
          </a:p>
          <a:p>
            <a:r>
              <a:rPr lang="en-US" dirty="0"/>
              <a:t/>
            </a:r>
            <a:br>
              <a:rPr lang="en-US" dirty="0"/>
            </a:br>
            <a:r>
              <a:rPr lang="en-IN" dirty="0"/>
              <a:t>&lt;element style = "...style rules...."&gt; </a:t>
            </a:r>
            <a:br>
              <a:rPr lang="en-IN" dirty="0"/>
            </a:br>
            <a:endParaRPr lang="en-IN" dirty="0"/>
          </a:p>
        </p:txBody>
      </p:sp>
    </p:spTree>
    <p:extLst>
      <p:ext uri="{BB962C8B-B14F-4D97-AF65-F5344CB8AC3E}">
        <p14:creationId xmlns="" xmlns:p14="http://schemas.microsoft.com/office/powerpoint/2010/main" val="267779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&lt;h1 style="</a:t>
            </a:r>
            <a:r>
              <a:rPr lang="en-IN" dirty="0" err="1"/>
              <a:t>color</a:t>
            </a:r>
            <a:r>
              <a:rPr lang="en-IN" dirty="0"/>
              <a:t>:#36C;"&gt;</a:t>
            </a:r>
          </a:p>
          <a:p>
            <a:r>
              <a:rPr lang="en-IN" dirty="0"/>
              <a:t>        This is inline CSS</a:t>
            </a:r>
          </a:p>
          <a:p>
            <a:r>
              <a:rPr lang="en-IN" dirty="0"/>
              <a:t>    &lt;/h1&gt;</a:t>
            </a:r>
          </a:p>
          <a:p>
            <a:r>
              <a:rPr lang="en-IN" dirty="0"/>
              <a:t>&lt;/body&gt;</a:t>
            </a:r>
          </a:p>
          <a:p>
            <a:r>
              <a:rPr lang="en-IN" dirty="0"/>
              <a:t>&lt;/html&gt;</a:t>
            </a:r>
          </a:p>
          <a:p>
            <a:endParaRPr lang="en-IN" dirty="0"/>
          </a:p>
          <a:p>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1963307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Why to Learn CSS</a:t>
            </a:r>
            <a:r>
              <a:rPr lang="en-IN" dirty="0" smtClean="0"/>
              <a:t>?</a:t>
            </a:r>
            <a:endParaRPr lang="en-IN" dirty="0"/>
          </a:p>
        </p:txBody>
      </p:sp>
      <p:sp>
        <p:nvSpPr>
          <p:cNvPr id="3" name="Content Placeholder 2"/>
          <p:cNvSpPr>
            <a:spLocks noGrp="1"/>
          </p:cNvSpPr>
          <p:nvPr>
            <p:ph idx="1"/>
          </p:nvPr>
        </p:nvSpPr>
        <p:spPr/>
        <p:txBody>
          <a:bodyPr>
            <a:normAutofit lnSpcReduction="10000"/>
          </a:bodyPr>
          <a:lstStyle/>
          <a:p>
            <a:r>
              <a:rPr lang="en-US" b="1" dirty="0"/>
              <a:t>Cascading Style Sheets</a:t>
            </a:r>
            <a:r>
              <a:rPr lang="en-US" dirty="0"/>
              <a:t>, fondly referred to as </a:t>
            </a:r>
            <a:r>
              <a:rPr lang="en-US" b="1" dirty="0"/>
              <a:t>CSS</a:t>
            </a:r>
            <a:r>
              <a:rPr lang="en-US" dirty="0"/>
              <a:t>, is a simple design language intended to simplify the process of making web pages presentable.</a:t>
            </a:r>
          </a:p>
          <a:p>
            <a:r>
              <a:rPr lang="en-IN" b="1" dirty="0"/>
              <a:t>Create Stunning Web </a:t>
            </a:r>
            <a:r>
              <a:rPr lang="en-IN" b="1" dirty="0" smtClean="0"/>
              <a:t>site</a:t>
            </a:r>
          </a:p>
          <a:p>
            <a:r>
              <a:rPr lang="en-IN" b="1" dirty="0"/>
              <a:t>Become a web designer</a:t>
            </a:r>
            <a:r>
              <a:rPr lang="en-IN" dirty="0"/>
              <a:t> </a:t>
            </a:r>
            <a:endParaRPr lang="en-IN" dirty="0" smtClean="0"/>
          </a:p>
          <a:p>
            <a:r>
              <a:rPr lang="en-IN" b="1" dirty="0"/>
              <a:t>Control web</a:t>
            </a:r>
            <a:r>
              <a:rPr lang="en-IN" dirty="0"/>
              <a:t> </a:t>
            </a:r>
            <a:endParaRPr lang="en-IN" dirty="0" smtClean="0"/>
          </a:p>
          <a:p>
            <a:r>
              <a:rPr lang="en-IN" b="1" dirty="0"/>
              <a:t>Learn other languages</a:t>
            </a:r>
            <a:r>
              <a:rPr lang="en-US" dirty="0"/>
              <a:t/>
            </a:r>
            <a:br>
              <a:rPr lang="en-US" dirty="0"/>
            </a:br>
            <a:endParaRPr lang="en-IN" dirty="0"/>
          </a:p>
        </p:txBody>
      </p:sp>
    </p:spTree>
    <p:extLst>
      <p:ext uri="{BB962C8B-B14F-4D97-AF65-F5344CB8AC3E}">
        <p14:creationId xmlns="" xmlns:p14="http://schemas.microsoft.com/office/powerpoint/2010/main" val="36606652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External CSS - The &lt;link&gt; </a:t>
            </a:r>
            <a:r>
              <a:rPr lang="en-US" dirty="0" smtClean="0"/>
              <a:t>Element</a:t>
            </a:r>
            <a:endParaRPr lang="en-IN" dirty="0"/>
          </a:p>
        </p:txBody>
      </p:sp>
      <p:sp>
        <p:nvSpPr>
          <p:cNvPr id="3" name="Content Placeholder 2"/>
          <p:cNvSpPr>
            <a:spLocks noGrp="1"/>
          </p:cNvSpPr>
          <p:nvPr>
            <p:ph idx="1"/>
          </p:nvPr>
        </p:nvSpPr>
        <p:spPr/>
        <p:txBody>
          <a:bodyPr>
            <a:normAutofit fontScale="92500"/>
          </a:bodyPr>
          <a:lstStyle/>
          <a:p>
            <a:r>
              <a:rPr lang="en-US" dirty="0"/>
              <a:t>The &lt;link&gt; element can be used to include an external </a:t>
            </a:r>
            <a:r>
              <a:rPr lang="en-US" dirty="0" err="1"/>
              <a:t>stylesheet</a:t>
            </a:r>
            <a:r>
              <a:rPr lang="en-US" dirty="0"/>
              <a:t> file in your HTML document.</a:t>
            </a:r>
          </a:p>
          <a:p>
            <a:r>
              <a:rPr lang="en-US" dirty="0"/>
              <a:t>An external style sheet is a separate text file with </a:t>
            </a:r>
            <a:r>
              <a:rPr lang="en-US" b="1" dirty="0"/>
              <a:t>.</a:t>
            </a:r>
            <a:r>
              <a:rPr lang="en-US" b="1" dirty="0" err="1"/>
              <a:t>css</a:t>
            </a:r>
            <a:r>
              <a:rPr lang="en-US" dirty="0"/>
              <a:t> extension. You define all the Style rules within this text file and then you can include this file in any HTML document using &lt;link&gt; element.</a:t>
            </a:r>
          </a:p>
          <a:p>
            <a:r>
              <a:rPr lang="en-US" dirty="0"/>
              <a:t>Here is the generic syntax of including external CSS file </a:t>
            </a:r>
          </a:p>
          <a:p>
            <a:endParaRPr lang="en-IN" dirty="0"/>
          </a:p>
        </p:txBody>
      </p:sp>
    </p:spTree>
    <p:extLst>
      <p:ext uri="{BB962C8B-B14F-4D97-AF65-F5344CB8AC3E}">
        <p14:creationId xmlns="" xmlns:p14="http://schemas.microsoft.com/office/powerpoint/2010/main" val="3195376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&lt;link </a:t>
            </a:r>
            <a:r>
              <a:rPr lang="en-IN" dirty="0" err="1" smtClean="0"/>
              <a:t>rel</a:t>
            </a:r>
            <a:r>
              <a:rPr lang="en-IN" dirty="0" smtClean="0"/>
              <a:t>="</a:t>
            </a:r>
            <a:r>
              <a:rPr lang="en-IN" dirty="0" err="1" smtClean="0"/>
              <a:t>stylesheet</a:t>
            </a:r>
            <a:r>
              <a:rPr lang="en-IN" dirty="0" smtClean="0"/>
              <a:t>" </a:t>
            </a:r>
            <a:r>
              <a:rPr lang="en-IN" dirty="0" err="1" smtClean="0"/>
              <a:t>href</a:t>
            </a:r>
            <a:r>
              <a:rPr lang="en-IN" dirty="0" smtClean="0"/>
              <a:t>="f1.css" media=" all" /&gt;</a:t>
            </a:r>
            <a:endParaRPr lang="en-IN" dirty="0"/>
          </a:p>
        </p:txBody>
      </p:sp>
    </p:spTree>
    <p:extLst>
      <p:ext uri="{BB962C8B-B14F-4D97-AF65-F5344CB8AC3E}">
        <p14:creationId xmlns="" xmlns:p14="http://schemas.microsoft.com/office/powerpoint/2010/main" val="1925856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F1.css</a:t>
            </a:r>
            <a:endParaRPr lang="en-IN" dirty="0"/>
          </a:p>
        </p:txBody>
      </p:sp>
      <p:sp>
        <p:nvSpPr>
          <p:cNvPr id="3" name="Content Placeholder 2"/>
          <p:cNvSpPr>
            <a:spLocks noGrp="1"/>
          </p:cNvSpPr>
          <p:nvPr>
            <p:ph idx="1"/>
          </p:nvPr>
        </p:nvSpPr>
        <p:spPr/>
        <p:txBody>
          <a:bodyPr/>
          <a:lstStyle/>
          <a:p>
            <a:r>
              <a:rPr lang="en-IN" dirty="0"/>
              <a:t>h1, h2, h3 {</a:t>
            </a:r>
          </a:p>
          <a:p>
            <a:r>
              <a:rPr lang="en-IN" dirty="0"/>
              <a:t>    </a:t>
            </a:r>
            <a:r>
              <a:rPr lang="en-IN" dirty="0" err="1"/>
              <a:t>color:brown</a:t>
            </a:r>
            <a:r>
              <a:rPr lang="en-IN" dirty="0"/>
              <a:t>;</a:t>
            </a:r>
          </a:p>
          <a:p>
            <a:r>
              <a:rPr lang="en-IN" dirty="0"/>
              <a:t>    font-weight: normal;</a:t>
            </a:r>
          </a:p>
          <a:p>
            <a:r>
              <a:rPr lang="en-IN" dirty="0"/>
              <a:t>    letter-spacing: .4em;</a:t>
            </a:r>
          </a:p>
          <a:p>
            <a:r>
              <a:rPr lang="en-IN" dirty="0"/>
              <a:t>    margin-bottom: 1em;</a:t>
            </a:r>
          </a:p>
          <a:p>
            <a:r>
              <a:rPr lang="en-IN" dirty="0"/>
              <a:t>    text-transform: lowercase;</a:t>
            </a:r>
          </a:p>
          <a:p>
            <a:r>
              <a:rPr lang="en-IN" dirty="0"/>
              <a:t>}</a:t>
            </a:r>
          </a:p>
          <a:p>
            <a:endParaRPr lang="en-IN" dirty="0"/>
          </a:p>
        </p:txBody>
      </p:sp>
    </p:spTree>
    <p:extLst>
      <p:ext uri="{BB962C8B-B14F-4D97-AF65-F5344CB8AC3E}">
        <p14:creationId xmlns="" xmlns:p14="http://schemas.microsoft.com/office/powerpoint/2010/main" val="929664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32500" lnSpcReduction="20000"/>
          </a:bodyPr>
          <a:lstStyle/>
          <a:p>
            <a:endParaRPr lang="en-IN" dirty="0"/>
          </a:p>
          <a:p>
            <a:r>
              <a:rPr lang="en-IN" dirty="0"/>
              <a:t>    &lt;head&gt;</a:t>
            </a:r>
          </a:p>
          <a:p>
            <a:r>
              <a:rPr lang="en-IN" dirty="0"/>
              <a:t>        &lt;link </a:t>
            </a:r>
            <a:r>
              <a:rPr lang="en-IN" dirty="0" err="1"/>
              <a:t>rel</a:t>
            </a:r>
            <a:r>
              <a:rPr lang="en-IN" dirty="0"/>
              <a:t>="</a:t>
            </a:r>
            <a:r>
              <a:rPr lang="en-IN" dirty="0" err="1"/>
              <a:t>stylesheet</a:t>
            </a:r>
            <a:r>
              <a:rPr lang="en-IN" dirty="0"/>
              <a:t>" </a:t>
            </a:r>
            <a:r>
              <a:rPr lang="en-IN" dirty="0" err="1"/>
              <a:t>href</a:t>
            </a:r>
            <a:r>
              <a:rPr lang="en-IN" dirty="0"/>
              <a:t>="f1.css" media=" all" /&gt;</a:t>
            </a:r>
          </a:p>
          <a:p>
            <a:r>
              <a:rPr lang="en-IN" dirty="0"/>
              <a:t>       </a:t>
            </a:r>
          </a:p>
          <a:p>
            <a:r>
              <a:rPr lang="en-IN" dirty="0"/>
              <a:t>    &lt;/head&gt;</a:t>
            </a:r>
          </a:p>
          <a:p>
            <a:endParaRPr lang="en-IN" dirty="0"/>
          </a:p>
          <a:p>
            <a:r>
              <a:rPr lang="en-IN" dirty="0"/>
              <a:t>    &lt;body&gt;</a:t>
            </a:r>
          </a:p>
          <a:p>
            <a:r>
              <a:rPr lang="en-IN" dirty="0"/>
              <a:t>        &lt;h1&gt;</a:t>
            </a:r>
          </a:p>
          <a:p>
            <a:r>
              <a:rPr lang="en-IN" dirty="0"/>
              <a:t>            This is inline CSS</a:t>
            </a:r>
          </a:p>
          <a:p>
            <a:r>
              <a:rPr lang="en-IN" dirty="0"/>
              <a:t>        &lt;/h1&gt;</a:t>
            </a:r>
          </a:p>
          <a:p>
            <a:r>
              <a:rPr lang="en-IN" dirty="0"/>
              <a:t>        &lt;h2&gt;</a:t>
            </a:r>
          </a:p>
          <a:p>
            <a:r>
              <a:rPr lang="en-IN" dirty="0"/>
              <a:t>            This is inline CSS</a:t>
            </a:r>
          </a:p>
          <a:p>
            <a:r>
              <a:rPr lang="en-IN" dirty="0"/>
              <a:t>        &lt;/h2&gt;</a:t>
            </a:r>
          </a:p>
          <a:p>
            <a:r>
              <a:rPr lang="en-IN" dirty="0"/>
              <a:t>        &lt;h3&gt;</a:t>
            </a:r>
          </a:p>
          <a:p>
            <a:r>
              <a:rPr lang="en-IN" dirty="0"/>
              <a:t>            This is inline CSS</a:t>
            </a:r>
          </a:p>
          <a:p>
            <a:r>
              <a:rPr lang="en-IN" dirty="0"/>
              <a:t>        &lt;/h3&gt;</a:t>
            </a:r>
          </a:p>
          <a:p>
            <a:r>
              <a:rPr lang="en-IN" dirty="0"/>
              <a:t>        &lt;h4&gt;</a:t>
            </a:r>
          </a:p>
          <a:p>
            <a:r>
              <a:rPr lang="en-IN" dirty="0"/>
              <a:t>            This is inline CSS</a:t>
            </a:r>
          </a:p>
          <a:p>
            <a:r>
              <a:rPr lang="en-IN" dirty="0"/>
              <a:t>        &lt;/h4&gt;</a:t>
            </a:r>
          </a:p>
          <a:p>
            <a:r>
              <a:rPr lang="en-IN" dirty="0"/>
              <a:t>        &lt;h5&gt;</a:t>
            </a:r>
          </a:p>
          <a:p>
            <a:r>
              <a:rPr lang="en-IN" dirty="0"/>
              <a:t>            This is inline CSS</a:t>
            </a:r>
          </a:p>
          <a:p>
            <a:r>
              <a:rPr lang="en-IN" dirty="0"/>
              <a:t>        &lt;/h5&gt;</a:t>
            </a:r>
          </a:p>
          <a:p>
            <a:r>
              <a:rPr lang="en-IN" dirty="0"/>
              <a:t>    &lt;/body&gt;</a:t>
            </a:r>
          </a:p>
          <a:p>
            <a:r>
              <a:rPr lang="en-IN" dirty="0"/>
              <a:t>&lt;/html&gt;</a:t>
            </a:r>
          </a:p>
          <a:p>
            <a:endParaRPr lang="en-IN" dirty="0"/>
          </a:p>
        </p:txBody>
      </p:sp>
    </p:spTree>
    <p:extLst>
      <p:ext uri="{BB962C8B-B14F-4D97-AF65-F5344CB8AC3E}">
        <p14:creationId xmlns="" xmlns:p14="http://schemas.microsoft.com/office/powerpoint/2010/main" val="2568455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Rules </a:t>
            </a:r>
            <a:r>
              <a:rPr lang="en-IN" dirty="0" smtClean="0"/>
              <a:t>Overriding</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Any </a:t>
            </a:r>
            <a:r>
              <a:rPr lang="en-US" dirty="0"/>
              <a:t>inline style sheet takes highest priority. So, it will override any rule defined in &lt;style&gt;...&lt;/style&gt; tags or rules defined in any external style sheet file.</a:t>
            </a:r>
          </a:p>
          <a:p>
            <a:r>
              <a:rPr lang="en-US" dirty="0"/>
              <a:t>Any rule defined in &lt;style&gt;...&lt;/style&gt; tags will override rules defined in any external style sheet file.</a:t>
            </a:r>
          </a:p>
          <a:p>
            <a:r>
              <a:rPr lang="en-US" dirty="0"/>
              <a:t>Any rule defined in external style sheet file takes lowest priority, and rules defined in this file will be applied only when above two rules are not applicable.</a:t>
            </a:r>
          </a:p>
          <a:p>
            <a:endParaRPr lang="en-IN" dirty="0"/>
          </a:p>
        </p:txBody>
      </p:sp>
    </p:spTree>
    <p:extLst>
      <p:ext uri="{BB962C8B-B14F-4D97-AF65-F5344CB8AC3E}">
        <p14:creationId xmlns="" xmlns:p14="http://schemas.microsoft.com/office/powerpoint/2010/main" val="1712698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a:t>
            </a:r>
            <a:r>
              <a:rPr lang="en-IN" dirty="0" smtClean="0"/>
              <a:t>Comments</a:t>
            </a:r>
            <a:endParaRPr lang="en-IN" dirty="0"/>
          </a:p>
        </p:txBody>
      </p:sp>
      <p:sp>
        <p:nvSpPr>
          <p:cNvPr id="3" name="Content Placeholder 2"/>
          <p:cNvSpPr>
            <a:spLocks noGrp="1"/>
          </p:cNvSpPr>
          <p:nvPr>
            <p:ph idx="1"/>
          </p:nvPr>
        </p:nvSpPr>
        <p:spPr/>
        <p:txBody>
          <a:bodyPr/>
          <a:lstStyle/>
          <a:p>
            <a:r>
              <a:rPr lang="en-US" dirty="0"/>
              <a:t>Many times, you may need to put additional comments in your style sheet blocks. So, it is very easy to comment any part in style sheet. You can simple put your comments inside /*.....this is a comment in style sheet.....*/.</a:t>
            </a:r>
          </a:p>
          <a:p>
            <a:r>
              <a:rPr lang="en-US" dirty="0"/>
              <a:t/>
            </a:r>
            <a:br>
              <a:rPr lang="en-US" dirty="0"/>
            </a:br>
            <a:endParaRPr lang="en-IN" dirty="0"/>
          </a:p>
        </p:txBody>
      </p:sp>
    </p:spTree>
    <p:extLst>
      <p:ext uri="{BB962C8B-B14F-4D97-AF65-F5344CB8AC3E}">
        <p14:creationId xmlns="" xmlns:p14="http://schemas.microsoft.com/office/powerpoint/2010/main" val="24083252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r>
              <a:rPr lang="en-IN" dirty="0"/>
              <a:t>&lt;head&gt;</a:t>
            </a:r>
          </a:p>
          <a:p>
            <a:r>
              <a:rPr lang="en-IN" dirty="0"/>
              <a:t>    &lt;style&gt;</a:t>
            </a:r>
          </a:p>
          <a:p>
            <a:r>
              <a:rPr lang="en-IN" dirty="0"/>
              <a:t>        p {</a:t>
            </a:r>
          </a:p>
          <a:p>
            <a:r>
              <a:rPr lang="en-IN" dirty="0"/>
              <a:t>            </a:t>
            </a:r>
            <a:r>
              <a:rPr lang="en-IN" dirty="0" err="1"/>
              <a:t>color</a:t>
            </a:r>
            <a:r>
              <a:rPr lang="en-IN" dirty="0"/>
              <a:t>: red;</a:t>
            </a:r>
          </a:p>
          <a:p>
            <a:r>
              <a:rPr lang="en-US" dirty="0"/>
              <a:t>            /* This is a single-line comment */</a:t>
            </a:r>
          </a:p>
          <a:p>
            <a:r>
              <a:rPr lang="en-IN" dirty="0"/>
              <a:t>            text-align: </a:t>
            </a:r>
            <a:r>
              <a:rPr lang="en-IN" dirty="0" err="1"/>
              <a:t>center</a:t>
            </a:r>
            <a:r>
              <a:rPr lang="en-IN" dirty="0"/>
              <a:t>;</a:t>
            </a:r>
          </a:p>
          <a:p>
            <a:r>
              <a:rPr lang="en-IN" dirty="0"/>
              <a:t>        }</a:t>
            </a:r>
          </a:p>
          <a:p>
            <a:r>
              <a:rPr lang="en-US" dirty="0"/>
              <a:t>        /* This is a multi-line comment */</a:t>
            </a:r>
          </a:p>
          <a:p>
            <a:r>
              <a:rPr lang="en-IN" dirty="0"/>
              <a:t>    &lt;/style&gt;</a:t>
            </a:r>
          </a:p>
          <a:p>
            <a:r>
              <a:rPr lang="en-IN" dirty="0"/>
              <a:t>&lt;/head&gt;</a:t>
            </a:r>
          </a:p>
          <a:p>
            <a:endParaRPr lang="en-IN" dirty="0"/>
          </a:p>
          <a:p>
            <a:r>
              <a:rPr lang="en-IN" dirty="0"/>
              <a:t>&lt;body&gt;</a:t>
            </a:r>
          </a:p>
          <a:p>
            <a:r>
              <a:rPr lang="en-IN" dirty="0"/>
              <a:t>    &lt;p&gt;Hello World!&lt;/p&gt;</a:t>
            </a:r>
          </a:p>
          <a:p>
            <a:r>
              <a:rPr lang="en-IN" dirty="0"/>
              <a:t>&lt;/body&gt;</a:t>
            </a:r>
          </a:p>
          <a:p>
            <a:r>
              <a:rPr lang="en-IN" dirty="0"/>
              <a:t>&lt;/html&gt;</a:t>
            </a:r>
          </a:p>
        </p:txBody>
      </p:sp>
    </p:spTree>
    <p:extLst>
      <p:ext uri="{BB962C8B-B14F-4D97-AF65-F5344CB8AC3E}">
        <p14:creationId xmlns="" xmlns:p14="http://schemas.microsoft.com/office/powerpoint/2010/main" val="39362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Measurement </a:t>
            </a:r>
            <a:r>
              <a:rPr lang="en-IN" dirty="0" smtClean="0"/>
              <a:t>Units</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119" t="9091" r="3693" b="18182"/>
          <a:stretch/>
        </p:blipFill>
        <p:spPr bwMode="auto">
          <a:xfrm>
            <a:off x="457200" y="1510145"/>
            <a:ext cx="8229600" cy="53201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560946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CSS - </a:t>
            </a:r>
            <a:r>
              <a:rPr lang="en-IN" dirty="0" err="1"/>
              <a:t>Colors</a:t>
            </a:r>
            <a:r>
              <a:rPr lang="en-IN" dirty="0"/>
              <a:t/>
            </a:r>
            <a:br>
              <a:rPr lang="en-IN"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 xmlns:p14="http://schemas.microsoft.com/office/powerpoint/2010/main" val="14528835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Backgrounds</a:t>
            </a:r>
            <a:endParaRPr lang="en-IN" dirty="0"/>
          </a:p>
        </p:txBody>
      </p:sp>
      <p:sp>
        <p:nvSpPr>
          <p:cNvPr id="3" name="Content Placeholder 2"/>
          <p:cNvSpPr>
            <a:spLocks noGrp="1"/>
          </p:cNvSpPr>
          <p:nvPr>
            <p:ph idx="1"/>
          </p:nvPr>
        </p:nvSpPr>
        <p:spPr/>
        <p:txBody>
          <a:bodyPr>
            <a:normAutofit fontScale="70000" lnSpcReduction="20000"/>
          </a:bodyPr>
          <a:lstStyle/>
          <a:p>
            <a:r>
              <a:rPr lang="en-US" dirty="0"/>
              <a:t>This chapter teaches you how to set backgrounds of various HTML elements. You can set the following background properties of an element −</a:t>
            </a:r>
          </a:p>
          <a:p>
            <a:r>
              <a:rPr lang="en-US" dirty="0"/>
              <a:t>The </a:t>
            </a:r>
            <a:r>
              <a:rPr lang="en-US" b="1" dirty="0"/>
              <a:t>background-color</a:t>
            </a:r>
            <a:r>
              <a:rPr lang="en-US" dirty="0"/>
              <a:t> property is used to set the background color of an element.</a:t>
            </a:r>
          </a:p>
          <a:p>
            <a:r>
              <a:rPr lang="en-US" dirty="0"/>
              <a:t>The </a:t>
            </a:r>
            <a:r>
              <a:rPr lang="en-US" b="1" dirty="0"/>
              <a:t>background-image</a:t>
            </a:r>
            <a:r>
              <a:rPr lang="en-US" dirty="0"/>
              <a:t> property is used to set the background image of an element.</a:t>
            </a:r>
          </a:p>
          <a:p>
            <a:r>
              <a:rPr lang="en-US" dirty="0"/>
              <a:t>The </a:t>
            </a:r>
            <a:r>
              <a:rPr lang="en-US" b="1" dirty="0"/>
              <a:t>background-repeat</a:t>
            </a:r>
            <a:r>
              <a:rPr lang="en-US" dirty="0"/>
              <a:t> property is used to control the repetition of an image in the background.</a:t>
            </a:r>
          </a:p>
          <a:p>
            <a:r>
              <a:rPr lang="en-US" dirty="0"/>
              <a:t>The </a:t>
            </a:r>
            <a:r>
              <a:rPr lang="en-US" b="1" dirty="0"/>
              <a:t>background-position</a:t>
            </a:r>
            <a:r>
              <a:rPr lang="en-US" dirty="0"/>
              <a:t> property is used to control the position of an image in the background.</a:t>
            </a:r>
          </a:p>
          <a:p>
            <a:r>
              <a:rPr lang="en-US" dirty="0"/>
              <a:t>The </a:t>
            </a:r>
            <a:r>
              <a:rPr lang="en-US" b="1" dirty="0"/>
              <a:t>background-attachment</a:t>
            </a:r>
            <a:r>
              <a:rPr lang="en-US" dirty="0"/>
              <a:t> property is used to control the scrolling of an image in the background.</a:t>
            </a:r>
          </a:p>
          <a:p>
            <a:r>
              <a:rPr lang="en-US" dirty="0"/>
              <a:t>The </a:t>
            </a:r>
            <a:r>
              <a:rPr lang="en-US" b="1" dirty="0"/>
              <a:t>background</a:t>
            </a:r>
            <a:r>
              <a:rPr lang="en-US" dirty="0"/>
              <a:t> property is used as a shorthand to specify a number of other background properties.</a:t>
            </a:r>
          </a:p>
          <a:p>
            <a:endParaRPr lang="en-IN" dirty="0"/>
          </a:p>
        </p:txBody>
      </p:sp>
    </p:spTree>
    <p:extLst>
      <p:ext uri="{BB962C8B-B14F-4D97-AF65-F5344CB8AC3E}">
        <p14:creationId xmlns="" xmlns:p14="http://schemas.microsoft.com/office/powerpoint/2010/main" val="2357714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Hello World using CSS</a:t>
            </a:r>
            <a:r>
              <a:rPr lang="en-IN" dirty="0" smtClean="0"/>
              <a:t>.</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dirty="0"/>
              <a:t>&lt;head&gt;</a:t>
            </a:r>
          </a:p>
          <a:p>
            <a:pPr>
              <a:buNone/>
            </a:pPr>
            <a:r>
              <a:rPr lang="en-IN" dirty="0"/>
              <a:t>    &lt;title&gt;The style Attribute&lt;/title&gt;</a:t>
            </a:r>
          </a:p>
          <a:p>
            <a:pPr>
              <a:buNone/>
            </a:pPr>
            <a:endParaRPr lang="en-IN" dirty="0"/>
          </a:p>
          <a:p>
            <a:pPr>
              <a:buNone/>
            </a:pPr>
            <a:r>
              <a:rPr lang="en-IN" dirty="0"/>
              <a:t>    &lt;style&gt;</a:t>
            </a:r>
          </a:p>
          <a:p>
            <a:pPr>
              <a:buNone/>
            </a:pPr>
            <a:r>
              <a:rPr lang="en-IN" dirty="0"/>
              <a:t>        h1{</a:t>
            </a:r>
          </a:p>
          <a:p>
            <a:pPr>
              <a:buNone/>
            </a:pPr>
            <a:r>
              <a:rPr lang="en-IN" dirty="0"/>
              <a:t>            </a:t>
            </a:r>
            <a:r>
              <a:rPr lang="en-IN" dirty="0" err="1"/>
              <a:t>color:aliceblue</a:t>
            </a:r>
            <a:endParaRPr lang="en-IN" dirty="0"/>
          </a:p>
          <a:p>
            <a:pPr>
              <a:buNone/>
            </a:pPr>
            <a:r>
              <a:rPr lang="en-IN" dirty="0"/>
              <a:t>        }</a:t>
            </a:r>
          </a:p>
          <a:p>
            <a:pPr>
              <a:buNone/>
            </a:pPr>
            <a:r>
              <a:rPr lang="en-IN" dirty="0"/>
              <a:t>        h2{</a:t>
            </a:r>
          </a:p>
          <a:p>
            <a:pPr>
              <a:buNone/>
            </a:pPr>
            <a:r>
              <a:rPr lang="en-IN" dirty="0"/>
              <a:t>            </a:t>
            </a:r>
            <a:r>
              <a:rPr lang="en-IN" dirty="0" err="1"/>
              <a:t>color:coral</a:t>
            </a:r>
            <a:endParaRPr lang="en-IN" dirty="0"/>
          </a:p>
          <a:p>
            <a:pPr>
              <a:buNone/>
            </a:pPr>
            <a:r>
              <a:rPr lang="en-IN" dirty="0"/>
              <a:t>            </a:t>
            </a:r>
          </a:p>
          <a:p>
            <a:pPr>
              <a:buNone/>
            </a:pPr>
            <a:r>
              <a:rPr lang="en-IN" dirty="0"/>
              <a:t>        }</a:t>
            </a:r>
          </a:p>
          <a:p>
            <a:pPr>
              <a:buNone/>
            </a:pPr>
            <a:r>
              <a:rPr lang="en-IN" dirty="0"/>
              <a:t>    &lt;/style&gt;</a:t>
            </a:r>
          </a:p>
          <a:p>
            <a:pPr>
              <a:buNone/>
            </a:pPr>
            <a:r>
              <a:rPr lang="en-IN" dirty="0"/>
              <a:t>&lt;/head&gt;</a:t>
            </a:r>
          </a:p>
        </p:txBody>
      </p:sp>
    </p:spTree>
    <p:extLst>
      <p:ext uri="{BB962C8B-B14F-4D97-AF65-F5344CB8AC3E}">
        <p14:creationId xmlns="" xmlns:p14="http://schemas.microsoft.com/office/powerpoint/2010/main" val="2887736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Set the Background </a:t>
            </a:r>
            <a:r>
              <a:rPr lang="en-IN" dirty="0" err="1"/>
              <a:t>Color</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a:t>
            </a:r>
            <a:r>
              <a:rPr lang="en-IN" dirty="0" err="1"/>
              <a:t>background-color:yellow</a:t>
            </a:r>
            <a:r>
              <a:rPr lang="en-IN" dirty="0"/>
              <a:t>;"&gt;</a:t>
            </a:r>
          </a:p>
          <a:p>
            <a:r>
              <a:rPr lang="en-US" dirty="0"/>
              <a:t>        This text has a yellow background color.</a:t>
            </a:r>
          </a:p>
          <a:p>
            <a:r>
              <a:rPr lang="en-IN" dirty="0"/>
              <a:t>    &lt;/p&gt;</a:t>
            </a:r>
          </a:p>
          <a:p>
            <a:r>
              <a:rPr lang="en-IN" dirty="0"/>
              <a:t>&lt;/body&gt;</a:t>
            </a:r>
          </a:p>
          <a:p>
            <a:r>
              <a:rPr lang="en-IN" dirty="0"/>
              <a:t>&lt;/html&gt;</a:t>
            </a:r>
          </a:p>
          <a:p>
            <a:endParaRPr lang="en-IN" dirty="0"/>
          </a:p>
        </p:txBody>
      </p:sp>
    </p:spTree>
    <p:extLst>
      <p:ext uri="{BB962C8B-B14F-4D97-AF65-F5344CB8AC3E}">
        <p14:creationId xmlns="" xmlns:p14="http://schemas.microsoft.com/office/powerpoint/2010/main" val="34749296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Set the Background Image</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a:t>&lt;head&gt;</a:t>
            </a:r>
          </a:p>
          <a:p>
            <a:r>
              <a:rPr lang="en-IN" dirty="0"/>
              <a:t>    &lt;style&gt;</a:t>
            </a:r>
          </a:p>
          <a:p>
            <a:r>
              <a:rPr lang="en-IN" dirty="0"/>
              <a:t>        body {</a:t>
            </a:r>
          </a:p>
          <a:p>
            <a:pPr>
              <a:buNone/>
            </a:pPr>
            <a:r>
              <a:rPr lang="en-IN" dirty="0"/>
              <a:t>            background-image: </a:t>
            </a:r>
            <a:r>
              <a:rPr lang="en-IN" dirty="0" err="1"/>
              <a:t>url</a:t>
            </a:r>
            <a:r>
              <a:rPr lang="en-IN" dirty="0"/>
              <a:t>("/images/bulp.jpg");</a:t>
            </a:r>
          </a:p>
          <a:p>
            <a:pPr>
              <a:buNone/>
            </a:pPr>
            <a:r>
              <a:rPr lang="en-IN" dirty="0"/>
              <a:t>            background-</a:t>
            </a:r>
            <a:r>
              <a:rPr lang="en-IN" dirty="0" err="1"/>
              <a:t>color</a:t>
            </a:r>
            <a:r>
              <a:rPr lang="en-IN" dirty="0"/>
              <a:t>: #</a:t>
            </a:r>
            <a:r>
              <a:rPr lang="en-IN" dirty="0" err="1"/>
              <a:t>cccccc</a:t>
            </a:r>
            <a:r>
              <a:rPr lang="en-IN" dirty="0"/>
              <a:t>;</a:t>
            </a:r>
          </a:p>
          <a:p>
            <a:r>
              <a:rPr lang="en-IN" dirty="0"/>
              <a:t>        }</a:t>
            </a:r>
          </a:p>
          <a:p>
            <a:r>
              <a:rPr lang="en-IN" dirty="0"/>
              <a:t>    &lt;/style&gt;</a:t>
            </a:r>
          </a:p>
          <a:p>
            <a:r>
              <a:rPr lang="en-IN" dirty="0"/>
              <a:t>&lt;/head&gt;</a:t>
            </a:r>
          </a:p>
          <a:p>
            <a:endParaRPr lang="en-IN" dirty="0"/>
          </a:p>
          <a:p>
            <a:r>
              <a:rPr lang="en-IN" dirty="0"/>
              <a:t>&lt;body&gt;</a:t>
            </a:r>
          </a:p>
          <a:p>
            <a:r>
              <a:rPr lang="en-IN" dirty="0"/>
              <a:t>    &lt;h1&gt;Hello World!&lt;/h1&gt;</a:t>
            </a:r>
          </a:p>
          <a:p>
            <a:r>
              <a:rPr lang="en-IN" dirty="0"/>
              <a:t>&lt;/body&gt;</a:t>
            </a:r>
          </a:p>
          <a:p>
            <a:r>
              <a:rPr lang="en-IN" dirty="0"/>
              <a:t>&lt;html&gt;</a:t>
            </a:r>
          </a:p>
          <a:p>
            <a:endParaRPr lang="en-IN" dirty="0"/>
          </a:p>
        </p:txBody>
      </p:sp>
    </p:spTree>
    <p:extLst>
      <p:ext uri="{BB962C8B-B14F-4D97-AF65-F5344CB8AC3E}">
        <p14:creationId xmlns="" xmlns:p14="http://schemas.microsoft.com/office/powerpoint/2010/main" val="1934734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Repeat the Background Image</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r>
              <a:rPr lang="en-IN" dirty="0"/>
              <a:t>&lt;html&gt;</a:t>
            </a:r>
          </a:p>
          <a:p>
            <a:r>
              <a:rPr lang="en-IN" dirty="0"/>
              <a:t>&lt;head&gt;</a:t>
            </a:r>
          </a:p>
          <a:p>
            <a:r>
              <a:rPr lang="en-IN" dirty="0"/>
              <a:t>    &lt;style&gt;</a:t>
            </a:r>
          </a:p>
          <a:p>
            <a:r>
              <a:rPr lang="en-IN" dirty="0"/>
              <a:t>        body {</a:t>
            </a:r>
          </a:p>
          <a:p>
            <a:r>
              <a:rPr lang="en-IN" dirty="0"/>
              <a:t>            background-image: </a:t>
            </a:r>
            <a:r>
              <a:rPr lang="en-IN" dirty="0" err="1"/>
              <a:t>url</a:t>
            </a:r>
            <a:r>
              <a:rPr lang="en-IN" dirty="0"/>
              <a:t>("/images/bulp.jpg");</a:t>
            </a:r>
          </a:p>
          <a:p>
            <a:r>
              <a:rPr lang="en-IN" dirty="0"/>
              <a:t>            </a:t>
            </a:r>
            <a:r>
              <a:rPr lang="en-IN" dirty="0" err="1"/>
              <a:t>background-repeat:no-repeat</a:t>
            </a:r>
            <a:r>
              <a:rPr lang="en-IN" dirty="0"/>
              <a:t>;</a:t>
            </a:r>
          </a:p>
          <a:p>
            <a:r>
              <a:rPr lang="en-IN" dirty="0"/>
              <a:t>        }</a:t>
            </a:r>
          </a:p>
          <a:p>
            <a:r>
              <a:rPr lang="en-IN" dirty="0"/>
              <a:t>    &lt;/style&gt;</a:t>
            </a:r>
          </a:p>
          <a:p>
            <a:r>
              <a:rPr lang="en-IN" dirty="0"/>
              <a:t>&lt;/head&gt;</a:t>
            </a:r>
          </a:p>
          <a:p>
            <a:endParaRPr lang="en-IN" dirty="0"/>
          </a:p>
          <a:p>
            <a:r>
              <a:rPr lang="en-IN" dirty="0"/>
              <a:t>&lt;body&gt;</a:t>
            </a:r>
          </a:p>
          <a:p>
            <a:r>
              <a:rPr lang="en-IN" dirty="0"/>
              <a:t>    &lt;p&gt;Tutorials point&lt;/p&gt;</a:t>
            </a:r>
          </a:p>
          <a:p>
            <a:r>
              <a:rPr lang="en-IN" dirty="0"/>
              <a:t>&lt;/body&gt;</a:t>
            </a:r>
          </a:p>
          <a:p>
            <a:r>
              <a:rPr lang="en-IN" dirty="0"/>
              <a:t>&lt;/html&gt;</a:t>
            </a:r>
          </a:p>
        </p:txBody>
      </p:sp>
    </p:spTree>
    <p:extLst>
      <p:ext uri="{BB962C8B-B14F-4D97-AF65-F5344CB8AC3E}">
        <p14:creationId xmlns="" xmlns:p14="http://schemas.microsoft.com/office/powerpoint/2010/main" val="759906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repeat the background image vertically.</a:t>
            </a:r>
            <a:endParaRPr lang="en-IN" dirty="0"/>
          </a:p>
        </p:txBody>
      </p:sp>
      <p:sp>
        <p:nvSpPr>
          <p:cNvPr id="3" name="Content Placeholder 2"/>
          <p:cNvSpPr>
            <a:spLocks noGrp="1"/>
          </p:cNvSpPr>
          <p:nvPr>
            <p:ph idx="1"/>
          </p:nvPr>
        </p:nvSpPr>
        <p:spPr/>
        <p:txBody>
          <a:bodyPr>
            <a:normAutofit fontScale="62500" lnSpcReduction="20000"/>
          </a:bodyPr>
          <a:lstStyle/>
          <a:p>
            <a:r>
              <a:rPr lang="en-IN" dirty="0"/>
              <a:t>&lt;html&gt;</a:t>
            </a:r>
          </a:p>
          <a:p>
            <a:r>
              <a:rPr lang="en-IN" dirty="0"/>
              <a:t>&lt;head&gt;</a:t>
            </a:r>
          </a:p>
          <a:p>
            <a:r>
              <a:rPr lang="en-IN" dirty="0"/>
              <a:t>    &lt;style&gt;</a:t>
            </a:r>
          </a:p>
          <a:p>
            <a:r>
              <a:rPr lang="en-IN" dirty="0"/>
              <a:t>        body {</a:t>
            </a:r>
          </a:p>
          <a:p>
            <a:r>
              <a:rPr lang="en-IN" dirty="0"/>
              <a:t>            background-image: </a:t>
            </a:r>
            <a:r>
              <a:rPr lang="en-IN" dirty="0" err="1"/>
              <a:t>url</a:t>
            </a:r>
            <a:r>
              <a:rPr lang="en-IN" dirty="0"/>
              <a:t>("/images/bulp.jpg");</a:t>
            </a:r>
          </a:p>
          <a:p>
            <a:r>
              <a:rPr lang="en-IN" dirty="0"/>
              <a:t>            background-repeat: repeat-x;</a:t>
            </a:r>
          </a:p>
          <a:p>
            <a:r>
              <a:rPr lang="en-IN" dirty="0"/>
              <a:t>        }</a:t>
            </a:r>
          </a:p>
          <a:p>
            <a:r>
              <a:rPr lang="en-IN" dirty="0"/>
              <a:t>    &lt;/style&gt;</a:t>
            </a:r>
          </a:p>
          <a:p>
            <a:r>
              <a:rPr lang="en-IN" dirty="0"/>
              <a:t>&lt;/head&gt;</a:t>
            </a:r>
          </a:p>
          <a:p>
            <a:endParaRPr lang="en-IN" dirty="0"/>
          </a:p>
          <a:p>
            <a:r>
              <a:rPr lang="en-IN" dirty="0"/>
              <a:t>&lt;body&gt;</a:t>
            </a:r>
          </a:p>
          <a:p>
            <a:r>
              <a:rPr lang="en-IN" dirty="0"/>
              <a:t>    &lt;p&gt;Tutorials point&lt;/p&gt;</a:t>
            </a:r>
          </a:p>
          <a:p>
            <a:r>
              <a:rPr lang="en-IN" dirty="0"/>
              <a:t>&lt;/body&gt;</a:t>
            </a:r>
          </a:p>
          <a:p>
            <a:r>
              <a:rPr lang="en-IN" dirty="0"/>
              <a:t>&lt;/html&gt;</a:t>
            </a:r>
          </a:p>
        </p:txBody>
      </p:sp>
    </p:spTree>
    <p:extLst>
      <p:ext uri="{BB962C8B-B14F-4D97-AF65-F5344CB8AC3E}">
        <p14:creationId xmlns="" xmlns:p14="http://schemas.microsoft.com/office/powerpoint/2010/main" val="35779919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 the Background Image Position</a:t>
            </a:r>
            <a:br>
              <a:rPr lang="en-US" dirty="0"/>
            </a:br>
            <a:endParaRPr lang="en-IN" dirty="0"/>
          </a:p>
        </p:txBody>
      </p:sp>
      <p:sp>
        <p:nvSpPr>
          <p:cNvPr id="3" name="Content Placeholder 2"/>
          <p:cNvSpPr>
            <a:spLocks noGrp="1"/>
          </p:cNvSpPr>
          <p:nvPr>
            <p:ph idx="1"/>
          </p:nvPr>
        </p:nvSpPr>
        <p:spPr/>
        <p:txBody>
          <a:bodyPr>
            <a:normAutofit fontScale="55000" lnSpcReduction="20000"/>
          </a:bodyPr>
          <a:lstStyle/>
          <a:p>
            <a:r>
              <a:rPr lang="en-IN" dirty="0"/>
              <a:t>&lt;html&gt;</a:t>
            </a:r>
          </a:p>
          <a:p>
            <a:r>
              <a:rPr lang="en-IN" dirty="0"/>
              <a:t>&lt;head&gt;</a:t>
            </a:r>
          </a:p>
          <a:p>
            <a:r>
              <a:rPr lang="en-IN" dirty="0"/>
              <a:t>    &lt;style&gt;</a:t>
            </a:r>
          </a:p>
          <a:p>
            <a:r>
              <a:rPr lang="en-IN" dirty="0"/>
              <a:t>        body {</a:t>
            </a:r>
          </a:p>
          <a:p>
            <a:r>
              <a:rPr lang="en-IN" dirty="0"/>
              <a:t>            background-image: </a:t>
            </a:r>
            <a:r>
              <a:rPr lang="en-IN" dirty="0" err="1"/>
              <a:t>url</a:t>
            </a:r>
            <a:r>
              <a:rPr lang="en-IN" dirty="0"/>
              <a:t>("images/bulp.jpg");</a:t>
            </a:r>
          </a:p>
          <a:p>
            <a:r>
              <a:rPr lang="en-IN" dirty="0"/>
              <a:t>            background-position: 10px </a:t>
            </a:r>
            <a:r>
              <a:rPr lang="en-IN" dirty="0" err="1"/>
              <a:t>10px</a:t>
            </a:r>
            <a:r>
              <a:rPr lang="en-IN" dirty="0"/>
              <a:t>;</a:t>
            </a:r>
          </a:p>
          <a:p>
            <a:r>
              <a:rPr lang="en-IN" dirty="0"/>
              <a:t>            background-repeat: no-repeat;</a:t>
            </a:r>
          </a:p>
          <a:p>
            <a:r>
              <a:rPr lang="en-IN" dirty="0"/>
              <a:t>        }</a:t>
            </a:r>
          </a:p>
          <a:p>
            <a:r>
              <a:rPr lang="en-IN" dirty="0"/>
              <a:t>    &lt;/style&gt;</a:t>
            </a:r>
          </a:p>
          <a:p>
            <a:r>
              <a:rPr lang="en-IN" dirty="0"/>
              <a:t>&lt;/head&gt;</a:t>
            </a:r>
          </a:p>
          <a:p>
            <a:endParaRPr lang="en-IN" dirty="0"/>
          </a:p>
          <a:p>
            <a:r>
              <a:rPr lang="en-IN" dirty="0"/>
              <a:t>&lt;body&gt;</a:t>
            </a:r>
          </a:p>
          <a:p>
            <a:r>
              <a:rPr lang="en-IN" dirty="0"/>
              <a:t>    &lt;p&gt;Tutorials point&lt;/p&gt;</a:t>
            </a:r>
          </a:p>
          <a:p>
            <a:r>
              <a:rPr lang="en-IN" dirty="0"/>
              <a:t>&lt;/body&gt;</a:t>
            </a:r>
          </a:p>
          <a:p>
            <a:r>
              <a:rPr lang="en-IN" dirty="0"/>
              <a:t>&lt;/html&gt;</a:t>
            </a:r>
          </a:p>
        </p:txBody>
      </p:sp>
    </p:spTree>
    <p:extLst>
      <p:ext uri="{BB962C8B-B14F-4D97-AF65-F5344CB8AC3E}">
        <p14:creationId xmlns="" xmlns:p14="http://schemas.microsoft.com/office/powerpoint/2010/main" val="10852611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 </a:t>
            </a:r>
            <a:r>
              <a:rPr lang="en-IN" smtClean="0"/>
              <a:t>background image fix</a:t>
            </a:r>
            <a:endParaRPr lang="en-IN"/>
          </a:p>
        </p:txBody>
      </p:sp>
      <p:sp>
        <p:nvSpPr>
          <p:cNvPr id="3" name="Content Placeholder 2"/>
          <p:cNvSpPr>
            <a:spLocks noGrp="1"/>
          </p:cNvSpPr>
          <p:nvPr>
            <p:ph idx="1"/>
          </p:nvPr>
        </p:nvSpPr>
        <p:spPr/>
        <p:txBody>
          <a:bodyPr>
            <a:normAutofit fontScale="32500" lnSpcReduction="20000"/>
          </a:bodyPr>
          <a:lstStyle/>
          <a:p>
            <a:pPr>
              <a:buNone/>
            </a:pPr>
            <a:r>
              <a:rPr lang="en-IN" dirty="0"/>
              <a:t>&lt;!DOCTYPE html&gt;</a:t>
            </a:r>
          </a:p>
          <a:p>
            <a:pPr>
              <a:buNone/>
            </a:pPr>
            <a:r>
              <a:rPr lang="en-IN" dirty="0"/>
              <a:t>&lt;html&gt;</a:t>
            </a:r>
          </a:p>
          <a:p>
            <a:pPr>
              <a:buNone/>
            </a:pPr>
            <a:r>
              <a:rPr lang="en-IN" dirty="0"/>
              <a:t>&lt;head&gt;</a:t>
            </a:r>
          </a:p>
          <a:p>
            <a:pPr>
              <a:buNone/>
            </a:pPr>
            <a:r>
              <a:rPr lang="en-IN" dirty="0"/>
              <a:t>    &lt;style&gt;</a:t>
            </a:r>
          </a:p>
          <a:p>
            <a:pPr>
              <a:buNone/>
            </a:pPr>
            <a:r>
              <a:rPr lang="en-IN" dirty="0"/>
              <a:t>        body {</a:t>
            </a:r>
          </a:p>
          <a:p>
            <a:pPr>
              <a:buNone/>
            </a:pPr>
            <a:r>
              <a:rPr lang="en-IN" dirty="0"/>
              <a:t>            background-image: </a:t>
            </a:r>
            <a:r>
              <a:rPr lang="en-IN" dirty="0" err="1"/>
              <a:t>url</a:t>
            </a:r>
            <a:r>
              <a:rPr lang="en-IN" dirty="0"/>
              <a:t>('/images/bulp.jpg');</a:t>
            </a:r>
          </a:p>
          <a:p>
            <a:pPr>
              <a:buNone/>
            </a:pPr>
            <a:r>
              <a:rPr lang="en-IN" dirty="0"/>
              <a:t>            background-repeat: no-repeat;</a:t>
            </a:r>
          </a:p>
          <a:p>
            <a:pPr>
              <a:buNone/>
            </a:pPr>
            <a:r>
              <a:rPr lang="en-IN" dirty="0"/>
              <a:t>            background-attachment: fixed;</a:t>
            </a:r>
          </a:p>
          <a:p>
            <a:pPr>
              <a:buNone/>
            </a:pPr>
            <a:r>
              <a:rPr lang="en-IN" dirty="0"/>
              <a:t>        }</a:t>
            </a:r>
          </a:p>
          <a:p>
            <a:pPr>
              <a:buNone/>
            </a:pPr>
            <a:r>
              <a:rPr lang="en-IN" dirty="0"/>
              <a:t>    &lt;/style&gt;</a:t>
            </a:r>
          </a:p>
          <a:p>
            <a:pPr>
              <a:buNone/>
            </a:pPr>
            <a:r>
              <a:rPr lang="en-IN" dirty="0"/>
              <a:t>&lt;/head&gt;</a:t>
            </a:r>
          </a:p>
          <a:p>
            <a:pPr>
              <a:buNone/>
            </a:pPr>
            <a:endParaRPr lang="en-IN" dirty="0"/>
          </a:p>
          <a:p>
            <a:pPr>
              <a:buNone/>
            </a:pPr>
            <a:r>
              <a:rPr lang="en-IN" dirty="0"/>
              <a:t>&lt;body&gt;</a:t>
            </a:r>
          </a:p>
          <a:p>
            <a:pPr>
              <a:buNone/>
            </a:pPr>
            <a:r>
              <a:rPr lang="en-US" dirty="0"/>
              <a:t>    &lt;p&gt;The background-image is fixed. Try to scroll down the page.&lt;/p&gt;</a:t>
            </a:r>
          </a:p>
          <a:p>
            <a:pPr>
              <a:buNone/>
            </a:pPr>
            <a:r>
              <a:rPr lang="en-US" dirty="0"/>
              <a:t>    &lt;p&gt;The background-image is fixed. Try to scroll down the page.&lt;/p&gt;</a:t>
            </a:r>
          </a:p>
          <a:p>
            <a:pPr>
              <a:buNone/>
            </a:pPr>
            <a:r>
              <a:rPr lang="en-US" dirty="0"/>
              <a:t>    &lt;p&gt;The background-image is fixed. Try to scroll down the page.&lt;/p&gt;</a:t>
            </a:r>
          </a:p>
          <a:p>
            <a:pPr>
              <a:buNone/>
            </a:pPr>
            <a:r>
              <a:rPr lang="en-US" dirty="0"/>
              <a:t>    &lt;p&gt;The background-image is fixed. Try to scroll down the page.&lt;/p&gt;</a:t>
            </a:r>
          </a:p>
          <a:p>
            <a:pPr>
              <a:buNone/>
            </a:pPr>
            <a:r>
              <a:rPr lang="en-US" dirty="0"/>
              <a:t>    &lt;p&gt;The background-image is fixed. Try to scroll down the page.&lt;/p&gt;</a:t>
            </a:r>
          </a:p>
          <a:p>
            <a:pPr>
              <a:buNone/>
            </a:pPr>
            <a:r>
              <a:rPr lang="en-US" dirty="0"/>
              <a:t>    &lt;p&gt;The background-image is fixed. Try to scroll down the page.&lt;/p&gt;</a:t>
            </a:r>
          </a:p>
          <a:p>
            <a:pPr>
              <a:buNone/>
            </a:pPr>
            <a:r>
              <a:rPr lang="en-US" dirty="0"/>
              <a:t>    &lt;p&gt;The background-image is fixed. Try to scroll down the page.&lt;/p&gt;</a:t>
            </a:r>
          </a:p>
          <a:p>
            <a:pPr>
              <a:buNone/>
            </a:pPr>
            <a:r>
              <a:rPr lang="en-US" dirty="0"/>
              <a:t>    &lt;p&gt;The background-image is fixed. Try to scroll down the page.&lt;/p&gt;</a:t>
            </a:r>
          </a:p>
          <a:p>
            <a:pPr>
              <a:buNone/>
            </a:pPr>
            <a:r>
              <a:rPr lang="en-US" dirty="0"/>
              <a:t>    &lt;p&gt;The background-image is fixed. Try to scroll down the page.&lt;/p&gt;</a:t>
            </a:r>
          </a:p>
          <a:p>
            <a:pPr>
              <a:buNone/>
            </a:pPr>
            <a:r>
              <a:rPr lang="en-IN" dirty="0"/>
              <a:t>&lt;/body&gt;</a:t>
            </a:r>
          </a:p>
          <a:p>
            <a:pPr>
              <a:buNone/>
            </a:pPr>
            <a:r>
              <a:rPr lang="en-IN" dirty="0"/>
              <a:t>&lt;/html&gt;</a:t>
            </a:r>
          </a:p>
          <a:p>
            <a:pPr>
              <a:buNone/>
            </a:pPr>
            <a:endParaRPr lang="en-IN" dirty="0"/>
          </a:p>
          <a:p>
            <a:pPr>
              <a:buNone/>
            </a:pPr>
            <a:r>
              <a:rPr lang="en-IN" dirty="0"/>
              <a:t>&lt;!--  background-image: </a:t>
            </a:r>
            <a:r>
              <a:rPr lang="en-IN" dirty="0" err="1"/>
              <a:t>url</a:t>
            </a:r>
            <a:r>
              <a:rPr lang="en-IN" dirty="0"/>
              <a:t>("images/bulp.jpg");--&gt;</a:t>
            </a:r>
          </a:p>
        </p:txBody>
      </p:sp>
    </p:spTree>
    <p:extLst>
      <p:ext uri="{BB962C8B-B14F-4D97-AF65-F5344CB8AC3E}">
        <p14:creationId xmlns="" xmlns:p14="http://schemas.microsoft.com/office/powerpoint/2010/main" val="13710985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Algerian" pitchFamily="82" charset="0"/>
              </a:rPr>
              <a:t>CSS</a:t>
            </a:r>
            <a:r>
              <a:rPr lang="en-IN" dirty="0"/>
              <a:t> - </a:t>
            </a:r>
            <a:r>
              <a:rPr lang="en-IN" dirty="0" smtClean="0"/>
              <a:t>Fonts</a:t>
            </a:r>
            <a:endParaRPr lang="en-IN" dirty="0"/>
          </a:p>
        </p:txBody>
      </p:sp>
      <p:sp>
        <p:nvSpPr>
          <p:cNvPr id="3" name="Content Placeholder 2"/>
          <p:cNvSpPr>
            <a:spLocks noGrp="1"/>
          </p:cNvSpPr>
          <p:nvPr>
            <p:ph idx="1"/>
          </p:nvPr>
        </p:nvSpPr>
        <p:spPr/>
        <p:txBody>
          <a:bodyPr>
            <a:normAutofit fontScale="77500" lnSpcReduction="20000"/>
          </a:bodyPr>
          <a:lstStyle/>
          <a:p>
            <a:r>
              <a:rPr lang="en-US" dirty="0"/>
              <a:t> You can set </a:t>
            </a:r>
            <a:r>
              <a:rPr lang="en-US" dirty="0">
                <a:latin typeface="Agency FB" pitchFamily="34" charset="0"/>
              </a:rPr>
              <a:t>following</a:t>
            </a:r>
            <a:r>
              <a:rPr lang="en-US" dirty="0"/>
              <a:t> font properties of an element −</a:t>
            </a:r>
          </a:p>
          <a:p>
            <a:r>
              <a:rPr lang="en-US" dirty="0"/>
              <a:t>The </a:t>
            </a:r>
            <a:r>
              <a:rPr lang="en-US" b="1" dirty="0">
                <a:latin typeface="Broadway" pitchFamily="82" charset="0"/>
              </a:rPr>
              <a:t>font-family</a:t>
            </a:r>
            <a:r>
              <a:rPr lang="en-US" dirty="0"/>
              <a:t> property is used to change the face of a font.</a:t>
            </a:r>
          </a:p>
          <a:p>
            <a:r>
              <a:rPr lang="en-US" dirty="0"/>
              <a:t>The </a:t>
            </a:r>
            <a:r>
              <a:rPr lang="en-US" b="1" dirty="0"/>
              <a:t>font-style</a:t>
            </a:r>
            <a:r>
              <a:rPr lang="en-US" dirty="0"/>
              <a:t> property is used to make a font italic or oblique.</a:t>
            </a:r>
          </a:p>
          <a:p>
            <a:r>
              <a:rPr lang="en-US" dirty="0"/>
              <a:t>The </a:t>
            </a:r>
            <a:r>
              <a:rPr lang="en-US" b="1" dirty="0"/>
              <a:t>font-variant</a:t>
            </a:r>
            <a:r>
              <a:rPr lang="en-US" dirty="0"/>
              <a:t> property is used to create a small-caps effect.</a:t>
            </a:r>
          </a:p>
          <a:p>
            <a:r>
              <a:rPr lang="en-US" dirty="0"/>
              <a:t>The </a:t>
            </a:r>
            <a:r>
              <a:rPr lang="en-US" b="1" dirty="0"/>
              <a:t>font-weight</a:t>
            </a:r>
            <a:r>
              <a:rPr lang="en-US" dirty="0"/>
              <a:t> property is used to increase or decrease how bold or light a font appears.</a:t>
            </a:r>
          </a:p>
          <a:p>
            <a:r>
              <a:rPr lang="en-US" dirty="0"/>
              <a:t>The </a:t>
            </a:r>
            <a:r>
              <a:rPr lang="en-US" b="1" dirty="0"/>
              <a:t>font-size</a:t>
            </a:r>
            <a:r>
              <a:rPr lang="en-US" dirty="0"/>
              <a:t> property is used to increase or decrease the size of a font.</a:t>
            </a:r>
          </a:p>
          <a:p>
            <a:r>
              <a:rPr lang="en-US" dirty="0"/>
              <a:t>The </a:t>
            </a:r>
            <a:r>
              <a:rPr lang="en-US" b="1" dirty="0"/>
              <a:t>font</a:t>
            </a:r>
            <a:r>
              <a:rPr lang="en-US" dirty="0"/>
              <a:t> property is used as shorthand to specify a number of other font properties.</a:t>
            </a:r>
          </a:p>
          <a:p>
            <a:endParaRPr lang="en-IN" dirty="0"/>
          </a:p>
        </p:txBody>
      </p:sp>
    </p:spTree>
    <p:extLst>
      <p:ext uri="{BB962C8B-B14F-4D97-AF65-F5344CB8AC3E}">
        <p14:creationId xmlns="" xmlns:p14="http://schemas.microsoft.com/office/powerpoint/2010/main" val="17137170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 the Font </a:t>
            </a:r>
            <a:r>
              <a:rPr lang="en-IN" dirty="0" smtClean="0"/>
              <a:t>Family</a:t>
            </a:r>
            <a:endParaRPr lang="en-IN" dirty="0"/>
          </a:p>
        </p:txBody>
      </p:sp>
      <p:sp>
        <p:nvSpPr>
          <p:cNvPr id="3" name="Content Placeholder 2"/>
          <p:cNvSpPr>
            <a:spLocks noGrp="1"/>
          </p:cNvSpPr>
          <p:nvPr>
            <p:ph idx="1"/>
          </p:nvPr>
        </p:nvSpPr>
        <p:spPr/>
        <p:txBody>
          <a:bodyPr/>
          <a:lstStyle/>
          <a:p>
            <a:r>
              <a:rPr lang="en-US" dirty="0"/>
              <a:t>Following is the example, which demonstrates how to set the font family of an element. Possible value could be any font family name.</a:t>
            </a:r>
          </a:p>
          <a:p>
            <a:r>
              <a:rPr lang="en-US" dirty="0"/>
              <a:t/>
            </a:r>
            <a:br>
              <a:rPr lang="en-US" dirty="0"/>
            </a:br>
            <a:endParaRPr lang="en-IN" dirty="0"/>
          </a:p>
        </p:txBody>
      </p:sp>
    </p:spTree>
    <p:extLst>
      <p:ext uri="{BB962C8B-B14F-4D97-AF65-F5344CB8AC3E}">
        <p14:creationId xmlns="" xmlns:p14="http://schemas.microsoft.com/office/powerpoint/2010/main" val="16971878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&lt;head&gt;</a:t>
            </a:r>
          </a:p>
          <a:p>
            <a:r>
              <a:rPr lang="en-IN" dirty="0"/>
              <a:t>&lt;/head&gt;</a:t>
            </a:r>
          </a:p>
          <a:p>
            <a:endParaRPr lang="en-IN" dirty="0"/>
          </a:p>
          <a:p>
            <a:r>
              <a:rPr lang="en-IN" dirty="0"/>
              <a:t>&lt;body&gt;</a:t>
            </a:r>
          </a:p>
          <a:p>
            <a:r>
              <a:rPr lang="en-IN" dirty="0"/>
              <a:t>    &lt;p style="</a:t>
            </a:r>
            <a:r>
              <a:rPr lang="en-IN" dirty="0" err="1"/>
              <a:t>font-family:georgia,garamond,serif</a:t>
            </a:r>
            <a:r>
              <a:rPr lang="en-IN" dirty="0"/>
              <a:t>;"&gt;</a:t>
            </a:r>
          </a:p>
          <a:p>
            <a:r>
              <a:rPr lang="en-US" dirty="0"/>
              <a:t>        This text is rendered in either </a:t>
            </a:r>
            <a:r>
              <a:rPr lang="en-US" dirty="0" err="1"/>
              <a:t>georgia</a:t>
            </a:r>
            <a:r>
              <a:rPr lang="en-US" dirty="0"/>
              <a:t>, </a:t>
            </a:r>
            <a:r>
              <a:rPr lang="en-US" dirty="0" err="1"/>
              <a:t>garamond</a:t>
            </a:r>
            <a:r>
              <a:rPr lang="en-US" dirty="0"/>
              <a:t>, or the</a:t>
            </a:r>
          </a:p>
          <a:p>
            <a:r>
              <a:rPr lang="en-US" dirty="0"/>
              <a:t>        default serif font depending on which font  you have at your system.</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29753017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Set the Font Style</a:t>
            </a:r>
            <a:br>
              <a:rPr lang="en-IN" dirty="0"/>
            </a:br>
            <a:endParaRPr lang="en-IN" dirty="0"/>
          </a:p>
        </p:txBody>
      </p:sp>
      <p:sp>
        <p:nvSpPr>
          <p:cNvPr id="3" name="Content Placeholder 2"/>
          <p:cNvSpPr>
            <a:spLocks noGrp="1"/>
          </p:cNvSpPr>
          <p:nvPr>
            <p:ph idx="1"/>
          </p:nvPr>
        </p:nvSpPr>
        <p:spPr/>
        <p:txBody>
          <a:bodyPr/>
          <a:lstStyle/>
          <a:p>
            <a:r>
              <a:rPr lang="en-US" dirty="0"/>
              <a:t>Following is the example, which demonstrates how to set the font style of an element. Possible values are </a:t>
            </a:r>
            <a:r>
              <a:rPr lang="en-US" i="1" dirty="0"/>
              <a:t>normal, italic and oblique</a:t>
            </a:r>
            <a:r>
              <a:rPr lang="en-US" dirty="0"/>
              <a:t>.</a:t>
            </a:r>
          </a:p>
          <a:p>
            <a:r>
              <a:rPr lang="en-US" dirty="0"/>
              <a:t/>
            </a:r>
            <a:br>
              <a:rPr lang="en-US" dirty="0"/>
            </a:br>
            <a:endParaRPr lang="en-IN" dirty="0"/>
          </a:p>
        </p:txBody>
      </p:sp>
    </p:spTree>
    <p:extLst>
      <p:ext uri="{BB962C8B-B14F-4D97-AF65-F5344CB8AC3E}">
        <p14:creationId xmlns="" xmlns:p14="http://schemas.microsoft.com/office/powerpoint/2010/main" val="1176964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Applications of </a:t>
            </a:r>
            <a:r>
              <a:rPr lang="en-IN" dirty="0" smtClean="0"/>
              <a:t>CSS</a:t>
            </a:r>
            <a:endParaRPr lang="en-IN" dirty="0"/>
          </a:p>
        </p:txBody>
      </p:sp>
      <p:sp>
        <p:nvSpPr>
          <p:cNvPr id="3" name="Content Placeholder 2"/>
          <p:cNvSpPr>
            <a:spLocks noGrp="1"/>
          </p:cNvSpPr>
          <p:nvPr>
            <p:ph idx="1"/>
          </p:nvPr>
        </p:nvSpPr>
        <p:spPr/>
        <p:txBody>
          <a:bodyPr/>
          <a:lstStyle/>
          <a:p>
            <a:r>
              <a:rPr lang="en-IN" b="1" dirty="0"/>
              <a:t>CSS saves </a:t>
            </a:r>
            <a:r>
              <a:rPr lang="en-IN" b="1" dirty="0" smtClean="0"/>
              <a:t>time</a:t>
            </a:r>
          </a:p>
          <a:p>
            <a:r>
              <a:rPr lang="en-IN" b="1" dirty="0"/>
              <a:t>Pages load faster</a:t>
            </a:r>
            <a:r>
              <a:rPr lang="en-IN" dirty="0"/>
              <a:t> </a:t>
            </a:r>
            <a:endParaRPr lang="en-IN" dirty="0" smtClean="0"/>
          </a:p>
          <a:p>
            <a:r>
              <a:rPr lang="en-IN" b="1" dirty="0"/>
              <a:t>Easy maintenance</a:t>
            </a:r>
            <a:r>
              <a:rPr lang="en-IN" dirty="0"/>
              <a:t> </a:t>
            </a:r>
            <a:endParaRPr lang="en-IN" dirty="0" smtClean="0"/>
          </a:p>
          <a:p>
            <a:r>
              <a:rPr lang="en-IN" b="1" dirty="0"/>
              <a:t>Superior styles to </a:t>
            </a:r>
            <a:r>
              <a:rPr lang="en-IN" b="1" dirty="0" smtClean="0"/>
              <a:t>HTML</a:t>
            </a:r>
          </a:p>
          <a:p>
            <a:r>
              <a:rPr lang="en-IN" b="1" dirty="0"/>
              <a:t>Multiple Device Compatibility</a:t>
            </a:r>
            <a:r>
              <a:rPr lang="en-IN" dirty="0"/>
              <a:t> </a:t>
            </a:r>
            <a:endParaRPr lang="en-IN" dirty="0" smtClean="0"/>
          </a:p>
          <a:p>
            <a:r>
              <a:rPr lang="en-IN" b="1" dirty="0"/>
              <a:t>Global web standards</a:t>
            </a:r>
            <a:endParaRPr lang="en-IN" dirty="0"/>
          </a:p>
        </p:txBody>
      </p:sp>
    </p:spTree>
    <p:extLst>
      <p:ext uri="{BB962C8B-B14F-4D97-AF65-F5344CB8AC3E}">
        <p14:creationId xmlns="" xmlns:p14="http://schemas.microsoft.com/office/powerpoint/2010/main" val="8657961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endParaRPr lang="en-IN" dirty="0"/>
          </a:p>
          <a:p>
            <a:r>
              <a:rPr lang="en-IN" dirty="0"/>
              <a:t>&lt;html&gt;</a:t>
            </a:r>
          </a:p>
          <a:p>
            <a:r>
              <a:rPr lang="en-IN" dirty="0"/>
              <a:t>&lt;head&gt;</a:t>
            </a:r>
          </a:p>
          <a:p>
            <a:r>
              <a:rPr lang="en-IN" dirty="0"/>
              <a:t>&lt;/head&gt;</a:t>
            </a:r>
          </a:p>
          <a:p>
            <a:endParaRPr lang="en-IN" dirty="0"/>
          </a:p>
          <a:p>
            <a:r>
              <a:rPr lang="en-IN" dirty="0"/>
              <a:t>&lt;body&gt;</a:t>
            </a:r>
          </a:p>
          <a:p>
            <a:r>
              <a:rPr lang="en-IN" dirty="0"/>
              <a:t>    &lt;p style="</a:t>
            </a:r>
            <a:r>
              <a:rPr lang="en-IN" dirty="0" err="1"/>
              <a:t>font-style:italic</a:t>
            </a:r>
            <a:r>
              <a:rPr lang="en-IN" dirty="0"/>
              <a:t>;"&gt;</a:t>
            </a:r>
          </a:p>
          <a:p>
            <a:r>
              <a:rPr lang="en-US" dirty="0"/>
              <a:t>        This text will be rendered in italic style</a:t>
            </a:r>
          </a:p>
          <a:p>
            <a:r>
              <a:rPr lang="en-IN" dirty="0"/>
              <a:t>    &lt;/p&gt;</a:t>
            </a:r>
          </a:p>
          <a:p>
            <a:r>
              <a:rPr lang="en-IN" dirty="0"/>
              <a:t>&lt;/body&gt;</a:t>
            </a:r>
          </a:p>
          <a:p>
            <a:r>
              <a:rPr lang="en-IN" dirty="0"/>
              <a:t>&lt;/html&gt;</a:t>
            </a:r>
          </a:p>
          <a:p>
            <a:endParaRPr lang="en-IN" dirty="0"/>
          </a:p>
        </p:txBody>
      </p:sp>
    </p:spTree>
    <p:extLst>
      <p:ext uri="{BB962C8B-B14F-4D97-AF65-F5344CB8AC3E}">
        <p14:creationId xmlns="" xmlns:p14="http://schemas.microsoft.com/office/powerpoint/2010/main" val="39183514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 the Font </a:t>
            </a:r>
            <a:r>
              <a:rPr lang="en-IN" dirty="0" smtClean="0"/>
              <a:t>Variant</a:t>
            </a:r>
            <a:endParaRPr lang="en-IN" dirty="0"/>
          </a:p>
        </p:txBody>
      </p:sp>
      <p:sp>
        <p:nvSpPr>
          <p:cNvPr id="3" name="Content Placeholder 2"/>
          <p:cNvSpPr>
            <a:spLocks noGrp="1"/>
          </p:cNvSpPr>
          <p:nvPr>
            <p:ph idx="1"/>
          </p:nvPr>
        </p:nvSpPr>
        <p:spPr/>
        <p:txBody>
          <a:bodyPr>
            <a:normAutofit fontScale="77500" lnSpcReduction="20000"/>
          </a:bodyPr>
          <a:lstStyle/>
          <a:p>
            <a:endParaRPr lang="en-IN" dirty="0"/>
          </a:p>
          <a:p>
            <a:r>
              <a:rPr lang="en-IN" dirty="0"/>
              <a:t>&lt;html&gt;</a:t>
            </a:r>
          </a:p>
          <a:p>
            <a:r>
              <a:rPr lang="en-IN" dirty="0"/>
              <a:t>&lt;head&gt;</a:t>
            </a:r>
          </a:p>
          <a:p>
            <a:r>
              <a:rPr lang="en-IN" dirty="0"/>
              <a:t>&lt;/head&gt;</a:t>
            </a:r>
          </a:p>
          <a:p>
            <a:endParaRPr lang="en-IN" dirty="0"/>
          </a:p>
          <a:p>
            <a:r>
              <a:rPr lang="en-IN" dirty="0"/>
              <a:t>&lt;body&gt;</a:t>
            </a:r>
          </a:p>
          <a:p>
            <a:r>
              <a:rPr lang="en-IN" dirty="0"/>
              <a:t>    &lt;p style="</a:t>
            </a:r>
            <a:r>
              <a:rPr lang="en-IN" dirty="0" err="1"/>
              <a:t>font-variant:small-caps</a:t>
            </a:r>
            <a:r>
              <a:rPr lang="en-IN" dirty="0"/>
              <a:t>;"&gt;</a:t>
            </a:r>
          </a:p>
          <a:p>
            <a:r>
              <a:rPr lang="en-US" dirty="0"/>
              <a:t>        This text will be rendered as small caps</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34929234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Set the Font Weight</a:t>
            </a:r>
            <a:br>
              <a:rPr lang="en-IN" dirty="0"/>
            </a:br>
            <a:endParaRPr lang="en-IN" dirty="0"/>
          </a:p>
        </p:txBody>
      </p:sp>
      <p:sp>
        <p:nvSpPr>
          <p:cNvPr id="3" name="Content Placeholder 2"/>
          <p:cNvSpPr>
            <a:spLocks noGrp="1"/>
          </p:cNvSpPr>
          <p:nvPr>
            <p:ph idx="1"/>
          </p:nvPr>
        </p:nvSpPr>
        <p:spPr/>
        <p:txBody>
          <a:bodyPr/>
          <a:lstStyle/>
          <a:p>
            <a:r>
              <a:rPr lang="en-US" dirty="0"/>
              <a:t>The following example demonstrates how to set the font weight of an element. The font-weight property provides the functionality to specify how bold a font is. Possible values could be </a:t>
            </a:r>
            <a:r>
              <a:rPr lang="en-US" i="1" dirty="0"/>
              <a:t>normal, bold, bolder, lighter, 100, 200, 300, 400, 500, 600, 700, 800, 900</a:t>
            </a:r>
            <a:r>
              <a:rPr lang="en-US" dirty="0"/>
              <a:t>.</a:t>
            </a:r>
          </a:p>
          <a:p>
            <a:r>
              <a:rPr lang="en-US" dirty="0"/>
              <a:t/>
            </a:r>
            <a:br>
              <a:rPr lang="en-US" dirty="0"/>
            </a:br>
            <a:endParaRPr lang="en-IN" dirty="0"/>
          </a:p>
        </p:txBody>
      </p:sp>
    </p:spTree>
    <p:extLst>
      <p:ext uri="{BB962C8B-B14F-4D97-AF65-F5344CB8AC3E}">
        <p14:creationId xmlns="" xmlns:p14="http://schemas.microsoft.com/office/powerpoint/2010/main" val="2453237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a:t>
            </a:r>
            <a:r>
              <a:rPr lang="en-IN" dirty="0" err="1"/>
              <a:t>font-weight:bold</a:t>
            </a:r>
            <a:r>
              <a:rPr lang="en-IN" dirty="0"/>
              <a:t>;"&gt;</a:t>
            </a:r>
          </a:p>
          <a:p>
            <a:r>
              <a:rPr lang="en-IN" dirty="0"/>
              <a:t>        This font is bold.</a:t>
            </a:r>
          </a:p>
          <a:p>
            <a:r>
              <a:rPr lang="en-IN" dirty="0"/>
              <a:t>    &lt;/p&gt;</a:t>
            </a:r>
          </a:p>
          <a:p>
            <a:endParaRPr lang="en-IN" dirty="0"/>
          </a:p>
          <a:p>
            <a:r>
              <a:rPr lang="en-IN" dirty="0"/>
              <a:t>    &lt;p style="</a:t>
            </a:r>
            <a:r>
              <a:rPr lang="en-IN" dirty="0" err="1"/>
              <a:t>font-weight:bolder</a:t>
            </a:r>
            <a:r>
              <a:rPr lang="en-IN" dirty="0"/>
              <a:t>;"&gt;</a:t>
            </a:r>
          </a:p>
          <a:p>
            <a:r>
              <a:rPr lang="en-IN" dirty="0"/>
              <a:t>        This font is bolder.</a:t>
            </a:r>
          </a:p>
          <a:p>
            <a:r>
              <a:rPr lang="en-IN" dirty="0"/>
              <a:t>    &lt;/p&gt;</a:t>
            </a:r>
          </a:p>
          <a:p>
            <a:endParaRPr lang="en-IN" dirty="0"/>
          </a:p>
          <a:p>
            <a:r>
              <a:rPr lang="en-IN" dirty="0"/>
              <a:t>    &lt;p style="font-weight:500;"&gt;</a:t>
            </a:r>
          </a:p>
          <a:p>
            <a:r>
              <a:rPr lang="en-US" dirty="0"/>
              <a:t>        This font is 500 weight.</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31719032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 the Font </a:t>
            </a:r>
            <a:r>
              <a:rPr lang="en-IN" dirty="0" smtClean="0"/>
              <a:t>Size</a:t>
            </a:r>
            <a:endParaRPr lang="en-IN" dirty="0"/>
          </a:p>
        </p:txBody>
      </p:sp>
      <p:sp>
        <p:nvSpPr>
          <p:cNvPr id="3" name="Content Placeholder 2"/>
          <p:cNvSpPr>
            <a:spLocks noGrp="1"/>
          </p:cNvSpPr>
          <p:nvPr>
            <p:ph idx="1"/>
          </p:nvPr>
        </p:nvSpPr>
        <p:spPr/>
        <p:txBody>
          <a:bodyPr/>
          <a:lstStyle/>
          <a:p>
            <a:r>
              <a:rPr lang="en-US" dirty="0"/>
              <a:t>The following example demonstrates how to set the font size of an element. The font-size property is used to control the size of fonts. Possible values could be </a:t>
            </a:r>
            <a:r>
              <a:rPr lang="en-US" i="1" dirty="0"/>
              <a:t>xx-small, x-small, small, medium, large, x-large, xx-large, smaller, larger, size in pixels or in %</a:t>
            </a:r>
            <a:r>
              <a:rPr lang="en-US" dirty="0"/>
              <a:t>.</a:t>
            </a:r>
          </a:p>
          <a:p>
            <a:r>
              <a:rPr lang="en-US" dirty="0"/>
              <a:t/>
            </a:r>
            <a:br>
              <a:rPr lang="en-US" dirty="0"/>
            </a:br>
            <a:endParaRPr lang="en-IN" dirty="0"/>
          </a:p>
        </p:txBody>
      </p:sp>
    </p:spTree>
    <p:extLst>
      <p:ext uri="{BB962C8B-B14F-4D97-AF65-F5344CB8AC3E}">
        <p14:creationId xmlns="" xmlns:p14="http://schemas.microsoft.com/office/powerpoint/2010/main" val="12513764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style="font-size:20px;"&gt;</a:t>
            </a:r>
          </a:p>
          <a:p>
            <a:r>
              <a:rPr lang="en-US" dirty="0"/>
              <a:t>        This font size is 20 pixels</a:t>
            </a:r>
          </a:p>
          <a:p>
            <a:r>
              <a:rPr lang="en-IN" dirty="0"/>
              <a:t>    &lt;/p&gt;</a:t>
            </a:r>
          </a:p>
          <a:p>
            <a:endParaRPr lang="en-IN" dirty="0"/>
          </a:p>
          <a:p>
            <a:r>
              <a:rPr lang="en-IN" dirty="0"/>
              <a:t>    &lt;p style="</a:t>
            </a:r>
            <a:r>
              <a:rPr lang="en-IN" dirty="0" err="1"/>
              <a:t>font-size:small</a:t>
            </a:r>
            <a:r>
              <a:rPr lang="en-IN" dirty="0"/>
              <a:t>;"&gt;</a:t>
            </a:r>
          </a:p>
          <a:p>
            <a:r>
              <a:rPr lang="en-US" dirty="0"/>
              <a:t>        This font size is small</a:t>
            </a:r>
          </a:p>
          <a:p>
            <a:r>
              <a:rPr lang="en-IN" dirty="0"/>
              <a:t>    &lt;/p&gt;</a:t>
            </a:r>
          </a:p>
          <a:p>
            <a:endParaRPr lang="en-IN" dirty="0"/>
          </a:p>
          <a:p>
            <a:r>
              <a:rPr lang="en-IN" dirty="0"/>
              <a:t>    &lt;p style="</a:t>
            </a:r>
            <a:r>
              <a:rPr lang="en-IN" dirty="0" err="1"/>
              <a:t>font-size:large</a:t>
            </a:r>
            <a:r>
              <a:rPr lang="en-IN" dirty="0"/>
              <a:t>;"&gt;</a:t>
            </a:r>
          </a:p>
          <a:p>
            <a:r>
              <a:rPr lang="en-US" dirty="0"/>
              <a:t>        This font size is large</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34040253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Shorthand </a:t>
            </a:r>
            <a:r>
              <a:rPr lang="en-IN" dirty="0" smtClean="0"/>
              <a:t>Property</a:t>
            </a:r>
            <a:endParaRPr lang="en-IN" dirty="0"/>
          </a:p>
        </p:txBody>
      </p:sp>
      <p:sp>
        <p:nvSpPr>
          <p:cNvPr id="3" name="Content Placeholder 2"/>
          <p:cNvSpPr>
            <a:spLocks noGrp="1"/>
          </p:cNvSpPr>
          <p:nvPr>
            <p:ph idx="1"/>
          </p:nvPr>
        </p:nvSpPr>
        <p:spPr/>
        <p:txBody>
          <a:bodyPr>
            <a:normAutofit fontScale="85000" lnSpcReduction="20000"/>
          </a:bodyPr>
          <a:lstStyle/>
          <a:p>
            <a:r>
              <a:rPr lang="en-IN" dirty="0"/>
              <a:t>&lt;html&gt;</a:t>
            </a:r>
          </a:p>
          <a:p>
            <a:r>
              <a:rPr lang="en-IN" dirty="0"/>
              <a:t>&lt;head&gt;</a:t>
            </a:r>
          </a:p>
          <a:p>
            <a:r>
              <a:rPr lang="en-IN" dirty="0"/>
              <a:t>&lt;/head&gt;</a:t>
            </a:r>
          </a:p>
          <a:p>
            <a:endParaRPr lang="en-IN" dirty="0"/>
          </a:p>
          <a:p>
            <a:r>
              <a:rPr lang="en-IN" dirty="0"/>
              <a:t>&lt;body&gt;</a:t>
            </a:r>
          </a:p>
          <a:p>
            <a:r>
              <a:rPr lang="en-US" dirty="0"/>
              <a:t>    &lt;p style="</a:t>
            </a:r>
            <a:r>
              <a:rPr lang="en-US" dirty="0" err="1"/>
              <a:t>font:italic</a:t>
            </a:r>
            <a:r>
              <a:rPr lang="en-US" dirty="0"/>
              <a:t> small-caps bold 15px </a:t>
            </a:r>
            <a:r>
              <a:rPr lang="en-US" dirty="0" err="1"/>
              <a:t>georgia</a:t>
            </a:r>
            <a:r>
              <a:rPr lang="en-US" dirty="0"/>
              <a:t>;"&gt;</a:t>
            </a:r>
          </a:p>
          <a:p>
            <a:r>
              <a:rPr lang="en-US" dirty="0"/>
              <a:t>        Applying all the properties on the text at once.</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34558162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Text</a:t>
            </a:r>
            <a:endParaRPr lang="en-IN" dirty="0"/>
          </a:p>
        </p:txBody>
      </p:sp>
      <p:sp>
        <p:nvSpPr>
          <p:cNvPr id="3" name="Content Placeholder 2"/>
          <p:cNvSpPr>
            <a:spLocks noGrp="1"/>
          </p:cNvSpPr>
          <p:nvPr>
            <p:ph idx="1"/>
          </p:nvPr>
        </p:nvSpPr>
        <p:spPr/>
        <p:txBody>
          <a:bodyPr>
            <a:noAutofit/>
          </a:bodyPr>
          <a:lstStyle/>
          <a:p>
            <a:r>
              <a:rPr lang="en-US" sz="1800" dirty="0"/>
              <a:t> You can set following text properties of an element −</a:t>
            </a:r>
          </a:p>
          <a:p>
            <a:r>
              <a:rPr lang="en-US" sz="1800" dirty="0"/>
              <a:t>The </a:t>
            </a:r>
            <a:r>
              <a:rPr lang="en-US" sz="1800" b="1" dirty="0"/>
              <a:t>color</a:t>
            </a:r>
            <a:r>
              <a:rPr lang="en-US" sz="1800" dirty="0"/>
              <a:t> property is used to set the color of a text.</a:t>
            </a:r>
          </a:p>
          <a:p>
            <a:r>
              <a:rPr lang="en-US" sz="1800" dirty="0"/>
              <a:t>The </a:t>
            </a:r>
            <a:r>
              <a:rPr lang="en-US" sz="1800" b="1" dirty="0"/>
              <a:t>direction</a:t>
            </a:r>
            <a:r>
              <a:rPr lang="en-US" sz="1800" dirty="0"/>
              <a:t> property is used to set the text direction.</a:t>
            </a:r>
          </a:p>
          <a:p>
            <a:r>
              <a:rPr lang="en-US" sz="1800" dirty="0"/>
              <a:t>The </a:t>
            </a:r>
            <a:r>
              <a:rPr lang="en-US" sz="1800" b="1" dirty="0"/>
              <a:t>letter-spacing</a:t>
            </a:r>
            <a:r>
              <a:rPr lang="en-US" sz="1800" dirty="0"/>
              <a:t> property is used to add or subtract space between the letters that make up a word.</a:t>
            </a:r>
          </a:p>
          <a:p>
            <a:r>
              <a:rPr lang="en-US" sz="1800" dirty="0"/>
              <a:t>The </a:t>
            </a:r>
            <a:r>
              <a:rPr lang="en-US" sz="1800" b="1" dirty="0"/>
              <a:t>word-spacing</a:t>
            </a:r>
            <a:r>
              <a:rPr lang="en-US" sz="1800" dirty="0"/>
              <a:t> property is used to add or subtract space between the words of a sentence.</a:t>
            </a:r>
          </a:p>
          <a:p>
            <a:r>
              <a:rPr lang="en-US" sz="1800" dirty="0"/>
              <a:t>The </a:t>
            </a:r>
            <a:r>
              <a:rPr lang="en-US" sz="1800" b="1" dirty="0"/>
              <a:t>text-indent</a:t>
            </a:r>
            <a:r>
              <a:rPr lang="en-US" sz="1800" dirty="0"/>
              <a:t> property is used to indent the text of a paragraph.</a:t>
            </a:r>
          </a:p>
          <a:p>
            <a:r>
              <a:rPr lang="en-US" sz="1800" dirty="0"/>
              <a:t>The </a:t>
            </a:r>
            <a:r>
              <a:rPr lang="en-US" sz="1800" b="1" dirty="0"/>
              <a:t>text-align</a:t>
            </a:r>
            <a:r>
              <a:rPr lang="en-US" sz="1800" dirty="0"/>
              <a:t> property is used to align the text of a document.</a:t>
            </a:r>
          </a:p>
          <a:p>
            <a:r>
              <a:rPr lang="en-US" sz="1800" dirty="0"/>
              <a:t>The </a:t>
            </a:r>
            <a:r>
              <a:rPr lang="en-US" sz="1800" b="1" dirty="0"/>
              <a:t>text-decoration</a:t>
            </a:r>
            <a:r>
              <a:rPr lang="en-US" sz="1800" dirty="0"/>
              <a:t> property is used to underline, </a:t>
            </a:r>
            <a:r>
              <a:rPr lang="en-US" sz="1800" dirty="0" err="1"/>
              <a:t>overline</a:t>
            </a:r>
            <a:r>
              <a:rPr lang="en-US" sz="1800" dirty="0"/>
              <a:t>, and </a:t>
            </a:r>
            <a:r>
              <a:rPr lang="en-US" sz="1800" dirty="0" err="1" smtClean="0"/>
              <a:t>linethrough</a:t>
            </a:r>
            <a:r>
              <a:rPr lang="en-US" sz="1800" dirty="0" smtClean="0"/>
              <a:t> </a:t>
            </a:r>
            <a:r>
              <a:rPr lang="en-US" sz="1800" dirty="0"/>
              <a:t>text.</a:t>
            </a:r>
          </a:p>
          <a:p>
            <a:r>
              <a:rPr lang="en-US" sz="1800" dirty="0"/>
              <a:t>The </a:t>
            </a:r>
            <a:r>
              <a:rPr lang="en-US" sz="1800" b="1" dirty="0"/>
              <a:t>text-transform</a:t>
            </a:r>
            <a:r>
              <a:rPr lang="en-US" sz="1800" dirty="0"/>
              <a:t> property is used to capitalize text or convert text to uppercase or lowercase letters.</a:t>
            </a:r>
          </a:p>
          <a:p>
            <a:r>
              <a:rPr lang="en-US" sz="1800" dirty="0"/>
              <a:t>The </a:t>
            </a:r>
            <a:r>
              <a:rPr lang="en-US" sz="1800" b="1" dirty="0"/>
              <a:t>white-space</a:t>
            </a:r>
            <a:r>
              <a:rPr lang="en-US" sz="1800" dirty="0"/>
              <a:t> property is used to control the flow and formatting of text.</a:t>
            </a:r>
          </a:p>
          <a:p>
            <a:r>
              <a:rPr lang="en-US" sz="1800" dirty="0">
                <a:solidFill>
                  <a:srgbClr val="FF0000"/>
                </a:solidFill>
              </a:rPr>
              <a:t>The </a:t>
            </a:r>
            <a:r>
              <a:rPr lang="en-US" sz="1800" b="1" dirty="0">
                <a:solidFill>
                  <a:srgbClr val="FF0000"/>
                </a:solidFill>
              </a:rPr>
              <a:t>text-shadow</a:t>
            </a:r>
            <a:r>
              <a:rPr lang="en-US" sz="1800" dirty="0">
                <a:solidFill>
                  <a:srgbClr val="FF0000"/>
                </a:solidFill>
              </a:rPr>
              <a:t> property is used to set the text shadow around a text</a:t>
            </a:r>
            <a:r>
              <a:rPr lang="en-US" sz="1800" dirty="0" smtClean="0">
                <a:solidFill>
                  <a:srgbClr val="FF0000"/>
                </a:solidFill>
              </a:rPr>
              <a:t>.</a:t>
            </a:r>
            <a:endParaRPr lang="en-US" sz="1800" dirty="0">
              <a:solidFill>
                <a:srgbClr val="FF0000"/>
              </a:solidFill>
            </a:endParaRPr>
          </a:p>
        </p:txBody>
      </p:sp>
    </p:spTree>
    <p:extLst>
      <p:ext uri="{BB962C8B-B14F-4D97-AF65-F5344CB8AC3E}">
        <p14:creationId xmlns="" xmlns:p14="http://schemas.microsoft.com/office/powerpoint/2010/main" val="14957298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 the Text </a:t>
            </a:r>
            <a:r>
              <a:rPr lang="en-IN" dirty="0" err="1" smtClean="0"/>
              <a:t>Color</a:t>
            </a:r>
            <a:endParaRPr lang="en-IN" dirty="0"/>
          </a:p>
        </p:txBody>
      </p:sp>
      <p:sp>
        <p:nvSpPr>
          <p:cNvPr id="3" name="Content Placeholder 2"/>
          <p:cNvSpPr>
            <a:spLocks noGrp="1"/>
          </p:cNvSpPr>
          <p:nvPr>
            <p:ph idx="1"/>
          </p:nvPr>
        </p:nvSpPr>
        <p:spPr/>
        <p:txBody>
          <a:bodyPr>
            <a:normAutofit fontScale="85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a:t>
            </a:r>
            <a:r>
              <a:rPr lang="en-IN" dirty="0" err="1"/>
              <a:t>color:red</a:t>
            </a:r>
            <a:r>
              <a:rPr lang="en-IN" dirty="0"/>
              <a:t>;"&gt;</a:t>
            </a:r>
          </a:p>
          <a:p>
            <a:r>
              <a:rPr lang="en-US" dirty="0"/>
              <a:t>        This text will be written in red.</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29228204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 the Text </a:t>
            </a:r>
            <a:r>
              <a:rPr lang="en-IN" dirty="0" smtClean="0"/>
              <a:t>Direction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a:t>
            </a:r>
            <a:r>
              <a:rPr lang="en-IN" dirty="0" err="1"/>
              <a:t>direction:rtl</a:t>
            </a:r>
            <a:r>
              <a:rPr lang="en-IN" dirty="0"/>
              <a:t>;"&gt;</a:t>
            </a:r>
          </a:p>
          <a:p>
            <a:r>
              <a:rPr lang="en-US" dirty="0"/>
              <a:t>        This text will be rendered from right to left</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3602119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Syntax</a:t>
            </a:r>
            <a:endParaRPr lang="en-IN" dirty="0"/>
          </a:p>
        </p:txBody>
      </p:sp>
      <p:sp>
        <p:nvSpPr>
          <p:cNvPr id="3" name="Content Placeholder 2"/>
          <p:cNvSpPr>
            <a:spLocks noGrp="1"/>
          </p:cNvSpPr>
          <p:nvPr>
            <p:ph idx="1"/>
          </p:nvPr>
        </p:nvSpPr>
        <p:spPr/>
        <p:txBody>
          <a:bodyPr>
            <a:normAutofit fontScale="77500" lnSpcReduction="20000"/>
          </a:bodyPr>
          <a:lstStyle/>
          <a:p>
            <a:r>
              <a:rPr lang="en-US" dirty="0"/>
              <a:t>A CSS comprises of style rules that are interpreted by the browser and then applied to the corresponding elements in your document. A style rule is made of three parts −</a:t>
            </a:r>
          </a:p>
          <a:p>
            <a:r>
              <a:rPr lang="en-US" b="1" dirty="0"/>
              <a:t>Selector</a:t>
            </a:r>
            <a:r>
              <a:rPr lang="en-US" dirty="0"/>
              <a:t> − A selector is an HTML tag at which a style will be applied. This could be any tag like &lt;h1&gt; or &lt;table&gt; etc.</a:t>
            </a:r>
          </a:p>
          <a:p>
            <a:r>
              <a:rPr lang="en-US" b="1" dirty="0"/>
              <a:t>Property</a:t>
            </a:r>
            <a:r>
              <a:rPr lang="en-US" dirty="0"/>
              <a:t> − A property is a type of attribute of HTML tag. Put simply, all the HTML attributes are converted into CSS properties. They could be </a:t>
            </a:r>
            <a:r>
              <a:rPr lang="en-US" i="1" dirty="0"/>
              <a:t>color</a:t>
            </a:r>
            <a:r>
              <a:rPr lang="en-US" dirty="0"/>
              <a:t>, </a:t>
            </a:r>
            <a:r>
              <a:rPr lang="en-US" i="1" dirty="0"/>
              <a:t>border</a:t>
            </a:r>
            <a:r>
              <a:rPr lang="en-US" dirty="0"/>
              <a:t> etc.</a:t>
            </a:r>
          </a:p>
          <a:p>
            <a:r>
              <a:rPr lang="en-US" b="1" dirty="0"/>
              <a:t>Value</a:t>
            </a:r>
            <a:r>
              <a:rPr lang="en-US" dirty="0"/>
              <a:t> − Values are assigned to properties. For example, </a:t>
            </a:r>
            <a:r>
              <a:rPr lang="en-US" i="1" dirty="0"/>
              <a:t>color</a:t>
            </a:r>
            <a:r>
              <a:rPr lang="en-US" dirty="0"/>
              <a:t> property can have value either </a:t>
            </a:r>
            <a:r>
              <a:rPr lang="en-US" i="1" dirty="0"/>
              <a:t>red</a:t>
            </a:r>
            <a:r>
              <a:rPr lang="en-US" dirty="0"/>
              <a:t> or </a:t>
            </a:r>
            <a:r>
              <a:rPr lang="en-US" i="1" dirty="0"/>
              <a:t>#F1F1F1</a:t>
            </a:r>
            <a:r>
              <a:rPr lang="en-US" dirty="0"/>
              <a:t> etc</a:t>
            </a:r>
            <a:r>
              <a:rPr lang="en-US" dirty="0" smtClean="0"/>
              <a:t>.</a:t>
            </a:r>
            <a:endParaRPr lang="en-US" dirty="0"/>
          </a:p>
        </p:txBody>
      </p:sp>
    </p:spTree>
    <p:extLst>
      <p:ext uri="{BB962C8B-B14F-4D97-AF65-F5344CB8AC3E}">
        <p14:creationId xmlns="" xmlns:p14="http://schemas.microsoft.com/office/powerpoint/2010/main" val="37594561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&lt;html&gt;</a:t>
            </a:r>
          </a:p>
          <a:p>
            <a:r>
              <a:rPr lang="en-IN" dirty="0"/>
              <a:t>&lt;head&gt;</a:t>
            </a:r>
          </a:p>
          <a:p>
            <a:r>
              <a:rPr lang="en-IN" dirty="0"/>
              <a:t>    &lt;style&gt;</a:t>
            </a:r>
          </a:p>
          <a:p>
            <a:r>
              <a:rPr lang="en-IN" dirty="0"/>
              <a:t>        p {</a:t>
            </a:r>
          </a:p>
          <a:p>
            <a:r>
              <a:rPr lang="en-IN" dirty="0"/>
              <a:t>            </a:t>
            </a:r>
            <a:r>
              <a:rPr lang="en-IN" dirty="0" err="1"/>
              <a:t>direction:ltr</a:t>
            </a:r>
            <a:endParaRPr lang="en-IN" dirty="0"/>
          </a:p>
          <a:p>
            <a:r>
              <a:rPr lang="en-IN" dirty="0"/>
              <a:t>        }</a:t>
            </a:r>
          </a:p>
          <a:p>
            <a:r>
              <a:rPr lang="en-IN" dirty="0"/>
              <a:t>    &lt;/style&gt;</a:t>
            </a:r>
          </a:p>
          <a:p>
            <a:r>
              <a:rPr lang="en-IN" dirty="0"/>
              <a:t>&lt;/head&gt;</a:t>
            </a:r>
          </a:p>
          <a:p>
            <a:endParaRPr lang="en-IN" dirty="0"/>
          </a:p>
          <a:p>
            <a:r>
              <a:rPr lang="en-IN" dirty="0"/>
              <a:t>&lt;body&gt;</a:t>
            </a:r>
          </a:p>
          <a:p>
            <a:r>
              <a:rPr lang="en-IN" dirty="0"/>
              <a:t>    &lt;p &gt;</a:t>
            </a:r>
          </a:p>
          <a:p>
            <a:r>
              <a:rPr lang="en-US" dirty="0"/>
              <a:t>        This text will be rendered from right to left</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27260151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 the Space between Characters</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style="letter-spacing:5px;"&gt;</a:t>
            </a:r>
          </a:p>
          <a:p>
            <a:r>
              <a:rPr lang="en-US" dirty="0"/>
              <a:t>        This text is having space between letters.</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29902325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the Space between </a:t>
            </a:r>
            <a:r>
              <a:rPr lang="en-US" dirty="0" smtClean="0"/>
              <a:t>Words</a:t>
            </a:r>
            <a:endParaRPr lang="en-IN" dirty="0"/>
          </a:p>
        </p:txBody>
      </p:sp>
      <p:sp>
        <p:nvSpPr>
          <p:cNvPr id="3" name="Content Placeholder 2"/>
          <p:cNvSpPr>
            <a:spLocks noGrp="1"/>
          </p:cNvSpPr>
          <p:nvPr>
            <p:ph idx="1"/>
          </p:nvPr>
        </p:nvSpPr>
        <p:spPr/>
        <p:txBody>
          <a:bodyPr>
            <a:normAutofit fontScale="85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style="word-spacing:5px;"&gt;</a:t>
            </a:r>
          </a:p>
          <a:p>
            <a:r>
              <a:rPr lang="en-US" dirty="0"/>
              <a:t>        This text is having space between words.</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36363295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 the Text </a:t>
            </a:r>
            <a:r>
              <a:rPr lang="en-IN" dirty="0" smtClean="0"/>
              <a:t>Indent</a:t>
            </a:r>
            <a:endParaRPr lang="en-IN" dirty="0"/>
          </a:p>
        </p:txBody>
      </p:sp>
      <p:sp>
        <p:nvSpPr>
          <p:cNvPr id="3" name="Content Placeholder 2"/>
          <p:cNvSpPr>
            <a:spLocks noGrp="1"/>
          </p:cNvSpPr>
          <p:nvPr>
            <p:ph idx="1"/>
          </p:nvPr>
        </p:nvSpPr>
        <p:spPr/>
        <p:txBody>
          <a:bodyPr>
            <a:normAutofit fontScale="70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style="text-indent:2cm;"&gt;</a:t>
            </a:r>
          </a:p>
          <a:p>
            <a:r>
              <a:rPr lang="en-US" dirty="0"/>
              <a:t>        This text will have first line indented by 1cm and this line will remain at</a:t>
            </a:r>
          </a:p>
          <a:p>
            <a:r>
              <a:rPr lang="en-US" dirty="0"/>
              <a:t>        its actual position this is done by CSS text-indent property.</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20074068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 the Text </a:t>
            </a:r>
            <a:r>
              <a:rPr lang="en-IN" dirty="0" smtClean="0"/>
              <a:t>Alignment</a:t>
            </a:r>
            <a:endParaRPr lang="en-IN" dirty="0"/>
          </a:p>
        </p:txBody>
      </p:sp>
      <p:sp>
        <p:nvSpPr>
          <p:cNvPr id="3" name="Content Placeholder 2"/>
          <p:cNvSpPr>
            <a:spLocks noGrp="1"/>
          </p:cNvSpPr>
          <p:nvPr>
            <p:ph idx="1"/>
          </p:nvPr>
        </p:nvSpPr>
        <p:spPr/>
        <p:txBody>
          <a:bodyPr>
            <a:normAutofit fontScale="475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a:t>
            </a:r>
            <a:r>
              <a:rPr lang="en-IN" dirty="0" err="1"/>
              <a:t>text-align:right</a:t>
            </a:r>
            <a:r>
              <a:rPr lang="en-IN" dirty="0"/>
              <a:t>;"&gt;</a:t>
            </a:r>
          </a:p>
          <a:p>
            <a:r>
              <a:rPr lang="en-US" dirty="0"/>
              <a:t>        This will be right aligned.</a:t>
            </a:r>
          </a:p>
          <a:p>
            <a:r>
              <a:rPr lang="en-IN" dirty="0"/>
              <a:t>    &lt;/p&gt;</a:t>
            </a:r>
          </a:p>
          <a:p>
            <a:endParaRPr lang="en-IN" dirty="0"/>
          </a:p>
          <a:p>
            <a:r>
              <a:rPr lang="en-IN" dirty="0"/>
              <a:t>    &lt;p style="</a:t>
            </a:r>
            <a:r>
              <a:rPr lang="en-IN" dirty="0" err="1"/>
              <a:t>text-align:center</a:t>
            </a:r>
            <a:r>
              <a:rPr lang="en-IN" dirty="0"/>
              <a:t>;"&gt;</a:t>
            </a:r>
          </a:p>
          <a:p>
            <a:r>
              <a:rPr lang="en-US" dirty="0"/>
              <a:t>        This will be center aligned.</a:t>
            </a:r>
          </a:p>
          <a:p>
            <a:r>
              <a:rPr lang="en-IN" dirty="0"/>
              <a:t>    &lt;/p&gt;</a:t>
            </a:r>
          </a:p>
          <a:p>
            <a:endParaRPr lang="en-IN" dirty="0"/>
          </a:p>
          <a:p>
            <a:r>
              <a:rPr lang="en-IN" dirty="0"/>
              <a:t>    &lt;p style="</a:t>
            </a:r>
            <a:r>
              <a:rPr lang="en-IN" dirty="0" err="1"/>
              <a:t>text-align:left</a:t>
            </a:r>
            <a:r>
              <a:rPr lang="en-IN" dirty="0"/>
              <a:t>;"&gt;</a:t>
            </a:r>
          </a:p>
          <a:p>
            <a:r>
              <a:rPr lang="en-US" dirty="0"/>
              <a:t>        This will be left aligned.</a:t>
            </a:r>
          </a:p>
          <a:p>
            <a:r>
              <a:rPr lang="en-IN" dirty="0"/>
              <a:t>    &lt;/p&gt;</a:t>
            </a:r>
          </a:p>
          <a:p>
            <a:r>
              <a:rPr lang="en-IN" dirty="0"/>
              <a:t>&lt;/body&gt;</a:t>
            </a:r>
          </a:p>
          <a:p>
            <a:r>
              <a:rPr lang="en-IN" dirty="0"/>
              <a:t>&lt;/html&gt; </a:t>
            </a:r>
          </a:p>
        </p:txBody>
      </p:sp>
    </p:spTree>
    <p:extLst>
      <p:ext uri="{BB962C8B-B14F-4D97-AF65-F5344CB8AC3E}">
        <p14:creationId xmlns="" xmlns:p14="http://schemas.microsoft.com/office/powerpoint/2010/main" val="42186151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Decorating the </a:t>
            </a:r>
            <a:r>
              <a:rPr lang="en-IN" dirty="0" smtClean="0"/>
              <a:t>Text</a:t>
            </a:r>
            <a:endParaRPr lang="en-IN" dirty="0"/>
          </a:p>
        </p:txBody>
      </p:sp>
      <p:sp>
        <p:nvSpPr>
          <p:cNvPr id="3" name="Content Placeholder 2"/>
          <p:cNvSpPr>
            <a:spLocks noGrp="1"/>
          </p:cNvSpPr>
          <p:nvPr>
            <p:ph idx="1"/>
          </p:nvPr>
        </p:nvSpPr>
        <p:spPr/>
        <p:txBody>
          <a:bodyPr>
            <a:normAutofit fontScale="40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a:t>
            </a:r>
            <a:r>
              <a:rPr lang="en-IN" dirty="0" err="1"/>
              <a:t>text-decoration:underline</a:t>
            </a:r>
            <a:r>
              <a:rPr lang="en-IN" dirty="0"/>
              <a:t>;"&gt;</a:t>
            </a:r>
          </a:p>
          <a:p>
            <a:r>
              <a:rPr lang="en-IN" dirty="0"/>
              <a:t>        This will be underlined</a:t>
            </a:r>
          </a:p>
          <a:p>
            <a:r>
              <a:rPr lang="en-IN" dirty="0"/>
              <a:t>    &lt;/p&gt;</a:t>
            </a:r>
          </a:p>
          <a:p>
            <a:endParaRPr lang="en-IN" dirty="0"/>
          </a:p>
          <a:p>
            <a:r>
              <a:rPr lang="en-IN" dirty="0"/>
              <a:t>    &lt;p style="</a:t>
            </a:r>
            <a:r>
              <a:rPr lang="en-IN" dirty="0" err="1"/>
              <a:t>text-decoration:line-through</a:t>
            </a:r>
            <a:r>
              <a:rPr lang="en-IN" dirty="0"/>
              <a:t>;"&gt;</a:t>
            </a:r>
          </a:p>
          <a:p>
            <a:r>
              <a:rPr lang="en-US" dirty="0"/>
              <a:t>        This will be </a:t>
            </a:r>
            <a:r>
              <a:rPr lang="en-US" dirty="0" err="1"/>
              <a:t>striked</a:t>
            </a:r>
            <a:r>
              <a:rPr lang="en-US" dirty="0"/>
              <a:t> through.</a:t>
            </a:r>
          </a:p>
          <a:p>
            <a:r>
              <a:rPr lang="en-IN" dirty="0"/>
              <a:t>    &lt;/p&gt;</a:t>
            </a:r>
          </a:p>
          <a:p>
            <a:endParaRPr lang="en-IN" dirty="0"/>
          </a:p>
          <a:p>
            <a:r>
              <a:rPr lang="en-IN" dirty="0"/>
              <a:t>    &lt;p style="</a:t>
            </a:r>
            <a:r>
              <a:rPr lang="en-IN" dirty="0" err="1"/>
              <a:t>text-decoration:overline</a:t>
            </a:r>
            <a:r>
              <a:rPr lang="en-IN" dirty="0"/>
              <a:t>;"&gt;</a:t>
            </a:r>
          </a:p>
          <a:p>
            <a:r>
              <a:rPr lang="en-US" dirty="0"/>
              <a:t>        This will have a over line.</a:t>
            </a:r>
          </a:p>
          <a:p>
            <a:r>
              <a:rPr lang="en-IN" dirty="0"/>
              <a:t>    &lt;/p&gt;</a:t>
            </a:r>
          </a:p>
          <a:p>
            <a:endParaRPr lang="en-IN" dirty="0"/>
          </a:p>
          <a:p>
            <a:r>
              <a:rPr lang="en-IN" dirty="0"/>
              <a:t>   </a:t>
            </a:r>
          </a:p>
          <a:p>
            <a:r>
              <a:rPr lang="en-IN" dirty="0"/>
              <a:t>&lt;/body&gt;</a:t>
            </a:r>
          </a:p>
          <a:p>
            <a:r>
              <a:rPr lang="en-IN" dirty="0"/>
              <a:t>&lt;/html&gt;</a:t>
            </a:r>
          </a:p>
          <a:p>
            <a:r>
              <a:rPr lang="en-IN" dirty="0"/>
              <a:t>This will </a:t>
            </a:r>
            <a:r>
              <a:rPr lang="en-IN" dirty="0" err="1"/>
              <a:t>produ</a:t>
            </a:r>
            <a:endParaRPr lang="en-IN" dirty="0"/>
          </a:p>
        </p:txBody>
      </p:sp>
    </p:spTree>
    <p:extLst>
      <p:ext uri="{BB962C8B-B14F-4D97-AF65-F5344CB8AC3E}">
        <p14:creationId xmlns="" xmlns:p14="http://schemas.microsoft.com/office/powerpoint/2010/main" val="35572185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 the Text </a:t>
            </a:r>
            <a:r>
              <a:rPr lang="en-IN" dirty="0" smtClean="0"/>
              <a:t>Cases</a:t>
            </a:r>
            <a:endParaRPr lang="en-IN" dirty="0"/>
          </a:p>
        </p:txBody>
      </p:sp>
      <p:sp>
        <p:nvSpPr>
          <p:cNvPr id="3" name="Content Placeholder 2"/>
          <p:cNvSpPr>
            <a:spLocks noGrp="1"/>
          </p:cNvSpPr>
          <p:nvPr>
            <p:ph idx="1"/>
          </p:nvPr>
        </p:nvSpPr>
        <p:spPr/>
        <p:txBody>
          <a:bodyPr>
            <a:normAutofit fontScale="475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&lt;p style="</a:t>
            </a:r>
            <a:r>
              <a:rPr lang="en-IN" dirty="0" err="1"/>
              <a:t>text-transform:capitalize</a:t>
            </a:r>
            <a:r>
              <a:rPr lang="en-IN" dirty="0"/>
              <a:t>;"&gt;</a:t>
            </a:r>
          </a:p>
          <a:p>
            <a:r>
              <a:rPr lang="en-IN" dirty="0"/>
              <a:t>        This will be capitalized</a:t>
            </a:r>
          </a:p>
          <a:p>
            <a:r>
              <a:rPr lang="en-IN" dirty="0"/>
              <a:t>    &lt;/p&gt;</a:t>
            </a:r>
          </a:p>
          <a:p>
            <a:endParaRPr lang="en-IN" dirty="0"/>
          </a:p>
          <a:p>
            <a:r>
              <a:rPr lang="en-IN" dirty="0"/>
              <a:t>    &lt;p style="</a:t>
            </a:r>
            <a:r>
              <a:rPr lang="en-IN" dirty="0" err="1"/>
              <a:t>text-transform:uppercase</a:t>
            </a:r>
            <a:r>
              <a:rPr lang="en-IN" dirty="0"/>
              <a:t>;"&gt;</a:t>
            </a:r>
          </a:p>
          <a:p>
            <a:r>
              <a:rPr lang="en-US" dirty="0"/>
              <a:t>        This will be in uppercase</a:t>
            </a:r>
          </a:p>
          <a:p>
            <a:r>
              <a:rPr lang="en-IN" dirty="0"/>
              <a:t>    &lt;/p&gt;</a:t>
            </a:r>
          </a:p>
          <a:p>
            <a:endParaRPr lang="en-IN" dirty="0"/>
          </a:p>
          <a:p>
            <a:r>
              <a:rPr lang="en-IN" dirty="0"/>
              <a:t>    &lt;p style="</a:t>
            </a:r>
            <a:r>
              <a:rPr lang="en-IN" dirty="0" err="1"/>
              <a:t>text-transform:lowercase</a:t>
            </a:r>
            <a:r>
              <a:rPr lang="en-IN" dirty="0"/>
              <a:t>;"&gt;</a:t>
            </a:r>
          </a:p>
          <a:p>
            <a:r>
              <a:rPr lang="en-US" dirty="0"/>
              <a:t>        This will be in lowercase</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39990715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 the White Space between Text</a:t>
            </a:r>
            <a:br>
              <a:rPr lang="en-US" dirty="0"/>
            </a:b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a:t>&lt;html&gt;</a:t>
            </a:r>
          </a:p>
          <a:p>
            <a:pPr>
              <a:buNone/>
            </a:pPr>
            <a:r>
              <a:rPr lang="en-IN" dirty="0"/>
              <a:t>&lt;head&gt;</a:t>
            </a:r>
          </a:p>
          <a:p>
            <a:pPr>
              <a:buNone/>
            </a:pPr>
            <a:r>
              <a:rPr lang="en-IN" dirty="0"/>
              <a:t>&lt;/head&gt;</a:t>
            </a:r>
          </a:p>
          <a:p>
            <a:pPr>
              <a:buNone/>
            </a:pPr>
            <a:endParaRPr lang="en-IN" dirty="0"/>
          </a:p>
          <a:p>
            <a:pPr>
              <a:buNone/>
            </a:pPr>
            <a:r>
              <a:rPr lang="en-IN" dirty="0"/>
              <a:t>&lt;body&gt;</a:t>
            </a:r>
          </a:p>
          <a:p>
            <a:pPr>
              <a:buNone/>
            </a:pPr>
            <a:r>
              <a:rPr lang="en-IN" dirty="0"/>
              <a:t>    &lt;p style="</a:t>
            </a:r>
            <a:r>
              <a:rPr lang="en-IN" dirty="0" err="1"/>
              <a:t>white-space:pre</a:t>
            </a:r>
            <a:r>
              <a:rPr lang="en-IN" dirty="0"/>
              <a:t>;"&gt;</a:t>
            </a:r>
          </a:p>
          <a:p>
            <a:pPr>
              <a:buNone/>
            </a:pPr>
            <a:r>
              <a:rPr lang="en-US" dirty="0"/>
              <a:t>        This text has a line break and the white-space pre setting</a:t>
            </a:r>
          </a:p>
          <a:p>
            <a:pPr>
              <a:buNone/>
            </a:pPr>
            <a:r>
              <a:rPr lang="en-US" dirty="0"/>
              <a:t>        tells the browser to honor it just like the HTML pre tag.</a:t>
            </a:r>
          </a:p>
          <a:p>
            <a:pPr>
              <a:buNone/>
            </a:pPr>
            <a:r>
              <a:rPr lang="en-IN" dirty="0"/>
              <a:t>    &lt;/p&gt;</a:t>
            </a:r>
          </a:p>
          <a:p>
            <a:pPr>
              <a:buNone/>
            </a:pPr>
            <a:r>
              <a:rPr lang="en-IN" dirty="0"/>
              <a:t>&lt;/body&gt;</a:t>
            </a:r>
          </a:p>
          <a:p>
            <a:pPr>
              <a:buNone/>
            </a:pPr>
            <a:r>
              <a:rPr lang="en-IN" dirty="0"/>
              <a:t>&lt;/html&gt; </a:t>
            </a:r>
          </a:p>
        </p:txBody>
      </p:sp>
    </p:spTree>
    <p:extLst>
      <p:ext uri="{BB962C8B-B14F-4D97-AF65-F5344CB8AC3E}">
        <p14:creationId xmlns="" xmlns:p14="http://schemas.microsoft.com/office/powerpoint/2010/main" val="13914538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 the Text </a:t>
            </a:r>
            <a:r>
              <a:rPr lang="en-IN" dirty="0" smtClean="0"/>
              <a:t>Shadow</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a:t>&lt;html&gt;</a:t>
            </a:r>
          </a:p>
          <a:p>
            <a:pPr>
              <a:buNone/>
            </a:pPr>
            <a:r>
              <a:rPr lang="en-IN" dirty="0"/>
              <a:t>&lt;head&gt;</a:t>
            </a:r>
          </a:p>
          <a:p>
            <a:pPr>
              <a:buNone/>
            </a:pPr>
            <a:r>
              <a:rPr lang="en-IN" dirty="0"/>
              <a:t>&lt;/head&gt;</a:t>
            </a:r>
          </a:p>
          <a:p>
            <a:pPr>
              <a:buNone/>
            </a:pPr>
            <a:endParaRPr lang="en-IN" dirty="0"/>
          </a:p>
          <a:p>
            <a:pPr>
              <a:buNone/>
            </a:pPr>
            <a:r>
              <a:rPr lang="en-IN" dirty="0"/>
              <a:t>&lt;body&gt;</a:t>
            </a:r>
          </a:p>
          <a:p>
            <a:pPr>
              <a:buNone/>
            </a:pPr>
            <a:r>
              <a:rPr lang="en-US" dirty="0"/>
              <a:t>    &lt;p style="text-shadow:4px 4px 8px blue;"&gt;</a:t>
            </a:r>
          </a:p>
          <a:p>
            <a:pPr>
              <a:buNone/>
            </a:pPr>
            <a:r>
              <a:rPr lang="en-US" dirty="0"/>
              <a:t>        If your browser supports the CSS text-shadow property,</a:t>
            </a:r>
          </a:p>
          <a:p>
            <a:pPr>
              <a:buNone/>
            </a:pPr>
            <a:r>
              <a:rPr lang="en-US" dirty="0"/>
              <a:t>        this text will have a  blue shadow.</a:t>
            </a:r>
          </a:p>
          <a:p>
            <a:pPr>
              <a:buNone/>
            </a:pPr>
            <a:r>
              <a:rPr lang="en-IN" dirty="0"/>
              <a:t>    &lt;/p&gt;</a:t>
            </a:r>
          </a:p>
          <a:p>
            <a:pPr>
              <a:buNone/>
            </a:pPr>
            <a:r>
              <a:rPr lang="en-IN" dirty="0"/>
              <a:t>&lt;/body&gt;</a:t>
            </a:r>
          </a:p>
          <a:p>
            <a:pPr>
              <a:buNone/>
            </a:pPr>
            <a:r>
              <a:rPr lang="en-IN" dirty="0"/>
              <a:t>&lt;/html&gt; </a:t>
            </a:r>
          </a:p>
        </p:txBody>
      </p:sp>
    </p:spTree>
    <p:extLst>
      <p:ext uri="{BB962C8B-B14F-4D97-AF65-F5344CB8AC3E}">
        <p14:creationId xmlns="" xmlns:p14="http://schemas.microsoft.com/office/powerpoint/2010/main" val="25728321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Using </a:t>
            </a:r>
            <a:r>
              <a:rPr lang="en-IN" dirty="0" smtClean="0"/>
              <a:t>Images</a:t>
            </a:r>
            <a:endParaRPr lang="en-IN" dirty="0"/>
          </a:p>
        </p:txBody>
      </p:sp>
      <p:sp>
        <p:nvSpPr>
          <p:cNvPr id="3" name="Content Placeholder 2"/>
          <p:cNvSpPr>
            <a:spLocks noGrp="1"/>
          </p:cNvSpPr>
          <p:nvPr>
            <p:ph idx="1"/>
          </p:nvPr>
        </p:nvSpPr>
        <p:spPr/>
        <p:txBody>
          <a:bodyPr/>
          <a:lstStyle/>
          <a:p>
            <a:r>
              <a:rPr lang="en-US" dirty="0"/>
              <a:t>Images play an important role in any webpage. Though it is not recommended to include a lot of images, but it is still important to use good images wherever required.</a:t>
            </a:r>
          </a:p>
          <a:p>
            <a:r>
              <a:rPr lang="en-US" dirty="0"/>
              <a:t/>
            </a:r>
            <a:br>
              <a:rPr lang="en-US" dirty="0"/>
            </a:br>
            <a:endParaRPr lang="en-IN" dirty="0"/>
          </a:p>
        </p:txBody>
      </p:sp>
    </p:spTree>
    <p:extLst>
      <p:ext uri="{BB962C8B-B14F-4D97-AF65-F5344CB8AC3E}">
        <p14:creationId xmlns="" xmlns:p14="http://schemas.microsoft.com/office/powerpoint/2010/main" val="1124471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can put CSS Style Rule Syntax as follows </a:t>
            </a:r>
            <a:r>
              <a:rPr lang="en-US" dirty="0" smtClean="0"/>
              <a:t>−</a:t>
            </a:r>
            <a:endParaRPr lang="en-IN" dirty="0"/>
          </a:p>
        </p:txBody>
      </p:sp>
      <p:sp>
        <p:nvSpPr>
          <p:cNvPr id="3" name="Content Placeholder 2"/>
          <p:cNvSpPr>
            <a:spLocks noGrp="1"/>
          </p:cNvSpPr>
          <p:nvPr>
            <p:ph idx="1"/>
          </p:nvPr>
        </p:nvSpPr>
        <p:spPr/>
        <p:txBody>
          <a:bodyPr/>
          <a:lstStyle/>
          <a:p>
            <a:r>
              <a:rPr lang="en-IN" dirty="0"/>
              <a:t>selector { property: value } </a:t>
            </a:r>
          </a:p>
          <a:p>
            <a:r>
              <a:rPr lang="en-US" b="1" dirty="0"/>
              <a:t>Example</a:t>
            </a:r>
            <a:r>
              <a:rPr lang="en-US" dirty="0"/>
              <a:t> − You can define a table border as follows −</a:t>
            </a:r>
          </a:p>
          <a:p>
            <a:r>
              <a:rPr lang="en-US" dirty="0"/>
              <a:t/>
            </a:r>
            <a:br>
              <a:rPr lang="en-US" dirty="0"/>
            </a:br>
            <a:r>
              <a:rPr lang="en-IN" dirty="0"/>
              <a:t>table{ border :1px solid #C00; } </a:t>
            </a:r>
            <a:br>
              <a:rPr lang="en-IN" dirty="0"/>
            </a:br>
            <a:endParaRPr lang="en-IN" dirty="0"/>
          </a:p>
        </p:txBody>
      </p:sp>
    </p:spTree>
    <p:extLst>
      <p:ext uri="{BB962C8B-B14F-4D97-AF65-F5344CB8AC3E}">
        <p14:creationId xmlns="" xmlns:p14="http://schemas.microsoft.com/office/powerpoint/2010/main" val="7528993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CSS plays a good role to control image display. You can set the following image properties using CSS.</a:t>
            </a:r>
          </a:p>
          <a:p>
            <a:r>
              <a:rPr lang="en-US" dirty="0"/>
              <a:t>The </a:t>
            </a:r>
            <a:r>
              <a:rPr lang="en-US" b="1" dirty="0"/>
              <a:t>border</a:t>
            </a:r>
            <a:r>
              <a:rPr lang="en-US" dirty="0"/>
              <a:t> property is used to set the width of an image border.</a:t>
            </a:r>
          </a:p>
          <a:p>
            <a:r>
              <a:rPr lang="en-US" dirty="0"/>
              <a:t>The </a:t>
            </a:r>
            <a:r>
              <a:rPr lang="en-US" b="1" dirty="0"/>
              <a:t>height</a:t>
            </a:r>
            <a:r>
              <a:rPr lang="en-US" dirty="0"/>
              <a:t> property is used to set the height of an image.</a:t>
            </a:r>
          </a:p>
          <a:p>
            <a:r>
              <a:rPr lang="en-US" dirty="0"/>
              <a:t>The </a:t>
            </a:r>
            <a:r>
              <a:rPr lang="en-US" b="1" dirty="0"/>
              <a:t>width</a:t>
            </a:r>
            <a:r>
              <a:rPr lang="en-US" dirty="0"/>
              <a:t> property is used to set the width of an image.</a:t>
            </a:r>
          </a:p>
          <a:p>
            <a:r>
              <a:rPr lang="en-US" dirty="0"/>
              <a:t>The </a:t>
            </a:r>
            <a:r>
              <a:rPr lang="en-US" b="1" dirty="0" smtClean="0"/>
              <a:t>-</a:t>
            </a:r>
            <a:r>
              <a:rPr lang="en-US" b="1" dirty="0" err="1" smtClean="0"/>
              <a:t>moz</a:t>
            </a:r>
            <a:r>
              <a:rPr lang="en-US" b="1" dirty="0" smtClean="0"/>
              <a:t>-opacity</a:t>
            </a:r>
            <a:r>
              <a:rPr lang="en-US" dirty="0" smtClean="0"/>
              <a:t> property </a:t>
            </a:r>
            <a:r>
              <a:rPr lang="en-US" dirty="0"/>
              <a:t>is used to set the opacity of an image.</a:t>
            </a:r>
          </a:p>
          <a:p>
            <a:pPr marL="0" indent="0">
              <a:buNone/>
            </a:pPr>
            <a:endParaRPr lang="en-IN" dirty="0"/>
          </a:p>
        </p:txBody>
      </p:sp>
    </p:spTree>
    <p:extLst>
      <p:ext uri="{BB962C8B-B14F-4D97-AF65-F5344CB8AC3E}">
        <p14:creationId xmlns="" xmlns:p14="http://schemas.microsoft.com/office/powerpoint/2010/main" val="36943054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Image Border </a:t>
            </a:r>
            <a:r>
              <a:rPr lang="en-IN" dirty="0" smtClean="0"/>
              <a:t>Property</a:t>
            </a:r>
            <a:endParaRPr lang="en-IN" dirty="0"/>
          </a:p>
        </p:txBody>
      </p:sp>
      <p:sp>
        <p:nvSpPr>
          <p:cNvPr id="3" name="Content Placeholder 2"/>
          <p:cNvSpPr>
            <a:spLocks noGrp="1"/>
          </p:cNvSpPr>
          <p:nvPr>
            <p:ph idx="1"/>
          </p:nvPr>
        </p:nvSpPr>
        <p:spPr/>
        <p:txBody>
          <a:bodyPr/>
          <a:lstStyle/>
          <a:p>
            <a:r>
              <a:rPr lang="en-US" dirty="0"/>
              <a:t>The </a:t>
            </a:r>
            <a:r>
              <a:rPr lang="en-US" i="1" dirty="0"/>
              <a:t>border</a:t>
            </a:r>
            <a:r>
              <a:rPr lang="en-US" dirty="0"/>
              <a:t> property of an image is used to set the width of an image border. This property can have a value in length or in %.</a:t>
            </a:r>
          </a:p>
          <a:p>
            <a:r>
              <a:rPr lang="en-US" dirty="0"/>
              <a:t>A width of zero pixels means no border.</a:t>
            </a:r>
          </a:p>
          <a:p>
            <a:r>
              <a:rPr lang="en-US" dirty="0"/>
              <a:t/>
            </a:r>
            <a:br>
              <a:rPr lang="en-US" dirty="0"/>
            </a:br>
            <a:endParaRPr lang="en-IN" dirty="0"/>
          </a:p>
        </p:txBody>
      </p:sp>
    </p:spTree>
    <p:extLst>
      <p:ext uri="{BB962C8B-B14F-4D97-AF65-F5344CB8AC3E}">
        <p14:creationId xmlns="" xmlns:p14="http://schemas.microsoft.com/office/powerpoint/2010/main" val="13690149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a:t>
            </a:r>
            <a:r>
              <a:rPr lang="en-IN" dirty="0" err="1"/>
              <a:t>img</a:t>
            </a:r>
            <a:r>
              <a:rPr lang="en-IN" dirty="0"/>
              <a:t> style="border:0px;" </a:t>
            </a:r>
            <a:r>
              <a:rPr lang="en-IN" dirty="0" err="1"/>
              <a:t>src</a:t>
            </a:r>
            <a:r>
              <a:rPr lang="en-IN" dirty="0"/>
              <a:t>="/images/fish.png" /&gt;</a:t>
            </a:r>
          </a:p>
          <a:p>
            <a:r>
              <a:rPr lang="en-IN" dirty="0"/>
              <a:t>    &lt;</a:t>
            </a:r>
            <a:r>
              <a:rPr lang="en-IN" dirty="0" err="1"/>
              <a:t>br</a:t>
            </a:r>
            <a:r>
              <a:rPr lang="en-IN" dirty="0"/>
              <a:t> /&gt;</a:t>
            </a:r>
          </a:p>
          <a:p>
            <a:r>
              <a:rPr lang="en-IN" dirty="0"/>
              <a:t>    &lt;</a:t>
            </a:r>
            <a:r>
              <a:rPr lang="en-IN" dirty="0" err="1"/>
              <a:t>img</a:t>
            </a:r>
            <a:r>
              <a:rPr lang="en-IN" dirty="0"/>
              <a:t> style="border:3px dashed red; " </a:t>
            </a:r>
            <a:r>
              <a:rPr lang="en-IN" dirty="0" err="1"/>
              <a:t>src</a:t>
            </a:r>
            <a:r>
              <a:rPr lang="en-IN" dirty="0"/>
              <a:t>="/images/OIP.jpg" /&gt;</a:t>
            </a:r>
          </a:p>
          <a:p>
            <a:r>
              <a:rPr lang="en-IN" dirty="0"/>
              <a:t>    &lt;</a:t>
            </a:r>
            <a:r>
              <a:rPr lang="en-IN" dirty="0" err="1"/>
              <a:t>img</a:t>
            </a:r>
            <a:r>
              <a:rPr lang="en-IN" dirty="0"/>
              <a:t> style="border:5px solid blue; "</a:t>
            </a:r>
            <a:r>
              <a:rPr lang="en-IN" dirty="0" err="1"/>
              <a:t>src</a:t>
            </a:r>
            <a:r>
              <a:rPr lang="en-IN" dirty="0"/>
              <a:t>="/images/OIP.jpg" /&gt;</a:t>
            </a:r>
          </a:p>
          <a:p>
            <a:r>
              <a:rPr lang="en-IN" dirty="0"/>
              <a:t>&lt;/body&gt;</a:t>
            </a:r>
          </a:p>
          <a:p>
            <a:r>
              <a:rPr lang="en-IN" dirty="0"/>
              <a:t>&lt;/html&gt; </a:t>
            </a:r>
          </a:p>
        </p:txBody>
      </p:sp>
    </p:spTree>
    <p:extLst>
      <p:ext uri="{BB962C8B-B14F-4D97-AF65-F5344CB8AC3E}">
        <p14:creationId xmlns="" xmlns:p14="http://schemas.microsoft.com/office/powerpoint/2010/main" val="8283257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Image Height </a:t>
            </a:r>
            <a:r>
              <a:rPr lang="en-IN" dirty="0" smtClean="0"/>
              <a:t>Property</a:t>
            </a:r>
            <a:endParaRPr lang="en-IN" dirty="0"/>
          </a:p>
        </p:txBody>
      </p:sp>
      <p:sp>
        <p:nvSpPr>
          <p:cNvPr id="3" name="Content Placeholder 2"/>
          <p:cNvSpPr>
            <a:spLocks noGrp="1"/>
          </p:cNvSpPr>
          <p:nvPr>
            <p:ph idx="1"/>
          </p:nvPr>
        </p:nvSpPr>
        <p:spPr/>
        <p:txBody>
          <a:bodyPr/>
          <a:lstStyle/>
          <a:p>
            <a:r>
              <a:rPr lang="en-US" dirty="0"/>
              <a:t>The </a:t>
            </a:r>
            <a:r>
              <a:rPr lang="en-US" i="1" dirty="0"/>
              <a:t>height</a:t>
            </a:r>
            <a:r>
              <a:rPr lang="en-US" dirty="0"/>
              <a:t> property of an image is used to set the height of an image. This property can have a value in length or in %. While giving value in %, it applies it in respect of the box in which an image is available.</a:t>
            </a:r>
          </a:p>
          <a:p>
            <a:r>
              <a:rPr lang="en-US" dirty="0"/>
              <a:t/>
            </a:r>
            <a:br>
              <a:rPr lang="en-US" dirty="0"/>
            </a:br>
            <a:endParaRPr lang="en-IN" dirty="0"/>
          </a:p>
        </p:txBody>
      </p:sp>
    </p:spTree>
    <p:extLst>
      <p:ext uri="{BB962C8B-B14F-4D97-AF65-F5344CB8AC3E}">
        <p14:creationId xmlns="" xmlns:p14="http://schemas.microsoft.com/office/powerpoint/2010/main" val="17366700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a:t>
            </a:r>
            <a:r>
              <a:rPr lang="en-IN" dirty="0" err="1"/>
              <a:t>img</a:t>
            </a:r>
            <a:r>
              <a:rPr lang="en-IN" dirty="0"/>
              <a:t> style="border:0px;" </a:t>
            </a:r>
            <a:r>
              <a:rPr lang="en-IN" dirty="0" err="1"/>
              <a:t>src</a:t>
            </a:r>
            <a:r>
              <a:rPr lang="en-IN" dirty="0"/>
              <a:t>="/images/fish.png" /&gt;</a:t>
            </a:r>
          </a:p>
          <a:p>
            <a:r>
              <a:rPr lang="en-IN" dirty="0"/>
              <a:t>    &lt;</a:t>
            </a:r>
            <a:r>
              <a:rPr lang="en-IN" dirty="0" err="1"/>
              <a:t>br</a:t>
            </a:r>
            <a:r>
              <a:rPr lang="en-IN" dirty="0"/>
              <a:t> /&gt;</a:t>
            </a:r>
          </a:p>
          <a:p>
            <a:r>
              <a:rPr lang="en-IN" dirty="0"/>
              <a:t>    &lt;</a:t>
            </a:r>
            <a:r>
              <a:rPr lang="en-IN" dirty="0" err="1"/>
              <a:t>img</a:t>
            </a:r>
            <a:r>
              <a:rPr lang="en-IN" dirty="0"/>
              <a:t> style="border:3px dashed red; height:100px " </a:t>
            </a:r>
            <a:r>
              <a:rPr lang="en-IN" dirty="0" err="1"/>
              <a:t>src</a:t>
            </a:r>
            <a:r>
              <a:rPr lang="en-IN" dirty="0"/>
              <a:t>="/images/OIP.jpg" /&gt;</a:t>
            </a:r>
          </a:p>
          <a:p>
            <a:r>
              <a:rPr lang="en-IN" dirty="0"/>
              <a:t>    &lt;</a:t>
            </a:r>
            <a:r>
              <a:rPr lang="en-IN" dirty="0" err="1"/>
              <a:t>img</a:t>
            </a:r>
            <a:r>
              <a:rPr lang="en-IN" dirty="0"/>
              <a:t> style="border:5px solid blue; height:50%; "</a:t>
            </a:r>
            <a:r>
              <a:rPr lang="en-IN" dirty="0" err="1"/>
              <a:t>src</a:t>
            </a:r>
            <a:r>
              <a:rPr lang="en-IN" dirty="0"/>
              <a:t>="/images/OIP.jpg" /&gt;</a:t>
            </a:r>
          </a:p>
          <a:p>
            <a:r>
              <a:rPr lang="en-IN" dirty="0"/>
              <a:t>&lt;/body&gt;</a:t>
            </a:r>
          </a:p>
          <a:p>
            <a:r>
              <a:rPr lang="en-IN" dirty="0"/>
              <a:t>&lt;/html&gt; </a:t>
            </a:r>
          </a:p>
        </p:txBody>
      </p:sp>
    </p:spTree>
    <p:extLst>
      <p:ext uri="{BB962C8B-B14F-4D97-AF65-F5344CB8AC3E}">
        <p14:creationId xmlns="" xmlns:p14="http://schemas.microsoft.com/office/powerpoint/2010/main" val="21527312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Image Width Property</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a:t>
            </a:r>
            <a:r>
              <a:rPr lang="en-IN" dirty="0" err="1"/>
              <a:t>img</a:t>
            </a:r>
            <a:r>
              <a:rPr lang="en-IN" dirty="0"/>
              <a:t> style="border:0px;" </a:t>
            </a:r>
            <a:r>
              <a:rPr lang="en-IN" dirty="0" err="1"/>
              <a:t>src</a:t>
            </a:r>
            <a:r>
              <a:rPr lang="en-IN" dirty="0"/>
              <a:t>="/images/fish.png" /&gt;</a:t>
            </a:r>
          </a:p>
          <a:p>
            <a:r>
              <a:rPr lang="en-IN" dirty="0"/>
              <a:t>    &lt;</a:t>
            </a:r>
            <a:r>
              <a:rPr lang="en-IN" dirty="0" err="1"/>
              <a:t>br</a:t>
            </a:r>
            <a:r>
              <a:rPr lang="en-IN" dirty="0"/>
              <a:t> /&gt;</a:t>
            </a:r>
          </a:p>
          <a:p>
            <a:r>
              <a:rPr lang="en-IN" dirty="0"/>
              <a:t>    &lt;</a:t>
            </a:r>
            <a:r>
              <a:rPr lang="en-IN" dirty="0" err="1"/>
              <a:t>img</a:t>
            </a:r>
            <a:r>
              <a:rPr lang="en-IN" dirty="0"/>
              <a:t> style="border:3px dashed red; height:100px; width:500px" </a:t>
            </a:r>
            <a:r>
              <a:rPr lang="en-IN" dirty="0" err="1"/>
              <a:t>src</a:t>
            </a:r>
            <a:r>
              <a:rPr lang="en-IN" dirty="0"/>
              <a:t>="/images/OIP.jpg" /&gt;</a:t>
            </a:r>
          </a:p>
          <a:p>
            <a:r>
              <a:rPr lang="en-IN" dirty="0"/>
              <a:t>    &lt;</a:t>
            </a:r>
            <a:r>
              <a:rPr lang="en-IN" dirty="0" err="1"/>
              <a:t>img</a:t>
            </a:r>
            <a:r>
              <a:rPr lang="en-IN" dirty="0"/>
              <a:t> style="border:5px solid blue; height:50%;width:25% "</a:t>
            </a:r>
            <a:r>
              <a:rPr lang="en-IN" dirty="0" err="1"/>
              <a:t>src</a:t>
            </a:r>
            <a:r>
              <a:rPr lang="en-IN" dirty="0"/>
              <a:t>="/images/OIP.jpg" /&gt;</a:t>
            </a:r>
          </a:p>
          <a:p>
            <a:r>
              <a:rPr lang="en-IN" dirty="0"/>
              <a:t>&lt;/body&gt;</a:t>
            </a:r>
          </a:p>
          <a:p>
            <a:r>
              <a:rPr lang="en-IN" dirty="0"/>
              <a:t>&lt;/html&gt; </a:t>
            </a:r>
          </a:p>
        </p:txBody>
      </p:sp>
    </p:spTree>
    <p:extLst>
      <p:ext uri="{BB962C8B-B14F-4D97-AF65-F5344CB8AC3E}">
        <p14:creationId xmlns="" xmlns:p14="http://schemas.microsoft.com/office/powerpoint/2010/main" val="12612445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a:t>
            </a:r>
            <a:r>
              <a:rPr lang="en-IN" dirty="0" smtClean="0"/>
              <a:t>opacity Property</a:t>
            </a:r>
            <a:endParaRPr lang="en-IN" dirty="0"/>
          </a:p>
        </p:txBody>
      </p:sp>
      <p:sp>
        <p:nvSpPr>
          <p:cNvPr id="3" name="Content Placeholder 2"/>
          <p:cNvSpPr>
            <a:spLocks noGrp="1"/>
          </p:cNvSpPr>
          <p:nvPr>
            <p:ph idx="1"/>
          </p:nvPr>
        </p:nvSpPr>
        <p:spPr/>
        <p:txBody>
          <a:bodyPr>
            <a:normAutofit fontScale="70000" lnSpcReduction="20000"/>
          </a:bodyPr>
          <a:lstStyle/>
          <a:p>
            <a:r>
              <a:rPr lang="en-IN" dirty="0"/>
              <a:t>&lt;html&gt;</a:t>
            </a:r>
          </a:p>
          <a:p>
            <a:r>
              <a:rPr lang="en-IN" dirty="0"/>
              <a:t>&lt;head&gt;</a:t>
            </a:r>
          </a:p>
          <a:p>
            <a:r>
              <a:rPr lang="en-IN" dirty="0"/>
              <a:t>&lt;/head&gt;</a:t>
            </a:r>
          </a:p>
          <a:p>
            <a:endParaRPr lang="en-IN" dirty="0"/>
          </a:p>
          <a:p>
            <a:r>
              <a:rPr lang="en-IN" dirty="0"/>
              <a:t>&lt;body&gt;</a:t>
            </a:r>
          </a:p>
          <a:p>
            <a:r>
              <a:rPr lang="en-IN" dirty="0"/>
              <a:t>    &lt;</a:t>
            </a:r>
            <a:r>
              <a:rPr lang="en-IN" dirty="0" err="1"/>
              <a:t>img</a:t>
            </a:r>
            <a:r>
              <a:rPr lang="en-IN" dirty="0"/>
              <a:t> style="border:0px;" </a:t>
            </a:r>
            <a:r>
              <a:rPr lang="en-IN" dirty="0" err="1"/>
              <a:t>src</a:t>
            </a:r>
            <a:r>
              <a:rPr lang="en-IN" dirty="0"/>
              <a:t>="/images/fish.png" /&gt;</a:t>
            </a:r>
          </a:p>
          <a:p>
            <a:r>
              <a:rPr lang="en-IN" dirty="0"/>
              <a:t>    &lt;</a:t>
            </a:r>
            <a:r>
              <a:rPr lang="en-IN" dirty="0" err="1"/>
              <a:t>br</a:t>
            </a:r>
            <a:r>
              <a:rPr lang="en-IN" dirty="0"/>
              <a:t> /&gt;</a:t>
            </a:r>
          </a:p>
          <a:p>
            <a:r>
              <a:rPr lang="en-IN" dirty="0"/>
              <a:t>    &lt;</a:t>
            </a:r>
            <a:r>
              <a:rPr lang="en-IN" dirty="0" err="1"/>
              <a:t>img</a:t>
            </a:r>
            <a:r>
              <a:rPr lang="en-IN" dirty="0"/>
              <a:t> style="border:3px dashed red; opacity:0.4; height :100px; width:500px" </a:t>
            </a:r>
            <a:r>
              <a:rPr lang="en-IN" dirty="0" err="1"/>
              <a:t>src</a:t>
            </a:r>
            <a:r>
              <a:rPr lang="en-IN" dirty="0"/>
              <a:t>="/images/OIP.jpg" /&gt;</a:t>
            </a:r>
          </a:p>
          <a:p>
            <a:r>
              <a:rPr lang="en-IN" dirty="0"/>
              <a:t>    &lt;</a:t>
            </a:r>
            <a:r>
              <a:rPr lang="en-IN" dirty="0" err="1"/>
              <a:t>img</a:t>
            </a:r>
            <a:r>
              <a:rPr lang="en-IN" dirty="0"/>
              <a:t> style="border:5px solid blue; opacity:0.3;height:50%;width:25% "</a:t>
            </a:r>
            <a:r>
              <a:rPr lang="en-IN" dirty="0" err="1"/>
              <a:t>src</a:t>
            </a:r>
            <a:r>
              <a:rPr lang="en-IN" dirty="0"/>
              <a:t>="/images/OIP.jpg" /&gt;</a:t>
            </a:r>
          </a:p>
          <a:p>
            <a:r>
              <a:rPr lang="en-IN" dirty="0"/>
              <a:t>&lt;/body&gt;</a:t>
            </a:r>
          </a:p>
          <a:p>
            <a:r>
              <a:rPr lang="en-IN" dirty="0"/>
              <a:t>&lt;/html&gt; </a:t>
            </a:r>
          </a:p>
        </p:txBody>
      </p:sp>
    </p:spTree>
    <p:extLst>
      <p:ext uri="{BB962C8B-B14F-4D97-AF65-F5344CB8AC3E}">
        <p14:creationId xmlns="" xmlns:p14="http://schemas.microsoft.com/office/powerpoint/2010/main" val="31344401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Links</a:t>
            </a:r>
            <a:endParaRPr lang="en-IN" dirty="0"/>
          </a:p>
        </p:txBody>
      </p:sp>
      <p:sp>
        <p:nvSpPr>
          <p:cNvPr id="3" name="Content Placeholder 2"/>
          <p:cNvSpPr>
            <a:spLocks noGrp="1"/>
          </p:cNvSpPr>
          <p:nvPr>
            <p:ph idx="1"/>
          </p:nvPr>
        </p:nvSpPr>
        <p:spPr/>
        <p:txBody>
          <a:bodyPr>
            <a:normAutofit fontScale="77500" lnSpcReduction="20000"/>
          </a:bodyPr>
          <a:lstStyle/>
          <a:p>
            <a:r>
              <a:rPr lang="en-US" dirty="0"/>
              <a:t>This chapter teaches you how to set different properties of a hyper link using CSS. You can set following properties of a hyper link −</a:t>
            </a:r>
          </a:p>
          <a:p>
            <a:r>
              <a:rPr lang="en-US" dirty="0"/>
              <a:t>We will revisit the same properties when we will discuss Pseudo-Classes of CSS.</a:t>
            </a:r>
          </a:p>
          <a:p>
            <a:r>
              <a:rPr lang="en-US" dirty="0"/>
              <a:t>The </a:t>
            </a:r>
            <a:r>
              <a:rPr lang="en-US" b="1" dirty="0"/>
              <a:t>:link</a:t>
            </a:r>
            <a:r>
              <a:rPr lang="en-US" dirty="0"/>
              <a:t> signifies unvisited hyperlinks.</a:t>
            </a:r>
          </a:p>
          <a:p>
            <a:r>
              <a:rPr lang="en-US" dirty="0"/>
              <a:t>The </a:t>
            </a:r>
            <a:r>
              <a:rPr lang="en-US" b="1" dirty="0"/>
              <a:t>:visited</a:t>
            </a:r>
            <a:r>
              <a:rPr lang="en-US" dirty="0"/>
              <a:t> signifies visited hyperlinks.</a:t>
            </a:r>
          </a:p>
          <a:p>
            <a:r>
              <a:rPr lang="en-US" dirty="0"/>
              <a:t>The </a:t>
            </a:r>
            <a:r>
              <a:rPr lang="en-US" b="1" dirty="0"/>
              <a:t>:hover</a:t>
            </a:r>
            <a:r>
              <a:rPr lang="en-US" dirty="0"/>
              <a:t> signifies an element that currently has the user's mouse pointer hovering over it.</a:t>
            </a:r>
          </a:p>
          <a:p>
            <a:r>
              <a:rPr lang="en-US" dirty="0"/>
              <a:t>The </a:t>
            </a:r>
            <a:r>
              <a:rPr lang="en-US" b="1" dirty="0"/>
              <a:t>:active</a:t>
            </a:r>
            <a:r>
              <a:rPr lang="en-US" dirty="0"/>
              <a:t> signifies an element on which the user is currently clicking.</a:t>
            </a:r>
          </a:p>
          <a:p>
            <a:r>
              <a:rPr lang="en-US" dirty="0"/>
              <a:t/>
            </a:r>
            <a:br>
              <a:rPr lang="en-US" dirty="0"/>
            </a:br>
            <a:endParaRPr lang="en-IN" dirty="0"/>
          </a:p>
        </p:txBody>
      </p:sp>
    </p:spTree>
    <p:extLst>
      <p:ext uri="{BB962C8B-B14F-4D97-AF65-F5344CB8AC3E}">
        <p14:creationId xmlns="" xmlns:p14="http://schemas.microsoft.com/office/powerpoint/2010/main" val="41511480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32500" lnSpcReduction="20000"/>
          </a:bodyPr>
          <a:lstStyle/>
          <a:p>
            <a:pPr>
              <a:buNone/>
            </a:pPr>
            <a:r>
              <a:rPr lang="en-IN" dirty="0"/>
              <a:t>&lt;html&gt;</a:t>
            </a:r>
          </a:p>
          <a:p>
            <a:pPr>
              <a:buNone/>
            </a:pPr>
            <a:r>
              <a:rPr lang="en-IN" dirty="0"/>
              <a:t>&lt;head&gt;</a:t>
            </a:r>
          </a:p>
          <a:p>
            <a:pPr>
              <a:buNone/>
            </a:pPr>
            <a:r>
              <a:rPr lang="en-IN" dirty="0"/>
              <a:t>    &lt;style type="text/</a:t>
            </a:r>
            <a:r>
              <a:rPr lang="en-IN" dirty="0" err="1"/>
              <a:t>css</a:t>
            </a:r>
            <a:r>
              <a:rPr lang="en-IN" dirty="0"/>
              <a:t>"&gt;</a:t>
            </a:r>
          </a:p>
          <a:p>
            <a:pPr>
              <a:buNone/>
            </a:pPr>
            <a:r>
              <a:rPr lang="en-IN" dirty="0"/>
              <a:t>        a:link {</a:t>
            </a:r>
          </a:p>
          <a:p>
            <a:pPr>
              <a:buNone/>
            </a:pPr>
            <a:r>
              <a:rPr lang="en-IN" dirty="0"/>
              <a:t>            </a:t>
            </a:r>
            <a:r>
              <a:rPr lang="en-IN" dirty="0" err="1"/>
              <a:t>color</a:t>
            </a:r>
            <a:r>
              <a:rPr lang="en-IN" dirty="0"/>
              <a:t>: #000000</a:t>
            </a:r>
          </a:p>
          <a:p>
            <a:pPr>
              <a:buNone/>
            </a:pPr>
            <a:r>
              <a:rPr lang="en-IN" dirty="0"/>
              <a:t>        }</a:t>
            </a:r>
          </a:p>
          <a:p>
            <a:pPr>
              <a:buNone/>
            </a:pPr>
            <a:endParaRPr lang="en-IN" dirty="0"/>
          </a:p>
          <a:p>
            <a:pPr>
              <a:buNone/>
            </a:pPr>
            <a:r>
              <a:rPr lang="en-IN" dirty="0"/>
              <a:t>        a:visited {</a:t>
            </a:r>
          </a:p>
          <a:p>
            <a:pPr>
              <a:buNone/>
            </a:pPr>
            <a:r>
              <a:rPr lang="en-IN" dirty="0"/>
              <a:t>            </a:t>
            </a:r>
            <a:r>
              <a:rPr lang="en-IN" dirty="0" err="1"/>
              <a:t>color</a:t>
            </a:r>
            <a:r>
              <a:rPr lang="en-IN" dirty="0"/>
              <a:t>: #006600</a:t>
            </a:r>
          </a:p>
          <a:p>
            <a:pPr>
              <a:buNone/>
            </a:pPr>
            <a:r>
              <a:rPr lang="en-IN" dirty="0"/>
              <a:t>        }</a:t>
            </a:r>
          </a:p>
          <a:p>
            <a:pPr>
              <a:buNone/>
            </a:pPr>
            <a:endParaRPr lang="en-IN" dirty="0"/>
          </a:p>
          <a:p>
            <a:pPr>
              <a:buNone/>
            </a:pPr>
            <a:r>
              <a:rPr lang="en-IN" dirty="0"/>
              <a:t>        a:hover {</a:t>
            </a:r>
          </a:p>
          <a:p>
            <a:pPr>
              <a:buNone/>
            </a:pPr>
            <a:r>
              <a:rPr lang="en-IN" dirty="0"/>
              <a:t>            </a:t>
            </a:r>
            <a:r>
              <a:rPr lang="en-IN" dirty="0" err="1"/>
              <a:t>color</a:t>
            </a:r>
            <a:r>
              <a:rPr lang="en-IN" dirty="0"/>
              <a:t>: #FFCC00</a:t>
            </a:r>
          </a:p>
          <a:p>
            <a:pPr>
              <a:buNone/>
            </a:pPr>
            <a:r>
              <a:rPr lang="en-IN" dirty="0"/>
              <a:t>        }</a:t>
            </a:r>
          </a:p>
          <a:p>
            <a:pPr>
              <a:buNone/>
            </a:pPr>
            <a:endParaRPr lang="en-IN" dirty="0"/>
          </a:p>
          <a:p>
            <a:pPr>
              <a:buNone/>
            </a:pPr>
            <a:r>
              <a:rPr lang="en-IN" dirty="0"/>
              <a:t>        a:active {</a:t>
            </a:r>
          </a:p>
          <a:p>
            <a:pPr>
              <a:buNone/>
            </a:pPr>
            <a:r>
              <a:rPr lang="en-IN" dirty="0"/>
              <a:t>            </a:t>
            </a:r>
            <a:r>
              <a:rPr lang="en-IN" dirty="0" err="1"/>
              <a:t>color</a:t>
            </a:r>
            <a:r>
              <a:rPr lang="en-IN" dirty="0"/>
              <a:t>: #FF00CC</a:t>
            </a:r>
          </a:p>
          <a:p>
            <a:pPr>
              <a:buNone/>
            </a:pPr>
            <a:r>
              <a:rPr lang="en-IN" dirty="0"/>
              <a:t>        }</a:t>
            </a:r>
          </a:p>
          <a:p>
            <a:pPr>
              <a:buNone/>
            </a:pPr>
            <a:r>
              <a:rPr lang="en-IN" dirty="0"/>
              <a:t>    &lt;/style&gt;</a:t>
            </a:r>
          </a:p>
          <a:p>
            <a:pPr>
              <a:buNone/>
            </a:pPr>
            <a:r>
              <a:rPr lang="en-IN" dirty="0"/>
              <a:t>&lt;/head&gt;</a:t>
            </a:r>
          </a:p>
          <a:p>
            <a:pPr>
              <a:buNone/>
            </a:pPr>
            <a:endParaRPr lang="en-IN" dirty="0"/>
          </a:p>
          <a:p>
            <a:pPr>
              <a:buNone/>
            </a:pPr>
            <a:r>
              <a:rPr lang="en-IN" dirty="0"/>
              <a:t>&lt;body&gt;</a:t>
            </a:r>
          </a:p>
          <a:p>
            <a:pPr>
              <a:buNone/>
            </a:pPr>
            <a:r>
              <a:rPr lang="en-US" dirty="0"/>
              <a:t>    &lt;a </a:t>
            </a:r>
            <a:r>
              <a:rPr lang="en-US" dirty="0" err="1"/>
              <a:t>href</a:t>
            </a:r>
            <a:r>
              <a:rPr lang="en-US" dirty="0"/>
              <a:t>="http://www.google.com"&gt;click here for data&lt;/a&gt;</a:t>
            </a:r>
          </a:p>
          <a:p>
            <a:pPr>
              <a:buNone/>
            </a:pPr>
            <a:r>
              <a:rPr lang="en-IN" dirty="0"/>
              <a:t>    &lt;</a:t>
            </a:r>
            <a:r>
              <a:rPr lang="en-IN" dirty="0" err="1"/>
              <a:t>img</a:t>
            </a:r>
            <a:r>
              <a:rPr lang="en-IN" dirty="0"/>
              <a:t> style="border:0px;" </a:t>
            </a:r>
            <a:r>
              <a:rPr lang="en-IN" dirty="0" err="1"/>
              <a:t>src</a:t>
            </a:r>
            <a:r>
              <a:rPr lang="en-IN" dirty="0"/>
              <a:t>="/images/fish.png" /&gt;</a:t>
            </a:r>
          </a:p>
          <a:p>
            <a:pPr>
              <a:buNone/>
            </a:pPr>
            <a:r>
              <a:rPr lang="en-IN" dirty="0"/>
              <a:t>    &lt;</a:t>
            </a:r>
            <a:r>
              <a:rPr lang="en-IN" dirty="0" err="1"/>
              <a:t>br</a:t>
            </a:r>
            <a:r>
              <a:rPr lang="en-IN" dirty="0"/>
              <a:t> /&gt;</a:t>
            </a:r>
          </a:p>
          <a:p>
            <a:pPr>
              <a:buNone/>
            </a:pPr>
            <a:r>
              <a:rPr lang="en-IN" dirty="0"/>
              <a:t>    &lt;</a:t>
            </a:r>
            <a:r>
              <a:rPr lang="en-IN" dirty="0" err="1"/>
              <a:t>img</a:t>
            </a:r>
            <a:r>
              <a:rPr lang="en-IN" dirty="0"/>
              <a:t> style="border:3px dashed red; opacity:0.4; height :100px; width:500px" </a:t>
            </a:r>
            <a:r>
              <a:rPr lang="en-IN" dirty="0" err="1"/>
              <a:t>src</a:t>
            </a:r>
            <a:r>
              <a:rPr lang="en-IN" dirty="0"/>
              <a:t>="/images/OIP.jpg" /&gt;</a:t>
            </a:r>
          </a:p>
          <a:p>
            <a:pPr>
              <a:buNone/>
            </a:pPr>
            <a:r>
              <a:rPr lang="en-IN" dirty="0"/>
              <a:t>    &lt;</a:t>
            </a:r>
            <a:r>
              <a:rPr lang="en-IN" dirty="0" err="1"/>
              <a:t>img</a:t>
            </a:r>
            <a:r>
              <a:rPr lang="en-IN" dirty="0"/>
              <a:t> style="border:5px solid blue; opacity:0.3;height:50%;width:25% "</a:t>
            </a:r>
            <a:r>
              <a:rPr lang="en-IN" dirty="0" err="1"/>
              <a:t>src</a:t>
            </a:r>
            <a:r>
              <a:rPr lang="en-IN" dirty="0"/>
              <a:t>="/images/OIP.jpg" /&gt;</a:t>
            </a:r>
          </a:p>
          <a:p>
            <a:pPr>
              <a:buNone/>
            </a:pPr>
            <a:r>
              <a:rPr lang="en-IN" dirty="0"/>
              <a:t>&lt;/body&gt;</a:t>
            </a:r>
          </a:p>
          <a:p>
            <a:pPr>
              <a:buNone/>
            </a:pPr>
            <a:r>
              <a:rPr lang="en-IN" dirty="0"/>
              <a:t>&lt;/html&gt; </a:t>
            </a:r>
          </a:p>
        </p:txBody>
      </p:sp>
    </p:spTree>
    <p:extLst>
      <p:ext uri="{BB962C8B-B14F-4D97-AF65-F5344CB8AC3E}">
        <p14:creationId xmlns="" xmlns:p14="http://schemas.microsoft.com/office/powerpoint/2010/main" val="38856533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Tables</a:t>
            </a:r>
            <a:endParaRPr lang="en-IN" dirty="0"/>
          </a:p>
        </p:txBody>
      </p:sp>
      <p:sp>
        <p:nvSpPr>
          <p:cNvPr id="3" name="Content Placeholder 2"/>
          <p:cNvSpPr>
            <a:spLocks noGrp="1"/>
          </p:cNvSpPr>
          <p:nvPr>
            <p:ph idx="1"/>
          </p:nvPr>
        </p:nvSpPr>
        <p:spPr/>
        <p:txBody>
          <a:bodyPr>
            <a:normAutofit fontScale="62500" lnSpcReduction="20000"/>
          </a:bodyPr>
          <a:lstStyle/>
          <a:p>
            <a:r>
              <a:rPr lang="en-US" dirty="0"/>
              <a:t>This tutorial will teach you how to set different properties of an HTML table using CSS. You can set following properties of a table −</a:t>
            </a:r>
          </a:p>
          <a:p>
            <a:r>
              <a:rPr lang="en-US" dirty="0"/>
              <a:t>The </a:t>
            </a:r>
            <a:r>
              <a:rPr lang="en-US" b="1" dirty="0"/>
              <a:t>border-collapse</a:t>
            </a:r>
            <a:r>
              <a:rPr lang="en-US" dirty="0"/>
              <a:t> specifies whether the browser should control the appearance of the adjacent borders that touch each other or whether each cell should maintain its style.</a:t>
            </a:r>
          </a:p>
          <a:p>
            <a:r>
              <a:rPr lang="en-US" dirty="0"/>
              <a:t>The </a:t>
            </a:r>
            <a:r>
              <a:rPr lang="en-US" b="1" dirty="0"/>
              <a:t>border-spacing</a:t>
            </a:r>
            <a:r>
              <a:rPr lang="en-US" dirty="0"/>
              <a:t> specifies the width that should appear between table cells.</a:t>
            </a:r>
          </a:p>
          <a:p>
            <a:r>
              <a:rPr lang="en-US" dirty="0"/>
              <a:t>The </a:t>
            </a:r>
            <a:r>
              <a:rPr lang="en-US" b="1" dirty="0"/>
              <a:t>caption-side</a:t>
            </a:r>
            <a:r>
              <a:rPr lang="en-US" dirty="0"/>
              <a:t> captions are presented in the &lt;caption&gt; element. By default, these are rendered above the table in the document. You use the </a:t>
            </a:r>
            <a:r>
              <a:rPr lang="en-US" i="1" dirty="0"/>
              <a:t>caption-side</a:t>
            </a:r>
            <a:r>
              <a:rPr lang="en-US" dirty="0"/>
              <a:t> property to control the placement of the table caption.</a:t>
            </a:r>
          </a:p>
          <a:p>
            <a:r>
              <a:rPr lang="en-US" dirty="0"/>
              <a:t>The </a:t>
            </a:r>
            <a:r>
              <a:rPr lang="en-US" b="1" dirty="0"/>
              <a:t>empty-cells</a:t>
            </a:r>
            <a:r>
              <a:rPr lang="en-US" dirty="0"/>
              <a:t> specifies whether the border should be shown if a cell is empty.</a:t>
            </a:r>
          </a:p>
          <a:p>
            <a:r>
              <a:rPr lang="en-US" dirty="0"/>
              <a:t>The </a:t>
            </a:r>
            <a:r>
              <a:rPr lang="en-US" b="1" dirty="0"/>
              <a:t>table-layout</a:t>
            </a:r>
            <a:r>
              <a:rPr lang="en-US" dirty="0"/>
              <a:t> allows browsers to speed up layout of a table by using the first width properties it comes across for the rest of a column rather than having to load the whole table before rendering it.</a:t>
            </a:r>
          </a:p>
          <a:p>
            <a:endParaRPr lang="en-IN" dirty="0"/>
          </a:p>
        </p:txBody>
      </p:sp>
    </p:spTree>
    <p:extLst>
      <p:ext uri="{BB962C8B-B14F-4D97-AF65-F5344CB8AC3E}">
        <p14:creationId xmlns="" xmlns:p14="http://schemas.microsoft.com/office/powerpoint/2010/main" val="2754207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Type </a:t>
            </a:r>
            <a:r>
              <a:rPr lang="en-IN" dirty="0" smtClean="0"/>
              <a:t>Selectors</a:t>
            </a:r>
            <a:endParaRPr lang="en-IN" dirty="0"/>
          </a:p>
        </p:txBody>
      </p:sp>
      <p:sp>
        <p:nvSpPr>
          <p:cNvPr id="3" name="Content Placeholder 2"/>
          <p:cNvSpPr>
            <a:spLocks noGrp="1"/>
          </p:cNvSpPr>
          <p:nvPr>
            <p:ph idx="1"/>
          </p:nvPr>
        </p:nvSpPr>
        <p:spPr/>
        <p:txBody>
          <a:bodyPr/>
          <a:lstStyle/>
          <a:p>
            <a:r>
              <a:rPr lang="en-US" dirty="0"/>
              <a:t>This is the same selector we have seen above. Again, one more example to give a color to all level 1 </a:t>
            </a:r>
            <a:r>
              <a:rPr lang="en-US" dirty="0" smtClean="0"/>
              <a:t>hea</a:t>
            </a:r>
            <a:r>
              <a:rPr lang="en-US" dirty="0"/>
              <a:t>dings −</a:t>
            </a:r>
            <a:endParaRPr lang="en-IN" dirty="0"/>
          </a:p>
          <a:p>
            <a:endParaRPr lang="en-US" dirty="0" smtClean="0"/>
          </a:p>
          <a:p>
            <a:r>
              <a:rPr lang="en-IN" dirty="0"/>
              <a:t>h1 { </a:t>
            </a:r>
            <a:r>
              <a:rPr lang="en-IN" dirty="0" err="1"/>
              <a:t>color</a:t>
            </a:r>
            <a:r>
              <a:rPr lang="en-IN" dirty="0"/>
              <a:t>: #36CFFF; </a:t>
            </a:r>
            <a:r>
              <a:rPr lang="en-IN" dirty="0" smtClean="0"/>
              <a:t>}</a:t>
            </a:r>
            <a:endParaRPr lang="en-IN" dirty="0"/>
          </a:p>
        </p:txBody>
      </p:sp>
    </p:spTree>
    <p:extLst>
      <p:ext uri="{BB962C8B-B14F-4D97-AF65-F5344CB8AC3E}">
        <p14:creationId xmlns="" xmlns:p14="http://schemas.microsoft.com/office/powerpoint/2010/main" val="12632323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border-collapse Property</a:t>
            </a:r>
            <a:br>
              <a:rPr lang="en-IN" dirty="0"/>
            </a:b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IN" dirty="0"/>
              <a:t>&lt;html&gt;</a:t>
            </a:r>
          </a:p>
          <a:p>
            <a:pPr marL="0" indent="0">
              <a:buNone/>
            </a:pPr>
            <a:r>
              <a:rPr lang="en-IN" dirty="0"/>
              <a:t>&lt;head&gt;</a:t>
            </a:r>
          </a:p>
          <a:p>
            <a:pPr marL="0" indent="0">
              <a:buNone/>
            </a:pPr>
            <a:r>
              <a:rPr lang="en-IN" dirty="0"/>
              <a:t>    &lt;style type="text/</a:t>
            </a:r>
            <a:r>
              <a:rPr lang="en-IN" dirty="0" err="1"/>
              <a:t>css</a:t>
            </a:r>
            <a:r>
              <a:rPr lang="en-IN" dirty="0"/>
              <a:t>"&gt;</a:t>
            </a:r>
          </a:p>
          <a:p>
            <a:pPr marL="0" indent="0">
              <a:buNone/>
            </a:pPr>
            <a:r>
              <a:rPr lang="en-IN" dirty="0"/>
              <a:t>        table.one {</a:t>
            </a:r>
          </a:p>
          <a:p>
            <a:pPr marL="0" indent="0">
              <a:buNone/>
            </a:pPr>
            <a:r>
              <a:rPr lang="en-IN" dirty="0"/>
              <a:t>            border-collapse: collapse;</a:t>
            </a:r>
          </a:p>
          <a:p>
            <a:pPr marL="0" indent="0">
              <a:buNone/>
            </a:pPr>
            <a:r>
              <a:rPr lang="en-IN" dirty="0"/>
              <a:t>        }</a:t>
            </a:r>
          </a:p>
          <a:p>
            <a:pPr marL="0" indent="0">
              <a:buNone/>
            </a:pPr>
            <a:endParaRPr lang="en-IN" dirty="0"/>
          </a:p>
          <a:p>
            <a:pPr marL="0" indent="0">
              <a:buNone/>
            </a:pPr>
            <a:r>
              <a:rPr lang="en-IN" dirty="0"/>
              <a:t>        </a:t>
            </a:r>
            <a:r>
              <a:rPr lang="en-IN" dirty="0" err="1"/>
              <a:t>table.two</a:t>
            </a:r>
            <a:r>
              <a:rPr lang="en-IN" dirty="0"/>
              <a:t> {</a:t>
            </a:r>
          </a:p>
          <a:p>
            <a:pPr marL="0" indent="0">
              <a:buNone/>
            </a:pPr>
            <a:r>
              <a:rPr lang="en-IN" dirty="0"/>
              <a:t>            border-collapse: separate;</a:t>
            </a:r>
          </a:p>
          <a:p>
            <a:pPr marL="0" indent="0">
              <a:buNone/>
            </a:pPr>
            <a:r>
              <a:rPr lang="en-IN" dirty="0"/>
              <a:t>        }</a:t>
            </a:r>
          </a:p>
          <a:p>
            <a:pPr marL="0" indent="0">
              <a:buNone/>
            </a:pPr>
            <a:endParaRPr lang="en-IN" dirty="0"/>
          </a:p>
          <a:p>
            <a:pPr marL="0" indent="0">
              <a:buNone/>
            </a:pPr>
            <a:r>
              <a:rPr lang="en-IN" dirty="0"/>
              <a:t>        </a:t>
            </a:r>
            <a:r>
              <a:rPr lang="en-IN" dirty="0" err="1"/>
              <a:t>td.a</a:t>
            </a:r>
            <a:r>
              <a:rPr lang="en-IN" dirty="0"/>
              <a:t> {</a:t>
            </a:r>
          </a:p>
          <a:p>
            <a:pPr marL="0" indent="0">
              <a:buNone/>
            </a:pPr>
            <a:r>
              <a:rPr lang="en-IN" dirty="0"/>
              <a:t>            border-style: dotted;</a:t>
            </a:r>
          </a:p>
          <a:p>
            <a:pPr marL="0" indent="0">
              <a:buNone/>
            </a:pPr>
            <a:r>
              <a:rPr lang="en-IN" dirty="0"/>
              <a:t>            border-width: 3px;</a:t>
            </a:r>
          </a:p>
          <a:p>
            <a:pPr marL="0" indent="0">
              <a:buNone/>
            </a:pPr>
            <a:r>
              <a:rPr lang="en-IN" dirty="0"/>
              <a:t>            border-</a:t>
            </a:r>
            <a:r>
              <a:rPr lang="en-IN" dirty="0" err="1"/>
              <a:t>color</a:t>
            </a:r>
            <a:r>
              <a:rPr lang="en-IN" dirty="0"/>
              <a:t>: #000000;</a:t>
            </a:r>
          </a:p>
          <a:p>
            <a:pPr marL="0" indent="0">
              <a:buNone/>
            </a:pPr>
            <a:r>
              <a:rPr lang="en-IN" dirty="0"/>
              <a:t>            padding: 10px;</a:t>
            </a:r>
          </a:p>
          <a:p>
            <a:pPr marL="0" indent="0">
              <a:buNone/>
            </a:pPr>
            <a:r>
              <a:rPr lang="en-IN" dirty="0"/>
              <a:t>        }</a:t>
            </a:r>
          </a:p>
          <a:p>
            <a:pPr marL="0" indent="0">
              <a:buNone/>
            </a:pPr>
            <a:endParaRPr lang="en-IN" dirty="0"/>
          </a:p>
          <a:p>
            <a:pPr marL="0" indent="0">
              <a:buNone/>
            </a:pPr>
            <a:r>
              <a:rPr lang="en-IN" dirty="0"/>
              <a:t>        </a:t>
            </a:r>
            <a:r>
              <a:rPr lang="en-IN" dirty="0" err="1"/>
              <a:t>td.b</a:t>
            </a:r>
            <a:r>
              <a:rPr lang="en-IN" dirty="0"/>
              <a:t> {</a:t>
            </a:r>
          </a:p>
          <a:p>
            <a:pPr marL="0" indent="0">
              <a:buNone/>
            </a:pPr>
            <a:r>
              <a:rPr lang="en-IN" dirty="0"/>
              <a:t>            border-style: solid;</a:t>
            </a:r>
          </a:p>
          <a:p>
            <a:pPr marL="0" indent="0">
              <a:buNone/>
            </a:pPr>
            <a:r>
              <a:rPr lang="en-IN" dirty="0"/>
              <a:t>            border-width: 3px;</a:t>
            </a:r>
          </a:p>
          <a:p>
            <a:pPr marL="0" indent="0">
              <a:buNone/>
            </a:pPr>
            <a:r>
              <a:rPr lang="en-IN" dirty="0"/>
              <a:t>            border-</a:t>
            </a:r>
            <a:r>
              <a:rPr lang="en-IN" dirty="0" err="1"/>
              <a:t>color</a:t>
            </a:r>
            <a:r>
              <a:rPr lang="en-IN" dirty="0"/>
              <a:t>: #333333;</a:t>
            </a:r>
          </a:p>
          <a:p>
            <a:pPr marL="0" indent="0">
              <a:buNone/>
            </a:pPr>
            <a:r>
              <a:rPr lang="en-IN" dirty="0"/>
              <a:t>            padding: 10px;</a:t>
            </a:r>
          </a:p>
          <a:p>
            <a:pPr marL="0" indent="0">
              <a:buNone/>
            </a:pPr>
            <a:r>
              <a:rPr lang="en-IN" dirty="0"/>
              <a:t>        }</a:t>
            </a:r>
          </a:p>
          <a:p>
            <a:pPr marL="0" indent="0">
              <a:buNone/>
            </a:pPr>
            <a:r>
              <a:rPr lang="en-IN" dirty="0"/>
              <a:t>    &lt;/style&gt;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&lt;table class="one"&gt;</a:t>
            </a:r>
          </a:p>
          <a:p>
            <a:pPr marL="0" indent="0">
              <a:buNone/>
            </a:pPr>
            <a:r>
              <a:rPr lang="en-IN" dirty="0"/>
              <a:t>        &lt;caption&gt;Collapse Border Example&lt;/caption&gt;</a:t>
            </a:r>
          </a:p>
          <a:p>
            <a:pPr marL="0" indent="0">
              <a:buNone/>
            </a:pPr>
            <a:r>
              <a:rPr lang="en-US" dirty="0"/>
              <a:t>        &lt;</a:t>
            </a:r>
            <a:r>
              <a:rPr lang="en-US" dirty="0" err="1"/>
              <a:t>tr</a:t>
            </a:r>
            <a:r>
              <a:rPr lang="en-US" dirty="0"/>
              <a:t>&gt;&lt;td class="a"&gt; Cell A Collapse Example&lt;/td&gt;&lt;td class="b"&gt;</a:t>
            </a:r>
            <a:r>
              <a:rPr lang="en-US" dirty="0" err="1"/>
              <a:t>naext</a:t>
            </a:r>
            <a:r>
              <a:rPr lang="en-US" dirty="0"/>
              <a:t> data&lt;/td&gt;&lt;/</a:t>
            </a:r>
            <a:r>
              <a:rPr lang="en-US" dirty="0" err="1"/>
              <a:t>tr</a:t>
            </a:r>
            <a:r>
              <a:rPr lang="en-US" dirty="0"/>
              <a:t>&gt;</a:t>
            </a:r>
          </a:p>
          <a:p>
            <a:pPr marL="0" indent="0">
              <a:buNone/>
            </a:pPr>
            <a:r>
              <a:rPr lang="en-US" dirty="0"/>
              <a:t>        &lt;</a:t>
            </a:r>
            <a:r>
              <a:rPr lang="en-US" dirty="0" err="1"/>
              <a:t>tr</a:t>
            </a:r>
            <a:r>
              <a:rPr lang="en-US" dirty="0"/>
              <a:t>&gt;&lt;td class="b"&gt; Cell B Collapse Example&lt;/td&gt;&lt;td class="a"&gt;this data&lt;/td&gt;&lt;/</a:t>
            </a:r>
            <a:r>
              <a:rPr lang="en-US" dirty="0" err="1"/>
              <a:t>tr</a:t>
            </a:r>
            <a:r>
              <a:rPr lang="en-US" dirty="0"/>
              <a:t>&gt;</a:t>
            </a:r>
          </a:p>
          <a:p>
            <a:pPr marL="0" indent="0">
              <a:buNone/>
            </a:pPr>
            <a:r>
              <a:rPr lang="en-IN" dirty="0"/>
              <a:t>    &lt;/table&gt;</a:t>
            </a:r>
          </a:p>
          <a:p>
            <a:pPr marL="0" indent="0">
              <a:buNone/>
            </a:pPr>
            <a:r>
              <a:rPr lang="en-IN" dirty="0"/>
              <a:t>    &lt;</a:t>
            </a:r>
            <a:r>
              <a:rPr lang="en-IN" dirty="0" err="1"/>
              <a:t>br</a:t>
            </a:r>
            <a:r>
              <a:rPr lang="en-IN" dirty="0"/>
              <a:t> /&gt;</a:t>
            </a:r>
          </a:p>
          <a:p>
            <a:pPr marL="0" indent="0">
              <a:buNone/>
            </a:pPr>
            <a:endParaRPr lang="en-IN" dirty="0"/>
          </a:p>
          <a:p>
            <a:pPr marL="0" indent="0">
              <a:buNone/>
            </a:pPr>
            <a:r>
              <a:rPr lang="en-IN" dirty="0"/>
              <a:t>    &lt;table class="two"&gt;</a:t>
            </a:r>
          </a:p>
          <a:p>
            <a:pPr marL="0" indent="0">
              <a:buNone/>
            </a:pPr>
            <a:r>
              <a:rPr lang="en-IN" dirty="0"/>
              <a:t>        &lt;caption&gt;Separate Border Example&lt;/caption&gt;</a:t>
            </a:r>
          </a:p>
          <a:p>
            <a:pPr marL="0" indent="0">
              <a:buNone/>
            </a:pPr>
            <a:r>
              <a:rPr lang="en-US" dirty="0"/>
              <a:t>        &lt;</a:t>
            </a:r>
            <a:r>
              <a:rPr lang="en-US" dirty="0" err="1"/>
              <a:t>tr</a:t>
            </a:r>
            <a:r>
              <a:rPr lang="en-US" dirty="0"/>
              <a:t>&gt;&lt;td class="a"&gt; Cell A Separate Example&lt;/td&gt;&lt;/</a:t>
            </a:r>
            <a:r>
              <a:rPr lang="en-US" dirty="0" err="1"/>
              <a:t>tr</a:t>
            </a:r>
            <a:r>
              <a:rPr lang="en-US" dirty="0"/>
              <a:t>&gt;</a:t>
            </a:r>
          </a:p>
          <a:p>
            <a:pPr marL="0" indent="0">
              <a:buNone/>
            </a:pPr>
            <a:r>
              <a:rPr lang="en-US" dirty="0"/>
              <a:t>        &lt;</a:t>
            </a:r>
            <a:r>
              <a:rPr lang="en-US" dirty="0" err="1"/>
              <a:t>tr</a:t>
            </a:r>
            <a:r>
              <a:rPr lang="en-US" dirty="0"/>
              <a:t>&gt;&lt;td class="b"&gt; Cell B Separate Example&lt;/td&gt;&lt;/</a:t>
            </a:r>
            <a:r>
              <a:rPr lang="en-US" dirty="0" err="1"/>
              <a:t>tr</a:t>
            </a:r>
            <a:r>
              <a:rPr lang="en-US" dirty="0"/>
              <a:t>&gt;</a:t>
            </a:r>
          </a:p>
          <a:p>
            <a:pPr marL="0" indent="0">
              <a:buNone/>
            </a:pPr>
            <a:r>
              <a:rPr lang="en-IN" dirty="0"/>
              <a:t>    &lt;/table&gt;</a:t>
            </a:r>
          </a:p>
          <a:p>
            <a:pPr marL="0" indent="0">
              <a:buNone/>
            </a:pPr>
            <a:r>
              <a:rPr lang="en-IN" dirty="0"/>
              <a:t>&lt;/body&gt;</a:t>
            </a:r>
          </a:p>
          <a:p>
            <a:pPr marL="0" indent="0">
              <a:buNone/>
            </a:pPr>
            <a:r>
              <a:rPr lang="en-IN" dirty="0"/>
              <a:t>&lt;/html&gt;</a:t>
            </a:r>
          </a:p>
          <a:p>
            <a:endParaRPr lang="en-IN" dirty="0"/>
          </a:p>
        </p:txBody>
      </p:sp>
    </p:spTree>
    <p:extLst>
      <p:ext uri="{BB962C8B-B14F-4D97-AF65-F5344CB8AC3E}">
        <p14:creationId xmlns="" xmlns:p14="http://schemas.microsoft.com/office/powerpoint/2010/main" val="28003514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border-spacing </a:t>
            </a:r>
            <a:r>
              <a:rPr lang="en-IN" dirty="0" smtClean="0"/>
              <a:t>Property</a:t>
            </a:r>
            <a:endParaRPr lang="en-IN" dirty="0"/>
          </a:p>
        </p:txBody>
      </p:sp>
      <p:sp>
        <p:nvSpPr>
          <p:cNvPr id="3" name="Content Placeholder 2"/>
          <p:cNvSpPr>
            <a:spLocks noGrp="1"/>
          </p:cNvSpPr>
          <p:nvPr>
            <p:ph idx="1"/>
          </p:nvPr>
        </p:nvSpPr>
        <p:spPr/>
        <p:txBody>
          <a:bodyPr>
            <a:normAutofit lnSpcReduction="10000"/>
          </a:bodyPr>
          <a:lstStyle/>
          <a:p>
            <a:r>
              <a:rPr lang="en-US" dirty="0"/>
              <a:t>The border-spacing property specifies the distance that separates adjacent cells'. borders. It can take either one or two values; these should be units of length.</a:t>
            </a:r>
          </a:p>
          <a:p>
            <a:r>
              <a:rPr lang="en-US" dirty="0"/>
              <a:t>If you provide one value, it will applies to both vertical and horizontal borders. Or you can specify two values, in which case, the first refers to the horizontal spacing and the second to the vertical </a:t>
            </a:r>
            <a:r>
              <a:rPr lang="en-US" dirty="0" err="1"/>
              <a:t>spacin</a:t>
            </a:r>
            <a:endParaRPr lang="en-US" dirty="0"/>
          </a:p>
          <a:p>
            <a:endParaRPr lang="en-IN" dirty="0"/>
          </a:p>
        </p:txBody>
      </p:sp>
    </p:spTree>
    <p:extLst>
      <p:ext uri="{BB962C8B-B14F-4D97-AF65-F5344CB8AC3E}">
        <p14:creationId xmlns="" xmlns:p14="http://schemas.microsoft.com/office/powerpoint/2010/main" val="14803813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r>
              <a:rPr lang="en-IN" dirty="0"/>
              <a:t>&lt;html&gt;</a:t>
            </a:r>
          </a:p>
          <a:p>
            <a:r>
              <a:rPr lang="en-IN" dirty="0"/>
              <a:t>&lt;head&gt;</a:t>
            </a:r>
          </a:p>
          <a:p>
            <a:r>
              <a:rPr lang="en-IN" dirty="0"/>
              <a:t>    &lt;style type="text/</a:t>
            </a:r>
            <a:r>
              <a:rPr lang="en-IN" dirty="0" err="1"/>
              <a:t>css</a:t>
            </a:r>
            <a:r>
              <a:rPr lang="en-IN" dirty="0"/>
              <a:t>"&gt;</a:t>
            </a:r>
          </a:p>
          <a:p>
            <a:pPr>
              <a:buNone/>
            </a:pPr>
            <a:r>
              <a:rPr lang="en-IN" dirty="0"/>
              <a:t>        table.one {</a:t>
            </a:r>
          </a:p>
          <a:p>
            <a:pPr>
              <a:buNone/>
            </a:pPr>
            <a:r>
              <a:rPr lang="en-IN" dirty="0"/>
              <a:t>            border-collapse: separate;</a:t>
            </a:r>
          </a:p>
          <a:p>
            <a:pPr>
              <a:buNone/>
            </a:pPr>
            <a:r>
              <a:rPr lang="en-IN" dirty="0"/>
              <a:t>            width: 400px;</a:t>
            </a:r>
          </a:p>
          <a:p>
            <a:pPr>
              <a:buNone/>
            </a:pPr>
            <a:r>
              <a:rPr lang="en-IN" dirty="0"/>
              <a:t>            border-spacing: 10px;</a:t>
            </a:r>
          </a:p>
          <a:p>
            <a:pPr>
              <a:buNone/>
            </a:pPr>
            <a:r>
              <a:rPr lang="en-IN" dirty="0"/>
              <a:t>        }</a:t>
            </a:r>
          </a:p>
          <a:p>
            <a:pPr>
              <a:buNone/>
            </a:pPr>
            <a:endParaRPr lang="en-IN" dirty="0"/>
          </a:p>
          <a:p>
            <a:pPr>
              <a:buNone/>
            </a:pPr>
            <a:r>
              <a:rPr lang="en-IN" dirty="0"/>
              <a:t>        </a:t>
            </a:r>
            <a:r>
              <a:rPr lang="en-IN" dirty="0" err="1"/>
              <a:t>table.two</a:t>
            </a:r>
            <a:r>
              <a:rPr lang="en-IN" dirty="0"/>
              <a:t> {</a:t>
            </a:r>
          </a:p>
          <a:p>
            <a:pPr>
              <a:buNone/>
            </a:pPr>
            <a:r>
              <a:rPr lang="en-IN" dirty="0"/>
              <a:t>            border-collapse: separate;</a:t>
            </a:r>
          </a:p>
          <a:p>
            <a:pPr>
              <a:buNone/>
            </a:pPr>
            <a:r>
              <a:rPr lang="en-IN" dirty="0"/>
              <a:t>            width: 400px;</a:t>
            </a:r>
          </a:p>
          <a:p>
            <a:pPr>
              <a:buNone/>
            </a:pPr>
            <a:r>
              <a:rPr lang="en-IN" dirty="0"/>
              <a:t>            border-spacing: 10px 40px;</a:t>
            </a:r>
          </a:p>
          <a:p>
            <a:pPr>
              <a:buNone/>
            </a:pPr>
            <a:r>
              <a:rPr lang="en-IN" dirty="0"/>
              <a:t>        }</a:t>
            </a:r>
          </a:p>
          <a:p>
            <a:r>
              <a:rPr lang="en-IN" dirty="0"/>
              <a:t>    &lt;/style&gt;</a:t>
            </a:r>
          </a:p>
          <a:p>
            <a:r>
              <a:rPr lang="en-IN" dirty="0"/>
              <a:t>&lt;/head&gt;</a:t>
            </a:r>
          </a:p>
          <a:p>
            <a:endParaRPr lang="en-IN" dirty="0"/>
          </a:p>
          <a:p>
            <a:r>
              <a:rPr lang="en-IN" dirty="0"/>
              <a:t>&lt;body&gt;</a:t>
            </a:r>
          </a:p>
          <a:p>
            <a:endParaRPr lang="en-IN" dirty="0"/>
          </a:p>
          <a:p>
            <a:r>
              <a:rPr lang="en-US" dirty="0"/>
              <a:t>    &lt;table class="one" border="1"&gt;</a:t>
            </a:r>
          </a:p>
          <a:p>
            <a:r>
              <a:rPr lang="en-US" dirty="0"/>
              <a:t>        &lt;caption&gt;Separate Border Example with border-spacing&lt;/caption&gt;</a:t>
            </a:r>
          </a:p>
          <a:p>
            <a:r>
              <a:rPr lang="en-US" dirty="0"/>
              <a:t>        &lt;</a:t>
            </a:r>
            <a:r>
              <a:rPr lang="en-US" dirty="0" err="1"/>
              <a:t>tr</a:t>
            </a:r>
            <a:r>
              <a:rPr lang="en-US" dirty="0"/>
              <a:t>&gt;&lt;td&gt; Cell A Collapse Example&lt;/td&gt;&lt;/</a:t>
            </a:r>
            <a:r>
              <a:rPr lang="en-US" dirty="0" err="1"/>
              <a:t>tr</a:t>
            </a:r>
            <a:r>
              <a:rPr lang="en-US" dirty="0"/>
              <a:t>&gt;</a:t>
            </a:r>
          </a:p>
          <a:p>
            <a:r>
              <a:rPr lang="en-US" dirty="0"/>
              <a:t>        &lt;</a:t>
            </a:r>
            <a:r>
              <a:rPr lang="en-US" dirty="0" err="1"/>
              <a:t>tr</a:t>
            </a:r>
            <a:r>
              <a:rPr lang="en-US" dirty="0"/>
              <a:t>&gt;&lt;td&gt; Cell B Collapse Example&lt;/td&gt;&lt;/</a:t>
            </a:r>
            <a:r>
              <a:rPr lang="en-US" dirty="0" err="1"/>
              <a:t>tr</a:t>
            </a:r>
            <a:r>
              <a:rPr lang="en-US" dirty="0"/>
              <a:t>&gt;</a:t>
            </a:r>
          </a:p>
          <a:p>
            <a:r>
              <a:rPr lang="en-IN" dirty="0"/>
              <a:t>    &lt;/table&gt;</a:t>
            </a:r>
          </a:p>
          <a:p>
            <a:r>
              <a:rPr lang="en-IN" dirty="0"/>
              <a:t>    &lt;</a:t>
            </a:r>
            <a:r>
              <a:rPr lang="en-IN" dirty="0" err="1"/>
              <a:t>br</a:t>
            </a:r>
            <a:r>
              <a:rPr lang="en-IN" dirty="0"/>
              <a:t> /&gt;</a:t>
            </a:r>
          </a:p>
          <a:p>
            <a:endParaRPr lang="en-IN" dirty="0"/>
          </a:p>
          <a:p>
            <a:r>
              <a:rPr lang="en-US" dirty="0"/>
              <a:t>    &lt;table class="two" border="1"&gt;</a:t>
            </a:r>
          </a:p>
          <a:p>
            <a:r>
              <a:rPr lang="en-US" dirty="0"/>
              <a:t>        &lt;caption&gt;Separate Border Example with border-spacing&lt;/caption&gt;</a:t>
            </a:r>
          </a:p>
          <a:p>
            <a:r>
              <a:rPr lang="en-US" dirty="0"/>
              <a:t>        &lt;</a:t>
            </a:r>
            <a:r>
              <a:rPr lang="en-US" dirty="0" err="1"/>
              <a:t>tr</a:t>
            </a:r>
            <a:r>
              <a:rPr lang="en-US" dirty="0"/>
              <a:t>&gt;&lt;td&gt; Cell A Separate Example&lt;/td&gt;&lt;/</a:t>
            </a:r>
            <a:r>
              <a:rPr lang="en-US" dirty="0" err="1"/>
              <a:t>tr</a:t>
            </a:r>
            <a:r>
              <a:rPr lang="en-US" dirty="0"/>
              <a:t>&gt;</a:t>
            </a:r>
          </a:p>
          <a:p>
            <a:r>
              <a:rPr lang="en-US" dirty="0"/>
              <a:t>        &lt;</a:t>
            </a:r>
            <a:r>
              <a:rPr lang="en-US" dirty="0" err="1"/>
              <a:t>tr</a:t>
            </a:r>
            <a:r>
              <a:rPr lang="en-US" dirty="0"/>
              <a:t>&gt;&lt;td&gt; Cell B Separate Example&lt;/td&gt;&lt;/</a:t>
            </a:r>
            <a:r>
              <a:rPr lang="en-US" dirty="0" err="1"/>
              <a:t>tr</a:t>
            </a:r>
            <a:r>
              <a:rPr lang="en-US" dirty="0"/>
              <a:t>&gt;</a:t>
            </a:r>
          </a:p>
          <a:p>
            <a:r>
              <a:rPr lang="en-IN" dirty="0"/>
              <a:t>    &lt;/table&gt;</a:t>
            </a:r>
          </a:p>
          <a:p>
            <a:endParaRPr lang="en-IN" dirty="0"/>
          </a:p>
          <a:p>
            <a:r>
              <a:rPr lang="en-IN" dirty="0"/>
              <a:t>&lt;/body&gt;</a:t>
            </a:r>
          </a:p>
          <a:p>
            <a:r>
              <a:rPr lang="en-IN" dirty="0"/>
              <a:t>&lt;/html&gt;</a:t>
            </a:r>
          </a:p>
          <a:p>
            <a:endParaRPr lang="en-IN" dirty="0"/>
          </a:p>
        </p:txBody>
      </p:sp>
    </p:spTree>
    <p:extLst>
      <p:ext uri="{BB962C8B-B14F-4D97-AF65-F5344CB8AC3E}">
        <p14:creationId xmlns="" xmlns:p14="http://schemas.microsoft.com/office/powerpoint/2010/main" val="12070882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empty-cells </a:t>
            </a:r>
            <a:r>
              <a:rPr lang="en-IN" dirty="0" smtClean="0"/>
              <a:t>Property</a:t>
            </a:r>
            <a:endParaRPr lang="en-IN" dirty="0"/>
          </a:p>
        </p:txBody>
      </p:sp>
      <p:sp>
        <p:nvSpPr>
          <p:cNvPr id="3" name="Content Placeholder 2"/>
          <p:cNvSpPr>
            <a:spLocks noGrp="1"/>
          </p:cNvSpPr>
          <p:nvPr>
            <p:ph idx="1"/>
          </p:nvPr>
        </p:nvSpPr>
        <p:spPr/>
        <p:txBody>
          <a:bodyPr>
            <a:normAutofit fontScale="92500" lnSpcReduction="10000"/>
          </a:bodyPr>
          <a:lstStyle/>
          <a:p>
            <a:r>
              <a:rPr lang="en-US" dirty="0"/>
              <a:t/>
            </a:r>
            <a:br>
              <a:rPr lang="en-US" dirty="0"/>
            </a:br>
            <a:r>
              <a:rPr lang="en-US" dirty="0"/>
              <a:t>The empty-cells property indicates whether a cell without any content should have a border displayed.</a:t>
            </a:r>
          </a:p>
          <a:p>
            <a:r>
              <a:rPr lang="en-US" dirty="0"/>
              <a:t>This property can have one of the three values - </a:t>
            </a:r>
            <a:r>
              <a:rPr lang="en-US" i="1" dirty="0"/>
              <a:t>show, hide</a:t>
            </a:r>
            <a:r>
              <a:rPr lang="en-US" dirty="0"/>
              <a:t> or </a:t>
            </a:r>
            <a:r>
              <a:rPr lang="en-US" i="1" dirty="0"/>
              <a:t>inherit</a:t>
            </a:r>
            <a:r>
              <a:rPr lang="en-US" dirty="0"/>
              <a:t>.</a:t>
            </a:r>
          </a:p>
          <a:p>
            <a:r>
              <a:rPr lang="en-US" dirty="0"/>
              <a:t>Here is the empty-cells property used to hide borders of empty cells in the &lt;table&gt; element.</a:t>
            </a:r>
          </a:p>
          <a:p>
            <a:r>
              <a:rPr lang="en-US" dirty="0"/>
              <a:t/>
            </a:r>
            <a:br>
              <a:rPr lang="en-US" dirty="0"/>
            </a:br>
            <a:endParaRPr lang="en-IN" dirty="0"/>
          </a:p>
        </p:txBody>
      </p:sp>
    </p:spTree>
    <p:extLst>
      <p:ext uri="{BB962C8B-B14F-4D97-AF65-F5344CB8AC3E}">
        <p14:creationId xmlns="" xmlns:p14="http://schemas.microsoft.com/office/powerpoint/2010/main" val="367692200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25000" lnSpcReduction="20000"/>
          </a:bodyPr>
          <a:lstStyle/>
          <a:p>
            <a:pPr>
              <a:buNone/>
            </a:pPr>
            <a:r>
              <a:rPr lang="en-IN" dirty="0"/>
              <a:t>&lt;html&gt;</a:t>
            </a:r>
          </a:p>
          <a:p>
            <a:pPr>
              <a:buNone/>
            </a:pPr>
            <a:r>
              <a:rPr lang="en-IN" dirty="0"/>
              <a:t>&lt;head&gt;</a:t>
            </a:r>
          </a:p>
          <a:p>
            <a:pPr>
              <a:buNone/>
            </a:pPr>
            <a:r>
              <a:rPr lang="en-IN" dirty="0"/>
              <a:t>    &lt;style type="text/</a:t>
            </a:r>
            <a:r>
              <a:rPr lang="en-IN" dirty="0" err="1"/>
              <a:t>css</a:t>
            </a:r>
            <a:r>
              <a:rPr lang="en-IN" dirty="0"/>
              <a:t>"&gt;</a:t>
            </a:r>
          </a:p>
          <a:p>
            <a:pPr>
              <a:buNone/>
            </a:pPr>
            <a:r>
              <a:rPr lang="en-IN" dirty="0"/>
              <a:t>        </a:t>
            </a:r>
            <a:r>
              <a:rPr lang="en-IN" dirty="0" err="1"/>
              <a:t>table.empty</a:t>
            </a:r>
            <a:r>
              <a:rPr lang="en-IN" dirty="0"/>
              <a:t> {</a:t>
            </a:r>
          </a:p>
          <a:p>
            <a:pPr>
              <a:buNone/>
            </a:pPr>
            <a:r>
              <a:rPr lang="en-IN" dirty="0"/>
              <a:t>            width: 350px;</a:t>
            </a:r>
          </a:p>
          <a:p>
            <a:pPr>
              <a:buNone/>
            </a:pPr>
            <a:r>
              <a:rPr lang="en-IN" dirty="0"/>
              <a:t>            border-collapse: separate;</a:t>
            </a:r>
          </a:p>
          <a:p>
            <a:pPr>
              <a:buNone/>
            </a:pPr>
            <a:r>
              <a:rPr lang="en-IN" dirty="0"/>
              <a:t>            empty-cells: hide;</a:t>
            </a:r>
          </a:p>
          <a:p>
            <a:pPr>
              <a:buNone/>
            </a:pPr>
            <a:r>
              <a:rPr lang="en-IN" dirty="0"/>
              <a:t>        }</a:t>
            </a:r>
          </a:p>
          <a:p>
            <a:pPr>
              <a:buNone/>
            </a:pPr>
            <a:endParaRPr lang="en-IN" dirty="0"/>
          </a:p>
          <a:p>
            <a:pPr>
              <a:buNone/>
            </a:pPr>
            <a:r>
              <a:rPr lang="en-IN" dirty="0"/>
              <a:t>        </a:t>
            </a:r>
            <a:r>
              <a:rPr lang="en-IN" dirty="0" err="1"/>
              <a:t>td.empty</a:t>
            </a:r>
            <a:r>
              <a:rPr lang="en-IN" dirty="0"/>
              <a:t> {</a:t>
            </a:r>
          </a:p>
          <a:p>
            <a:pPr>
              <a:buNone/>
            </a:pPr>
            <a:r>
              <a:rPr lang="en-IN" dirty="0"/>
              <a:t>            padding: 5px;</a:t>
            </a:r>
          </a:p>
          <a:p>
            <a:pPr>
              <a:buNone/>
            </a:pPr>
            <a:r>
              <a:rPr lang="en-IN" dirty="0"/>
              <a:t>            border-style: solid;</a:t>
            </a:r>
          </a:p>
          <a:p>
            <a:pPr>
              <a:buNone/>
            </a:pPr>
            <a:r>
              <a:rPr lang="en-IN" dirty="0"/>
              <a:t>            border-width: 1px;</a:t>
            </a:r>
          </a:p>
          <a:p>
            <a:pPr>
              <a:buNone/>
            </a:pPr>
            <a:r>
              <a:rPr lang="en-IN" dirty="0"/>
              <a:t>            border-</a:t>
            </a:r>
            <a:r>
              <a:rPr lang="en-IN" dirty="0" err="1"/>
              <a:t>color</a:t>
            </a:r>
            <a:r>
              <a:rPr lang="en-IN" dirty="0"/>
              <a:t>: #999999;</a:t>
            </a:r>
          </a:p>
          <a:p>
            <a:pPr>
              <a:buNone/>
            </a:pPr>
            <a:r>
              <a:rPr lang="en-IN" dirty="0"/>
              <a:t>        }</a:t>
            </a:r>
          </a:p>
          <a:p>
            <a:pPr>
              <a:buNone/>
            </a:pPr>
            <a:r>
              <a:rPr lang="en-IN" dirty="0"/>
              <a:t>    &lt;/style&gt;</a:t>
            </a:r>
          </a:p>
          <a:p>
            <a:pPr>
              <a:buNone/>
            </a:pPr>
            <a:r>
              <a:rPr lang="en-IN" dirty="0"/>
              <a:t>&lt;/head&gt;</a:t>
            </a:r>
          </a:p>
          <a:p>
            <a:pPr>
              <a:buNone/>
            </a:pPr>
            <a:endParaRPr lang="en-IN" dirty="0"/>
          </a:p>
          <a:p>
            <a:pPr>
              <a:buNone/>
            </a:pPr>
            <a:r>
              <a:rPr lang="en-IN" dirty="0"/>
              <a:t>&lt;body&gt;</a:t>
            </a:r>
          </a:p>
          <a:p>
            <a:pPr>
              <a:buNone/>
            </a:pPr>
            <a:endParaRPr lang="en-IN" dirty="0"/>
          </a:p>
          <a:p>
            <a:pPr>
              <a:buNone/>
            </a:pPr>
            <a:r>
              <a:rPr lang="en-IN" dirty="0"/>
              <a:t>    &lt;table class="empty"&gt;</a:t>
            </a:r>
          </a:p>
          <a:p>
            <a:pPr>
              <a:buNone/>
            </a:pPr>
            <a:r>
              <a:rPr lang="en-IN" dirty="0"/>
              <a:t>        &lt;</a:t>
            </a:r>
            <a:r>
              <a:rPr lang="en-IN" dirty="0" err="1"/>
              <a:t>tr</a:t>
            </a:r>
            <a:r>
              <a:rPr lang="en-IN" dirty="0"/>
              <a:t>&gt;</a:t>
            </a:r>
          </a:p>
          <a:p>
            <a:pPr>
              <a:buNone/>
            </a:pPr>
            <a:r>
              <a:rPr lang="en-IN" dirty="0"/>
              <a:t>            &lt;</a:t>
            </a:r>
            <a:r>
              <a:rPr lang="en-IN" dirty="0" err="1"/>
              <a:t>th</a:t>
            </a:r>
            <a:r>
              <a:rPr lang="en-IN" dirty="0"/>
              <a:t>&gt;&lt;/</a:t>
            </a:r>
            <a:r>
              <a:rPr lang="en-IN" dirty="0" err="1"/>
              <a:t>th</a:t>
            </a:r>
            <a:r>
              <a:rPr lang="en-IN" dirty="0"/>
              <a:t>&gt;</a:t>
            </a:r>
          </a:p>
          <a:p>
            <a:pPr>
              <a:buNone/>
            </a:pPr>
            <a:r>
              <a:rPr lang="en-IN" dirty="0"/>
              <a:t>            &lt;</a:t>
            </a:r>
            <a:r>
              <a:rPr lang="en-IN" dirty="0" err="1"/>
              <a:t>th</a:t>
            </a:r>
            <a:r>
              <a:rPr lang="en-IN" dirty="0"/>
              <a:t>&gt;Title one&lt;/</a:t>
            </a:r>
            <a:r>
              <a:rPr lang="en-IN" dirty="0" err="1"/>
              <a:t>th</a:t>
            </a:r>
            <a:r>
              <a:rPr lang="en-IN" dirty="0"/>
              <a:t>&gt;</a:t>
            </a:r>
          </a:p>
          <a:p>
            <a:pPr>
              <a:buNone/>
            </a:pPr>
            <a:r>
              <a:rPr lang="en-IN" dirty="0"/>
              <a:t>            &lt;</a:t>
            </a:r>
            <a:r>
              <a:rPr lang="en-IN" dirty="0" err="1"/>
              <a:t>th</a:t>
            </a:r>
            <a:r>
              <a:rPr lang="en-IN" dirty="0"/>
              <a:t>&gt;Title two&lt;/</a:t>
            </a:r>
            <a:r>
              <a:rPr lang="en-IN" dirty="0" err="1"/>
              <a:t>th</a:t>
            </a:r>
            <a:r>
              <a:rPr lang="en-IN" dirty="0"/>
              <a:t>&gt;</a:t>
            </a:r>
          </a:p>
          <a:p>
            <a:pPr>
              <a:buNone/>
            </a:pPr>
            <a:r>
              <a:rPr lang="en-IN" dirty="0"/>
              <a:t>        &lt;/</a:t>
            </a:r>
            <a:r>
              <a:rPr lang="en-IN" dirty="0" err="1"/>
              <a:t>tr</a:t>
            </a:r>
            <a:r>
              <a:rPr lang="en-IN" dirty="0"/>
              <a:t>&gt;</a:t>
            </a:r>
          </a:p>
          <a:p>
            <a:pPr>
              <a:buNone/>
            </a:pPr>
            <a:endParaRPr lang="en-IN" dirty="0"/>
          </a:p>
          <a:p>
            <a:pPr>
              <a:buNone/>
            </a:pPr>
            <a:r>
              <a:rPr lang="en-IN" dirty="0"/>
              <a:t>        &lt;</a:t>
            </a:r>
            <a:r>
              <a:rPr lang="en-IN" dirty="0" err="1"/>
              <a:t>tr</a:t>
            </a:r>
            <a:r>
              <a:rPr lang="en-IN" dirty="0"/>
              <a:t>&gt;</a:t>
            </a:r>
          </a:p>
          <a:p>
            <a:pPr>
              <a:buNone/>
            </a:pPr>
            <a:r>
              <a:rPr lang="en-IN" dirty="0"/>
              <a:t>            &lt;</a:t>
            </a:r>
            <a:r>
              <a:rPr lang="en-IN" dirty="0" err="1"/>
              <a:t>th</a:t>
            </a:r>
            <a:r>
              <a:rPr lang="en-IN" dirty="0"/>
              <a:t>&gt;Row Title&lt;/</a:t>
            </a:r>
            <a:r>
              <a:rPr lang="en-IN" dirty="0" err="1"/>
              <a:t>th</a:t>
            </a:r>
            <a:r>
              <a:rPr lang="en-IN" dirty="0"/>
              <a:t>&gt;</a:t>
            </a:r>
          </a:p>
          <a:p>
            <a:pPr>
              <a:buNone/>
            </a:pPr>
            <a:r>
              <a:rPr lang="en-US" dirty="0"/>
              <a:t>            &lt;td class="empty"&gt;value&lt;/td&gt;</a:t>
            </a:r>
          </a:p>
          <a:p>
            <a:pPr>
              <a:buNone/>
            </a:pPr>
            <a:r>
              <a:rPr lang="en-US" dirty="0"/>
              <a:t>            &lt;td class="empty"&gt;value&lt;/td&gt;</a:t>
            </a:r>
          </a:p>
          <a:p>
            <a:pPr>
              <a:buNone/>
            </a:pPr>
            <a:r>
              <a:rPr lang="en-IN" dirty="0"/>
              <a:t>        &lt;/</a:t>
            </a:r>
            <a:r>
              <a:rPr lang="en-IN" dirty="0" err="1"/>
              <a:t>tr</a:t>
            </a:r>
            <a:r>
              <a:rPr lang="en-IN" dirty="0"/>
              <a:t>&gt;</a:t>
            </a:r>
          </a:p>
          <a:p>
            <a:pPr>
              <a:buNone/>
            </a:pPr>
            <a:endParaRPr lang="en-IN" dirty="0"/>
          </a:p>
          <a:p>
            <a:pPr>
              <a:buNone/>
            </a:pPr>
            <a:r>
              <a:rPr lang="en-IN" dirty="0"/>
              <a:t>        &lt;</a:t>
            </a:r>
            <a:r>
              <a:rPr lang="en-IN" dirty="0" err="1"/>
              <a:t>tr</a:t>
            </a:r>
            <a:r>
              <a:rPr lang="en-IN" dirty="0"/>
              <a:t>&gt;</a:t>
            </a:r>
          </a:p>
          <a:p>
            <a:pPr>
              <a:buNone/>
            </a:pPr>
            <a:r>
              <a:rPr lang="en-IN" dirty="0"/>
              <a:t>            &lt;</a:t>
            </a:r>
            <a:r>
              <a:rPr lang="en-IN" dirty="0" err="1"/>
              <a:t>th</a:t>
            </a:r>
            <a:r>
              <a:rPr lang="en-IN" dirty="0"/>
              <a:t>&gt;Row Title&lt;/</a:t>
            </a:r>
            <a:r>
              <a:rPr lang="en-IN" dirty="0" err="1"/>
              <a:t>th</a:t>
            </a:r>
            <a:r>
              <a:rPr lang="en-IN" dirty="0"/>
              <a:t>&gt;</a:t>
            </a:r>
          </a:p>
          <a:p>
            <a:pPr>
              <a:buNone/>
            </a:pPr>
            <a:r>
              <a:rPr lang="en-US" dirty="0"/>
              <a:t>            &lt;td class="empty"&gt;value&lt;/td&gt;</a:t>
            </a:r>
          </a:p>
          <a:p>
            <a:pPr>
              <a:buNone/>
            </a:pPr>
            <a:r>
              <a:rPr lang="en-US" dirty="0"/>
              <a:t>            &lt;td class="empty"&gt;value&lt;/td&gt;</a:t>
            </a:r>
          </a:p>
          <a:p>
            <a:pPr>
              <a:buNone/>
            </a:pPr>
            <a:r>
              <a:rPr lang="en-IN" dirty="0"/>
              <a:t>        &lt;/</a:t>
            </a:r>
            <a:r>
              <a:rPr lang="en-IN" dirty="0" err="1"/>
              <a:t>tr</a:t>
            </a:r>
            <a:r>
              <a:rPr lang="en-IN" dirty="0"/>
              <a:t>&gt;</a:t>
            </a:r>
          </a:p>
          <a:p>
            <a:pPr>
              <a:buNone/>
            </a:pPr>
            <a:r>
              <a:rPr lang="en-IN" dirty="0"/>
              <a:t>    &lt;/table&gt;</a:t>
            </a:r>
          </a:p>
          <a:p>
            <a:pPr>
              <a:buNone/>
            </a:pPr>
            <a:endParaRPr lang="en-IN" dirty="0"/>
          </a:p>
          <a:p>
            <a:pPr>
              <a:buNone/>
            </a:pPr>
            <a:r>
              <a:rPr lang="en-IN" dirty="0"/>
              <a:t>&lt;/body&gt;</a:t>
            </a:r>
          </a:p>
          <a:p>
            <a:pPr>
              <a:buNone/>
            </a:pPr>
            <a:r>
              <a:rPr lang="en-IN" dirty="0"/>
              <a:t>&lt;/html&gt;</a:t>
            </a:r>
          </a:p>
          <a:p>
            <a:pPr>
              <a:buNone/>
            </a:pPr>
            <a:endParaRPr lang="en-IN" dirty="0"/>
          </a:p>
        </p:txBody>
      </p:sp>
    </p:spTree>
    <p:extLst>
      <p:ext uri="{BB962C8B-B14F-4D97-AF65-F5344CB8AC3E}">
        <p14:creationId xmlns="" xmlns:p14="http://schemas.microsoft.com/office/powerpoint/2010/main" val="40572061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Borders</a:t>
            </a:r>
            <a:endParaRPr lang="en-IN" dirty="0"/>
          </a:p>
        </p:txBody>
      </p:sp>
      <p:sp>
        <p:nvSpPr>
          <p:cNvPr id="3" name="Content Placeholder 2"/>
          <p:cNvSpPr>
            <a:spLocks noGrp="1"/>
          </p:cNvSpPr>
          <p:nvPr>
            <p:ph idx="1"/>
          </p:nvPr>
        </p:nvSpPr>
        <p:spPr/>
        <p:txBody>
          <a:bodyPr/>
          <a:lstStyle/>
          <a:p>
            <a:r>
              <a:rPr lang="en-US" dirty="0"/>
              <a:t>The </a:t>
            </a:r>
            <a:r>
              <a:rPr lang="en-US" i="1" dirty="0"/>
              <a:t>border</a:t>
            </a:r>
            <a:r>
              <a:rPr lang="en-US" dirty="0"/>
              <a:t> properties allow you to specify how the border of the box representing an element should look. There are three properties of a border you can change −</a:t>
            </a:r>
          </a:p>
          <a:p>
            <a:r>
              <a:rPr lang="en-US" dirty="0"/>
              <a:t/>
            </a:r>
            <a:br>
              <a:rPr lang="en-US" dirty="0"/>
            </a:br>
            <a:endParaRPr lang="en-IN" dirty="0"/>
          </a:p>
        </p:txBody>
      </p:sp>
    </p:spTree>
    <p:extLst>
      <p:ext uri="{BB962C8B-B14F-4D97-AF65-F5344CB8AC3E}">
        <p14:creationId xmlns="" xmlns:p14="http://schemas.microsoft.com/office/powerpoint/2010/main" val="42265017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The </a:t>
            </a:r>
            <a:r>
              <a:rPr lang="en-US" b="1" dirty="0"/>
              <a:t>border-color</a:t>
            </a:r>
            <a:r>
              <a:rPr lang="en-US" dirty="0"/>
              <a:t> specifies the color of a border.</a:t>
            </a:r>
          </a:p>
          <a:p>
            <a:r>
              <a:rPr lang="en-US" dirty="0"/>
              <a:t>The </a:t>
            </a:r>
            <a:r>
              <a:rPr lang="en-US" b="1" dirty="0"/>
              <a:t>border-style</a:t>
            </a:r>
            <a:r>
              <a:rPr lang="en-US" dirty="0"/>
              <a:t> specifies whether a border should be solid, dashed line, double line, or one of the other possible values.</a:t>
            </a:r>
          </a:p>
          <a:p>
            <a:r>
              <a:rPr lang="en-US" dirty="0"/>
              <a:t>The </a:t>
            </a:r>
            <a:r>
              <a:rPr lang="en-US" b="1" dirty="0"/>
              <a:t>border-width</a:t>
            </a:r>
            <a:r>
              <a:rPr lang="en-US" dirty="0"/>
              <a:t> specifies the width of a border.</a:t>
            </a:r>
          </a:p>
          <a:p>
            <a:r>
              <a:rPr lang="en-US" dirty="0"/>
              <a:t/>
            </a:r>
            <a:br>
              <a:rPr lang="en-US" dirty="0"/>
            </a:br>
            <a:endParaRPr lang="en-IN" dirty="0"/>
          </a:p>
        </p:txBody>
      </p:sp>
    </p:spTree>
    <p:extLst>
      <p:ext uri="{BB962C8B-B14F-4D97-AF65-F5344CB8AC3E}">
        <p14:creationId xmlns="" xmlns:p14="http://schemas.microsoft.com/office/powerpoint/2010/main" val="37616916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border-</a:t>
            </a:r>
            <a:r>
              <a:rPr lang="en-IN" dirty="0" err="1"/>
              <a:t>color</a:t>
            </a:r>
            <a:r>
              <a:rPr lang="en-IN" dirty="0"/>
              <a:t> </a:t>
            </a:r>
            <a:r>
              <a:rPr lang="en-IN" dirty="0" smtClean="0"/>
              <a:t>Property</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 border-color property allows you to change the color of the border surrounding an element. You can individually change the color of the bottom, left, top and right sides of an element's border using the properties −</a:t>
            </a:r>
          </a:p>
          <a:p>
            <a:r>
              <a:rPr lang="en-US" b="1" dirty="0"/>
              <a:t>border-bottom-color</a:t>
            </a:r>
            <a:r>
              <a:rPr lang="en-US" dirty="0"/>
              <a:t> changes the color of bottom border.</a:t>
            </a:r>
          </a:p>
          <a:p>
            <a:r>
              <a:rPr lang="en-US" b="1" dirty="0"/>
              <a:t>border-top-color</a:t>
            </a:r>
            <a:r>
              <a:rPr lang="en-US" dirty="0"/>
              <a:t> changes the color of top border.</a:t>
            </a:r>
          </a:p>
          <a:p>
            <a:r>
              <a:rPr lang="en-US" b="1" dirty="0"/>
              <a:t>border-left-color</a:t>
            </a:r>
            <a:r>
              <a:rPr lang="en-US" dirty="0"/>
              <a:t> changes the color of left border.</a:t>
            </a:r>
          </a:p>
          <a:p>
            <a:r>
              <a:rPr lang="en-US" b="1" dirty="0"/>
              <a:t>border-right-color</a:t>
            </a:r>
            <a:r>
              <a:rPr lang="en-US" dirty="0"/>
              <a:t> changes the color of right border.</a:t>
            </a:r>
          </a:p>
          <a:p>
            <a:pPr marL="0" indent="0">
              <a:buNone/>
            </a:pPr>
            <a:endParaRPr lang="en-IN" dirty="0"/>
          </a:p>
        </p:txBody>
      </p:sp>
    </p:spTree>
    <p:extLst>
      <p:ext uri="{BB962C8B-B14F-4D97-AF65-F5344CB8AC3E}">
        <p14:creationId xmlns="" xmlns:p14="http://schemas.microsoft.com/office/powerpoint/2010/main" val="35697220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pPr>
              <a:buNone/>
            </a:pPr>
            <a:r>
              <a:rPr lang="en-IN" dirty="0"/>
              <a:t>&lt;html&gt;</a:t>
            </a:r>
          </a:p>
          <a:p>
            <a:pPr>
              <a:buNone/>
            </a:pPr>
            <a:r>
              <a:rPr lang="en-IN" dirty="0"/>
              <a:t>&lt;head&gt;</a:t>
            </a:r>
          </a:p>
          <a:p>
            <a:pPr>
              <a:buNone/>
            </a:pPr>
            <a:r>
              <a:rPr lang="en-IN" dirty="0"/>
              <a:t>    &lt;style type="text/</a:t>
            </a:r>
            <a:r>
              <a:rPr lang="en-IN" dirty="0" err="1"/>
              <a:t>css</a:t>
            </a:r>
            <a:r>
              <a:rPr lang="en-IN" dirty="0"/>
              <a:t>"&gt;</a:t>
            </a:r>
          </a:p>
          <a:p>
            <a:pPr>
              <a:buNone/>
            </a:pPr>
            <a:r>
              <a:rPr lang="en-IN" dirty="0"/>
              <a:t>        p.example1 {</a:t>
            </a:r>
          </a:p>
          <a:p>
            <a:pPr>
              <a:buNone/>
            </a:pPr>
            <a:r>
              <a:rPr lang="en-IN" dirty="0"/>
              <a:t>            border: 1px solid;</a:t>
            </a:r>
          </a:p>
          <a:p>
            <a:pPr>
              <a:buNone/>
            </a:pPr>
            <a:r>
              <a:rPr lang="en-IN" dirty="0"/>
              <a:t>            border-bottom-</a:t>
            </a:r>
            <a:r>
              <a:rPr lang="en-IN" dirty="0" err="1"/>
              <a:t>color</a:t>
            </a:r>
            <a:r>
              <a:rPr lang="en-IN" dirty="0"/>
              <a:t>: #009900; /* Green */</a:t>
            </a:r>
          </a:p>
          <a:p>
            <a:pPr>
              <a:buNone/>
            </a:pPr>
            <a:r>
              <a:rPr lang="en-IN" dirty="0"/>
              <a:t>            border-top-</a:t>
            </a:r>
            <a:r>
              <a:rPr lang="en-IN" dirty="0" err="1"/>
              <a:t>color</a:t>
            </a:r>
            <a:r>
              <a:rPr lang="en-IN" dirty="0"/>
              <a:t>: #FF0000; /* Red */</a:t>
            </a:r>
          </a:p>
          <a:p>
            <a:pPr>
              <a:buNone/>
            </a:pPr>
            <a:r>
              <a:rPr lang="en-IN" dirty="0"/>
              <a:t>            border-left-</a:t>
            </a:r>
            <a:r>
              <a:rPr lang="en-IN" dirty="0" err="1"/>
              <a:t>color</a:t>
            </a:r>
            <a:r>
              <a:rPr lang="en-IN" dirty="0"/>
              <a:t>: #330000; /* Black */</a:t>
            </a:r>
          </a:p>
          <a:p>
            <a:pPr>
              <a:buNone/>
            </a:pPr>
            <a:r>
              <a:rPr lang="en-IN" dirty="0"/>
              <a:t>            border-right-</a:t>
            </a:r>
            <a:r>
              <a:rPr lang="en-IN" dirty="0" err="1"/>
              <a:t>color</a:t>
            </a:r>
            <a:r>
              <a:rPr lang="en-IN" dirty="0"/>
              <a:t>: #0000CC; /* Blue */</a:t>
            </a:r>
          </a:p>
          <a:p>
            <a:pPr>
              <a:buNone/>
            </a:pPr>
            <a:r>
              <a:rPr lang="en-IN" dirty="0"/>
              <a:t>        }</a:t>
            </a:r>
          </a:p>
          <a:p>
            <a:pPr>
              <a:buNone/>
            </a:pPr>
            <a:endParaRPr lang="en-IN" dirty="0"/>
          </a:p>
          <a:p>
            <a:pPr>
              <a:buNone/>
            </a:pPr>
            <a:r>
              <a:rPr lang="en-IN" dirty="0"/>
              <a:t>        p.example2 {</a:t>
            </a:r>
          </a:p>
          <a:p>
            <a:pPr>
              <a:buNone/>
            </a:pPr>
            <a:r>
              <a:rPr lang="en-IN" dirty="0"/>
              <a:t>            border: 1px solid;</a:t>
            </a:r>
          </a:p>
          <a:p>
            <a:pPr>
              <a:buNone/>
            </a:pPr>
            <a:r>
              <a:rPr lang="en-IN" dirty="0"/>
              <a:t>            border-</a:t>
            </a:r>
            <a:r>
              <a:rPr lang="en-IN" dirty="0" err="1"/>
              <a:t>color</a:t>
            </a:r>
            <a:r>
              <a:rPr lang="en-IN" dirty="0"/>
              <a:t>: #009900; /* Green */</a:t>
            </a:r>
          </a:p>
          <a:p>
            <a:pPr>
              <a:buNone/>
            </a:pPr>
            <a:r>
              <a:rPr lang="en-IN" dirty="0"/>
              <a:t>        }</a:t>
            </a:r>
          </a:p>
          <a:p>
            <a:pPr>
              <a:buNone/>
            </a:pPr>
            <a:r>
              <a:rPr lang="en-IN" dirty="0"/>
              <a:t>    &lt;/style&gt;</a:t>
            </a:r>
          </a:p>
          <a:p>
            <a:pPr>
              <a:buNone/>
            </a:pPr>
            <a:r>
              <a:rPr lang="en-IN" dirty="0"/>
              <a:t>&lt;/head&gt;</a:t>
            </a:r>
          </a:p>
          <a:p>
            <a:pPr>
              <a:buNone/>
            </a:pPr>
            <a:endParaRPr lang="en-IN" dirty="0"/>
          </a:p>
          <a:p>
            <a:pPr>
              <a:buNone/>
            </a:pPr>
            <a:r>
              <a:rPr lang="en-IN" dirty="0"/>
              <a:t>&lt;body&gt;</a:t>
            </a:r>
          </a:p>
          <a:p>
            <a:pPr>
              <a:buNone/>
            </a:pPr>
            <a:r>
              <a:rPr lang="en-IN" dirty="0"/>
              <a:t>    &lt;p class="example1"&gt;</a:t>
            </a:r>
          </a:p>
          <a:p>
            <a:pPr>
              <a:buNone/>
            </a:pPr>
            <a:r>
              <a:rPr lang="en-US" dirty="0"/>
              <a:t>        This example is showing all borders in different colors.</a:t>
            </a:r>
          </a:p>
          <a:p>
            <a:pPr>
              <a:buNone/>
            </a:pPr>
            <a:r>
              <a:rPr lang="en-IN" dirty="0"/>
              <a:t>    &lt;/p&gt;</a:t>
            </a:r>
          </a:p>
          <a:p>
            <a:pPr>
              <a:buNone/>
            </a:pPr>
            <a:endParaRPr lang="en-IN" dirty="0"/>
          </a:p>
          <a:p>
            <a:pPr>
              <a:buNone/>
            </a:pPr>
            <a:r>
              <a:rPr lang="en-IN" dirty="0"/>
              <a:t>    &lt;p class="example2"&gt;</a:t>
            </a:r>
          </a:p>
          <a:p>
            <a:pPr>
              <a:buNone/>
            </a:pPr>
            <a:r>
              <a:rPr lang="en-US" dirty="0"/>
              <a:t>        This example is showing all borders in green color only.</a:t>
            </a:r>
          </a:p>
          <a:p>
            <a:pPr>
              <a:buNone/>
            </a:pPr>
            <a:r>
              <a:rPr lang="en-IN" dirty="0"/>
              <a:t>    &lt;/p&gt;</a:t>
            </a:r>
          </a:p>
          <a:p>
            <a:pPr>
              <a:buNone/>
            </a:pPr>
            <a:r>
              <a:rPr lang="en-IN" dirty="0"/>
              <a:t>&lt;/body&gt;</a:t>
            </a:r>
          </a:p>
          <a:p>
            <a:pPr>
              <a:buNone/>
            </a:pPr>
            <a:r>
              <a:rPr lang="en-IN" dirty="0"/>
              <a:t>&lt;/html&gt;</a:t>
            </a:r>
          </a:p>
          <a:p>
            <a:pPr>
              <a:buNone/>
            </a:pPr>
            <a:r>
              <a:rPr lang="en-IN" dirty="0"/>
              <a:t>&lt;html&gt;</a:t>
            </a:r>
          </a:p>
          <a:p>
            <a:pPr>
              <a:buNone/>
            </a:pPr>
            <a:r>
              <a:rPr lang="en-IN" dirty="0"/>
              <a:t>&lt;head&gt;</a:t>
            </a:r>
          </a:p>
          <a:p>
            <a:pPr>
              <a:buNone/>
            </a:pPr>
            <a:r>
              <a:rPr lang="en-IN" dirty="0"/>
              <a:t>    &lt;style type="text/</a:t>
            </a:r>
            <a:r>
              <a:rPr lang="en-IN" dirty="0" err="1"/>
              <a:t>css</a:t>
            </a:r>
            <a:r>
              <a:rPr lang="en-IN" dirty="0"/>
              <a:t>"&gt;</a:t>
            </a:r>
          </a:p>
          <a:p>
            <a:pPr>
              <a:buNone/>
            </a:pPr>
            <a:r>
              <a:rPr lang="en-IN" dirty="0"/>
              <a:t>        p.example1 {</a:t>
            </a:r>
          </a:p>
          <a:p>
            <a:pPr>
              <a:buNone/>
            </a:pPr>
            <a:r>
              <a:rPr lang="en-IN" dirty="0"/>
              <a:t>            border: 1px solid;</a:t>
            </a:r>
          </a:p>
          <a:p>
            <a:pPr>
              <a:buNone/>
            </a:pPr>
            <a:r>
              <a:rPr lang="en-IN" dirty="0"/>
              <a:t>            border-bottom-</a:t>
            </a:r>
            <a:r>
              <a:rPr lang="en-IN" dirty="0" err="1"/>
              <a:t>color</a:t>
            </a:r>
            <a:r>
              <a:rPr lang="en-IN" dirty="0"/>
              <a:t>: #009900; /* Green */</a:t>
            </a:r>
          </a:p>
          <a:p>
            <a:pPr>
              <a:buNone/>
            </a:pPr>
            <a:r>
              <a:rPr lang="en-IN" dirty="0"/>
              <a:t>            border-top-</a:t>
            </a:r>
            <a:r>
              <a:rPr lang="en-IN" dirty="0" err="1"/>
              <a:t>color</a:t>
            </a:r>
            <a:r>
              <a:rPr lang="en-IN" dirty="0"/>
              <a:t>: #FF0000; /* Red */</a:t>
            </a:r>
          </a:p>
          <a:p>
            <a:pPr>
              <a:buNone/>
            </a:pPr>
            <a:r>
              <a:rPr lang="en-IN" dirty="0"/>
              <a:t>            border-left-</a:t>
            </a:r>
            <a:r>
              <a:rPr lang="en-IN" dirty="0" err="1"/>
              <a:t>color</a:t>
            </a:r>
            <a:r>
              <a:rPr lang="en-IN" dirty="0"/>
              <a:t>: #330000; /* Black */</a:t>
            </a:r>
          </a:p>
          <a:p>
            <a:pPr>
              <a:buNone/>
            </a:pPr>
            <a:r>
              <a:rPr lang="en-IN" dirty="0"/>
              <a:t>            border-right-</a:t>
            </a:r>
            <a:r>
              <a:rPr lang="en-IN" dirty="0" err="1"/>
              <a:t>color</a:t>
            </a:r>
            <a:r>
              <a:rPr lang="en-IN" dirty="0"/>
              <a:t>: #0000CC; /* Blue */</a:t>
            </a:r>
          </a:p>
          <a:p>
            <a:pPr>
              <a:buNone/>
            </a:pPr>
            <a:r>
              <a:rPr lang="en-IN" dirty="0"/>
              <a:t>        }</a:t>
            </a:r>
          </a:p>
          <a:p>
            <a:pPr>
              <a:buNone/>
            </a:pPr>
            <a:endParaRPr lang="en-IN" dirty="0"/>
          </a:p>
          <a:p>
            <a:pPr>
              <a:buNone/>
            </a:pPr>
            <a:r>
              <a:rPr lang="en-IN" dirty="0"/>
              <a:t>        p.example2 {</a:t>
            </a:r>
          </a:p>
          <a:p>
            <a:pPr>
              <a:buNone/>
            </a:pPr>
            <a:r>
              <a:rPr lang="en-IN" dirty="0"/>
              <a:t>            border: 1px solid;</a:t>
            </a:r>
          </a:p>
          <a:p>
            <a:pPr>
              <a:buNone/>
            </a:pPr>
            <a:r>
              <a:rPr lang="en-IN" dirty="0"/>
              <a:t>            border-</a:t>
            </a:r>
            <a:r>
              <a:rPr lang="en-IN" dirty="0" err="1"/>
              <a:t>color</a:t>
            </a:r>
            <a:r>
              <a:rPr lang="en-IN" dirty="0"/>
              <a:t>: #009900; /* Green */</a:t>
            </a:r>
          </a:p>
          <a:p>
            <a:pPr>
              <a:buNone/>
            </a:pPr>
            <a:r>
              <a:rPr lang="en-IN" dirty="0"/>
              <a:t>        }</a:t>
            </a:r>
          </a:p>
          <a:p>
            <a:pPr>
              <a:buNone/>
            </a:pPr>
            <a:r>
              <a:rPr lang="en-IN" dirty="0"/>
              <a:t>    &lt;/style&gt;</a:t>
            </a:r>
          </a:p>
          <a:p>
            <a:pPr>
              <a:buNone/>
            </a:pPr>
            <a:r>
              <a:rPr lang="en-IN" dirty="0"/>
              <a:t>&lt;/head&gt;</a:t>
            </a:r>
          </a:p>
          <a:p>
            <a:pPr>
              <a:buNone/>
            </a:pPr>
            <a:endParaRPr lang="en-IN" dirty="0"/>
          </a:p>
          <a:p>
            <a:pPr>
              <a:buNone/>
            </a:pPr>
            <a:r>
              <a:rPr lang="en-IN" dirty="0"/>
              <a:t>&lt;body&gt;</a:t>
            </a:r>
          </a:p>
          <a:p>
            <a:pPr>
              <a:buNone/>
            </a:pPr>
            <a:r>
              <a:rPr lang="en-IN" dirty="0"/>
              <a:t>    &lt;p class="example1"&gt;</a:t>
            </a:r>
          </a:p>
          <a:p>
            <a:pPr>
              <a:buNone/>
            </a:pPr>
            <a:r>
              <a:rPr lang="en-US" dirty="0"/>
              <a:t>        This example is showing all borders in different colors.</a:t>
            </a:r>
          </a:p>
          <a:p>
            <a:pPr>
              <a:buNone/>
            </a:pPr>
            <a:r>
              <a:rPr lang="en-IN" dirty="0"/>
              <a:t>    &lt;/p&gt;</a:t>
            </a:r>
          </a:p>
          <a:p>
            <a:pPr>
              <a:buNone/>
            </a:pPr>
            <a:endParaRPr lang="en-IN" dirty="0"/>
          </a:p>
          <a:p>
            <a:pPr>
              <a:buNone/>
            </a:pPr>
            <a:r>
              <a:rPr lang="en-IN" dirty="0"/>
              <a:t>    &lt;p class="example2"&gt;</a:t>
            </a:r>
          </a:p>
          <a:p>
            <a:pPr>
              <a:buNone/>
            </a:pPr>
            <a:r>
              <a:rPr lang="en-US" dirty="0"/>
              <a:t>        This example is showing all borders in green color only.</a:t>
            </a:r>
          </a:p>
          <a:p>
            <a:pPr>
              <a:buNone/>
            </a:pPr>
            <a:r>
              <a:rPr lang="en-IN" dirty="0"/>
              <a:t>    &lt;/p&gt;</a:t>
            </a:r>
          </a:p>
          <a:p>
            <a:pPr>
              <a:buNone/>
            </a:pPr>
            <a:r>
              <a:rPr lang="en-IN" dirty="0"/>
              <a:t>&lt;/body&gt;</a:t>
            </a:r>
          </a:p>
          <a:p>
            <a:pPr>
              <a:buNone/>
            </a:pPr>
            <a:r>
              <a:rPr lang="en-IN" dirty="0"/>
              <a:t>&lt;/html&gt;</a:t>
            </a:r>
          </a:p>
          <a:p>
            <a:pPr>
              <a:buNone/>
            </a:pPr>
            <a:endParaRPr lang="en-IN" dirty="0"/>
          </a:p>
        </p:txBody>
      </p:sp>
    </p:spTree>
    <p:extLst>
      <p:ext uri="{BB962C8B-B14F-4D97-AF65-F5344CB8AC3E}">
        <p14:creationId xmlns="" xmlns:p14="http://schemas.microsoft.com/office/powerpoint/2010/main" val="166604825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border-style </a:t>
            </a:r>
            <a:r>
              <a:rPr lang="en-IN" dirty="0" smtClean="0"/>
              <a:t>Property</a:t>
            </a:r>
            <a:endParaRPr lang="en-IN" dirty="0"/>
          </a:p>
        </p:txBody>
      </p:sp>
      <p:sp>
        <p:nvSpPr>
          <p:cNvPr id="3" name="Content Placeholder 2"/>
          <p:cNvSpPr>
            <a:spLocks noGrp="1"/>
          </p:cNvSpPr>
          <p:nvPr>
            <p:ph idx="1"/>
          </p:nvPr>
        </p:nvSpPr>
        <p:spPr/>
        <p:txBody>
          <a:bodyPr>
            <a:normAutofit fontScale="70000" lnSpcReduction="20000"/>
          </a:bodyPr>
          <a:lstStyle/>
          <a:p>
            <a:r>
              <a:rPr lang="en-US" dirty="0"/>
              <a:t>The border-style property allows you to select one of the following styles of border −</a:t>
            </a:r>
          </a:p>
          <a:p>
            <a:r>
              <a:rPr lang="en-US" b="1" dirty="0"/>
              <a:t>none</a:t>
            </a:r>
            <a:r>
              <a:rPr lang="en-US" dirty="0"/>
              <a:t> − No border. (Equivalent of border-width:0;)</a:t>
            </a:r>
          </a:p>
          <a:p>
            <a:r>
              <a:rPr lang="en-US" b="1" dirty="0"/>
              <a:t>solid</a:t>
            </a:r>
            <a:r>
              <a:rPr lang="en-US" dirty="0"/>
              <a:t> − Border is a single solid line.</a:t>
            </a:r>
          </a:p>
          <a:p>
            <a:r>
              <a:rPr lang="en-US" b="1" dirty="0"/>
              <a:t>dotted</a:t>
            </a:r>
            <a:r>
              <a:rPr lang="en-US" dirty="0"/>
              <a:t> − Border is a series of dots.</a:t>
            </a:r>
          </a:p>
          <a:p>
            <a:r>
              <a:rPr lang="en-US" b="1" dirty="0"/>
              <a:t>dashed</a:t>
            </a:r>
            <a:r>
              <a:rPr lang="en-US" dirty="0"/>
              <a:t> − Border is a series of short lines.</a:t>
            </a:r>
          </a:p>
          <a:p>
            <a:r>
              <a:rPr lang="en-US" b="1" dirty="0"/>
              <a:t>double</a:t>
            </a:r>
            <a:r>
              <a:rPr lang="en-US" dirty="0"/>
              <a:t> − Border is two solid lines.</a:t>
            </a:r>
          </a:p>
          <a:p>
            <a:r>
              <a:rPr lang="en-US" b="1" dirty="0"/>
              <a:t>groove</a:t>
            </a:r>
            <a:r>
              <a:rPr lang="en-US" dirty="0"/>
              <a:t> − Border looks as though it is carved into the page.</a:t>
            </a:r>
          </a:p>
          <a:p>
            <a:r>
              <a:rPr lang="en-US" b="1" dirty="0"/>
              <a:t>ridge</a:t>
            </a:r>
            <a:r>
              <a:rPr lang="en-US" dirty="0"/>
              <a:t> − Border looks the opposite of groove.</a:t>
            </a:r>
          </a:p>
          <a:p>
            <a:r>
              <a:rPr lang="en-US" b="1" dirty="0"/>
              <a:t>inset</a:t>
            </a:r>
            <a:r>
              <a:rPr lang="en-US" dirty="0"/>
              <a:t> − Border makes the box look like it is embedded in the page.</a:t>
            </a:r>
          </a:p>
          <a:p>
            <a:r>
              <a:rPr lang="en-US" b="1" dirty="0"/>
              <a:t>outset</a:t>
            </a:r>
            <a:r>
              <a:rPr lang="en-US" dirty="0"/>
              <a:t> − Border makes the box look like it is coming out of the canvas.</a:t>
            </a:r>
          </a:p>
          <a:p>
            <a:r>
              <a:rPr lang="en-US" b="1" dirty="0"/>
              <a:t>hidden</a:t>
            </a:r>
            <a:r>
              <a:rPr lang="en-US" dirty="0"/>
              <a:t> − Same as none, except in terms of border-conflict resolution for table elements.</a:t>
            </a:r>
          </a:p>
          <a:p>
            <a:endParaRPr lang="en-IN" dirty="0"/>
          </a:p>
        </p:txBody>
      </p:sp>
    </p:spTree>
    <p:extLst>
      <p:ext uri="{BB962C8B-B14F-4D97-AF65-F5344CB8AC3E}">
        <p14:creationId xmlns="" xmlns:p14="http://schemas.microsoft.com/office/powerpoint/2010/main" val="536624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Universal </a:t>
            </a:r>
            <a:r>
              <a:rPr lang="en-IN" dirty="0" smtClean="0"/>
              <a:t>Selectors</a:t>
            </a:r>
            <a:endParaRPr lang="en-IN" dirty="0"/>
          </a:p>
        </p:txBody>
      </p:sp>
      <p:sp>
        <p:nvSpPr>
          <p:cNvPr id="3" name="Content Placeholder 2"/>
          <p:cNvSpPr>
            <a:spLocks noGrp="1"/>
          </p:cNvSpPr>
          <p:nvPr>
            <p:ph idx="1"/>
          </p:nvPr>
        </p:nvSpPr>
        <p:spPr/>
        <p:txBody>
          <a:bodyPr/>
          <a:lstStyle/>
          <a:p>
            <a:r>
              <a:rPr lang="en-US" dirty="0"/>
              <a:t>Rather than selecting elements of a specific type, the universal selector quite simply </a:t>
            </a:r>
            <a:r>
              <a:rPr lang="en-US" dirty="0" smtClean="0"/>
              <a:t>matches </a:t>
            </a:r>
            <a:r>
              <a:rPr lang="en-US" dirty="0"/>
              <a:t>the name of any element type </a:t>
            </a:r>
            <a:r>
              <a:rPr lang="en-US" dirty="0" smtClean="0"/>
              <a:t>−</a:t>
            </a:r>
          </a:p>
          <a:p>
            <a:endParaRPr lang="en-US" dirty="0"/>
          </a:p>
          <a:p>
            <a:r>
              <a:rPr lang="en-IN" dirty="0"/>
              <a:t>* { </a:t>
            </a:r>
            <a:r>
              <a:rPr lang="en-IN" dirty="0" err="1"/>
              <a:t>color</a:t>
            </a:r>
            <a:r>
              <a:rPr lang="en-IN" dirty="0"/>
              <a:t>: #000000; }</a:t>
            </a:r>
          </a:p>
        </p:txBody>
      </p:sp>
    </p:spTree>
    <p:extLst>
      <p:ext uri="{BB962C8B-B14F-4D97-AF65-F5344CB8AC3E}">
        <p14:creationId xmlns="" xmlns:p14="http://schemas.microsoft.com/office/powerpoint/2010/main" val="137005488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US" dirty="0"/>
              <a:t>You can individually change the style of the bottom, left, top, and right borders of an element using the following properties −</a:t>
            </a:r>
          </a:p>
          <a:p>
            <a:r>
              <a:rPr lang="en-US" b="1" dirty="0"/>
              <a:t>border-bottom-style</a:t>
            </a:r>
            <a:r>
              <a:rPr lang="en-US" dirty="0"/>
              <a:t> changes the style of bottom border.</a:t>
            </a:r>
          </a:p>
          <a:p>
            <a:r>
              <a:rPr lang="en-US" b="1" dirty="0"/>
              <a:t>border-top-style</a:t>
            </a:r>
            <a:r>
              <a:rPr lang="en-US" dirty="0"/>
              <a:t> changes the style of top border.</a:t>
            </a:r>
          </a:p>
          <a:p>
            <a:r>
              <a:rPr lang="en-US" b="1" dirty="0"/>
              <a:t>border-left-style</a:t>
            </a:r>
            <a:r>
              <a:rPr lang="en-US" dirty="0"/>
              <a:t> changes the style of left border.</a:t>
            </a:r>
          </a:p>
          <a:p>
            <a:r>
              <a:rPr lang="en-US" b="1" dirty="0"/>
              <a:t>border-right-style</a:t>
            </a:r>
            <a:r>
              <a:rPr lang="en-US" dirty="0"/>
              <a:t> changes the style of right </a:t>
            </a:r>
            <a:r>
              <a:rPr lang="en-US" dirty="0" smtClean="0"/>
              <a:t>border</a:t>
            </a:r>
            <a:r>
              <a:rPr lang="en-US" dirty="0"/>
              <a:t/>
            </a:r>
            <a:br>
              <a:rPr lang="en-US" dirty="0"/>
            </a:br>
            <a:endParaRPr lang="en-IN" dirty="0"/>
          </a:p>
        </p:txBody>
      </p:sp>
    </p:spTree>
    <p:extLst>
      <p:ext uri="{BB962C8B-B14F-4D97-AF65-F5344CB8AC3E}">
        <p14:creationId xmlns="" xmlns:p14="http://schemas.microsoft.com/office/powerpoint/2010/main" val="211194356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pPr marL="0" indent="0">
              <a:buNone/>
            </a:pPr>
            <a:r>
              <a:rPr lang="en-IN" dirty="0"/>
              <a:t>&lt;html&gt;</a:t>
            </a:r>
          </a:p>
          <a:p>
            <a:pPr marL="0" indent="0">
              <a:buNone/>
            </a:pPr>
            <a:r>
              <a:rPr lang="en-IN" dirty="0"/>
              <a:t>&lt;head&gt;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&lt;p style="border-width:4px; </a:t>
            </a:r>
            <a:r>
              <a:rPr lang="en-IN" dirty="0" err="1"/>
              <a:t>border-style:none</a:t>
            </a:r>
            <a:r>
              <a:rPr lang="en-IN" dirty="0"/>
              <a:t>;"&gt;</a:t>
            </a:r>
          </a:p>
          <a:p>
            <a:pPr marL="0" indent="0">
              <a:buNone/>
            </a:pPr>
            <a:r>
              <a:rPr lang="en-US" dirty="0"/>
              <a:t>        This is a border with none width.</a:t>
            </a:r>
          </a:p>
          <a:p>
            <a:pPr marL="0" indent="0">
              <a:buNone/>
            </a:pPr>
            <a:r>
              <a:rPr lang="en-IN" dirty="0"/>
              <a:t>    &lt;/p&gt;</a:t>
            </a:r>
          </a:p>
          <a:p>
            <a:pPr marL="0" indent="0">
              <a:buNone/>
            </a:pPr>
            <a:endParaRPr lang="en-IN" dirty="0"/>
          </a:p>
          <a:p>
            <a:pPr marL="0" indent="0">
              <a:buNone/>
            </a:pPr>
            <a:r>
              <a:rPr lang="en-IN" dirty="0"/>
              <a:t>    &lt;p style="border-width:4px; </a:t>
            </a:r>
            <a:r>
              <a:rPr lang="en-IN" dirty="0" err="1"/>
              <a:t>border-style:solid</a:t>
            </a:r>
            <a:r>
              <a:rPr lang="en-IN" dirty="0"/>
              <a:t>;"&gt;</a:t>
            </a:r>
          </a:p>
          <a:p>
            <a:pPr marL="0" indent="0">
              <a:buNone/>
            </a:pPr>
            <a:r>
              <a:rPr lang="en-US" dirty="0"/>
              <a:t>        This is a solid border.</a:t>
            </a:r>
          </a:p>
          <a:p>
            <a:pPr marL="0" indent="0">
              <a:buNone/>
            </a:pPr>
            <a:r>
              <a:rPr lang="en-IN" dirty="0"/>
              <a:t>    &lt;/p&gt;</a:t>
            </a:r>
          </a:p>
          <a:p>
            <a:pPr marL="0" indent="0">
              <a:buNone/>
            </a:pPr>
            <a:endParaRPr lang="en-IN" dirty="0"/>
          </a:p>
          <a:p>
            <a:pPr marL="0" indent="0">
              <a:buNone/>
            </a:pPr>
            <a:r>
              <a:rPr lang="en-IN" dirty="0"/>
              <a:t>    &lt;p style="border-width:4px; </a:t>
            </a:r>
            <a:r>
              <a:rPr lang="en-IN" dirty="0" err="1"/>
              <a:t>border-style:dashed</a:t>
            </a:r>
            <a:r>
              <a:rPr lang="en-IN" dirty="0"/>
              <a:t>;"&gt;</a:t>
            </a:r>
          </a:p>
          <a:p>
            <a:pPr marL="0" indent="0">
              <a:buNone/>
            </a:pPr>
            <a:r>
              <a:rPr lang="en-US" dirty="0"/>
              <a:t>        This is a dashed border.</a:t>
            </a:r>
          </a:p>
          <a:p>
            <a:pPr marL="0" indent="0">
              <a:buNone/>
            </a:pPr>
            <a:r>
              <a:rPr lang="en-IN" dirty="0"/>
              <a:t>    &lt;/p&gt;</a:t>
            </a:r>
          </a:p>
          <a:p>
            <a:pPr marL="0" indent="0">
              <a:buNone/>
            </a:pPr>
            <a:endParaRPr lang="en-IN" dirty="0"/>
          </a:p>
          <a:p>
            <a:pPr marL="0" indent="0">
              <a:buNone/>
            </a:pPr>
            <a:r>
              <a:rPr lang="en-IN" dirty="0"/>
              <a:t>    &lt;p style="border-width:4px; </a:t>
            </a:r>
            <a:r>
              <a:rPr lang="en-IN" dirty="0" err="1"/>
              <a:t>border-style:double</a:t>
            </a:r>
            <a:r>
              <a:rPr lang="en-IN" dirty="0"/>
              <a:t>;"&gt;</a:t>
            </a:r>
          </a:p>
          <a:p>
            <a:pPr marL="0" indent="0">
              <a:buNone/>
            </a:pPr>
            <a:r>
              <a:rPr lang="en-US" dirty="0"/>
              <a:t>        This is a double border.</a:t>
            </a:r>
          </a:p>
          <a:p>
            <a:pPr marL="0" indent="0">
              <a:buNone/>
            </a:pPr>
            <a:r>
              <a:rPr lang="en-IN" dirty="0"/>
              <a:t>    &lt;/p&gt;</a:t>
            </a:r>
          </a:p>
          <a:p>
            <a:pPr marL="0" indent="0">
              <a:buNone/>
            </a:pPr>
            <a:endParaRPr lang="en-IN" dirty="0"/>
          </a:p>
          <a:p>
            <a:pPr marL="0" indent="0">
              <a:buNone/>
            </a:pPr>
            <a:r>
              <a:rPr lang="en-IN" dirty="0"/>
              <a:t>    &lt;p style="border-width:4px; </a:t>
            </a:r>
            <a:r>
              <a:rPr lang="en-IN" dirty="0" err="1"/>
              <a:t>border-style:groove</a:t>
            </a:r>
            <a:r>
              <a:rPr lang="en-IN" dirty="0"/>
              <a:t>;"&gt;</a:t>
            </a:r>
          </a:p>
          <a:p>
            <a:pPr marL="0" indent="0">
              <a:buNone/>
            </a:pPr>
            <a:r>
              <a:rPr lang="en-US" dirty="0"/>
              <a:t>        This is a groove border.</a:t>
            </a:r>
          </a:p>
          <a:p>
            <a:pPr marL="0" indent="0">
              <a:buNone/>
            </a:pPr>
            <a:r>
              <a:rPr lang="en-IN" dirty="0"/>
              <a:t>    &lt;/p&gt;</a:t>
            </a:r>
          </a:p>
          <a:p>
            <a:pPr marL="0" indent="0">
              <a:buNone/>
            </a:pPr>
            <a:endParaRPr lang="en-IN" dirty="0"/>
          </a:p>
          <a:p>
            <a:pPr marL="0" indent="0">
              <a:buNone/>
            </a:pPr>
            <a:r>
              <a:rPr lang="en-IN" dirty="0"/>
              <a:t>    &lt;p style="border-width:4px; </a:t>
            </a:r>
            <a:r>
              <a:rPr lang="en-IN" dirty="0" err="1"/>
              <a:t>border-style:ridge</a:t>
            </a:r>
            <a:r>
              <a:rPr lang="en-IN" dirty="0"/>
              <a:t>"&gt;</a:t>
            </a:r>
          </a:p>
          <a:p>
            <a:pPr marL="0" indent="0">
              <a:buNone/>
            </a:pPr>
            <a:r>
              <a:rPr lang="en-US" dirty="0"/>
              <a:t>        This is a ridge  border.</a:t>
            </a:r>
          </a:p>
          <a:p>
            <a:pPr marL="0" indent="0">
              <a:buNone/>
            </a:pPr>
            <a:r>
              <a:rPr lang="en-IN" dirty="0"/>
              <a:t>    &lt;/p&gt;</a:t>
            </a:r>
          </a:p>
          <a:p>
            <a:pPr marL="0" indent="0">
              <a:buNone/>
            </a:pPr>
            <a:endParaRPr lang="en-IN" dirty="0"/>
          </a:p>
          <a:p>
            <a:pPr marL="0" indent="0">
              <a:buNone/>
            </a:pPr>
            <a:r>
              <a:rPr lang="en-IN" dirty="0"/>
              <a:t>    &lt;p style="border-width:4px; </a:t>
            </a:r>
            <a:r>
              <a:rPr lang="en-IN" dirty="0" err="1"/>
              <a:t>border-style:inset</a:t>
            </a:r>
            <a:r>
              <a:rPr lang="en-IN" dirty="0"/>
              <a:t>;"&gt;</a:t>
            </a:r>
          </a:p>
          <a:p>
            <a:pPr marL="0" indent="0">
              <a:buNone/>
            </a:pPr>
            <a:r>
              <a:rPr lang="en-US" dirty="0"/>
              <a:t>        This is a inset border.</a:t>
            </a:r>
          </a:p>
          <a:p>
            <a:pPr marL="0" indent="0">
              <a:buNone/>
            </a:pPr>
            <a:r>
              <a:rPr lang="en-IN" dirty="0"/>
              <a:t>    &lt;/p&gt;</a:t>
            </a:r>
          </a:p>
          <a:p>
            <a:pPr marL="0" indent="0">
              <a:buNone/>
            </a:pPr>
            <a:endParaRPr lang="en-IN" dirty="0"/>
          </a:p>
          <a:p>
            <a:pPr marL="0" indent="0">
              <a:buNone/>
            </a:pPr>
            <a:r>
              <a:rPr lang="en-IN" dirty="0"/>
              <a:t>    &lt;p style="border-width:4px; </a:t>
            </a:r>
            <a:r>
              <a:rPr lang="en-IN" dirty="0" err="1"/>
              <a:t>border-style:outset</a:t>
            </a:r>
            <a:r>
              <a:rPr lang="en-IN" dirty="0"/>
              <a:t>;"&gt;</a:t>
            </a:r>
          </a:p>
          <a:p>
            <a:pPr marL="0" indent="0">
              <a:buNone/>
            </a:pPr>
            <a:r>
              <a:rPr lang="en-US" dirty="0"/>
              <a:t>        This is a outset border.</a:t>
            </a:r>
          </a:p>
          <a:p>
            <a:pPr marL="0" indent="0">
              <a:buNone/>
            </a:pPr>
            <a:r>
              <a:rPr lang="en-IN" dirty="0"/>
              <a:t>    &lt;/p&gt;</a:t>
            </a:r>
          </a:p>
          <a:p>
            <a:pPr marL="0" indent="0">
              <a:buNone/>
            </a:pPr>
            <a:endParaRPr lang="en-IN" dirty="0"/>
          </a:p>
          <a:p>
            <a:pPr marL="0" indent="0">
              <a:buNone/>
            </a:pPr>
            <a:r>
              <a:rPr lang="en-IN" dirty="0"/>
              <a:t>    &lt;p style="border-width:4px; </a:t>
            </a:r>
            <a:r>
              <a:rPr lang="en-IN" dirty="0" err="1"/>
              <a:t>border-style:hidden</a:t>
            </a:r>
            <a:r>
              <a:rPr lang="en-IN" dirty="0"/>
              <a:t>;"&gt;</a:t>
            </a:r>
          </a:p>
          <a:p>
            <a:pPr marL="0" indent="0">
              <a:buNone/>
            </a:pPr>
            <a:r>
              <a:rPr lang="en-US" dirty="0"/>
              <a:t>        This is a hidden border.</a:t>
            </a:r>
          </a:p>
          <a:p>
            <a:pPr marL="0" indent="0">
              <a:buNone/>
            </a:pPr>
            <a:r>
              <a:rPr lang="en-IN" dirty="0"/>
              <a:t>    &lt;/p&gt;</a:t>
            </a:r>
          </a:p>
          <a:p>
            <a:pPr marL="0" indent="0">
              <a:buNone/>
            </a:pPr>
            <a:endParaRPr lang="en-IN" dirty="0"/>
          </a:p>
          <a:p>
            <a:pPr marL="0" indent="0">
              <a:buNone/>
            </a:pPr>
            <a:r>
              <a:rPr lang="en-IN" dirty="0"/>
              <a:t>    &lt;p style="border-width:4px;</a:t>
            </a:r>
          </a:p>
          <a:p>
            <a:pPr marL="0" indent="0">
              <a:buNone/>
            </a:pPr>
            <a:r>
              <a:rPr lang="en-IN" dirty="0"/>
              <a:t>         </a:t>
            </a:r>
            <a:r>
              <a:rPr lang="en-IN" dirty="0" err="1"/>
              <a:t>border-top-style:solid</a:t>
            </a:r>
            <a:r>
              <a:rPr lang="en-IN" dirty="0"/>
              <a:t>;</a:t>
            </a:r>
          </a:p>
          <a:p>
            <a:pPr marL="0" indent="0">
              <a:buNone/>
            </a:pPr>
            <a:r>
              <a:rPr lang="en-IN" dirty="0"/>
              <a:t>         </a:t>
            </a:r>
            <a:r>
              <a:rPr lang="en-IN" dirty="0" err="1"/>
              <a:t>border-bottom-style:dashed</a:t>
            </a:r>
            <a:r>
              <a:rPr lang="en-IN" dirty="0"/>
              <a:t>;</a:t>
            </a:r>
          </a:p>
          <a:p>
            <a:pPr marL="0" indent="0">
              <a:buNone/>
            </a:pPr>
            <a:r>
              <a:rPr lang="en-IN" dirty="0"/>
              <a:t>         </a:t>
            </a:r>
            <a:r>
              <a:rPr lang="en-IN" dirty="0" err="1"/>
              <a:t>border-left-style:groove</a:t>
            </a:r>
            <a:r>
              <a:rPr lang="en-IN" dirty="0"/>
              <a:t>;</a:t>
            </a:r>
          </a:p>
          <a:p>
            <a:pPr marL="0" indent="0">
              <a:buNone/>
            </a:pPr>
            <a:r>
              <a:rPr lang="en-IN" dirty="0"/>
              <a:t>         </a:t>
            </a:r>
            <a:r>
              <a:rPr lang="en-IN" dirty="0" err="1"/>
              <a:t>border-right-style:double</a:t>
            </a:r>
            <a:r>
              <a:rPr lang="en-IN" dirty="0"/>
              <a:t>;"&gt;</a:t>
            </a:r>
          </a:p>
          <a:p>
            <a:pPr marL="0" indent="0">
              <a:buNone/>
            </a:pPr>
            <a:r>
              <a:rPr lang="en-US" dirty="0"/>
              <a:t>        This is a </a:t>
            </a:r>
            <a:r>
              <a:rPr lang="en-US" dirty="0" err="1"/>
              <a:t>a</a:t>
            </a:r>
            <a:r>
              <a:rPr lang="en-US" dirty="0"/>
              <a:t> border with four different styles.</a:t>
            </a:r>
          </a:p>
          <a:p>
            <a:pPr marL="0" indent="0">
              <a:buNone/>
            </a:pPr>
            <a:r>
              <a:rPr lang="en-IN" dirty="0"/>
              <a:t>    &lt;/p&gt;</a:t>
            </a:r>
          </a:p>
          <a:p>
            <a:pPr marL="0" indent="0">
              <a:buNone/>
            </a:pPr>
            <a:r>
              <a:rPr lang="en-IN" dirty="0"/>
              <a:t>&lt;/body&gt;</a:t>
            </a:r>
          </a:p>
          <a:p>
            <a:pPr marL="0" indent="0">
              <a:buNone/>
            </a:pPr>
            <a:r>
              <a:rPr lang="en-IN" dirty="0"/>
              <a:t>&lt;/html&gt;</a:t>
            </a:r>
          </a:p>
          <a:p>
            <a:pPr marL="0" indent="0">
              <a:buNone/>
            </a:pPr>
            <a:endParaRPr lang="en-IN" dirty="0"/>
          </a:p>
        </p:txBody>
      </p:sp>
    </p:spTree>
    <p:extLst>
      <p:ext uri="{BB962C8B-B14F-4D97-AF65-F5344CB8AC3E}">
        <p14:creationId xmlns="" xmlns:p14="http://schemas.microsoft.com/office/powerpoint/2010/main" val="24620666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border-width </a:t>
            </a:r>
            <a:r>
              <a:rPr lang="en-IN" dirty="0" smtClean="0"/>
              <a:t>Property</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border-width property allows you to set the width of an element borders. The value of this property could be either a length in </a:t>
            </a:r>
            <a:r>
              <a:rPr lang="en-US" dirty="0" err="1"/>
              <a:t>px</a:t>
            </a:r>
            <a:r>
              <a:rPr lang="en-US" dirty="0"/>
              <a:t>, </a:t>
            </a:r>
            <a:r>
              <a:rPr lang="en-US" dirty="0" err="1"/>
              <a:t>pt</a:t>
            </a:r>
            <a:r>
              <a:rPr lang="en-US" dirty="0"/>
              <a:t> or cm or it should be set to </a:t>
            </a:r>
            <a:r>
              <a:rPr lang="en-US" i="1" dirty="0"/>
              <a:t>thin, medium or thick.</a:t>
            </a:r>
            <a:endParaRPr lang="en-US" dirty="0"/>
          </a:p>
          <a:p>
            <a:r>
              <a:rPr lang="en-US" dirty="0"/>
              <a:t>You can individually change the width of the bottom, top, left, and right borders of an element using the following properties −</a:t>
            </a:r>
          </a:p>
          <a:p>
            <a:r>
              <a:rPr lang="en-US" b="1" dirty="0"/>
              <a:t>border-bottom-width</a:t>
            </a:r>
            <a:r>
              <a:rPr lang="en-US" dirty="0"/>
              <a:t> changes the width of bottom border.</a:t>
            </a:r>
          </a:p>
          <a:p>
            <a:r>
              <a:rPr lang="en-US" b="1" dirty="0"/>
              <a:t>border-top-width</a:t>
            </a:r>
            <a:r>
              <a:rPr lang="en-US" dirty="0"/>
              <a:t> changes the width of top border.</a:t>
            </a:r>
          </a:p>
          <a:p>
            <a:r>
              <a:rPr lang="en-US" b="1" dirty="0"/>
              <a:t>border-left-width</a:t>
            </a:r>
            <a:r>
              <a:rPr lang="en-US" dirty="0"/>
              <a:t> changes the width of left border.</a:t>
            </a:r>
          </a:p>
          <a:p>
            <a:r>
              <a:rPr lang="en-US" b="1" dirty="0"/>
              <a:t>border-right-width</a:t>
            </a:r>
            <a:r>
              <a:rPr lang="en-US" dirty="0"/>
              <a:t> changes the width of right border.</a:t>
            </a:r>
          </a:p>
          <a:p>
            <a:pPr marL="0" indent="0">
              <a:buNone/>
            </a:pPr>
            <a:endParaRPr lang="en-IN" dirty="0"/>
          </a:p>
        </p:txBody>
      </p:sp>
    </p:spTree>
    <p:extLst>
      <p:ext uri="{BB962C8B-B14F-4D97-AF65-F5344CB8AC3E}">
        <p14:creationId xmlns="" xmlns:p14="http://schemas.microsoft.com/office/powerpoint/2010/main" val="25011414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pPr marL="0" indent="0">
              <a:buNone/>
            </a:pPr>
            <a:r>
              <a:rPr lang="en-IN" dirty="0"/>
              <a:t>&lt;html&gt;</a:t>
            </a:r>
          </a:p>
          <a:p>
            <a:pPr marL="0" indent="0">
              <a:buNone/>
            </a:pPr>
            <a:r>
              <a:rPr lang="en-IN" dirty="0"/>
              <a:t>&lt;head&gt;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&lt;p style="border-width:4px; </a:t>
            </a:r>
            <a:r>
              <a:rPr lang="en-IN" dirty="0" err="1"/>
              <a:t>border-style:solid</a:t>
            </a:r>
            <a:r>
              <a:rPr lang="en-IN" dirty="0"/>
              <a:t>;"&gt;</a:t>
            </a:r>
          </a:p>
          <a:p>
            <a:pPr marL="0" indent="0">
              <a:buNone/>
            </a:pPr>
            <a:r>
              <a:rPr lang="en-US" dirty="0"/>
              <a:t>        This is a solid border whose width is 4px.</a:t>
            </a:r>
          </a:p>
          <a:p>
            <a:pPr marL="0" indent="0">
              <a:buNone/>
            </a:pPr>
            <a:r>
              <a:rPr lang="en-IN" dirty="0"/>
              <a:t>    &lt;/p&gt;</a:t>
            </a:r>
          </a:p>
          <a:p>
            <a:pPr marL="0" indent="0">
              <a:buNone/>
            </a:pPr>
            <a:endParaRPr lang="en-IN" dirty="0"/>
          </a:p>
          <a:p>
            <a:pPr marL="0" indent="0">
              <a:buNone/>
            </a:pPr>
            <a:r>
              <a:rPr lang="en-IN" dirty="0"/>
              <a:t>    &lt;p style="border-width:4pt; </a:t>
            </a:r>
            <a:r>
              <a:rPr lang="en-IN" dirty="0" err="1"/>
              <a:t>border-style:solid</a:t>
            </a:r>
            <a:r>
              <a:rPr lang="en-IN" dirty="0"/>
              <a:t>;"&gt;</a:t>
            </a:r>
          </a:p>
          <a:p>
            <a:pPr marL="0" indent="0">
              <a:buNone/>
            </a:pPr>
            <a:r>
              <a:rPr lang="en-US" dirty="0"/>
              <a:t>        This is a solid border whose width is 4pt.</a:t>
            </a:r>
          </a:p>
          <a:p>
            <a:pPr marL="0" indent="0">
              <a:buNone/>
            </a:pPr>
            <a:r>
              <a:rPr lang="en-IN" dirty="0"/>
              <a:t>    &lt;/p&gt;</a:t>
            </a:r>
          </a:p>
          <a:p>
            <a:pPr marL="0" indent="0">
              <a:buNone/>
            </a:pPr>
            <a:endParaRPr lang="en-IN" dirty="0"/>
          </a:p>
          <a:p>
            <a:pPr marL="0" indent="0">
              <a:buNone/>
            </a:pPr>
            <a:r>
              <a:rPr lang="en-IN" dirty="0"/>
              <a:t>    &lt;p style="</a:t>
            </a:r>
            <a:r>
              <a:rPr lang="en-IN" dirty="0" err="1"/>
              <a:t>border-width:thin</a:t>
            </a:r>
            <a:r>
              <a:rPr lang="en-IN" dirty="0"/>
              <a:t>; </a:t>
            </a:r>
            <a:r>
              <a:rPr lang="en-IN" dirty="0" err="1"/>
              <a:t>border-style:solid</a:t>
            </a:r>
            <a:r>
              <a:rPr lang="en-IN" dirty="0"/>
              <a:t>;"&gt;</a:t>
            </a:r>
          </a:p>
          <a:p>
            <a:pPr marL="0" indent="0">
              <a:buNone/>
            </a:pPr>
            <a:r>
              <a:rPr lang="en-US" dirty="0"/>
              <a:t>        This is a solid border whose width is thin.</a:t>
            </a:r>
          </a:p>
          <a:p>
            <a:pPr marL="0" indent="0">
              <a:buNone/>
            </a:pPr>
            <a:r>
              <a:rPr lang="en-IN" dirty="0"/>
              <a:t>    &lt;/p&gt;</a:t>
            </a:r>
          </a:p>
          <a:p>
            <a:pPr marL="0" indent="0">
              <a:buNone/>
            </a:pPr>
            <a:endParaRPr lang="en-IN" dirty="0"/>
          </a:p>
          <a:p>
            <a:pPr marL="0" indent="0">
              <a:buNone/>
            </a:pPr>
            <a:r>
              <a:rPr lang="en-IN" dirty="0"/>
              <a:t>    &lt;p style="</a:t>
            </a:r>
            <a:r>
              <a:rPr lang="en-IN" dirty="0" err="1"/>
              <a:t>border-width:medium</a:t>
            </a:r>
            <a:r>
              <a:rPr lang="en-IN" dirty="0"/>
              <a:t>; </a:t>
            </a:r>
            <a:r>
              <a:rPr lang="en-IN" dirty="0" err="1"/>
              <a:t>border-style:solid</a:t>
            </a:r>
            <a:r>
              <a:rPr lang="en-IN" dirty="0"/>
              <a:t>;"&gt;</a:t>
            </a:r>
          </a:p>
          <a:p>
            <a:pPr marL="0" indent="0">
              <a:buNone/>
            </a:pPr>
            <a:r>
              <a:rPr lang="en-US" dirty="0"/>
              <a:t>        This is a solid border whose width is medium;</a:t>
            </a:r>
          </a:p>
          <a:p>
            <a:pPr marL="0" indent="0">
              <a:buNone/>
            </a:pPr>
            <a:r>
              <a:rPr lang="en-IN" dirty="0"/>
              <a:t>    &lt;/p&gt;</a:t>
            </a:r>
          </a:p>
          <a:p>
            <a:pPr marL="0" indent="0">
              <a:buNone/>
            </a:pPr>
            <a:endParaRPr lang="en-IN" dirty="0"/>
          </a:p>
          <a:p>
            <a:pPr marL="0" indent="0">
              <a:buNone/>
            </a:pPr>
            <a:r>
              <a:rPr lang="en-IN" dirty="0"/>
              <a:t>    &lt;p style="</a:t>
            </a:r>
            <a:r>
              <a:rPr lang="en-IN" dirty="0" err="1"/>
              <a:t>border-width:thick</a:t>
            </a:r>
            <a:r>
              <a:rPr lang="en-IN" dirty="0"/>
              <a:t>; </a:t>
            </a:r>
            <a:r>
              <a:rPr lang="en-IN" dirty="0" err="1"/>
              <a:t>border-style:solid</a:t>
            </a:r>
            <a:r>
              <a:rPr lang="en-IN" dirty="0"/>
              <a:t>;"&gt;</a:t>
            </a:r>
          </a:p>
          <a:p>
            <a:pPr marL="0" indent="0">
              <a:buNone/>
            </a:pPr>
            <a:r>
              <a:rPr lang="en-US" dirty="0"/>
              <a:t>        This is a solid border whose width is thick.</a:t>
            </a:r>
          </a:p>
          <a:p>
            <a:pPr marL="0" indent="0">
              <a:buNone/>
            </a:pPr>
            <a:r>
              <a:rPr lang="en-IN" dirty="0"/>
              <a:t>    &lt;/p&gt;</a:t>
            </a:r>
          </a:p>
          <a:p>
            <a:pPr marL="0" indent="0">
              <a:buNone/>
            </a:pPr>
            <a:endParaRPr lang="en-IN" dirty="0"/>
          </a:p>
          <a:p>
            <a:pPr marL="0" indent="0">
              <a:buNone/>
            </a:pPr>
            <a:r>
              <a:rPr lang="en-IN" dirty="0"/>
              <a:t>    &lt;p style="border-bottom-width:4px;border-top-width:10px;</a:t>
            </a:r>
          </a:p>
          <a:p>
            <a:pPr marL="0" indent="0">
              <a:buNone/>
            </a:pPr>
            <a:r>
              <a:rPr lang="en-IN" dirty="0"/>
              <a:t>         border-left-width: 2px;border-right-width:15px;border-style:solid;"&gt;</a:t>
            </a:r>
          </a:p>
          <a:p>
            <a:pPr marL="0" indent="0">
              <a:buNone/>
            </a:pPr>
            <a:r>
              <a:rPr lang="en-US" dirty="0"/>
              <a:t>        This is a </a:t>
            </a:r>
            <a:r>
              <a:rPr lang="en-US" dirty="0" err="1"/>
              <a:t>a</a:t>
            </a:r>
            <a:r>
              <a:rPr lang="en-US" dirty="0"/>
              <a:t> border with four different width.</a:t>
            </a:r>
          </a:p>
          <a:p>
            <a:pPr marL="0" indent="0">
              <a:buNone/>
            </a:pPr>
            <a:r>
              <a:rPr lang="en-IN" dirty="0"/>
              <a:t>    &lt;/p&gt;</a:t>
            </a:r>
          </a:p>
          <a:p>
            <a:pPr marL="0" indent="0">
              <a:buNone/>
            </a:pPr>
            <a:r>
              <a:rPr lang="en-IN" dirty="0"/>
              <a:t>&lt;/body&gt;</a:t>
            </a:r>
          </a:p>
          <a:p>
            <a:pPr marL="0" indent="0">
              <a:buNone/>
            </a:pPr>
            <a:r>
              <a:rPr lang="en-IN" dirty="0"/>
              <a:t>&lt;/html&gt;</a:t>
            </a:r>
          </a:p>
          <a:p>
            <a:endParaRPr lang="en-IN" dirty="0"/>
          </a:p>
        </p:txBody>
      </p:sp>
    </p:spTree>
    <p:extLst>
      <p:ext uri="{BB962C8B-B14F-4D97-AF65-F5344CB8AC3E}">
        <p14:creationId xmlns="" xmlns:p14="http://schemas.microsoft.com/office/powerpoint/2010/main" val="129691698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Border Properties Using </a:t>
            </a:r>
            <a:r>
              <a:rPr lang="en-IN" dirty="0" smtClean="0"/>
              <a:t>Shorthand</a:t>
            </a:r>
            <a:endParaRPr lang="en-IN" dirty="0"/>
          </a:p>
        </p:txBody>
      </p:sp>
      <p:sp>
        <p:nvSpPr>
          <p:cNvPr id="3" name="Content Placeholder 2"/>
          <p:cNvSpPr>
            <a:spLocks noGrp="1"/>
          </p:cNvSpPr>
          <p:nvPr>
            <p:ph idx="1"/>
          </p:nvPr>
        </p:nvSpPr>
        <p:spPr/>
        <p:txBody>
          <a:bodyPr>
            <a:normAutofit lnSpcReduction="10000"/>
          </a:bodyPr>
          <a:lstStyle/>
          <a:p>
            <a:r>
              <a:rPr lang="en-US" dirty="0"/>
              <a:t>The border property allows you to specify color, style, and width of lines in one property −</a:t>
            </a:r>
          </a:p>
          <a:p>
            <a:r>
              <a:rPr lang="en-US" dirty="0"/>
              <a:t>The following example shows how to use all the three properties into a single property. This is the most frequently used property to set border around any element.</a:t>
            </a:r>
          </a:p>
          <a:p>
            <a:r>
              <a:rPr lang="en-US" dirty="0"/>
              <a:t/>
            </a:r>
            <a:br>
              <a:rPr lang="en-US" dirty="0"/>
            </a:br>
            <a:endParaRPr lang="en-IN" dirty="0"/>
          </a:p>
        </p:txBody>
      </p:sp>
    </p:spTree>
    <p:extLst>
      <p:ext uri="{BB962C8B-B14F-4D97-AF65-F5344CB8AC3E}">
        <p14:creationId xmlns="" xmlns:p14="http://schemas.microsoft.com/office/powerpoint/2010/main" val="29600095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IN" dirty="0"/>
              <a:t>&lt;html&gt;</a:t>
            </a:r>
          </a:p>
          <a:p>
            <a:pPr marL="0" indent="0">
              <a:buNone/>
            </a:pPr>
            <a:r>
              <a:rPr lang="en-IN" dirty="0"/>
              <a:t>&lt;head&gt;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&lt;p style="border:4px solid red;"&gt;</a:t>
            </a:r>
          </a:p>
          <a:p>
            <a:pPr marL="0" indent="0">
              <a:buNone/>
            </a:pPr>
            <a:r>
              <a:rPr lang="en-US" dirty="0"/>
              <a:t>        This example is showing shorthand property for border.</a:t>
            </a:r>
          </a:p>
          <a:p>
            <a:pPr marL="0" indent="0">
              <a:buNone/>
            </a:pPr>
            <a:r>
              <a:rPr lang="en-IN" dirty="0"/>
              <a:t>    &lt;/p&gt;</a:t>
            </a:r>
          </a:p>
          <a:p>
            <a:pPr marL="0" indent="0">
              <a:buNone/>
            </a:pPr>
            <a:r>
              <a:rPr lang="en-IN" dirty="0"/>
              <a:t>&lt;/body&gt;</a:t>
            </a:r>
          </a:p>
          <a:p>
            <a:pPr marL="0" indent="0">
              <a:buNone/>
            </a:pPr>
            <a:r>
              <a:rPr lang="en-IN" dirty="0"/>
              <a:t>&lt;/html&gt;</a:t>
            </a:r>
          </a:p>
          <a:p>
            <a:endParaRPr lang="en-IN" dirty="0"/>
          </a:p>
        </p:txBody>
      </p:sp>
    </p:spTree>
    <p:extLst>
      <p:ext uri="{BB962C8B-B14F-4D97-AF65-F5344CB8AC3E}">
        <p14:creationId xmlns="" xmlns:p14="http://schemas.microsoft.com/office/powerpoint/2010/main" val="9892886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CSS - </a:t>
            </a:r>
            <a:r>
              <a:rPr lang="en-IN" dirty="0" smtClean="0"/>
              <a:t>Paddings</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 </a:t>
            </a:r>
            <a:r>
              <a:rPr lang="en-US" b="1" dirty="0"/>
              <a:t>padding-bottom</a:t>
            </a:r>
            <a:r>
              <a:rPr lang="en-US" dirty="0"/>
              <a:t> specifies the bottom padding of an element.</a:t>
            </a:r>
          </a:p>
          <a:p>
            <a:r>
              <a:rPr lang="en-US" dirty="0"/>
              <a:t>The </a:t>
            </a:r>
            <a:r>
              <a:rPr lang="en-US" b="1" dirty="0"/>
              <a:t>padding-top</a:t>
            </a:r>
            <a:r>
              <a:rPr lang="en-US" dirty="0"/>
              <a:t> specifies the top padding of an element.</a:t>
            </a:r>
          </a:p>
          <a:p>
            <a:r>
              <a:rPr lang="en-US" dirty="0"/>
              <a:t>The </a:t>
            </a:r>
            <a:r>
              <a:rPr lang="en-US" b="1" dirty="0"/>
              <a:t>padding-left</a:t>
            </a:r>
            <a:r>
              <a:rPr lang="en-US" dirty="0"/>
              <a:t> specifies the left padding of an element.</a:t>
            </a:r>
          </a:p>
          <a:p>
            <a:r>
              <a:rPr lang="en-US" dirty="0"/>
              <a:t>The </a:t>
            </a:r>
            <a:r>
              <a:rPr lang="en-US" b="1" dirty="0"/>
              <a:t>padding-right</a:t>
            </a:r>
            <a:r>
              <a:rPr lang="en-US" dirty="0"/>
              <a:t> specifies the right padding of an element.</a:t>
            </a:r>
          </a:p>
          <a:p>
            <a:r>
              <a:rPr lang="en-US" dirty="0"/>
              <a:t>The </a:t>
            </a:r>
            <a:r>
              <a:rPr lang="en-US" b="1" dirty="0"/>
              <a:t>padding</a:t>
            </a:r>
            <a:r>
              <a:rPr lang="en-US" dirty="0"/>
              <a:t> serves as shorthand for the preceding properties</a:t>
            </a:r>
            <a:r>
              <a:rPr lang="en-US" dirty="0" smtClean="0"/>
              <a:t>.</a:t>
            </a:r>
            <a:endParaRPr lang="en-US" dirty="0"/>
          </a:p>
        </p:txBody>
      </p:sp>
    </p:spTree>
    <p:extLst>
      <p:ext uri="{BB962C8B-B14F-4D97-AF65-F5344CB8AC3E}">
        <p14:creationId xmlns="" xmlns:p14="http://schemas.microsoft.com/office/powerpoint/2010/main" val="23347479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padding-bottom Property</a:t>
            </a:r>
          </a:p>
          <a:p>
            <a:r>
              <a:rPr lang="en-US" dirty="0"/>
              <a:t>The </a:t>
            </a:r>
            <a:r>
              <a:rPr lang="en-US" i="1" dirty="0"/>
              <a:t>padding-bottom</a:t>
            </a:r>
            <a:r>
              <a:rPr lang="en-US" dirty="0"/>
              <a:t> property sets the bottom padding (space) of an element. This can take a value in terms of length of %.</a:t>
            </a:r>
          </a:p>
          <a:p>
            <a:r>
              <a:rPr lang="en-US" dirty="0"/>
              <a:t/>
            </a:r>
            <a:br>
              <a:rPr lang="en-US" dirty="0"/>
            </a:br>
            <a:r>
              <a:rPr lang="en-IN" dirty="0"/>
              <a:t/>
            </a:r>
            <a:br>
              <a:rPr lang="en-IN" dirty="0"/>
            </a:br>
            <a:endParaRPr lang="en-IN" dirty="0"/>
          </a:p>
        </p:txBody>
      </p:sp>
    </p:spTree>
    <p:extLst>
      <p:ext uri="{BB962C8B-B14F-4D97-AF65-F5344CB8AC3E}">
        <p14:creationId xmlns="" xmlns:p14="http://schemas.microsoft.com/office/powerpoint/2010/main" val="13125454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IN" dirty="0"/>
              <a:t>&lt;html&gt;</a:t>
            </a:r>
          </a:p>
          <a:p>
            <a:pPr marL="0" indent="0">
              <a:buNone/>
            </a:pPr>
            <a:r>
              <a:rPr lang="en-IN" dirty="0"/>
              <a:t>&lt;head&gt;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US" dirty="0"/>
              <a:t>    &lt;p style="padding-bottom: 15px; border:1px solid black;"&gt;</a:t>
            </a:r>
          </a:p>
          <a:p>
            <a:pPr marL="0" indent="0">
              <a:buNone/>
            </a:pPr>
            <a:r>
              <a:rPr lang="en-US" dirty="0"/>
              <a:t>        This is a paragraph with a specified bottom padding</a:t>
            </a:r>
          </a:p>
          <a:p>
            <a:pPr marL="0" indent="0">
              <a:buNone/>
            </a:pPr>
            <a:r>
              <a:rPr lang="en-IN" dirty="0"/>
              <a:t>    &lt;/p&gt;</a:t>
            </a:r>
          </a:p>
          <a:p>
            <a:pPr marL="0" indent="0">
              <a:buNone/>
            </a:pPr>
            <a:endParaRPr lang="en-IN" dirty="0"/>
          </a:p>
          <a:p>
            <a:pPr marL="0" indent="0">
              <a:buNone/>
            </a:pPr>
            <a:r>
              <a:rPr lang="en-IN" dirty="0"/>
              <a:t>    &lt;p style="padding-bottom: 5%; border:1px solid black;"&gt;</a:t>
            </a:r>
          </a:p>
          <a:p>
            <a:pPr marL="0" indent="0">
              <a:buNone/>
            </a:pPr>
            <a:r>
              <a:rPr lang="en-US" dirty="0"/>
              <a:t>        This is another paragraph with a specified bottom padding in percent</a:t>
            </a:r>
          </a:p>
          <a:p>
            <a:pPr marL="0" indent="0">
              <a:buNone/>
            </a:pPr>
            <a:r>
              <a:rPr lang="en-IN" dirty="0"/>
              <a:t>    &lt;/p&gt;</a:t>
            </a:r>
          </a:p>
          <a:p>
            <a:pPr marL="0" indent="0">
              <a:buNone/>
            </a:pPr>
            <a:r>
              <a:rPr lang="en-IN" dirty="0"/>
              <a:t>&lt;/body&gt;</a:t>
            </a:r>
          </a:p>
          <a:p>
            <a:pPr marL="0" indent="0">
              <a:buNone/>
            </a:pPr>
            <a:r>
              <a:rPr lang="en-IN" dirty="0"/>
              <a:t>&lt;/html&gt; </a:t>
            </a:r>
          </a:p>
        </p:txBody>
      </p:sp>
    </p:spTree>
    <p:extLst>
      <p:ext uri="{BB962C8B-B14F-4D97-AF65-F5344CB8AC3E}">
        <p14:creationId xmlns="" xmlns:p14="http://schemas.microsoft.com/office/powerpoint/2010/main" val="161389458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padding-top </a:t>
            </a:r>
            <a:r>
              <a:rPr lang="en-IN" dirty="0" smtClean="0"/>
              <a:t>Property</a:t>
            </a:r>
            <a:endParaRPr lang="en-IN" dirty="0"/>
          </a:p>
        </p:txBody>
      </p:sp>
      <p:sp>
        <p:nvSpPr>
          <p:cNvPr id="3" name="Content Placeholder 2"/>
          <p:cNvSpPr>
            <a:spLocks noGrp="1"/>
          </p:cNvSpPr>
          <p:nvPr>
            <p:ph idx="1"/>
          </p:nvPr>
        </p:nvSpPr>
        <p:spPr/>
        <p:txBody>
          <a:bodyPr>
            <a:normAutofit fontScale="62500" lnSpcReduction="20000"/>
          </a:bodyPr>
          <a:lstStyle/>
          <a:p>
            <a:r>
              <a:rPr lang="en-IN" dirty="0"/>
              <a:t>&lt;html&gt;</a:t>
            </a:r>
          </a:p>
          <a:p>
            <a:r>
              <a:rPr lang="en-IN" dirty="0"/>
              <a:t>&lt;head&gt;</a:t>
            </a:r>
          </a:p>
          <a:p>
            <a:r>
              <a:rPr lang="en-IN" dirty="0"/>
              <a:t>&lt;/head&gt;</a:t>
            </a:r>
          </a:p>
          <a:p>
            <a:endParaRPr lang="en-IN" dirty="0"/>
          </a:p>
          <a:p>
            <a:r>
              <a:rPr lang="en-IN" dirty="0"/>
              <a:t>&lt;body&gt;</a:t>
            </a:r>
          </a:p>
          <a:p>
            <a:r>
              <a:rPr lang="en-US" dirty="0"/>
              <a:t>    &lt;p style="padding-top: 15px; border:1px solid black;"&gt;</a:t>
            </a:r>
          </a:p>
          <a:p>
            <a:r>
              <a:rPr lang="en-US" dirty="0"/>
              <a:t>        This is a paragraph with a specified top padding</a:t>
            </a:r>
          </a:p>
          <a:p>
            <a:r>
              <a:rPr lang="en-IN" dirty="0"/>
              <a:t>    &lt;/p&gt;</a:t>
            </a:r>
          </a:p>
          <a:p>
            <a:endParaRPr lang="en-IN" dirty="0"/>
          </a:p>
          <a:p>
            <a:r>
              <a:rPr lang="en-US" dirty="0"/>
              <a:t>    &lt;p style="padding-top: 5%; border:1px solid black;"&gt;</a:t>
            </a:r>
          </a:p>
          <a:p>
            <a:r>
              <a:rPr lang="en-US" dirty="0"/>
              <a:t>        This is another paragraph with a specified top padding in percent</a:t>
            </a:r>
          </a:p>
          <a:p>
            <a:r>
              <a:rPr lang="en-IN" dirty="0"/>
              <a:t>    &lt;/p&gt;</a:t>
            </a:r>
          </a:p>
          <a:p>
            <a:r>
              <a:rPr lang="en-IN" dirty="0"/>
              <a:t>&lt;/body&gt;</a:t>
            </a:r>
          </a:p>
          <a:p>
            <a:r>
              <a:rPr lang="en-IN" dirty="0"/>
              <a:t>&lt;/html&gt;</a:t>
            </a:r>
          </a:p>
        </p:txBody>
      </p:sp>
    </p:spTree>
    <p:extLst>
      <p:ext uri="{BB962C8B-B14F-4D97-AF65-F5344CB8AC3E}">
        <p14:creationId xmlns="" xmlns:p14="http://schemas.microsoft.com/office/powerpoint/2010/main" val="1897973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5987</TotalTime>
  <Words>10738</Words>
  <Application>Microsoft Office PowerPoint</Application>
  <PresentationFormat>On-screen Show (4:3)</PresentationFormat>
  <Paragraphs>2316</Paragraphs>
  <Slides>182</Slides>
  <Notes>2</Notes>
  <HiddenSlides>0</HiddenSlides>
  <MMClips>0</MMClips>
  <ScaleCrop>false</ScaleCrop>
  <HeadingPairs>
    <vt:vector size="4" baseType="variant">
      <vt:variant>
        <vt:lpstr>Theme</vt:lpstr>
      </vt:variant>
      <vt:variant>
        <vt:i4>1</vt:i4>
      </vt:variant>
      <vt:variant>
        <vt:lpstr>Slide Titles</vt:lpstr>
      </vt:variant>
      <vt:variant>
        <vt:i4>182</vt:i4>
      </vt:variant>
    </vt:vector>
  </HeadingPairs>
  <TitlesOfParts>
    <vt:vector size="183" baseType="lpstr">
      <vt:lpstr>Office Theme</vt:lpstr>
      <vt:lpstr>css</vt:lpstr>
      <vt:lpstr>css</vt:lpstr>
      <vt:lpstr>Why to Learn CSS?</vt:lpstr>
      <vt:lpstr>Hello World using CSS.</vt:lpstr>
      <vt:lpstr>Applications of CSS</vt:lpstr>
      <vt:lpstr>CSS - Syntax</vt:lpstr>
      <vt:lpstr>You can put CSS Style Rule Syntax as follows −</vt:lpstr>
      <vt:lpstr>The Type Selectors</vt:lpstr>
      <vt:lpstr>The Universal Selectors</vt:lpstr>
      <vt:lpstr>The Descendant Selectors </vt:lpstr>
      <vt:lpstr>Slide 11</vt:lpstr>
      <vt:lpstr>The Class Selectors</vt:lpstr>
      <vt:lpstr>Slide 13</vt:lpstr>
      <vt:lpstr>Slide 14</vt:lpstr>
      <vt:lpstr>Slide 15</vt:lpstr>
      <vt:lpstr>The ID Selectors</vt:lpstr>
      <vt:lpstr>Slide 17</vt:lpstr>
      <vt:lpstr>The Child Selectors</vt:lpstr>
      <vt:lpstr>The Attribute Selectors</vt:lpstr>
      <vt:lpstr>Slide 20</vt:lpstr>
      <vt:lpstr>Multiple Style Rules</vt:lpstr>
      <vt:lpstr>Slide 22</vt:lpstr>
      <vt:lpstr>  Grouping Selectors  </vt:lpstr>
      <vt:lpstr>Slide 24</vt:lpstr>
      <vt:lpstr>CSS - Inclusion</vt:lpstr>
      <vt:lpstr>Embedded CSS - The &lt;style&gt; Element</vt:lpstr>
      <vt:lpstr>Slide 27</vt:lpstr>
      <vt:lpstr>Inline CSS - The style Attribute</vt:lpstr>
      <vt:lpstr>Slide 29</vt:lpstr>
      <vt:lpstr>External CSS - The &lt;link&gt; Element</vt:lpstr>
      <vt:lpstr>Slide 31</vt:lpstr>
      <vt:lpstr>F1.css</vt:lpstr>
      <vt:lpstr>Slide 33</vt:lpstr>
      <vt:lpstr>CSS Rules Overriding</vt:lpstr>
      <vt:lpstr>CSS Comments</vt:lpstr>
      <vt:lpstr>Slide 36</vt:lpstr>
      <vt:lpstr>CSS - Measurement Units</vt:lpstr>
      <vt:lpstr>CSS - Colors </vt:lpstr>
      <vt:lpstr>CSS - Backgrounds</vt:lpstr>
      <vt:lpstr>Set the Background Color </vt:lpstr>
      <vt:lpstr>Set the Background Image </vt:lpstr>
      <vt:lpstr>Repeat the Background Image </vt:lpstr>
      <vt:lpstr> repeat the background image vertically.</vt:lpstr>
      <vt:lpstr>Set the Background Image Position </vt:lpstr>
      <vt:lpstr>Set background image fix</vt:lpstr>
      <vt:lpstr>CSS - Fonts</vt:lpstr>
      <vt:lpstr>Set the Font Family</vt:lpstr>
      <vt:lpstr>Slide 48</vt:lpstr>
      <vt:lpstr>Set the Font Style </vt:lpstr>
      <vt:lpstr>Slide 50</vt:lpstr>
      <vt:lpstr>Set the Font Variant</vt:lpstr>
      <vt:lpstr>Set the Font Weight </vt:lpstr>
      <vt:lpstr>Slide 53</vt:lpstr>
      <vt:lpstr>Set the Font Size</vt:lpstr>
      <vt:lpstr>Slide 55</vt:lpstr>
      <vt:lpstr>Shorthand Property</vt:lpstr>
      <vt:lpstr>CSS - Text</vt:lpstr>
      <vt:lpstr>Set the Text Color</vt:lpstr>
      <vt:lpstr>Set the Text Direction</vt:lpstr>
      <vt:lpstr>Slide 60</vt:lpstr>
      <vt:lpstr>Set the Space between Characters </vt:lpstr>
      <vt:lpstr>Set the Space between Words</vt:lpstr>
      <vt:lpstr>Set the Text Indent</vt:lpstr>
      <vt:lpstr>Set the Text Alignment</vt:lpstr>
      <vt:lpstr>Decorating the Text</vt:lpstr>
      <vt:lpstr>Set the Text Cases</vt:lpstr>
      <vt:lpstr>Set the White Space between Text </vt:lpstr>
      <vt:lpstr>Set the Text Shadow</vt:lpstr>
      <vt:lpstr>CSS - Using Images</vt:lpstr>
      <vt:lpstr>Slide 70</vt:lpstr>
      <vt:lpstr>The Image Border Property</vt:lpstr>
      <vt:lpstr>Slide 72</vt:lpstr>
      <vt:lpstr>The Image Height Property</vt:lpstr>
      <vt:lpstr>Slide 74</vt:lpstr>
      <vt:lpstr>The Image Width Property </vt:lpstr>
      <vt:lpstr>The opacity Property</vt:lpstr>
      <vt:lpstr>CSS - Links</vt:lpstr>
      <vt:lpstr>Slide 78</vt:lpstr>
      <vt:lpstr>CSS - Tables</vt:lpstr>
      <vt:lpstr>The border-collapse Property </vt:lpstr>
      <vt:lpstr>The border-spacing Property</vt:lpstr>
      <vt:lpstr>Slide 82</vt:lpstr>
      <vt:lpstr>The empty-cells Property</vt:lpstr>
      <vt:lpstr>Slide 84</vt:lpstr>
      <vt:lpstr>CSS - Borders</vt:lpstr>
      <vt:lpstr>Slide 86</vt:lpstr>
      <vt:lpstr>The border-color Property</vt:lpstr>
      <vt:lpstr>Slide 88</vt:lpstr>
      <vt:lpstr>The border-style Property</vt:lpstr>
      <vt:lpstr>Slide 90</vt:lpstr>
      <vt:lpstr>Slide 91</vt:lpstr>
      <vt:lpstr>The border-width Property</vt:lpstr>
      <vt:lpstr>Slide 93</vt:lpstr>
      <vt:lpstr>Border Properties Using Shorthand</vt:lpstr>
      <vt:lpstr>Slide 95</vt:lpstr>
      <vt:lpstr>CSS - Paddings</vt:lpstr>
      <vt:lpstr>Slide 97</vt:lpstr>
      <vt:lpstr>Slide 98</vt:lpstr>
      <vt:lpstr>The padding-top Property</vt:lpstr>
      <vt:lpstr>The padding-left Property</vt:lpstr>
      <vt:lpstr>The padding-right Property</vt:lpstr>
      <vt:lpstr>The Padding Property</vt:lpstr>
      <vt:lpstr>CSS - Cursors</vt:lpstr>
      <vt:lpstr>CSS - Outlines</vt:lpstr>
      <vt:lpstr>The outline-width Property</vt:lpstr>
      <vt:lpstr>The outline-style Property</vt:lpstr>
      <vt:lpstr>Slide 107</vt:lpstr>
      <vt:lpstr>The outline-color Property</vt:lpstr>
      <vt:lpstr>CSS - Dimension</vt:lpstr>
      <vt:lpstr>The Height and Width Properties</vt:lpstr>
      <vt:lpstr>The line-height Property</vt:lpstr>
      <vt:lpstr>Slide 112</vt:lpstr>
      <vt:lpstr>The max-height Property</vt:lpstr>
      <vt:lpstr>Slide 114</vt:lpstr>
      <vt:lpstr>The min-height Property</vt:lpstr>
      <vt:lpstr>Slide 116</vt:lpstr>
      <vt:lpstr>The max-width Property</vt:lpstr>
      <vt:lpstr>Slide 118</vt:lpstr>
      <vt:lpstr>The min-width Property</vt:lpstr>
      <vt:lpstr>Slide 120</vt:lpstr>
      <vt:lpstr>CSS - Scrollbars</vt:lpstr>
      <vt:lpstr>Slide 122</vt:lpstr>
      <vt:lpstr>CSS - Visibility</vt:lpstr>
      <vt:lpstr>Slide 124</vt:lpstr>
      <vt:lpstr>CSS - Positioning</vt:lpstr>
      <vt:lpstr>CSS - Layers</vt:lpstr>
      <vt:lpstr>Slide 127</vt:lpstr>
      <vt:lpstr>CSS - Pseudo Classes </vt:lpstr>
      <vt:lpstr>Slide 129</vt:lpstr>
      <vt:lpstr>Slide 130</vt:lpstr>
      <vt:lpstr>The :link,visited,hover,active,focus pseudo-class</vt:lpstr>
      <vt:lpstr>The :first-child pseudo-class</vt:lpstr>
      <vt:lpstr>Slide 133</vt:lpstr>
      <vt:lpstr>CSS - Pseudo Elements</vt:lpstr>
      <vt:lpstr>Slide 135</vt:lpstr>
      <vt:lpstr>Slide 136</vt:lpstr>
      <vt:lpstr>Slide 137</vt:lpstr>
      <vt:lpstr>The :first-letter pseudo-element</vt:lpstr>
      <vt:lpstr>The :before pseudo-element</vt:lpstr>
      <vt:lpstr>The :after pseudo-element </vt:lpstr>
      <vt:lpstr>CSS Filters - Text and Image Effects</vt:lpstr>
      <vt:lpstr>Drop Shadow Effect</vt:lpstr>
      <vt:lpstr>Slide 143</vt:lpstr>
      <vt:lpstr>Grayscale Effect</vt:lpstr>
      <vt:lpstr>Invert Effect</vt:lpstr>
      <vt:lpstr>CSS3 - Rounded Corners</vt:lpstr>
      <vt:lpstr>Slide 147</vt:lpstr>
      <vt:lpstr>Slide 148</vt:lpstr>
      <vt:lpstr>Each Corner property</vt:lpstr>
      <vt:lpstr>CSS3 - Border Image</vt:lpstr>
      <vt:lpstr>CSS3 - Multi Background</vt:lpstr>
      <vt:lpstr>CSS3 - Gradients</vt:lpstr>
      <vt:lpstr>Linear gradients</vt:lpstr>
      <vt:lpstr>Top to bottom</vt:lpstr>
      <vt:lpstr>Left to right</vt:lpstr>
      <vt:lpstr>Diagonal</vt:lpstr>
      <vt:lpstr>Multi color </vt:lpstr>
      <vt:lpstr>CSS3 Radial Gradients</vt:lpstr>
      <vt:lpstr>CSS3 Repeat Radial Gradients</vt:lpstr>
      <vt:lpstr>CSS3 - Shadow</vt:lpstr>
      <vt:lpstr>Text shadow</vt:lpstr>
      <vt:lpstr>Box shadow(same as Text shadow)</vt:lpstr>
      <vt:lpstr>CSS3 - Text</vt:lpstr>
      <vt:lpstr>Slide 164</vt:lpstr>
      <vt:lpstr>Text-Align</vt:lpstr>
      <vt:lpstr>Text-empasize</vt:lpstr>
      <vt:lpstr>Text-empasize</vt:lpstr>
      <vt:lpstr>Text-overflow</vt:lpstr>
      <vt:lpstr>Slide 169</vt:lpstr>
      <vt:lpstr>CSS3 Word Breaking</vt:lpstr>
      <vt:lpstr>Slide 171</vt:lpstr>
      <vt:lpstr>CSS word wrapping</vt:lpstr>
      <vt:lpstr>Slide 173</vt:lpstr>
      <vt:lpstr>Rotate 20 degrees</vt:lpstr>
      <vt:lpstr>Rotate -20 degrees</vt:lpstr>
      <vt:lpstr>Slide 176</vt:lpstr>
      <vt:lpstr>Skew X axis </vt:lpstr>
      <vt:lpstr>Slide 178</vt:lpstr>
      <vt:lpstr>Skew Y axis</vt:lpstr>
      <vt:lpstr>Slide 180</vt:lpstr>
      <vt:lpstr>CSS3 – Animation(Moving left animation)</vt:lpstr>
      <vt:lpstr>Slide 182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sharmaji</dc:creator>
  <cp:lastModifiedBy>vivek chouhan</cp:lastModifiedBy>
  <cp:revision>101</cp:revision>
  <dcterms:created xsi:type="dcterms:W3CDTF">2006-08-16T00:00:00Z</dcterms:created>
  <dcterms:modified xsi:type="dcterms:W3CDTF">2024-09-26T09:56:56Z</dcterms:modified>
</cp:coreProperties>
</file>