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65.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s/slide254.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243.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slides/slide221.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259.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s/slide2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slides/slide237.xml" ContentType="application/vnd.openxmlformats-officedocument.presentationml.slide+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slides/slide262.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slides/slide2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240.xml" ContentType="application/vnd.openxmlformats-officedocument.presentationml.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s/slide209.xml" ContentType="application/vnd.openxmlformats-officedocument.presentationml.slide+xml"/>
  <Override PartName="/ppt/slides/slide227.xml" ContentType="application/vnd.openxmlformats-officedocument.presentationml.slide+xml"/>
  <Override PartName="/ppt/slides/slide256.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s/slide216.xml" ContentType="application/vnd.openxmlformats-officedocument.presentationml.slide+xml"/>
  <Override PartName="/ppt/slides/slide234.xml" ContentType="application/vnd.openxmlformats-officedocument.presentationml.slide+xml"/>
  <Override PartName="/ppt/slides/slide245.xml" ContentType="application/vnd.openxmlformats-officedocument.presentationml.slide+xml"/>
  <Override PartName="/ppt/slides/slide263.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23.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2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slides/slide239.xml" ContentType="application/vnd.openxmlformats-officedocument.presentationml.slide+xml"/>
  <Override PartName="/ppt/slides/slide257.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46.xml" ContentType="application/vnd.openxmlformats-officedocument.presentationml.slide+xml"/>
  <Override PartName="/ppt/slides/slide264.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35.xml" ContentType="application/vnd.openxmlformats-officedocument.presentationml.slide+xml"/>
  <Override PartName="/ppt/slides/slide253.xml" ContentType="application/vnd.openxmlformats-officedocument.presentationml.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42.xml" ContentType="application/vnd.openxmlformats-officedocument.presentationml.slide+xml"/>
  <Override PartName="/ppt/slides/slide2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231.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2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2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slides/slide255.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Layouts/slideLayout3.xml" ContentType="application/vnd.openxmlformats-officedocument.presentationml.slideLayout+xml"/>
  <Override PartName="/ppt/slides/slide51.xml" ContentType="application/vnd.openxmlformats-officedocument.presentationml.slide+xml"/>
  <Override PartName="/ppt/slides/slide233.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0" r:id="rId18"/>
    <p:sldId id="281" r:id="rId19"/>
    <p:sldId id="272" r:id="rId20"/>
    <p:sldId id="273" r:id="rId21"/>
    <p:sldId id="274" r:id="rId22"/>
    <p:sldId id="275" r:id="rId23"/>
    <p:sldId id="276" r:id="rId24"/>
    <p:sldId id="277" r:id="rId25"/>
    <p:sldId id="278" r:id="rId26"/>
    <p:sldId id="279"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81" r:id="rId225"/>
    <p:sldId id="479" r:id="rId226"/>
    <p:sldId id="480"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3" r:id="rId247"/>
    <p:sldId id="504" r:id="rId248"/>
    <p:sldId id="505" r:id="rId249"/>
    <p:sldId id="506" r:id="rId250"/>
    <p:sldId id="507" r:id="rId251"/>
    <p:sldId id="508" r:id="rId252"/>
    <p:sldId id="509" r:id="rId253"/>
    <p:sldId id="510" r:id="rId254"/>
    <p:sldId id="511" r:id="rId255"/>
    <p:sldId id="512" r:id="rId256"/>
    <p:sldId id="513" r:id="rId257"/>
    <p:sldId id="514" r:id="rId258"/>
    <p:sldId id="515" r:id="rId259"/>
    <p:sldId id="516" r:id="rId260"/>
    <p:sldId id="517" r:id="rId261"/>
    <p:sldId id="518" r:id="rId262"/>
    <p:sldId id="519" r:id="rId263"/>
    <p:sldId id="520" r:id="rId264"/>
    <p:sldId id="521" r:id="rId265"/>
    <p:sldId id="522" r:id="rId2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4660"/>
  </p:normalViewPr>
  <p:slideViewPr>
    <p:cSldViewPr>
      <p:cViewPr>
        <p:scale>
          <a:sx n="75" d="100"/>
          <a:sy n="75" d="100"/>
        </p:scale>
        <p:origin x="-1260" y="6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theme" Target="theme/theme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tableStyles" Target="tableStyle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67DAA7-6EB8-4D3E-A4BB-611EEA48EEF2}" type="datetimeFigureOut">
              <a:rPr lang="en-US" smtClean="0"/>
              <a:pPr/>
              <a:t>9/5/2024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B458FE-C577-4748-86F6-1DF67221F48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1B458FE-C577-4748-86F6-1DF67221F489}" type="slidenum">
              <a:rPr lang="en-US" smtClean="0"/>
              <a:pPr/>
              <a:t>85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hyperlink" Target="https://www.tutorialspoint.com/html/understanding_url_tutorial.htm" TargetMode="Externa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HTML</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 xmlns:p14="http://schemas.microsoft.com/office/powerpoint/2010/main" val="21085112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pPr marL="0" indent="0">
              <a:buNone/>
            </a:pPr>
            <a:r>
              <a:rPr lang="en-IN" dirty="0"/>
              <a:t>&lt;!DOCTYPE html&gt;</a:t>
            </a:r>
          </a:p>
          <a:p>
            <a:pPr marL="0" indent="0">
              <a:buNone/>
            </a:pPr>
            <a:r>
              <a:rPr lang="en-IN" dirty="0"/>
              <a:t>&lt;html&gt;</a:t>
            </a:r>
          </a:p>
          <a:p>
            <a:pPr marL="0" indent="0">
              <a:buNone/>
            </a:pPr>
            <a:endParaRPr lang="en-IN" dirty="0"/>
          </a:p>
          <a:p>
            <a:pPr marL="0" indent="0">
              <a:buNone/>
            </a:pPr>
            <a:r>
              <a:rPr lang="en-IN" dirty="0"/>
              <a:t>&lt;head&gt;</a:t>
            </a:r>
          </a:p>
          <a:p>
            <a:pPr marL="0" indent="0">
              <a:buNone/>
            </a:pPr>
            <a:r>
              <a:rPr lang="en-IN" dirty="0"/>
              <a:t>    &lt;title&gt;Line Break  Example&lt;/title&gt;</a:t>
            </a:r>
          </a:p>
          <a:p>
            <a:pPr marL="0" indent="0">
              <a:buNone/>
            </a:pPr>
            <a:r>
              <a:rPr lang="en-IN" dirty="0"/>
              <a:t>&lt;/head&gt;</a:t>
            </a:r>
          </a:p>
          <a:p>
            <a:pPr marL="0" indent="0">
              <a:buNone/>
            </a:pPr>
            <a:endParaRPr lang="en-IN" dirty="0"/>
          </a:p>
          <a:p>
            <a:pPr marL="0" indent="0">
              <a:buNone/>
            </a:pPr>
            <a:r>
              <a:rPr lang="en-IN" dirty="0"/>
              <a:t>&lt;body&gt;</a:t>
            </a:r>
          </a:p>
          <a:p>
            <a:pPr marL="0" indent="0">
              <a:buNone/>
            </a:pPr>
            <a:r>
              <a:rPr lang="en-IN" dirty="0"/>
              <a:t>    &lt;p&gt;</a:t>
            </a:r>
          </a:p>
          <a:p>
            <a:pPr marL="0" indent="0">
              <a:buNone/>
            </a:pPr>
            <a:r>
              <a:rPr lang="en-IN" dirty="0"/>
              <a:t>        Hello&lt;</a:t>
            </a:r>
            <a:r>
              <a:rPr lang="en-IN" dirty="0" err="1"/>
              <a:t>br</a:t>
            </a:r>
            <a:r>
              <a:rPr lang="en-IN" dirty="0"/>
              <a:t>/&gt;</a:t>
            </a:r>
          </a:p>
          <a:p>
            <a:pPr marL="0" indent="0">
              <a:buNone/>
            </a:pPr>
            <a:r>
              <a:rPr lang="en-US" dirty="0"/>
              <a:t>        You delivered your assignment </a:t>
            </a:r>
            <a:r>
              <a:rPr lang="en-US" dirty="0" err="1"/>
              <a:t>ontime</a:t>
            </a:r>
            <a:r>
              <a:rPr lang="en-US" dirty="0"/>
              <a:t>.&lt;</a:t>
            </a:r>
            <a:r>
              <a:rPr lang="en-US" dirty="0" err="1"/>
              <a:t>br</a:t>
            </a:r>
            <a:r>
              <a:rPr lang="en-US" dirty="0"/>
              <a:t>/&gt;</a:t>
            </a:r>
          </a:p>
          <a:p>
            <a:pPr marL="0" indent="0">
              <a:buNone/>
            </a:pPr>
            <a:r>
              <a:rPr lang="en-IN" dirty="0"/>
              <a:t>        Thanks&lt;</a:t>
            </a:r>
            <a:r>
              <a:rPr lang="en-IN" dirty="0" err="1"/>
              <a:t>br</a:t>
            </a:r>
            <a:r>
              <a:rPr lang="en-IN" dirty="0"/>
              <a:t>/&gt;</a:t>
            </a:r>
          </a:p>
          <a:p>
            <a:pPr marL="0" indent="0">
              <a:buNone/>
            </a:pPr>
            <a:r>
              <a:rPr lang="en-IN" dirty="0"/>
              <a:t>        </a:t>
            </a:r>
            <a:r>
              <a:rPr lang="en-IN" dirty="0" err="1"/>
              <a:t>Mahnaz</a:t>
            </a:r>
            <a:endParaRPr lang="en-IN" dirty="0"/>
          </a:p>
          <a:p>
            <a:pPr marL="0" indent="0">
              <a:buNone/>
            </a:pPr>
            <a:r>
              <a:rPr lang="en-IN" dirty="0"/>
              <a:t>    &lt;/p&gt;</a:t>
            </a:r>
          </a:p>
          <a:p>
            <a:pPr marL="0" indent="0">
              <a:buNone/>
            </a:pPr>
            <a:r>
              <a:rPr lang="en-IN" dirty="0"/>
              <a:t>&lt;/body&gt;</a:t>
            </a:r>
          </a:p>
          <a:p>
            <a:pPr marL="0" indent="0">
              <a:buNone/>
            </a:pPr>
            <a:endParaRPr lang="en-IN" dirty="0"/>
          </a:p>
          <a:p>
            <a:pPr marL="0" indent="0">
              <a:buNone/>
            </a:pPr>
            <a:r>
              <a:rPr lang="en-IN" dirty="0"/>
              <a:t>&lt;/html&gt;</a:t>
            </a:r>
          </a:p>
        </p:txBody>
      </p:sp>
    </p:spTree>
    <p:extLst>
      <p:ext uri="{BB962C8B-B14F-4D97-AF65-F5344CB8AC3E}">
        <p14:creationId xmlns="" xmlns:p14="http://schemas.microsoft.com/office/powerpoint/2010/main" val="297870406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Document </a:t>
            </a:r>
            <a:r>
              <a:rPr lang="en-IN" dirty="0" smtClean="0"/>
              <a:t>Description</a:t>
            </a:r>
            <a:endParaRPr lang="en-IN" dirty="0"/>
          </a:p>
        </p:txBody>
      </p:sp>
      <p:sp>
        <p:nvSpPr>
          <p:cNvPr id="3" name="Content Placeholder 2"/>
          <p:cNvSpPr>
            <a:spLocks noGrp="1"/>
          </p:cNvSpPr>
          <p:nvPr>
            <p:ph idx="1"/>
          </p:nvPr>
        </p:nvSpPr>
        <p:spPr/>
        <p:txBody>
          <a:bodyPr/>
          <a:lstStyle/>
          <a:p>
            <a:r>
              <a:rPr lang="en-US" dirty="0"/>
              <a:t>You can use &lt;meta&gt; tag to give a short description about the document. This again can be used by various search engines while indexing your webpage for searching purpose.</a:t>
            </a:r>
          </a:p>
          <a:p>
            <a:r>
              <a:rPr lang="en-US" dirty="0"/>
              <a:t/>
            </a:r>
            <a:br>
              <a:rPr lang="en-US" dirty="0"/>
            </a:br>
            <a:endParaRPr lang="en-IN" dirty="0"/>
          </a:p>
        </p:txBody>
      </p:sp>
    </p:spTree>
    <p:extLst>
      <p:ext uri="{BB962C8B-B14F-4D97-AF65-F5344CB8AC3E}">
        <p14:creationId xmlns="" xmlns:p14="http://schemas.microsoft.com/office/powerpoint/2010/main" val="273552460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IN" dirty="0"/>
              <a:t>&lt;!DOCTYPE html&gt;</a:t>
            </a:r>
          </a:p>
          <a:p>
            <a:r>
              <a:rPr lang="en-IN" dirty="0"/>
              <a:t>&lt;html&gt;</a:t>
            </a:r>
          </a:p>
          <a:p>
            <a:endParaRPr lang="en-IN" dirty="0"/>
          </a:p>
          <a:p>
            <a:r>
              <a:rPr lang="en-IN" dirty="0"/>
              <a:t>&lt;head&gt;</a:t>
            </a:r>
          </a:p>
          <a:p>
            <a:r>
              <a:rPr lang="en-IN" dirty="0"/>
              <a:t>    &lt;title&gt;Meta Tags Example&lt;/title&gt;</a:t>
            </a:r>
          </a:p>
          <a:p>
            <a:r>
              <a:rPr lang="en-IN" dirty="0"/>
              <a:t>    &lt;meta name="keywords" content="HTML, Meta Tags, Metadata" /&gt;</a:t>
            </a:r>
          </a:p>
          <a:p>
            <a:r>
              <a:rPr lang="en-US" dirty="0"/>
              <a:t>    &lt;meta name="description" content="Learning about Meta Tags." /&gt;</a:t>
            </a:r>
          </a:p>
          <a:p>
            <a:r>
              <a:rPr lang="en-IN" dirty="0"/>
              <a:t>&lt;/head&gt;</a:t>
            </a:r>
          </a:p>
          <a:p>
            <a:endParaRPr lang="en-IN" dirty="0"/>
          </a:p>
          <a:p>
            <a:r>
              <a:rPr lang="en-IN" dirty="0"/>
              <a:t>&lt;body&gt;</a:t>
            </a:r>
          </a:p>
          <a:p>
            <a:r>
              <a:rPr lang="en-IN" dirty="0"/>
              <a:t>    &lt;p&gt;Hello HTML5!&lt;/p&gt;</a:t>
            </a:r>
          </a:p>
          <a:p>
            <a:r>
              <a:rPr lang="en-IN" dirty="0"/>
              <a:t>&lt;/body&gt;</a:t>
            </a:r>
          </a:p>
          <a:p>
            <a:endParaRPr lang="en-IN" dirty="0"/>
          </a:p>
          <a:p>
            <a:r>
              <a:rPr lang="en-IN" dirty="0"/>
              <a:t>&lt;/html&gt;</a:t>
            </a:r>
          </a:p>
          <a:p>
            <a:endParaRPr lang="en-IN" dirty="0"/>
          </a:p>
        </p:txBody>
      </p:sp>
    </p:spTree>
    <p:extLst>
      <p:ext uri="{BB962C8B-B14F-4D97-AF65-F5344CB8AC3E}">
        <p14:creationId xmlns="" xmlns:p14="http://schemas.microsoft.com/office/powerpoint/2010/main" val="336086749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Document Revision </a:t>
            </a:r>
            <a:r>
              <a:rPr lang="en-IN" dirty="0" smtClean="0"/>
              <a:t>Date</a:t>
            </a:r>
            <a:endParaRPr lang="en-IN" dirty="0"/>
          </a:p>
        </p:txBody>
      </p:sp>
      <p:sp>
        <p:nvSpPr>
          <p:cNvPr id="3" name="Content Placeholder 2"/>
          <p:cNvSpPr>
            <a:spLocks noGrp="1"/>
          </p:cNvSpPr>
          <p:nvPr>
            <p:ph idx="1"/>
          </p:nvPr>
        </p:nvSpPr>
        <p:spPr/>
        <p:txBody>
          <a:bodyPr/>
          <a:lstStyle/>
          <a:p>
            <a:r>
              <a:rPr lang="en-US" dirty="0"/>
              <a:t>You can use &lt;meta&gt; tag to give information about when last time the document was updated. This information can be used by various web browsers while refreshing your webpage.</a:t>
            </a:r>
          </a:p>
          <a:p>
            <a:r>
              <a:rPr lang="en-US" dirty="0"/>
              <a:t/>
            </a:r>
            <a:br>
              <a:rPr lang="en-US" dirty="0"/>
            </a:br>
            <a:endParaRPr lang="en-IN" dirty="0"/>
          </a:p>
        </p:txBody>
      </p:sp>
    </p:spTree>
    <p:extLst>
      <p:ext uri="{BB962C8B-B14F-4D97-AF65-F5344CB8AC3E}">
        <p14:creationId xmlns="" xmlns:p14="http://schemas.microsoft.com/office/powerpoint/2010/main" val="252518151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r>
              <a:rPr lang="en-IN" dirty="0"/>
              <a:t>&lt;!DOCTYPE html&gt;</a:t>
            </a:r>
          </a:p>
          <a:p>
            <a:r>
              <a:rPr lang="en-IN" dirty="0"/>
              <a:t>&lt;html&gt;</a:t>
            </a:r>
          </a:p>
          <a:p>
            <a:endParaRPr lang="en-IN" dirty="0"/>
          </a:p>
          <a:p>
            <a:r>
              <a:rPr lang="en-IN" dirty="0"/>
              <a:t>&lt;head&gt;</a:t>
            </a:r>
          </a:p>
          <a:p>
            <a:r>
              <a:rPr lang="en-IN" dirty="0"/>
              <a:t>    &lt;title&gt;Meta Tags Example&lt;/title&gt;</a:t>
            </a:r>
          </a:p>
          <a:p>
            <a:r>
              <a:rPr lang="en-IN" dirty="0"/>
              <a:t>    &lt;meta name="keywords" content="HTML, Meta Tags, Metadata" /&gt;</a:t>
            </a:r>
          </a:p>
          <a:p>
            <a:r>
              <a:rPr lang="en-US" dirty="0"/>
              <a:t>    &lt;meta name="description" content="Learning about Meta Tags." /&gt;</a:t>
            </a:r>
          </a:p>
          <a:p>
            <a:r>
              <a:rPr lang="en-US" dirty="0"/>
              <a:t>    &lt;meta name="revised" content="</a:t>
            </a:r>
            <a:r>
              <a:rPr lang="en-US" dirty="0" err="1"/>
              <a:t>Tutorialspoint</a:t>
            </a:r>
            <a:r>
              <a:rPr lang="en-US" dirty="0"/>
              <a:t>, 3/7/2014" /&gt;</a:t>
            </a:r>
          </a:p>
          <a:p>
            <a:r>
              <a:rPr lang="en-IN" dirty="0"/>
              <a:t>&lt;/head&gt;</a:t>
            </a:r>
          </a:p>
          <a:p>
            <a:endParaRPr lang="en-IN" dirty="0"/>
          </a:p>
          <a:p>
            <a:r>
              <a:rPr lang="en-IN" dirty="0"/>
              <a:t>&lt;body&gt;</a:t>
            </a:r>
          </a:p>
          <a:p>
            <a:r>
              <a:rPr lang="en-IN" dirty="0"/>
              <a:t>    &lt;p&gt;Hello HTML5!&lt;/p&gt;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222869986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Document </a:t>
            </a:r>
            <a:r>
              <a:rPr lang="en-IN" dirty="0" smtClean="0"/>
              <a:t>Refreshing</a:t>
            </a:r>
            <a:endParaRPr lang="en-IN" dirty="0"/>
          </a:p>
        </p:txBody>
      </p:sp>
      <p:sp>
        <p:nvSpPr>
          <p:cNvPr id="3" name="Content Placeholder 2"/>
          <p:cNvSpPr>
            <a:spLocks noGrp="1"/>
          </p:cNvSpPr>
          <p:nvPr>
            <p:ph idx="1"/>
          </p:nvPr>
        </p:nvSpPr>
        <p:spPr/>
        <p:txBody>
          <a:bodyPr/>
          <a:lstStyle/>
          <a:p>
            <a:r>
              <a:rPr lang="en-US" dirty="0"/>
              <a:t>A &lt;meta&gt; tag can be used to specify a duration after which your web page will keep refreshing automatically.</a:t>
            </a:r>
          </a:p>
          <a:p>
            <a:r>
              <a:rPr lang="en-US" dirty="0"/>
              <a:t/>
            </a:r>
            <a:br>
              <a:rPr lang="en-US" dirty="0"/>
            </a:br>
            <a:endParaRPr lang="en-IN" dirty="0"/>
          </a:p>
        </p:txBody>
      </p:sp>
    </p:spTree>
    <p:extLst>
      <p:ext uri="{BB962C8B-B14F-4D97-AF65-F5344CB8AC3E}">
        <p14:creationId xmlns="" xmlns:p14="http://schemas.microsoft.com/office/powerpoint/2010/main" val="415588322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r>
              <a:rPr lang="en-IN" dirty="0"/>
              <a:t>&lt;!DOCTYPE html&gt;</a:t>
            </a:r>
          </a:p>
          <a:p>
            <a:r>
              <a:rPr lang="en-IN" dirty="0"/>
              <a:t>&lt;html&gt;</a:t>
            </a:r>
          </a:p>
          <a:p>
            <a:endParaRPr lang="en-IN" dirty="0"/>
          </a:p>
          <a:p>
            <a:r>
              <a:rPr lang="en-IN" dirty="0"/>
              <a:t>&lt;head&gt;</a:t>
            </a:r>
          </a:p>
          <a:p>
            <a:r>
              <a:rPr lang="en-IN" dirty="0"/>
              <a:t>    &lt;title&gt;Meta Tags Example&lt;/title&gt;</a:t>
            </a:r>
          </a:p>
          <a:p>
            <a:r>
              <a:rPr lang="en-IN" dirty="0"/>
              <a:t>    &lt;meta name="keywords" content="HTML, Meta Tags, Metadata" /&gt;</a:t>
            </a:r>
          </a:p>
          <a:p>
            <a:r>
              <a:rPr lang="en-US" dirty="0"/>
              <a:t>    &lt;meta name="description" content="Learning about Meta Tags." /&gt;</a:t>
            </a:r>
          </a:p>
          <a:p>
            <a:r>
              <a:rPr lang="en-US" dirty="0"/>
              <a:t>    &lt;meta name="revised" content="</a:t>
            </a:r>
            <a:r>
              <a:rPr lang="en-US" dirty="0" err="1"/>
              <a:t>Tutorialspoint</a:t>
            </a:r>
            <a:r>
              <a:rPr lang="en-US" dirty="0"/>
              <a:t>, 3/7/2014" /&gt;</a:t>
            </a:r>
          </a:p>
          <a:p>
            <a:r>
              <a:rPr lang="en-IN" dirty="0"/>
              <a:t>    &lt;meta http-</a:t>
            </a:r>
            <a:r>
              <a:rPr lang="en-IN" dirty="0" err="1"/>
              <a:t>equiv</a:t>
            </a:r>
            <a:r>
              <a:rPr lang="en-IN" dirty="0"/>
              <a:t>="refresh" content="5" /&gt;</a:t>
            </a:r>
          </a:p>
          <a:p>
            <a:r>
              <a:rPr lang="en-IN" dirty="0"/>
              <a:t>&lt;/head&gt;</a:t>
            </a:r>
          </a:p>
          <a:p>
            <a:endParaRPr lang="en-IN" dirty="0"/>
          </a:p>
          <a:p>
            <a:r>
              <a:rPr lang="en-IN" dirty="0"/>
              <a:t>&lt;body&gt;</a:t>
            </a:r>
          </a:p>
          <a:p>
            <a:r>
              <a:rPr lang="en-IN" dirty="0"/>
              <a:t>    &lt;p&gt;Hello HTML5!&lt;/p&gt;</a:t>
            </a:r>
          </a:p>
          <a:p>
            <a:r>
              <a:rPr lang="en-IN" dirty="0"/>
              <a:t>&lt;/body&gt;</a:t>
            </a:r>
          </a:p>
          <a:p>
            <a:endParaRPr lang="en-IN" dirty="0"/>
          </a:p>
          <a:p>
            <a:r>
              <a:rPr lang="en-IN" dirty="0"/>
              <a:t>&lt;/html&gt;</a:t>
            </a:r>
          </a:p>
          <a:p>
            <a:r>
              <a:rPr lang="en-IN" dirty="0"/>
              <a:t>Page Redirection</a:t>
            </a:r>
          </a:p>
        </p:txBody>
      </p:sp>
    </p:spTree>
    <p:extLst>
      <p:ext uri="{BB962C8B-B14F-4D97-AF65-F5344CB8AC3E}">
        <p14:creationId xmlns="" xmlns:p14="http://schemas.microsoft.com/office/powerpoint/2010/main" val="382933603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Page </a:t>
            </a:r>
            <a:r>
              <a:rPr lang="en-IN" dirty="0" smtClean="0"/>
              <a:t>Redirection</a:t>
            </a:r>
            <a:endParaRPr lang="en-IN" dirty="0"/>
          </a:p>
        </p:txBody>
      </p:sp>
      <p:sp>
        <p:nvSpPr>
          <p:cNvPr id="3" name="Content Placeholder 2"/>
          <p:cNvSpPr>
            <a:spLocks noGrp="1"/>
          </p:cNvSpPr>
          <p:nvPr>
            <p:ph idx="1"/>
          </p:nvPr>
        </p:nvSpPr>
        <p:spPr/>
        <p:txBody>
          <a:bodyPr/>
          <a:lstStyle/>
          <a:p>
            <a:r>
              <a:rPr lang="en-US" dirty="0"/>
              <a:t>You can use &lt;meta&gt; tag to redirect your page to any other webpage. You can also specify a duration if you want to redirect the page after a certain number of seconds.</a:t>
            </a:r>
            <a:endParaRPr lang="en-IN" dirty="0"/>
          </a:p>
        </p:txBody>
      </p:sp>
    </p:spTree>
    <p:extLst>
      <p:ext uri="{BB962C8B-B14F-4D97-AF65-F5344CB8AC3E}">
        <p14:creationId xmlns="" xmlns:p14="http://schemas.microsoft.com/office/powerpoint/2010/main" val="131272241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r>
              <a:rPr lang="en-IN" dirty="0"/>
              <a:t>&lt;!DOCTYPE html&gt;</a:t>
            </a:r>
          </a:p>
          <a:p>
            <a:r>
              <a:rPr lang="en-IN" dirty="0"/>
              <a:t>&lt;html&gt;</a:t>
            </a:r>
          </a:p>
          <a:p>
            <a:endParaRPr lang="en-IN" dirty="0"/>
          </a:p>
          <a:p>
            <a:r>
              <a:rPr lang="en-IN" dirty="0"/>
              <a:t>&lt;head&gt;</a:t>
            </a:r>
          </a:p>
          <a:p>
            <a:r>
              <a:rPr lang="en-IN" dirty="0"/>
              <a:t>    &lt;title&gt;Meta Tags Example&lt;/title&gt;</a:t>
            </a:r>
          </a:p>
          <a:p>
            <a:r>
              <a:rPr lang="en-IN" dirty="0"/>
              <a:t>    &lt;meta name="keywords" content="HTML, Meta Tags, Metadata" /&gt;</a:t>
            </a:r>
          </a:p>
          <a:p>
            <a:r>
              <a:rPr lang="en-US" dirty="0"/>
              <a:t>    &lt;meta name="description" content="Learning about Meta Tags." /&gt;</a:t>
            </a:r>
          </a:p>
          <a:p>
            <a:r>
              <a:rPr lang="en-US" dirty="0"/>
              <a:t>    &lt;meta name="revised" content="</a:t>
            </a:r>
            <a:r>
              <a:rPr lang="en-US" dirty="0" err="1"/>
              <a:t>Tutorialspoint</a:t>
            </a:r>
            <a:r>
              <a:rPr lang="en-US" dirty="0"/>
              <a:t>, 3/7/2014" /&gt;</a:t>
            </a:r>
          </a:p>
          <a:p>
            <a:r>
              <a:rPr lang="it-IT" dirty="0"/>
              <a:t>    &lt;meta http-equiv="refresh" content="5; url = http://www.tutorialspoint.com" /&gt;</a:t>
            </a:r>
          </a:p>
          <a:p>
            <a:r>
              <a:rPr lang="en-IN" dirty="0"/>
              <a:t>&lt;/head&gt;</a:t>
            </a:r>
          </a:p>
          <a:p>
            <a:endParaRPr lang="en-IN" dirty="0"/>
          </a:p>
          <a:p>
            <a:r>
              <a:rPr lang="en-IN" dirty="0"/>
              <a:t>&lt;body&gt;</a:t>
            </a:r>
          </a:p>
          <a:p>
            <a:r>
              <a:rPr lang="en-IN" dirty="0"/>
              <a:t>    &lt;p&gt;Hello HTML5!&lt;/p&gt;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74614560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Setting </a:t>
            </a:r>
            <a:r>
              <a:rPr lang="en-IN" dirty="0" smtClean="0"/>
              <a:t>Cookies</a:t>
            </a:r>
            <a:endParaRPr lang="en-IN" dirty="0"/>
          </a:p>
        </p:txBody>
      </p:sp>
      <p:sp>
        <p:nvSpPr>
          <p:cNvPr id="3" name="Content Placeholder 2"/>
          <p:cNvSpPr>
            <a:spLocks noGrp="1"/>
          </p:cNvSpPr>
          <p:nvPr>
            <p:ph idx="1"/>
          </p:nvPr>
        </p:nvSpPr>
        <p:spPr/>
        <p:txBody>
          <a:bodyPr>
            <a:normAutofit fontScale="92500"/>
          </a:bodyPr>
          <a:lstStyle/>
          <a:p>
            <a:r>
              <a:rPr lang="en-US" dirty="0"/>
              <a:t>Cookies are data, stored in small text files on your computer and it is exchanged between web browser and web server to keep track of various information based on your web application need.</a:t>
            </a:r>
          </a:p>
          <a:p>
            <a:r>
              <a:rPr lang="en-US" dirty="0"/>
              <a:t>You can use &lt;meta&gt; tag to store cookies on client side and later this information can be used by the Web Server to track a site visitor.</a:t>
            </a:r>
          </a:p>
          <a:p>
            <a:r>
              <a:rPr lang="en-US" dirty="0"/>
              <a:t/>
            </a:r>
            <a:br>
              <a:rPr lang="en-US" dirty="0"/>
            </a:br>
            <a:endParaRPr lang="en-IN" dirty="0"/>
          </a:p>
        </p:txBody>
      </p:sp>
    </p:spTree>
    <p:extLst>
      <p:ext uri="{BB962C8B-B14F-4D97-AF65-F5344CB8AC3E}">
        <p14:creationId xmlns="" xmlns:p14="http://schemas.microsoft.com/office/powerpoint/2010/main" val="71071423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dirty="0"/>
              <a:t>&lt;!DOCTYPE html&gt;</a:t>
            </a:r>
          </a:p>
          <a:p>
            <a:r>
              <a:rPr lang="en-IN" dirty="0"/>
              <a:t>&lt;html&gt;</a:t>
            </a:r>
          </a:p>
          <a:p>
            <a:r>
              <a:rPr lang="en-IN" dirty="0"/>
              <a:t>&lt;head&gt;</a:t>
            </a:r>
          </a:p>
          <a:p>
            <a:r>
              <a:rPr lang="en-IN" dirty="0"/>
              <a:t>    &lt;title&gt;Meta Tags Example&lt;/title&gt;</a:t>
            </a:r>
          </a:p>
          <a:p>
            <a:pPr>
              <a:buNone/>
            </a:pPr>
            <a:r>
              <a:rPr lang="en-US" dirty="0"/>
              <a:t>    &lt;meta http-</a:t>
            </a:r>
            <a:r>
              <a:rPr lang="en-US" dirty="0" err="1"/>
              <a:t>equiv</a:t>
            </a:r>
            <a:r>
              <a:rPr lang="en-US" dirty="0"/>
              <a:t>="cookie" content="</a:t>
            </a:r>
            <a:r>
              <a:rPr lang="en-US" dirty="0" err="1"/>
              <a:t>userid</a:t>
            </a:r>
            <a:r>
              <a:rPr lang="en-US" dirty="0"/>
              <a:t> = xyz; expires = Wednesday, 08-Aug-15 23:59:59 GMT;" /&gt;</a:t>
            </a:r>
          </a:p>
          <a:p>
            <a:endParaRPr lang="en-IN" dirty="0"/>
          </a:p>
          <a:p>
            <a:r>
              <a:rPr lang="en-IN" dirty="0"/>
              <a:t>&lt;/head&gt;</a:t>
            </a:r>
          </a:p>
          <a:p>
            <a:r>
              <a:rPr lang="en-IN" dirty="0"/>
              <a:t>&lt;body&gt;</a:t>
            </a:r>
          </a:p>
          <a:p>
            <a:r>
              <a:rPr lang="en-IN" dirty="0"/>
              <a:t>    &lt;p&gt;Hello HTML5!&lt;/p&gt;</a:t>
            </a:r>
          </a:p>
          <a:p>
            <a:r>
              <a:rPr lang="en-IN" dirty="0"/>
              <a:t>&lt;/body&gt;</a:t>
            </a:r>
          </a:p>
          <a:p>
            <a:r>
              <a:rPr lang="en-IN" dirty="0"/>
              <a:t>&lt;/html&gt;</a:t>
            </a:r>
          </a:p>
          <a:p>
            <a:endParaRPr lang="en-IN" dirty="0"/>
          </a:p>
        </p:txBody>
      </p:sp>
    </p:spTree>
    <p:extLst>
      <p:ext uri="{BB962C8B-B14F-4D97-AF65-F5344CB8AC3E}">
        <p14:creationId xmlns="" xmlns:p14="http://schemas.microsoft.com/office/powerpoint/2010/main" val="473670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t>Centering</a:t>
            </a:r>
            <a:r>
              <a:rPr lang="en-IN" dirty="0"/>
              <a:t> </a:t>
            </a:r>
            <a:r>
              <a:rPr lang="en-IN" dirty="0" smtClean="0"/>
              <a:t>Content</a:t>
            </a:r>
            <a:endParaRPr lang="en-IN" dirty="0"/>
          </a:p>
        </p:txBody>
      </p:sp>
      <p:sp>
        <p:nvSpPr>
          <p:cNvPr id="3" name="Content Placeholder 2"/>
          <p:cNvSpPr>
            <a:spLocks noGrp="1"/>
          </p:cNvSpPr>
          <p:nvPr>
            <p:ph idx="1"/>
          </p:nvPr>
        </p:nvSpPr>
        <p:spPr/>
        <p:txBody>
          <a:bodyPr>
            <a:normAutofit fontScale="55000" lnSpcReduction="20000"/>
          </a:bodyPr>
          <a:lstStyle/>
          <a:p>
            <a:pPr marL="0" indent="0">
              <a:buNone/>
            </a:pPr>
            <a:r>
              <a:rPr lang="en-IN" dirty="0"/>
              <a:t>&lt;!DOCTYPE html&gt;</a:t>
            </a:r>
          </a:p>
          <a:p>
            <a:pPr marL="0" indent="0">
              <a:buNone/>
            </a:pPr>
            <a:r>
              <a:rPr lang="en-IN" dirty="0"/>
              <a:t>&lt;html&gt;</a:t>
            </a:r>
          </a:p>
          <a:p>
            <a:pPr marL="0" indent="0">
              <a:buNone/>
            </a:pPr>
            <a:endParaRPr lang="en-IN" dirty="0"/>
          </a:p>
          <a:p>
            <a:pPr marL="0" indent="0">
              <a:buNone/>
            </a:pPr>
            <a:r>
              <a:rPr lang="en-IN" dirty="0"/>
              <a:t>&lt;head&gt;</a:t>
            </a:r>
          </a:p>
          <a:p>
            <a:pPr marL="0" indent="0">
              <a:buNone/>
            </a:pPr>
            <a:r>
              <a:rPr lang="en-IN" dirty="0"/>
              <a:t>    &lt;title&gt;Centring Content Example&lt;/title&gt;</a:t>
            </a:r>
          </a:p>
          <a:p>
            <a:pPr marL="0" indent="0">
              <a:buNone/>
            </a:pPr>
            <a:r>
              <a:rPr lang="en-IN" dirty="0"/>
              <a:t>&lt;/head&gt;</a:t>
            </a:r>
          </a:p>
          <a:p>
            <a:pPr marL="0" indent="0">
              <a:buNone/>
            </a:pPr>
            <a:endParaRPr lang="en-IN" dirty="0"/>
          </a:p>
          <a:p>
            <a:pPr marL="0" indent="0">
              <a:buNone/>
            </a:pPr>
            <a:r>
              <a:rPr lang="en-IN" dirty="0"/>
              <a:t>&lt;body&gt;</a:t>
            </a:r>
          </a:p>
          <a:p>
            <a:pPr marL="0" indent="0">
              <a:buNone/>
            </a:pPr>
            <a:r>
              <a:rPr lang="en-US" dirty="0"/>
              <a:t>    &lt;p&gt;This text is not in the center.&lt;/p&gt;</a:t>
            </a:r>
          </a:p>
          <a:p>
            <a:pPr marL="0" indent="0">
              <a:buNone/>
            </a:pPr>
            <a:endParaRPr lang="en-IN" dirty="0"/>
          </a:p>
          <a:p>
            <a:pPr marL="0" indent="0">
              <a:buNone/>
            </a:pPr>
            <a:r>
              <a:rPr lang="en-IN" dirty="0"/>
              <a:t>    &lt;</a:t>
            </a:r>
            <a:r>
              <a:rPr lang="en-IN" dirty="0" err="1"/>
              <a:t>center</a:t>
            </a:r>
            <a:r>
              <a:rPr lang="en-IN" dirty="0"/>
              <a:t>&gt;</a:t>
            </a:r>
          </a:p>
          <a:p>
            <a:pPr marL="0" indent="0">
              <a:buNone/>
            </a:pPr>
            <a:r>
              <a:rPr lang="en-US" dirty="0"/>
              <a:t>        &lt;p&gt;This text is in the center.&lt;/p&gt;</a:t>
            </a:r>
          </a:p>
          <a:p>
            <a:pPr marL="0" indent="0">
              <a:buNone/>
            </a:pPr>
            <a:r>
              <a:rPr lang="en-IN" dirty="0"/>
              <a:t>    &lt;/</a:t>
            </a:r>
            <a:r>
              <a:rPr lang="en-IN" dirty="0" err="1"/>
              <a:t>center</a:t>
            </a:r>
            <a:r>
              <a:rPr lang="en-IN" dirty="0"/>
              <a:t>&gt;</a:t>
            </a:r>
          </a:p>
          <a:p>
            <a:pPr marL="0" indent="0">
              <a:buNone/>
            </a:pPr>
            <a:r>
              <a:rPr lang="en-IN" dirty="0"/>
              <a:t>&lt;/body&gt;</a:t>
            </a:r>
          </a:p>
          <a:p>
            <a:pPr marL="0" indent="0">
              <a:buNone/>
            </a:pPr>
            <a:endParaRPr lang="en-IN" dirty="0"/>
          </a:p>
          <a:p>
            <a:pPr marL="0" indent="0">
              <a:buNone/>
            </a:pPr>
            <a:r>
              <a:rPr lang="en-IN" dirty="0"/>
              <a:t>&lt;/html&gt;</a:t>
            </a:r>
          </a:p>
        </p:txBody>
      </p:sp>
    </p:spTree>
    <p:extLst>
      <p:ext uri="{BB962C8B-B14F-4D97-AF65-F5344CB8AC3E}">
        <p14:creationId xmlns="" xmlns:p14="http://schemas.microsoft.com/office/powerpoint/2010/main" val="166299116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Setting Author </a:t>
            </a:r>
            <a:r>
              <a:rPr lang="en-IN" dirty="0" smtClean="0"/>
              <a:t>Name</a:t>
            </a:r>
            <a:endParaRPr lang="en-IN" dirty="0"/>
          </a:p>
        </p:txBody>
      </p:sp>
      <p:sp>
        <p:nvSpPr>
          <p:cNvPr id="3" name="Content Placeholder 2"/>
          <p:cNvSpPr>
            <a:spLocks noGrp="1"/>
          </p:cNvSpPr>
          <p:nvPr>
            <p:ph idx="1"/>
          </p:nvPr>
        </p:nvSpPr>
        <p:spPr/>
        <p:txBody>
          <a:bodyPr/>
          <a:lstStyle/>
          <a:p>
            <a:r>
              <a:rPr lang="en-US" dirty="0"/>
              <a:t>You can set an author name in a web page using meta tag. See an example below −</a:t>
            </a:r>
          </a:p>
          <a:p>
            <a:r>
              <a:rPr lang="en-US" dirty="0"/>
              <a:t/>
            </a:r>
            <a:br>
              <a:rPr lang="en-US" dirty="0"/>
            </a:br>
            <a:endParaRPr lang="en-IN" dirty="0"/>
          </a:p>
        </p:txBody>
      </p:sp>
    </p:spTree>
    <p:extLst>
      <p:ext uri="{BB962C8B-B14F-4D97-AF65-F5344CB8AC3E}">
        <p14:creationId xmlns="" xmlns:p14="http://schemas.microsoft.com/office/powerpoint/2010/main" val="319239453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r>
              <a:rPr lang="en-IN" dirty="0"/>
              <a:t>&lt;!DOCTYPE html&gt;</a:t>
            </a:r>
          </a:p>
          <a:p>
            <a:r>
              <a:rPr lang="en-IN" dirty="0"/>
              <a:t>&lt;html&gt;</a:t>
            </a:r>
          </a:p>
          <a:p>
            <a:endParaRPr lang="en-IN" dirty="0"/>
          </a:p>
          <a:p>
            <a:r>
              <a:rPr lang="en-IN" dirty="0"/>
              <a:t>&lt;head&gt;</a:t>
            </a:r>
          </a:p>
          <a:p>
            <a:r>
              <a:rPr lang="en-IN" dirty="0"/>
              <a:t>    &lt;title&gt;Meta Tags Example&lt;/title&gt;</a:t>
            </a:r>
          </a:p>
          <a:p>
            <a:r>
              <a:rPr lang="en-IN" dirty="0"/>
              <a:t>    &lt;meta name="keywords" content="HTML, Meta Tags, Metadata" /&gt;</a:t>
            </a:r>
          </a:p>
          <a:p>
            <a:r>
              <a:rPr lang="en-US" dirty="0"/>
              <a:t>    &lt;meta name="description" content="Learning about Meta Tags." /&gt;</a:t>
            </a:r>
          </a:p>
          <a:p>
            <a:r>
              <a:rPr lang="en-US" dirty="0"/>
              <a:t>    &lt;meta name="author" content="</a:t>
            </a:r>
            <a:r>
              <a:rPr lang="en-US" dirty="0" err="1"/>
              <a:t>Mahnaz</a:t>
            </a:r>
            <a:r>
              <a:rPr lang="en-US" dirty="0"/>
              <a:t> </a:t>
            </a:r>
            <a:r>
              <a:rPr lang="en-US" dirty="0" err="1"/>
              <a:t>Mohtashim</a:t>
            </a:r>
            <a:r>
              <a:rPr lang="en-US" dirty="0"/>
              <a:t>" /&gt;</a:t>
            </a:r>
          </a:p>
          <a:p>
            <a:r>
              <a:rPr lang="en-IN" dirty="0"/>
              <a:t>&lt;/head&gt;</a:t>
            </a:r>
          </a:p>
          <a:p>
            <a:endParaRPr lang="en-IN" dirty="0"/>
          </a:p>
          <a:p>
            <a:r>
              <a:rPr lang="en-IN" dirty="0"/>
              <a:t>&lt;body&gt;</a:t>
            </a:r>
          </a:p>
          <a:p>
            <a:r>
              <a:rPr lang="en-IN" dirty="0"/>
              <a:t>    &lt;p&gt;Hello HTML5!&lt;/p&gt;</a:t>
            </a:r>
          </a:p>
          <a:p>
            <a:r>
              <a:rPr lang="en-IN" dirty="0"/>
              <a:t>&lt;/body&gt;</a:t>
            </a:r>
          </a:p>
          <a:p>
            <a:endParaRPr lang="en-IN" dirty="0"/>
          </a:p>
          <a:p>
            <a:r>
              <a:rPr lang="en-IN" dirty="0"/>
              <a:t>&lt;/html&gt;</a:t>
            </a:r>
          </a:p>
          <a:p>
            <a:endParaRPr lang="en-IN" dirty="0"/>
          </a:p>
        </p:txBody>
      </p:sp>
    </p:spTree>
    <p:extLst>
      <p:ext uri="{BB962C8B-B14F-4D97-AF65-F5344CB8AC3E}">
        <p14:creationId xmlns="" xmlns:p14="http://schemas.microsoft.com/office/powerpoint/2010/main" val="425118846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Specify Character </a:t>
            </a:r>
            <a:r>
              <a:rPr lang="en-IN" dirty="0" smtClean="0"/>
              <a:t>Set</a:t>
            </a:r>
            <a:endParaRPr lang="en-IN" dirty="0"/>
          </a:p>
        </p:txBody>
      </p:sp>
      <p:sp>
        <p:nvSpPr>
          <p:cNvPr id="3" name="Content Placeholder 2"/>
          <p:cNvSpPr>
            <a:spLocks noGrp="1"/>
          </p:cNvSpPr>
          <p:nvPr>
            <p:ph idx="1"/>
          </p:nvPr>
        </p:nvSpPr>
        <p:spPr/>
        <p:txBody>
          <a:bodyPr/>
          <a:lstStyle/>
          <a:p>
            <a:r>
              <a:rPr lang="en-US" dirty="0"/>
              <a:t>You can use &lt;meta&gt; tag to specify character set used within the webpage.</a:t>
            </a:r>
          </a:p>
          <a:p>
            <a:r>
              <a:rPr lang="en-US" dirty="0"/>
              <a:t/>
            </a:r>
            <a:br>
              <a:rPr lang="en-US" dirty="0"/>
            </a:br>
            <a:endParaRPr lang="en-IN" dirty="0"/>
          </a:p>
        </p:txBody>
      </p:sp>
    </p:spTree>
    <p:extLst>
      <p:ext uri="{BB962C8B-B14F-4D97-AF65-F5344CB8AC3E}">
        <p14:creationId xmlns="" xmlns:p14="http://schemas.microsoft.com/office/powerpoint/2010/main" val="160305578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r>
              <a:rPr lang="en-IN" dirty="0"/>
              <a:t>&lt;!DOCTYPE html&gt;</a:t>
            </a:r>
          </a:p>
          <a:p>
            <a:r>
              <a:rPr lang="en-IN" dirty="0"/>
              <a:t>&lt;html&gt;</a:t>
            </a:r>
          </a:p>
          <a:p>
            <a:endParaRPr lang="en-IN" dirty="0"/>
          </a:p>
          <a:p>
            <a:r>
              <a:rPr lang="en-IN" dirty="0"/>
              <a:t>&lt;head&gt;</a:t>
            </a:r>
          </a:p>
          <a:p>
            <a:r>
              <a:rPr lang="en-IN" dirty="0"/>
              <a:t>    &lt;title&gt;Meta Tags Example&lt;/title&gt;</a:t>
            </a:r>
          </a:p>
          <a:p>
            <a:r>
              <a:rPr lang="en-IN" dirty="0"/>
              <a:t>    &lt;meta name="keywords" content="HTML, Meta Tags, Metadata" /&gt;</a:t>
            </a:r>
          </a:p>
          <a:p>
            <a:r>
              <a:rPr lang="en-US" dirty="0"/>
              <a:t>    &lt;meta name="description" content="Learning about Meta Tags." /&gt;</a:t>
            </a:r>
          </a:p>
          <a:p>
            <a:r>
              <a:rPr lang="en-US" dirty="0"/>
              <a:t>    &lt;meta name="author" content="</a:t>
            </a:r>
            <a:r>
              <a:rPr lang="en-US" dirty="0" err="1"/>
              <a:t>Mahnaz</a:t>
            </a:r>
            <a:r>
              <a:rPr lang="en-US" dirty="0"/>
              <a:t> </a:t>
            </a:r>
            <a:r>
              <a:rPr lang="en-US" dirty="0" err="1"/>
              <a:t>Mohtashim</a:t>
            </a:r>
            <a:r>
              <a:rPr lang="en-US" dirty="0"/>
              <a:t>" /&gt;</a:t>
            </a:r>
          </a:p>
          <a:p>
            <a:r>
              <a:rPr lang="en-IN" dirty="0"/>
              <a:t>    &lt;meta http-</a:t>
            </a:r>
            <a:r>
              <a:rPr lang="en-IN" dirty="0" err="1"/>
              <a:t>equiv</a:t>
            </a:r>
            <a:r>
              <a:rPr lang="en-IN" dirty="0"/>
              <a:t>="Content-Type" content="text/html; charset = UTF-8" /&gt;</a:t>
            </a:r>
          </a:p>
          <a:p>
            <a:r>
              <a:rPr lang="en-IN" dirty="0"/>
              <a:t>&lt;/head&gt;</a:t>
            </a:r>
          </a:p>
          <a:p>
            <a:endParaRPr lang="en-IN" dirty="0"/>
          </a:p>
          <a:p>
            <a:r>
              <a:rPr lang="en-IN" dirty="0"/>
              <a:t>&lt;body&gt;</a:t>
            </a:r>
          </a:p>
          <a:p>
            <a:r>
              <a:rPr lang="en-IN" dirty="0"/>
              <a:t>    &lt;p&gt;Hello HTML5!&lt;/p&gt;</a:t>
            </a:r>
          </a:p>
          <a:p>
            <a:r>
              <a:rPr lang="en-IN" dirty="0"/>
              <a:t>&lt;/body&gt;</a:t>
            </a:r>
          </a:p>
          <a:p>
            <a:endParaRPr lang="en-IN" dirty="0"/>
          </a:p>
          <a:p>
            <a:r>
              <a:rPr lang="en-IN" dirty="0"/>
              <a:t>&lt;/html&gt;</a:t>
            </a:r>
          </a:p>
          <a:p>
            <a:endParaRPr lang="en-IN" dirty="0"/>
          </a:p>
        </p:txBody>
      </p:sp>
    </p:spTree>
    <p:extLst>
      <p:ext uri="{BB962C8B-B14F-4D97-AF65-F5344CB8AC3E}">
        <p14:creationId xmlns="" xmlns:p14="http://schemas.microsoft.com/office/powerpoint/2010/main" val="103670902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HTML - </a:t>
            </a:r>
            <a:r>
              <a:rPr lang="en-IN" dirty="0" smtClean="0"/>
              <a:t>Comments</a:t>
            </a:r>
            <a:endParaRPr lang="en-IN" dirty="0"/>
          </a:p>
        </p:txBody>
      </p:sp>
      <p:sp>
        <p:nvSpPr>
          <p:cNvPr id="3" name="Content Placeholder 2"/>
          <p:cNvSpPr>
            <a:spLocks noGrp="1"/>
          </p:cNvSpPr>
          <p:nvPr>
            <p:ph idx="1"/>
          </p:nvPr>
        </p:nvSpPr>
        <p:spPr/>
        <p:txBody>
          <a:bodyPr>
            <a:normAutofit fontScale="85000" lnSpcReduction="10000"/>
          </a:bodyPr>
          <a:lstStyle/>
          <a:p>
            <a:r>
              <a:rPr lang="en-US" dirty="0"/>
              <a:t>Comment is a piece of code which is ignored by any web browser. It is a good practice to add comments into your HTML code, especially in complex documents, to indicate sections of a document, and any other notes to anyone looking at the code. Comments help you and others understand your code and increases code readability.</a:t>
            </a:r>
          </a:p>
          <a:p>
            <a:r>
              <a:rPr lang="en-US" dirty="0"/>
              <a:t>HTML comments are placed in between </a:t>
            </a:r>
            <a:r>
              <a:rPr lang="en-US" b="1" dirty="0"/>
              <a:t>&lt;!-- ... --&gt;</a:t>
            </a:r>
            <a:r>
              <a:rPr lang="en-US" dirty="0"/>
              <a:t> tags. So, any content placed with-in &lt;!-- ... --&gt; tags will be treated as comment and will be completely ignored by the browser.</a:t>
            </a:r>
          </a:p>
          <a:p>
            <a:endParaRPr lang="en-IN" dirty="0"/>
          </a:p>
        </p:txBody>
      </p:sp>
    </p:spTree>
    <p:extLst>
      <p:ext uri="{BB962C8B-B14F-4D97-AF65-F5344CB8AC3E}">
        <p14:creationId xmlns="" xmlns:p14="http://schemas.microsoft.com/office/powerpoint/2010/main" val="418010061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&lt;!DOCTYPE html&gt;</a:t>
            </a:r>
          </a:p>
          <a:p>
            <a:r>
              <a:rPr lang="en-IN" dirty="0"/>
              <a:t>&lt;html&gt;</a:t>
            </a:r>
          </a:p>
          <a:p>
            <a:endParaRPr lang="en-IN" dirty="0"/>
          </a:p>
          <a:p>
            <a:r>
              <a:rPr lang="en-IN" dirty="0"/>
              <a:t>&lt;head&gt;</a:t>
            </a:r>
          </a:p>
          <a:p>
            <a:r>
              <a:rPr lang="en-IN" dirty="0"/>
              <a:t>    &lt;!-- Document Header Starts --&gt;</a:t>
            </a:r>
          </a:p>
          <a:p>
            <a:r>
              <a:rPr lang="en-US" dirty="0"/>
              <a:t>    &lt;title&gt;This is document title&lt;/title&gt;</a:t>
            </a:r>
          </a:p>
          <a:p>
            <a:r>
              <a:rPr lang="en-IN" dirty="0"/>
              <a:t>&lt;/head&gt; &lt;!-- Document Header Ends --&gt;</a:t>
            </a:r>
          </a:p>
          <a:p>
            <a:endParaRPr lang="en-IN" dirty="0"/>
          </a:p>
          <a:p>
            <a:r>
              <a:rPr lang="en-IN" dirty="0"/>
              <a:t>&lt;body&gt;</a:t>
            </a:r>
          </a:p>
          <a:p>
            <a:r>
              <a:rPr lang="en-IN" dirty="0"/>
              <a:t>    &lt;p&gt;Document content goes here.....&lt;/p&gt;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65493864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Valid </a:t>
            </a:r>
            <a:r>
              <a:rPr lang="en-IN" dirty="0" err="1"/>
              <a:t>vs</a:t>
            </a:r>
            <a:r>
              <a:rPr lang="en-IN" dirty="0"/>
              <a:t> Invalid </a:t>
            </a:r>
            <a:r>
              <a:rPr lang="en-IN" dirty="0" smtClean="0"/>
              <a:t>Comments</a:t>
            </a:r>
            <a:endParaRPr lang="en-IN" dirty="0"/>
          </a:p>
        </p:txBody>
      </p:sp>
      <p:sp>
        <p:nvSpPr>
          <p:cNvPr id="3" name="Content Placeholder 2"/>
          <p:cNvSpPr>
            <a:spLocks noGrp="1"/>
          </p:cNvSpPr>
          <p:nvPr>
            <p:ph idx="1"/>
          </p:nvPr>
        </p:nvSpPr>
        <p:spPr/>
        <p:txBody>
          <a:bodyPr>
            <a:normAutofit lnSpcReduction="10000"/>
          </a:bodyPr>
          <a:lstStyle/>
          <a:p>
            <a:r>
              <a:rPr lang="en-US" dirty="0"/>
              <a:t>Comments do not nest which means a comment cannot be put inside another comment. Second the double-dash sequence "--" may not appear inside a comment except as part of the closing --&gt; tag. You must also make sure that there are no spaces in the start-of comment string.</a:t>
            </a:r>
          </a:p>
          <a:p>
            <a:r>
              <a:rPr lang="en-US" dirty="0"/>
              <a:t/>
            </a:r>
            <a:br>
              <a:rPr lang="en-US" dirty="0"/>
            </a:br>
            <a:endParaRPr lang="en-IN" dirty="0"/>
          </a:p>
        </p:txBody>
      </p:sp>
    </p:spTree>
    <p:extLst>
      <p:ext uri="{BB962C8B-B14F-4D97-AF65-F5344CB8AC3E}">
        <p14:creationId xmlns="" xmlns:p14="http://schemas.microsoft.com/office/powerpoint/2010/main" val="84518839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&lt;!DOCTYPE html&gt;</a:t>
            </a:r>
          </a:p>
          <a:p>
            <a:r>
              <a:rPr lang="en-IN" dirty="0"/>
              <a:t>&lt;html&gt;</a:t>
            </a:r>
          </a:p>
          <a:p>
            <a:endParaRPr lang="en-IN" dirty="0"/>
          </a:p>
          <a:p>
            <a:r>
              <a:rPr lang="en-IN" dirty="0"/>
              <a:t>&lt;head&gt;</a:t>
            </a:r>
          </a:p>
          <a:p>
            <a:r>
              <a:rPr lang="en-IN" dirty="0"/>
              <a:t>    &lt;title&gt;Valid Comment Example&lt;/title&gt;</a:t>
            </a:r>
          </a:p>
          <a:p>
            <a:r>
              <a:rPr lang="en-IN" dirty="0"/>
              <a:t>&lt;/head&gt;</a:t>
            </a:r>
          </a:p>
          <a:p>
            <a:endParaRPr lang="en-IN" dirty="0"/>
          </a:p>
          <a:p>
            <a:r>
              <a:rPr lang="en-IN" dirty="0"/>
              <a:t>&lt;body&gt;</a:t>
            </a:r>
          </a:p>
          <a:p>
            <a:r>
              <a:rPr lang="en-IN" dirty="0"/>
              <a:t>    &lt;!--   This is valid comment --&gt;</a:t>
            </a:r>
          </a:p>
          <a:p>
            <a:r>
              <a:rPr lang="en-IN" dirty="0"/>
              <a:t>    &lt;p&gt;Document content goes here.....&lt;/p&gt;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64272614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Invalid comment</a:t>
            </a:r>
            <a:endParaRPr lang="en-IN" dirty="0"/>
          </a:p>
        </p:txBody>
      </p:sp>
      <p:sp>
        <p:nvSpPr>
          <p:cNvPr id="3" name="Content Placeholder 2"/>
          <p:cNvSpPr>
            <a:spLocks noGrp="1"/>
          </p:cNvSpPr>
          <p:nvPr>
            <p:ph idx="1"/>
          </p:nvPr>
        </p:nvSpPr>
        <p:spPr/>
        <p:txBody>
          <a:bodyPr>
            <a:normAutofit fontScale="70000" lnSpcReduction="20000"/>
          </a:bodyPr>
          <a:lstStyle/>
          <a:p>
            <a:r>
              <a:rPr lang="en-IN" dirty="0"/>
              <a:t>&lt;!DOCTYPE html&gt;</a:t>
            </a:r>
          </a:p>
          <a:p>
            <a:r>
              <a:rPr lang="en-IN" dirty="0"/>
              <a:t>&lt;html&gt;</a:t>
            </a:r>
          </a:p>
          <a:p>
            <a:endParaRPr lang="en-IN" dirty="0"/>
          </a:p>
          <a:p>
            <a:r>
              <a:rPr lang="en-IN" dirty="0"/>
              <a:t>&lt;head&gt;</a:t>
            </a:r>
          </a:p>
          <a:p>
            <a:r>
              <a:rPr lang="en-IN" dirty="0"/>
              <a:t>    &lt;title&gt;Invalid Comment Example&lt;/title&gt;</a:t>
            </a:r>
          </a:p>
          <a:p>
            <a:r>
              <a:rPr lang="en-IN" dirty="0"/>
              <a:t>&lt;/head&gt;</a:t>
            </a:r>
          </a:p>
          <a:p>
            <a:endParaRPr lang="en-IN" dirty="0"/>
          </a:p>
          <a:p>
            <a:r>
              <a:rPr lang="en-IN" dirty="0"/>
              <a:t>&lt;body&gt;</a:t>
            </a:r>
          </a:p>
          <a:p>
            <a:r>
              <a:rPr lang="en-US" dirty="0"/>
              <a:t>    &lt; !--   This is not a valid comment --&gt;</a:t>
            </a:r>
          </a:p>
          <a:p>
            <a:r>
              <a:rPr lang="en-IN" dirty="0"/>
              <a:t>    &lt;p&gt;Document content goes here.....&lt;/p&gt;</a:t>
            </a:r>
          </a:p>
          <a:p>
            <a:r>
              <a:rPr lang="en-IN" dirty="0"/>
              <a:t>&lt;/body&gt;</a:t>
            </a:r>
          </a:p>
          <a:p>
            <a:endParaRPr lang="en-IN" dirty="0"/>
          </a:p>
          <a:p>
            <a:r>
              <a:rPr lang="en-IN" dirty="0"/>
              <a:t>&lt;/html&gt;</a:t>
            </a:r>
          </a:p>
          <a:p>
            <a:endParaRPr lang="en-IN" dirty="0"/>
          </a:p>
        </p:txBody>
      </p:sp>
    </p:spTree>
    <p:extLst>
      <p:ext uri="{BB962C8B-B14F-4D97-AF65-F5344CB8AC3E}">
        <p14:creationId xmlns="" xmlns:p14="http://schemas.microsoft.com/office/powerpoint/2010/main" val="249969528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Multiline </a:t>
            </a:r>
            <a:r>
              <a:rPr lang="en-IN" dirty="0" smtClean="0"/>
              <a:t>Comments</a:t>
            </a:r>
            <a:endParaRPr lang="en-IN" dirty="0"/>
          </a:p>
        </p:txBody>
      </p:sp>
      <p:sp>
        <p:nvSpPr>
          <p:cNvPr id="3" name="Content Placeholder 2"/>
          <p:cNvSpPr>
            <a:spLocks noGrp="1"/>
          </p:cNvSpPr>
          <p:nvPr>
            <p:ph idx="1"/>
          </p:nvPr>
        </p:nvSpPr>
        <p:spPr/>
        <p:txBody>
          <a:bodyPr/>
          <a:lstStyle/>
          <a:p>
            <a:r>
              <a:rPr lang="en-US" dirty="0"/>
              <a:t>So far we have seen single line comments, but HTML supports multi-line comments as well.</a:t>
            </a:r>
          </a:p>
          <a:p>
            <a:r>
              <a:rPr lang="en-US" dirty="0"/>
              <a:t>You can comment multiple lines by the special beginning tag &lt;!-- and ending tag --&gt; placed before the first line and end of the last line as shown in the given example below.</a:t>
            </a:r>
          </a:p>
          <a:p>
            <a:r>
              <a:rPr lang="en-US" dirty="0"/>
              <a:t/>
            </a:r>
            <a:br>
              <a:rPr lang="en-US" dirty="0"/>
            </a:br>
            <a:endParaRPr lang="en-IN" dirty="0"/>
          </a:p>
        </p:txBody>
      </p:sp>
    </p:spTree>
    <p:extLst>
      <p:ext uri="{BB962C8B-B14F-4D97-AF65-F5344CB8AC3E}">
        <p14:creationId xmlns="" xmlns:p14="http://schemas.microsoft.com/office/powerpoint/2010/main" val="5502001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Horizontal </a:t>
            </a:r>
            <a:r>
              <a:rPr lang="en-IN" dirty="0" smtClean="0"/>
              <a:t>Lines</a:t>
            </a:r>
            <a:endParaRPr lang="en-IN" dirty="0"/>
          </a:p>
        </p:txBody>
      </p:sp>
      <p:sp>
        <p:nvSpPr>
          <p:cNvPr id="3" name="Content Placeholder 2"/>
          <p:cNvSpPr>
            <a:spLocks noGrp="1"/>
          </p:cNvSpPr>
          <p:nvPr>
            <p:ph idx="1"/>
          </p:nvPr>
        </p:nvSpPr>
        <p:spPr/>
        <p:txBody>
          <a:bodyPr/>
          <a:lstStyle/>
          <a:p>
            <a:r>
              <a:rPr lang="en-US" dirty="0"/>
              <a:t>Horizontal lines are used to visually break-up sections of a document. The </a:t>
            </a:r>
            <a:r>
              <a:rPr lang="en-US" b="1" dirty="0"/>
              <a:t>&lt;</a:t>
            </a:r>
            <a:r>
              <a:rPr lang="en-US" b="1" dirty="0" err="1"/>
              <a:t>hr</a:t>
            </a:r>
            <a:r>
              <a:rPr lang="en-US" b="1" dirty="0"/>
              <a:t>&gt;</a:t>
            </a:r>
            <a:r>
              <a:rPr lang="en-US" dirty="0"/>
              <a:t> tag creates a line from the current position in the document to the right margin and breaks the line accordingly.</a:t>
            </a:r>
          </a:p>
          <a:p>
            <a:r>
              <a:rPr lang="en-US" dirty="0"/>
              <a:t/>
            </a:r>
            <a:br>
              <a:rPr lang="en-US" dirty="0"/>
            </a:br>
            <a:endParaRPr lang="en-IN" dirty="0"/>
          </a:p>
        </p:txBody>
      </p:sp>
    </p:spTree>
    <p:extLst>
      <p:ext uri="{BB962C8B-B14F-4D97-AF65-F5344CB8AC3E}">
        <p14:creationId xmlns="" xmlns:p14="http://schemas.microsoft.com/office/powerpoint/2010/main" val="300288330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r>
              <a:rPr lang="en-IN" dirty="0"/>
              <a:t>&lt;!DOCTYPE html&gt;</a:t>
            </a:r>
          </a:p>
          <a:p>
            <a:r>
              <a:rPr lang="en-IN" dirty="0"/>
              <a:t>&lt;html&gt;</a:t>
            </a:r>
          </a:p>
          <a:p>
            <a:endParaRPr lang="en-IN" dirty="0"/>
          </a:p>
          <a:p>
            <a:r>
              <a:rPr lang="en-IN" dirty="0"/>
              <a:t>&lt;head&gt;</a:t>
            </a:r>
          </a:p>
          <a:p>
            <a:r>
              <a:rPr lang="en-IN" dirty="0"/>
              <a:t>    &lt;title&gt;Multiline Comments&lt;/title&gt;</a:t>
            </a:r>
          </a:p>
          <a:p>
            <a:r>
              <a:rPr lang="en-IN" dirty="0"/>
              <a:t>&lt;/head&gt;</a:t>
            </a:r>
          </a:p>
          <a:p>
            <a:endParaRPr lang="en-IN" dirty="0"/>
          </a:p>
          <a:p>
            <a:r>
              <a:rPr lang="en-IN" dirty="0"/>
              <a:t>&lt;body&gt;</a:t>
            </a:r>
          </a:p>
          <a:p>
            <a:r>
              <a:rPr lang="en-IN" dirty="0"/>
              <a:t>    &lt;!--</a:t>
            </a:r>
          </a:p>
          <a:p>
            <a:r>
              <a:rPr lang="en-US" dirty="0"/>
              <a:t>       This is a multiline comment and it can</a:t>
            </a:r>
          </a:p>
          <a:p>
            <a:r>
              <a:rPr lang="en-US" dirty="0"/>
              <a:t>       span through as many as lines you like.</a:t>
            </a:r>
          </a:p>
          <a:p>
            <a:r>
              <a:rPr lang="en-IN" dirty="0"/>
              <a:t>    --&gt;</a:t>
            </a:r>
          </a:p>
          <a:p>
            <a:endParaRPr lang="en-IN" dirty="0"/>
          </a:p>
          <a:p>
            <a:r>
              <a:rPr lang="en-IN" dirty="0"/>
              <a:t>    &lt;p&gt;Document content goes here.....&lt;/p&gt;</a:t>
            </a:r>
          </a:p>
          <a:p>
            <a:r>
              <a:rPr lang="en-IN" dirty="0"/>
              <a:t>&lt;/body&gt;</a:t>
            </a:r>
          </a:p>
          <a:p>
            <a:endParaRPr lang="en-IN" dirty="0"/>
          </a:p>
          <a:p>
            <a:r>
              <a:rPr lang="en-IN" dirty="0"/>
              <a:t>&lt;/html&gt;</a:t>
            </a:r>
          </a:p>
          <a:p>
            <a:endParaRPr lang="en-IN" dirty="0"/>
          </a:p>
        </p:txBody>
      </p:sp>
    </p:spTree>
    <p:extLst>
      <p:ext uri="{BB962C8B-B14F-4D97-AF65-F5344CB8AC3E}">
        <p14:creationId xmlns="" xmlns:p14="http://schemas.microsoft.com/office/powerpoint/2010/main" val="380617615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HTML - </a:t>
            </a:r>
            <a:r>
              <a:rPr lang="en-IN" dirty="0" smtClean="0"/>
              <a:t>Images</a:t>
            </a:r>
            <a:endParaRPr lang="en-IN" dirty="0"/>
          </a:p>
        </p:txBody>
      </p:sp>
      <p:sp>
        <p:nvSpPr>
          <p:cNvPr id="3" name="Content Placeholder 2"/>
          <p:cNvSpPr>
            <a:spLocks noGrp="1"/>
          </p:cNvSpPr>
          <p:nvPr>
            <p:ph idx="1"/>
          </p:nvPr>
        </p:nvSpPr>
        <p:spPr/>
        <p:txBody>
          <a:bodyPr/>
          <a:lstStyle/>
          <a:p>
            <a:r>
              <a:rPr lang="en-US" dirty="0"/>
              <a:t>Images are very important to beautify as well as to depict many complex concepts in simple way on your web page. This tutorial will take you through simple steps to use images in your web pages.</a:t>
            </a:r>
          </a:p>
          <a:p>
            <a:r>
              <a:rPr lang="en-US" dirty="0" smtClean="0"/>
              <a:t/>
            </a:r>
            <a:br>
              <a:rPr lang="en-US" dirty="0" smtClean="0"/>
            </a:br>
            <a:endParaRPr lang="en-IN" dirty="0"/>
          </a:p>
        </p:txBody>
      </p:sp>
    </p:spTree>
    <p:extLst>
      <p:ext uri="{BB962C8B-B14F-4D97-AF65-F5344CB8AC3E}">
        <p14:creationId xmlns="" xmlns:p14="http://schemas.microsoft.com/office/powerpoint/2010/main" val="30686454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Insert </a:t>
            </a:r>
            <a:r>
              <a:rPr lang="en-IN" dirty="0" smtClean="0"/>
              <a:t>Image</a:t>
            </a:r>
            <a:endParaRPr lang="en-IN" dirty="0"/>
          </a:p>
        </p:txBody>
      </p:sp>
      <p:sp>
        <p:nvSpPr>
          <p:cNvPr id="3" name="Content Placeholder 2"/>
          <p:cNvSpPr>
            <a:spLocks noGrp="1"/>
          </p:cNvSpPr>
          <p:nvPr>
            <p:ph idx="1"/>
          </p:nvPr>
        </p:nvSpPr>
        <p:spPr/>
        <p:txBody>
          <a:bodyPr/>
          <a:lstStyle/>
          <a:p>
            <a:r>
              <a:rPr lang="en-US" dirty="0"/>
              <a:t>You can insert any image in your web page by using </a:t>
            </a:r>
            <a:r>
              <a:rPr lang="en-US" b="1" dirty="0"/>
              <a:t>&lt;</a:t>
            </a:r>
            <a:r>
              <a:rPr lang="en-US" b="1" dirty="0" err="1"/>
              <a:t>img</a:t>
            </a:r>
            <a:r>
              <a:rPr lang="en-US" b="1" dirty="0"/>
              <a:t>&gt;</a:t>
            </a:r>
            <a:r>
              <a:rPr lang="en-US" dirty="0"/>
              <a:t> tag. Following is the simple syntax to use this tag.</a:t>
            </a:r>
          </a:p>
          <a:p>
            <a:r>
              <a:rPr lang="fr-FR" dirty="0"/>
              <a:t>&lt;</a:t>
            </a:r>
            <a:r>
              <a:rPr lang="fr-FR" dirty="0" err="1"/>
              <a:t>img</a:t>
            </a:r>
            <a:r>
              <a:rPr lang="fr-FR" dirty="0"/>
              <a:t> </a:t>
            </a:r>
            <a:r>
              <a:rPr lang="fr-FR" dirty="0" err="1"/>
              <a:t>src</a:t>
            </a:r>
            <a:r>
              <a:rPr lang="fr-FR" dirty="0"/>
              <a:t> = "Image URL" ... </a:t>
            </a:r>
            <a:r>
              <a:rPr lang="fr-FR" dirty="0" err="1"/>
              <a:t>attributes-list</a:t>
            </a:r>
            <a:r>
              <a:rPr lang="fr-FR" dirty="0"/>
              <a:t>/&gt; </a:t>
            </a:r>
            <a:br>
              <a:rPr lang="fr-FR" dirty="0"/>
            </a:br>
            <a:r>
              <a:rPr lang="en-US" dirty="0"/>
              <a:t/>
            </a:r>
            <a:br>
              <a:rPr lang="en-US" dirty="0"/>
            </a:br>
            <a:endParaRPr lang="en-IN" dirty="0"/>
          </a:p>
        </p:txBody>
      </p:sp>
    </p:spTree>
    <p:extLst>
      <p:ext uri="{BB962C8B-B14F-4D97-AF65-F5344CB8AC3E}">
        <p14:creationId xmlns="" xmlns:p14="http://schemas.microsoft.com/office/powerpoint/2010/main" val="292739366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&lt;!DOCTYPE html&gt;</a:t>
            </a:r>
          </a:p>
          <a:p>
            <a:r>
              <a:rPr lang="en-IN" dirty="0"/>
              <a:t>&lt;html&gt;</a:t>
            </a:r>
          </a:p>
          <a:p>
            <a:endParaRPr lang="en-IN" dirty="0"/>
          </a:p>
          <a:p>
            <a:r>
              <a:rPr lang="en-IN" dirty="0"/>
              <a:t>&lt;head&gt;</a:t>
            </a:r>
          </a:p>
          <a:p>
            <a:r>
              <a:rPr lang="en-US" dirty="0"/>
              <a:t>    &lt;title&gt;Using Image in Webpage&lt;/title&gt;</a:t>
            </a:r>
          </a:p>
          <a:p>
            <a:r>
              <a:rPr lang="en-IN" dirty="0"/>
              <a:t>&lt;/head&gt;</a:t>
            </a:r>
          </a:p>
          <a:p>
            <a:endParaRPr lang="en-IN" dirty="0"/>
          </a:p>
          <a:p>
            <a:r>
              <a:rPr lang="en-IN" dirty="0"/>
              <a:t>&lt;body&gt;</a:t>
            </a:r>
          </a:p>
          <a:p>
            <a:r>
              <a:rPr lang="en-IN" dirty="0"/>
              <a:t>    &lt;p&gt;Simple Image Insert&lt;/p&gt;</a:t>
            </a:r>
          </a:p>
          <a:p>
            <a:r>
              <a:rPr lang="en-US" dirty="0"/>
              <a:t>    &lt;</a:t>
            </a:r>
            <a:r>
              <a:rPr lang="en-US" dirty="0" err="1"/>
              <a:t>img</a:t>
            </a:r>
            <a:r>
              <a:rPr lang="en-US" dirty="0"/>
              <a:t> </a:t>
            </a:r>
            <a:r>
              <a:rPr lang="en-US" dirty="0" err="1"/>
              <a:t>src</a:t>
            </a:r>
            <a:r>
              <a:rPr lang="en-US" dirty="0"/>
              <a:t>="/images/ulp.jpg" alt="Test Image" /&gt;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67107749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Set Image </a:t>
            </a:r>
            <a:r>
              <a:rPr lang="en-IN" dirty="0" smtClean="0"/>
              <a:t>Width/Height</a:t>
            </a:r>
            <a:endParaRPr lang="en-IN" dirty="0"/>
          </a:p>
        </p:txBody>
      </p:sp>
      <p:sp>
        <p:nvSpPr>
          <p:cNvPr id="3" name="Content Placeholder 2"/>
          <p:cNvSpPr>
            <a:spLocks noGrp="1"/>
          </p:cNvSpPr>
          <p:nvPr>
            <p:ph idx="1"/>
          </p:nvPr>
        </p:nvSpPr>
        <p:spPr/>
        <p:txBody>
          <a:bodyPr/>
          <a:lstStyle/>
          <a:p>
            <a:r>
              <a:rPr lang="en-US" dirty="0"/>
              <a:t>You can set image width and height based on your requirement using </a:t>
            </a:r>
            <a:r>
              <a:rPr lang="en-US" b="1" dirty="0"/>
              <a:t>width</a:t>
            </a:r>
            <a:r>
              <a:rPr lang="en-US" dirty="0"/>
              <a:t> and </a:t>
            </a:r>
            <a:r>
              <a:rPr lang="en-US" b="1" dirty="0"/>
              <a:t>height</a:t>
            </a:r>
            <a:r>
              <a:rPr lang="en-US" dirty="0"/>
              <a:t> attributes. You can specify width and height of the image in terms of either pixels or percentage of its actual size.</a:t>
            </a:r>
          </a:p>
          <a:p>
            <a:r>
              <a:rPr lang="en-US" dirty="0"/>
              <a:t/>
            </a:r>
            <a:br>
              <a:rPr lang="en-US" dirty="0"/>
            </a:br>
            <a:endParaRPr lang="en-IN" dirty="0"/>
          </a:p>
        </p:txBody>
      </p:sp>
    </p:spTree>
    <p:extLst>
      <p:ext uri="{BB962C8B-B14F-4D97-AF65-F5344CB8AC3E}">
        <p14:creationId xmlns="" xmlns:p14="http://schemas.microsoft.com/office/powerpoint/2010/main" val="164814290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IN" dirty="0"/>
              <a:t>&lt;!DOCTYPE html&gt;</a:t>
            </a:r>
          </a:p>
          <a:p>
            <a:r>
              <a:rPr lang="en-IN" dirty="0"/>
              <a:t>&lt;html&gt;</a:t>
            </a:r>
          </a:p>
          <a:p>
            <a:endParaRPr lang="en-IN" dirty="0"/>
          </a:p>
          <a:p>
            <a:r>
              <a:rPr lang="en-IN" dirty="0"/>
              <a:t>&lt;head&gt;</a:t>
            </a:r>
          </a:p>
          <a:p>
            <a:r>
              <a:rPr lang="en-US" dirty="0"/>
              <a:t>    &lt;title&gt;Using Image in Webpage&lt;/title&gt;</a:t>
            </a:r>
          </a:p>
          <a:p>
            <a:r>
              <a:rPr lang="en-IN" dirty="0"/>
              <a:t>&lt;/head&gt;</a:t>
            </a:r>
          </a:p>
          <a:p>
            <a:endParaRPr lang="en-IN" dirty="0"/>
          </a:p>
          <a:p>
            <a:r>
              <a:rPr lang="en-IN" dirty="0"/>
              <a:t>&lt;body&gt;</a:t>
            </a:r>
          </a:p>
          <a:p>
            <a:r>
              <a:rPr lang="en-IN" dirty="0"/>
              <a:t>    &lt;p&gt;Simple Image Insert&lt;/p&gt;</a:t>
            </a:r>
          </a:p>
          <a:p>
            <a:r>
              <a:rPr lang="en-US" dirty="0"/>
              <a:t>    &lt;</a:t>
            </a:r>
            <a:r>
              <a:rPr lang="en-US" dirty="0" err="1"/>
              <a:t>img</a:t>
            </a:r>
            <a:r>
              <a:rPr lang="en-US" dirty="0"/>
              <a:t> </a:t>
            </a:r>
            <a:r>
              <a:rPr lang="en-US" dirty="0" err="1"/>
              <a:t>src</a:t>
            </a:r>
            <a:r>
              <a:rPr lang="en-US" dirty="0"/>
              <a:t>="/images/fish.jpg" alt="Test Image" width="150" height="100"&gt;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282084298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Set Image Border</a:t>
            </a:r>
            <a:br>
              <a:rPr lang="en-IN" dirty="0"/>
            </a:br>
            <a:r>
              <a:rPr lang="en-IN" dirty="0"/>
              <a:t/>
            </a:r>
            <a:br>
              <a:rPr lang="en-IN" dirty="0"/>
            </a:br>
            <a:endParaRPr lang="en-IN" dirty="0"/>
          </a:p>
        </p:txBody>
      </p:sp>
      <p:sp>
        <p:nvSpPr>
          <p:cNvPr id="3" name="Content Placeholder 2"/>
          <p:cNvSpPr>
            <a:spLocks noGrp="1"/>
          </p:cNvSpPr>
          <p:nvPr>
            <p:ph idx="1"/>
          </p:nvPr>
        </p:nvSpPr>
        <p:spPr/>
        <p:txBody>
          <a:bodyPr>
            <a:normAutofit fontScale="62500" lnSpcReduction="20000"/>
          </a:bodyPr>
          <a:lstStyle/>
          <a:p>
            <a:r>
              <a:rPr lang="en-IN" dirty="0"/>
              <a:t>&lt;!DOCTYPE html&gt;</a:t>
            </a:r>
          </a:p>
          <a:p>
            <a:r>
              <a:rPr lang="en-IN" dirty="0"/>
              <a:t>&lt;html&gt;</a:t>
            </a:r>
          </a:p>
          <a:p>
            <a:endParaRPr lang="en-IN" dirty="0"/>
          </a:p>
          <a:p>
            <a:r>
              <a:rPr lang="en-IN" dirty="0"/>
              <a:t>&lt;head&gt;</a:t>
            </a:r>
          </a:p>
          <a:p>
            <a:r>
              <a:rPr lang="en-US" dirty="0"/>
              <a:t>    &lt;title&gt;Using Image in Webpage&lt;/title&gt;</a:t>
            </a:r>
          </a:p>
          <a:p>
            <a:r>
              <a:rPr lang="en-IN" dirty="0"/>
              <a:t>&lt;/head&gt;</a:t>
            </a:r>
          </a:p>
          <a:p>
            <a:endParaRPr lang="en-IN" dirty="0"/>
          </a:p>
          <a:p>
            <a:r>
              <a:rPr lang="en-IN" dirty="0"/>
              <a:t>&lt;body&gt;</a:t>
            </a:r>
          </a:p>
          <a:p>
            <a:r>
              <a:rPr lang="en-IN" dirty="0"/>
              <a:t>    &lt;p&gt;Simple Image Insert&lt;/p&gt;</a:t>
            </a:r>
          </a:p>
          <a:p>
            <a:r>
              <a:rPr lang="en-US" dirty="0"/>
              <a:t>    &lt;</a:t>
            </a:r>
            <a:r>
              <a:rPr lang="en-US" dirty="0" err="1"/>
              <a:t>img</a:t>
            </a:r>
            <a:r>
              <a:rPr lang="en-US" dirty="0"/>
              <a:t> </a:t>
            </a:r>
            <a:r>
              <a:rPr lang="en-US" dirty="0" err="1"/>
              <a:t>src</a:t>
            </a:r>
            <a:r>
              <a:rPr lang="en-US" dirty="0"/>
              <a:t>="/images/fish.png" alt="Test Image" width="150" height="100" border = "3" /&gt;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70730565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Set Image </a:t>
            </a:r>
            <a:r>
              <a:rPr lang="en-IN" dirty="0" smtClean="0"/>
              <a:t>Alignment</a:t>
            </a:r>
            <a:endParaRPr lang="en-IN" dirty="0"/>
          </a:p>
        </p:txBody>
      </p:sp>
      <p:sp>
        <p:nvSpPr>
          <p:cNvPr id="3" name="Content Placeholder 2"/>
          <p:cNvSpPr>
            <a:spLocks noGrp="1"/>
          </p:cNvSpPr>
          <p:nvPr>
            <p:ph idx="1"/>
          </p:nvPr>
        </p:nvSpPr>
        <p:spPr/>
        <p:txBody>
          <a:bodyPr/>
          <a:lstStyle/>
          <a:p>
            <a:r>
              <a:rPr lang="en-US" dirty="0"/>
              <a:t>By default, image will align at the left side of the page, but you can use </a:t>
            </a:r>
            <a:r>
              <a:rPr lang="en-US" b="1" dirty="0"/>
              <a:t>align</a:t>
            </a:r>
            <a:r>
              <a:rPr lang="en-US" dirty="0"/>
              <a:t> attribute to set it in the center or right.</a:t>
            </a:r>
          </a:p>
          <a:p>
            <a:r>
              <a:rPr lang="en-US" dirty="0"/>
              <a:t/>
            </a:r>
            <a:br>
              <a:rPr lang="en-US" dirty="0"/>
            </a:br>
            <a:endParaRPr lang="en-IN" dirty="0"/>
          </a:p>
        </p:txBody>
      </p:sp>
    </p:spTree>
    <p:extLst>
      <p:ext uri="{BB962C8B-B14F-4D97-AF65-F5344CB8AC3E}">
        <p14:creationId xmlns="" xmlns:p14="http://schemas.microsoft.com/office/powerpoint/2010/main" val="387903144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pPr>
              <a:buNone/>
            </a:pPr>
            <a:r>
              <a:rPr lang="en-IN" dirty="0"/>
              <a:t>&lt;!DOCTYPE html&gt;</a:t>
            </a:r>
          </a:p>
          <a:p>
            <a:pPr>
              <a:buNone/>
            </a:pPr>
            <a:r>
              <a:rPr lang="en-IN" dirty="0"/>
              <a:t>&lt;html&gt;</a:t>
            </a:r>
          </a:p>
          <a:p>
            <a:pPr>
              <a:buNone/>
            </a:pPr>
            <a:endParaRPr lang="en-IN" dirty="0"/>
          </a:p>
          <a:p>
            <a:pPr>
              <a:buNone/>
            </a:pPr>
            <a:r>
              <a:rPr lang="en-IN" dirty="0"/>
              <a:t>&lt;head&gt;</a:t>
            </a:r>
          </a:p>
          <a:p>
            <a:pPr>
              <a:buNone/>
            </a:pPr>
            <a:r>
              <a:rPr lang="en-US" dirty="0"/>
              <a:t>    &lt;title&gt;Using Image in Webpage&lt;/title&gt;</a:t>
            </a:r>
          </a:p>
          <a:p>
            <a:pPr>
              <a:buNone/>
            </a:pPr>
            <a:r>
              <a:rPr lang="en-IN" dirty="0"/>
              <a:t>&lt;/head&gt;</a:t>
            </a:r>
          </a:p>
          <a:p>
            <a:pPr>
              <a:buNone/>
            </a:pPr>
            <a:endParaRPr lang="en-IN" dirty="0"/>
          </a:p>
          <a:p>
            <a:pPr>
              <a:buNone/>
            </a:pPr>
            <a:r>
              <a:rPr lang="en-IN" dirty="0"/>
              <a:t>&lt;body&gt;</a:t>
            </a:r>
          </a:p>
          <a:p>
            <a:pPr>
              <a:buNone/>
            </a:pPr>
            <a:r>
              <a:rPr lang="en-IN" dirty="0"/>
              <a:t>    &lt;p&gt;Simple Image Insert&lt;/p&gt;</a:t>
            </a:r>
          </a:p>
          <a:p>
            <a:pPr>
              <a:buNone/>
            </a:pPr>
            <a:r>
              <a:rPr lang="en-US" dirty="0"/>
              <a:t>    &lt;</a:t>
            </a:r>
            <a:r>
              <a:rPr lang="en-US" dirty="0" err="1"/>
              <a:t>img</a:t>
            </a:r>
            <a:r>
              <a:rPr lang="en-US" dirty="0"/>
              <a:t> </a:t>
            </a:r>
            <a:r>
              <a:rPr lang="en-US" dirty="0" err="1"/>
              <a:t>src</a:t>
            </a:r>
            <a:r>
              <a:rPr lang="en-US" dirty="0" smtClean="0"/>
              <a:t>=“</a:t>
            </a:r>
            <a:r>
              <a:rPr lang="en-US" dirty="0" err="1" smtClean="0"/>
              <a:t>css</a:t>
            </a:r>
            <a:r>
              <a:rPr lang="en-US" dirty="0" smtClean="0"/>
              <a:t>/images/fish.png</a:t>
            </a:r>
            <a:r>
              <a:rPr lang="en-US" dirty="0"/>
              <a:t>" alt="Test Image" width="150" height="100" border = "3" align="right"/&gt;</a:t>
            </a:r>
          </a:p>
          <a:p>
            <a:pPr>
              <a:buNone/>
            </a:pPr>
            <a:r>
              <a:rPr lang="en-IN" dirty="0"/>
              <a:t>&lt;/body&gt;</a:t>
            </a:r>
          </a:p>
          <a:p>
            <a:pPr>
              <a:buNone/>
            </a:pPr>
            <a:endParaRPr lang="en-IN" dirty="0"/>
          </a:p>
          <a:p>
            <a:pPr>
              <a:buNone/>
            </a:pPr>
            <a:r>
              <a:rPr lang="en-IN" dirty="0"/>
              <a:t>&lt;/html&gt;</a:t>
            </a:r>
          </a:p>
        </p:txBody>
      </p:sp>
    </p:spTree>
    <p:extLst>
      <p:ext uri="{BB962C8B-B14F-4D97-AF65-F5344CB8AC3E}">
        <p14:creationId xmlns="" xmlns:p14="http://schemas.microsoft.com/office/powerpoint/2010/main" val="240561756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HTML - </a:t>
            </a:r>
            <a:r>
              <a:rPr lang="en-IN" dirty="0" smtClean="0"/>
              <a:t>Tables</a:t>
            </a:r>
            <a:endParaRPr lang="en-IN" dirty="0"/>
          </a:p>
        </p:txBody>
      </p:sp>
      <p:sp>
        <p:nvSpPr>
          <p:cNvPr id="3" name="Content Placeholder 2"/>
          <p:cNvSpPr>
            <a:spLocks noGrp="1"/>
          </p:cNvSpPr>
          <p:nvPr>
            <p:ph idx="1"/>
          </p:nvPr>
        </p:nvSpPr>
        <p:spPr/>
        <p:txBody>
          <a:bodyPr/>
          <a:lstStyle/>
          <a:p>
            <a:r>
              <a:rPr lang="en-US" dirty="0"/>
              <a:t>The HTML tables allow web authors to arrange data like text, images, links, other tables, etc. into rows and columns of cells.</a:t>
            </a:r>
          </a:p>
          <a:p>
            <a:r>
              <a:rPr lang="en-US" dirty="0"/>
              <a:t>The HTML tables are created using the </a:t>
            </a:r>
            <a:r>
              <a:rPr lang="en-US" b="1" dirty="0"/>
              <a:t>&lt;table&gt;</a:t>
            </a:r>
            <a:r>
              <a:rPr lang="en-US" dirty="0"/>
              <a:t> tag in which the </a:t>
            </a:r>
            <a:r>
              <a:rPr lang="en-US" b="1" dirty="0"/>
              <a:t>&lt;</a:t>
            </a:r>
            <a:r>
              <a:rPr lang="en-US" b="1" dirty="0" err="1"/>
              <a:t>tr</a:t>
            </a:r>
            <a:r>
              <a:rPr lang="en-US" b="1" dirty="0"/>
              <a:t>&gt;</a:t>
            </a:r>
            <a:r>
              <a:rPr lang="en-US" dirty="0"/>
              <a:t> tag is used to create table rows and </a:t>
            </a:r>
            <a:r>
              <a:rPr lang="en-US" b="1" dirty="0"/>
              <a:t>&lt;td&gt;</a:t>
            </a:r>
            <a:r>
              <a:rPr lang="en-US" dirty="0"/>
              <a:t> tag is used to create data cells. The elements under &lt;td&gt; are regular and left aligned by default</a:t>
            </a:r>
          </a:p>
          <a:p>
            <a:endParaRPr lang="en-IN" dirty="0"/>
          </a:p>
        </p:txBody>
      </p:sp>
    </p:spTree>
    <p:extLst>
      <p:ext uri="{BB962C8B-B14F-4D97-AF65-F5344CB8AC3E}">
        <p14:creationId xmlns="" xmlns:p14="http://schemas.microsoft.com/office/powerpoint/2010/main" val="1472237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pPr marL="0" indent="0">
              <a:buNone/>
            </a:pPr>
            <a:r>
              <a:rPr lang="en-IN" dirty="0"/>
              <a:t>&lt;!DOCTYPE html&gt;</a:t>
            </a:r>
          </a:p>
          <a:p>
            <a:pPr marL="0" indent="0">
              <a:buNone/>
            </a:pPr>
            <a:r>
              <a:rPr lang="en-IN" dirty="0"/>
              <a:t>&lt;html&gt;</a:t>
            </a:r>
          </a:p>
          <a:p>
            <a:pPr marL="0" indent="0">
              <a:buNone/>
            </a:pPr>
            <a:endParaRPr lang="en-IN" dirty="0"/>
          </a:p>
          <a:p>
            <a:pPr marL="0" indent="0">
              <a:buNone/>
            </a:pPr>
            <a:r>
              <a:rPr lang="en-IN" dirty="0"/>
              <a:t>&lt;head&gt;</a:t>
            </a:r>
          </a:p>
          <a:p>
            <a:pPr marL="0" indent="0">
              <a:buNone/>
            </a:pPr>
            <a:r>
              <a:rPr lang="en-IN" dirty="0"/>
              <a:t>    &lt;title&gt;Horizontal Line Example&lt;/title&gt;</a:t>
            </a:r>
          </a:p>
          <a:p>
            <a:pPr marL="0" indent="0">
              <a:buNone/>
            </a:pPr>
            <a:r>
              <a:rPr lang="en-IN" dirty="0"/>
              <a:t>&lt;/head&gt;</a:t>
            </a:r>
          </a:p>
          <a:p>
            <a:pPr marL="0" indent="0">
              <a:buNone/>
            </a:pPr>
            <a:endParaRPr lang="en-IN" dirty="0"/>
          </a:p>
          <a:p>
            <a:pPr marL="0" indent="0">
              <a:buNone/>
            </a:pPr>
            <a:r>
              <a:rPr lang="en-IN" dirty="0"/>
              <a:t>&lt;body&gt;</a:t>
            </a:r>
          </a:p>
          <a:p>
            <a:pPr marL="0" indent="0">
              <a:buNone/>
            </a:pPr>
            <a:r>
              <a:rPr lang="en-US" dirty="0"/>
              <a:t>    &lt;p&gt;This is paragraph one and should be on top&lt;/p&gt;</a:t>
            </a:r>
          </a:p>
          <a:p>
            <a:pPr marL="0" indent="0">
              <a:buNone/>
            </a:pPr>
            <a:r>
              <a:rPr lang="en-IN" dirty="0"/>
              <a:t>    &lt;</a:t>
            </a:r>
            <a:r>
              <a:rPr lang="en-IN" dirty="0" err="1"/>
              <a:t>hr</a:t>
            </a:r>
            <a:r>
              <a:rPr lang="en-IN" dirty="0"/>
              <a:t> /&gt;</a:t>
            </a:r>
          </a:p>
          <a:p>
            <a:pPr marL="0" indent="0">
              <a:buNone/>
            </a:pPr>
            <a:r>
              <a:rPr lang="en-US" dirty="0"/>
              <a:t>    &lt;p&gt;This is paragraph two and should be at bottom&lt;/p&gt;</a:t>
            </a:r>
          </a:p>
          <a:p>
            <a:pPr marL="0" indent="0">
              <a:buNone/>
            </a:pPr>
            <a:r>
              <a:rPr lang="en-IN" dirty="0"/>
              <a:t>&lt;/body&gt;</a:t>
            </a:r>
          </a:p>
          <a:p>
            <a:pPr marL="0" indent="0">
              <a:buNone/>
            </a:pPr>
            <a:endParaRPr lang="en-IN" dirty="0"/>
          </a:p>
          <a:p>
            <a:pPr marL="0" indent="0">
              <a:buNone/>
            </a:pPr>
            <a:r>
              <a:rPr lang="en-IN" dirty="0"/>
              <a:t>&lt;/html&gt;</a:t>
            </a:r>
          </a:p>
        </p:txBody>
      </p:sp>
    </p:spTree>
    <p:extLst>
      <p:ext uri="{BB962C8B-B14F-4D97-AF65-F5344CB8AC3E}">
        <p14:creationId xmlns="" xmlns:p14="http://schemas.microsoft.com/office/powerpoint/2010/main" val="1747054207"/>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0000" lnSpcReduction="20000"/>
          </a:bodyPr>
          <a:lstStyle/>
          <a:p>
            <a:r>
              <a:rPr lang="en-IN" dirty="0"/>
              <a:t>&lt;!DOCTYPE html&gt;</a:t>
            </a:r>
          </a:p>
          <a:p>
            <a:r>
              <a:rPr lang="en-IN" dirty="0"/>
              <a:t>&lt;html&gt;</a:t>
            </a:r>
          </a:p>
          <a:p>
            <a:endParaRPr lang="en-IN" dirty="0"/>
          </a:p>
          <a:p>
            <a:r>
              <a:rPr lang="en-IN" dirty="0"/>
              <a:t>&lt;head&gt;</a:t>
            </a:r>
          </a:p>
          <a:p>
            <a:r>
              <a:rPr lang="en-IN" dirty="0"/>
              <a:t>    &lt;title&gt;HTML Tables&lt;/title&gt;</a:t>
            </a:r>
          </a:p>
          <a:p>
            <a:r>
              <a:rPr lang="en-IN" dirty="0"/>
              <a:t>&lt;/head&gt;</a:t>
            </a:r>
          </a:p>
          <a:p>
            <a:endParaRPr lang="en-IN" dirty="0"/>
          </a:p>
          <a:p>
            <a:r>
              <a:rPr lang="en-IN" dirty="0"/>
              <a:t>&lt;body&gt;</a:t>
            </a:r>
          </a:p>
          <a:p>
            <a:r>
              <a:rPr lang="en-IN" dirty="0"/>
              <a:t>    &lt;table border="1"&gt;</a:t>
            </a:r>
          </a:p>
          <a:p>
            <a:r>
              <a:rPr lang="en-IN" dirty="0"/>
              <a:t>        &lt;</a:t>
            </a:r>
            <a:r>
              <a:rPr lang="en-IN" dirty="0" err="1"/>
              <a:t>tr</a:t>
            </a:r>
            <a:r>
              <a:rPr lang="en-IN" dirty="0"/>
              <a:t>&gt;</a:t>
            </a:r>
          </a:p>
          <a:p>
            <a:r>
              <a:rPr lang="en-US" dirty="0"/>
              <a:t>            &lt;td&gt;Row 1, Column 1&lt;/td&gt;</a:t>
            </a:r>
          </a:p>
          <a:p>
            <a:r>
              <a:rPr lang="en-US" dirty="0"/>
              <a:t>            &lt;td&gt;Row 1, Column 2&lt;/td&gt;</a:t>
            </a:r>
          </a:p>
          <a:p>
            <a:r>
              <a:rPr lang="en-IN" dirty="0"/>
              <a:t>        &lt;/</a:t>
            </a:r>
            <a:r>
              <a:rPr lang="en-IN" dirty="0" err="1"/>
              <a:t>tr</a:t>
            </a:r>
            <a:r>
              <a:rPr lang="en-IN" dirty="0"/>
              <a:t>&gt;</a:t>
            </a:r>
          </a:p>
          <a:p>
            <a:endParaRPr lang="en-IN" dirty="0"/>
          </a:p>
          <a:p>
            <a:r>
              <a:rPr lang="en-IN" dirty="0"/>
              <a:t>        &lt;</a:t>
            </a:r>
            <a:r>
              <a:rPr lang="en-IN" dirty="0" err="1"/>
              <a:t>tr</a:t>
            </a:r>
            <a:r>
              <a:rPr lang="en-IN" dirty="0"/>
              <a:t>&gt;</a:t>
            </a:r>
          </a:p>
          <a:p>
            <a:r>
              <a:rPr lang="en-US" dirty="0"/>
              <a:t>            &lt;td&gt;Row 2, Column 1&lt;/td&gt;</a:t>
            </a:r>
          </a:p>
          <a:p>
            <a:r>
              <a:rPr lang="en-US" dirty="0"/>
              <a:t>            &lt;td&gt;Row 2, Column 2&lt;/td&gt;</a:t>
            </a:r>
          </a:p>
          <a:p>
            <a:r>
              <a:rPr lang="en-IN" dirty="0"/>
              <a:t>        &lt;/</a:t>
            </a:r>
            <a:r>
              <a:rPr lang="en-IN" dirty="0" err="1"/>
              <a:t>tr</a:t>
            </a:r>
            <a:r>
              <a:rPr lang="en-IN" dirty="0"/>
              <a:t>&gt;</a:t>
            </a:r>
          </a:p>
          <a:p>
            <a:r>
              <a:rPr lang="en-IN" dirty="0"/>
              <a:t>    &lt;/table&gt;</a:t>
            </a:r>
          </a:p>
          <a:p>
            <a:endParaRPr lang="en-IN" dirty="0"/>
          </a:p>
          <a:p>
            <a:r>
              <a:rPr lang="en-IN" dirty="0"/>
              <a:t>&lt;/body&gt;</a:t>
            </a:r>
          </a:p>
          <a:p>
            <a:r>
              <a:rPr lang="en-IN" dirty="0"/>
              <a:t>&lt;/html&gt;</a:t>
            </a:r>
          </a:p>
        </p:txBody>
      </p:sp>
    </p:spTree>
    <p:extLst>
      <p:ext uri="{BB962C8B-B14F-4D97-AF65-F5344CB8AC3E}">
        <p14:creationId xmlns="" xmlns:p14="http://schemas.microsoft.com/office/powerpoint/2010/main" val="401908049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Table </a:t>
            </a:r>
            <a:r>
              <a:rPr lang="en-IN" dirty="0" smtClean="0"/>
              <a:t>Heading</a:t>
            </a:r>
            <a:endParaRPr lang="en-IN" dirty="0"/>
          </a:p>
        </p:txBody>
      </p:sp>
      <p:sp>
        <p:nvSpPr>
          <p:cNvPr id="3" name="Content Placeholder 2"/>
          <p:cNvSpPr>
            <a:spLocks noGrp="1"/>
          </p:cNvSpPr>
          <p:nvPr>
            <p:ph idx="1"/>
          </p:nvPr>
        </p:nvSpPr>
        <p:spPr/>
        <p:txBody>
          <a:bodyPr>
            <a:normAutofit fontScale="92500"/>
          </a:bodyPr>
          <a:lstStyle/>
          <a:p>
            <a:r>
              <a:rPr lang="en-US" dirty="0"/>
              <a:t>Table heading can be defined using </a:t>
            </a:r>
            <a:r>
              <a:rPr lang="en-US" b="1" dirty="0"/>
              <a:t>&lt;</a:t>
            </a:r>
            <a:r>
              <a:rPr lang="en-US" b="1" dirty="0" err="1"/>
              <a:t>th</a:t>
            </a:r>
            <a:r>
              <a:rPr lang="en-US" b="1" dirty="0"/>
              <a:t>&gt;</a:t>
            </a:r>
            <a:r>
              <a:rPr lang="en-US" dirty="0"/>
              <a:t> tag. This tag will be put to replace &lt;td&gt; tag, which is used to represent actual data cell. Normally you will put your top row as table heading as shown below, otherwise you can use &lt;</a:t>
            </a:r>
            <a:r>
              <a:rPr lang="en-US" dirty="0" err="1"/>
              <a:t>th</a:t>
            </a:r>
            <a:r>
              <a:rPr lang="en-US" dirty="0"/>
              <a:t>&gt; element in any row. Headings, which are defined in &lt;</a:t>
            </a:r>
            <a:r>
              <a:rPr lang="en-US" dirty="0" err="1"/>
              <a:t>th</a:t>
            </a:r>
            <a:r>
              <a:rPr lang="en-US" dirty="0"/>
              <a:t>&gt; tag are centered and bold by default.</a:t>
            </a:r>
          </a:p>
          <a:p>
            <a:r>
              <a:rPr lang="en-US" dirty="0"/>
              <a:t/>
            </a:r>
            <a:br>
              <a:rPr lang="en-US" dirty="0"/>
            </a:br>
            <a:endParaRPr lang="en-IN" dirty="0"/>
          </a:p>
        </p:txBody>
      </p:sp>
    </p:spTree>
    <p:extLst>
      <p:ext uri="{BB962C8B-B14F-4D97-AF65-F5344CB8AC3E}">
        <p14:creationId xmlns="" xmlns:p14="http://schemas.microsoft.com/office/powerpoint/2010/main" val="191437932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32500" lnSpcReduction="20000"/>
          </a:bodyPr>
          <a:lstStyle/>
          <a:p>
            <a:r>
              <a:rPr lang="en-IN" dirty="0"/>
              <a:t>&lt;!DOCTYPE html&gt;</a:t>
            </a:r>
          </a:p>
          <a:p>
            <a:r>
              <a:rPr lang="en-IN" dirty="0"/>
              <a:t>&lt;html&gt;</a:t>
            </a:r>
          </a:p>
          <a:p>
            <a:endParaRPr lang="en-IN" dirty="0"/>
          </a:p>
          <a:p>
            <a:r>
              <a:rPr lang="en-IN" dirty="0"/>
              <a:t>&lt;head&gt;</a:t>
            </a:r>
          </a:p>
          <a:p>
            <a:r>
              <a:rPr lang="en-IN" dirty="0"/>
              <a:t>    &lt;title&gt;HTML Table Header&lt;/title&gt;</a:t>
            </a:r>
          </a:p>
          <a:p>
            <a:r>
              <a:rPr lang="en-IN" dirty="0"/>
              <a:t>&lt;/head&gt;</a:t>
            </a:r>
          </a:p>
          <a:p>
            <a:endParaRPr lang="en-IN" dirty="0"/>
          </a:p>
          <a:p>
            <a:r>
              <a:rPr lang="en-IN" dirty="0"/>
              <a:t>&lt;body&gt;</a:t>
            </a:r>
          </a:p>
          <a:p>
            <a:r>
              <a:rPr lang="en-IN" dirty="0"/>
              <a:t>    &lt;table border="1"&gt;</a:t>
            </a:r>
          </a:p>
          <a:p>
            <a:r>
              <a:rPr lang="en-IN" dirty="0"/>
              <a:t>        &lt;</a:t>
            </a:r>
            <a:r>
              <a:rPr lang="en-IN" dirty="0" err="1"/>
              <a:t>tr</a:t>
            </a:r>
            <a:r>
              <a:rPr lang="en-IN" dirty="0"/>
              <a:t>&gt;</a:t>
            </a:r>
          </a:p>
          <a:p>
            <a:r>
              <a:rPr lang="en-IN" dirty="0"/>
              <a:t>            &lt;</a:t>
            </a:r>
            <a:r>
              <a:rPr lang="en-IN" dirty="0" err="1"/>
              <a:t>th</a:t>
            </a:r>
            <a:r>
              <a:rPr lang="en-IN" dirty="0"/>
              <a:t>&gt;Name&lt;/</a:t>
            </a:r>
            <a:r>
              <a:rPr lang="en-IN" dirty="0" err="1"/>
              <a:t>th</a:t>
            </a:r>
            <a:r>
              <a:rPr lang="en-IN" dirty="0"/>
              <a:t>&gt;</a:t>
            </a:r>
          </a:p>
          <a:p>
            <a:r>
              <a:rPr lang="en-IN" dirty="0"/>
              <a:t>            &lt;</a:t>
            </a:r>
            <a:r>
              <a:rPr lang="en-IN" dirty="0" err="1"/>
              <a:t>th</a:t>
            </a:r>
            <a:r>
              <a:rPr lang="en-IN" dirty="0"/>
              <a:t>&gt;Salary&lt;/</a:t>
            </a:r>
            <a:r>
              <a:rPr lang="en-IN" dirty="0" err="1"/>
              <a:t>th</a:t>
            </a:r>
            <a:r>
              <a:rPr lang="en-IN" dirty="0"/>
              <a:t>&gt;</a:t>
            </a:r>
          </a:p>
          <a:p>
            <a:r>
              <a:rPr lang="en-IN" dirty="0"/>
              <a:t>        &lt;/</a:t>
            </a:r>
            <a:r>
              <a:rPr lang="en-IN" dirty="0" err="1"/>
              <a:t>tr</a:t>
            </a:r>
            <a:r>
              <a:rPr lang="en-IN" dirty="0"/>
              <a:t>&gt;</a:t>
            </a:r>
          </a:p>
          <a:p>
            <a:r>
              <a:rPr lang="en-IN" dirty="0"/>
              <a:t>        &lt;</a:t>
            </a:r>
            <a:r>
              <a:rPr lang="en-IN" dirty="0" err="1"/>
              <a:t>tr</a:t>
            </a:r>
            <a:r>
              <a:rPr lang="en-IN" dirty="0"/>
              <a:t>&gt;</a:t>
            </a:r>
          </a:p>
          <a:p>
            <a:r>
              <a:rPr lang="en-IN" dirty="0"/>
              <a:t>            &lt;td&gt;Ramesh Raman&lt;/td&gt;</a:t>
            </a:r>
          </a:p>
          <a:p>
            <a:r>
              <a:rPr lang="en-IN" dirty="0"/>
              <a:t>            &lt;td&gt;5000&lt;/td&gt;</a:t>
            </a:r>
          </a:p>
          <a:p>
            <a:r>
              <a:rPr lang="en-IN" dirty="0"/>
              <a:t>        &lt;/</a:t>
            </a:r>
            <a:r>
              <a:rPr lang="en-IN" dirty="0" err="1"/>
              <a:t>tr</a:t>
            </a:r>
            <a:r>
              <a:rPr lang="en-IN" dirty="0"/>
              <a:t>&gt;</a:t>
            </a:r>
          </a:p>
          <a:p>
            <a:endParaRPr lang="en-IN" dirty="0"/>
          </a:p>
          <a:p>
            <a:r>
              <a:rPr lang="en-IN" dirty="0"/>
              <a:t>        &lt;</a:t>
            </a:r>
            <a:r>
              <a:rPr lang="en-IN" dirty="0" err="1"/>
              <a:t>tr</a:t>
            </a:r>
            <a:r>
              <a:rPr lang="en-IN" dirty="0"/>
              <a:t>&gt;</a:t>
            </a:r>
          </a:p>
          <a:p>
            <a:r>
              <a:rPr lang="en-IN" dirty="0"/>
              <a:t>            &lt;td&gt;</a:t>
            </a:r>
            <a:r>
              <a:rPr lang="en-IN" dirty="0" err="1"/>
              <a:t>Shabbir</a:t>
            </a:r>
            <a:r>
              <a:rPr lang="en-IN" dirty="0"/>
              <a:t> Hussein&lt;/td&gt;</a:t>
            </a:r>
          </a:p>
          <a:p>
            <a:r>
              <a:rPr lang="en-IN" dirty="0"/>
              <a:t>            &lt;td&gt;7000&lt;/td&gt;</a:t>
            </a:r>
          </a:p>
          <a:p>
            <a:r>
              <a:rPr lang="en-IN" dirty="0"/>
              <a:t>        &lt;/</a:t>
            </a:r>
            <a:r>
              <a:rPr lang="en-IN" dirty="0" err="1"/>
              <a:t>tr</a:t>
            </a:r>
            <a:r>
              <a:rPr lang="en-IN" dirty="0"/>
              <a:t>&gt;</a:t>
            </a:r>
          </a:p>
          <a:p>
            <a:r>
              <a:rPr lang="en-IN" dirty="0"/>
              <a:t>    &lt;/table&gt;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2723832783"/>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a:t>Cellpadding</a:t>
            </a:r>
            <a:r>
              <a:rPr lang="en-IN" dirty="0"/>
              <a:t> and </a:t>
            </a:r>
            <a:r>
              <a:rPr lang="en-IN" dirty="0" err="1"/>
              <a:t>Cellspacing</a:t>
            </a:r>
            <a:r>
              <a:rPr lang="en-IN" dirty="0"/>
              <a:t> </a:t>
            </a:r>
            <a:r>
              <a:rPr lang="en-IN" dirty="0" smtClean="0"/>
              <a:t>Attributes</a:t>
            </a:r>
            <a:endParaRPr lang="en-IN" dirty="0"/>
          </a:p>
        </p:txBody>
      </p:sp>
      <p:sp>
        <p:nvSpPr>
          <p:cNvPr id="3" name="Content Placeholder 2"/>
          <p:cNvSpPr>
            <a:spLocks noGrp="1"/>
          </p:cNvSpPr>
          <p:nvPr>
            <p:ph idx="1"/>
          </p:nvPr>
        </p:nvSpPr>
        <p:spPr/>
        <p:txBody>
          <a:bodyPr>
            <a:normAutofit lnSpcReduction="10000"/>
          </a:bodyPr>
          <a:lstStyle/>
          <a:p>
            <a:r>
              <a:rPr lang="en-US" dirty="0"/>
              <a:t>There are two attributes called </a:t>
            </a:r>
            <a:r>
              <a:rPr lang="en-US" i="1" dirty="0" err="1"/>
              <a:t>cellpadding</a:t>
            </a:r>
            <a:r>
              <a:rPr lang="en-US" dirty="0"/>
              <a:t> and </a:t>
            </a:r>
            <a:r>
              <a:rPr lang="en-US" i="1" dirty="0" err="1"/>
              <a:t>cellspacing</a:t>
            </a:r>
            <a:r>
              <a:rPr lang="en-US" dirty="0"/>
              <a:t> which you will use to adjust the white space in your table cells. The </a:t>
            </a:r>
            <a:r>
              <a:rPr lang="en-US" dirty="0" err="1"/>
              <a:t>cellspacing</a:t>
            </a:r>
            <a:r>
              <a:rPr lang="en-US" dirty="0"/>
              <a:t> attribute defines space between table cells, while </a:t>
            </a:r>
            <a:r>
              <a:rPr lang="en-US" dirty="0" err="1"/>
              <a:t>cellpadding</a:t>
            </a:r>
            <a:r>
              <a:rPr lang="en-US" dirty="0"/>
              <a:t> represents the distance between cell borders and the content within a cell.</a:t>
            </a:r>
          </a:p>
          <a:p>
            <a:r>
              <a:rPr lang="en-US" dirty="0"/>
              <a:t/>
            </a:r>
            <a:br>
              <a:rPr lang="en-US" dirty="0"/>
            </a:br>
            <a:endParaRPr lang="en-IN" dirty="0"/>
          </a:p>
        </p:txBody>
      </p:sp>
    </p:spTree>
    <p:extLst>
      <p:ext uri="{BB962C8B-B14F-4D97-AF65-F5344CB8AC3E}">
        <p14:creationId xmlns="" xmlns:p14="http://schemas.microsoft.com/office/powerpoint/2010/main" val="305798029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32500" lnSpcReduction="20000"/>
          </a:bodyPr>
          <a:lstStyle/>
          <a:p>
            <a:r>
              <a:rPr lang="en-IN" dirty="0"/>
              <a:t>&lt;!DOCTYPE html&gt;</a:t>
            </a:r>
          </a:p>
          <a:p>
            <a:r>
              <a:rPr lang="en-IN" dirty="0"/>
              <a:t>&lt;html&gt;</a:t>
            </a:r>
          </a:p>
          <a:p>
            <a:endParaRPr lang="en-IN" dirty="0"/>
          </a:p>
          <a:p>
            <a:r>
              <a:rPr lang="en-IN" dirty="0"/>
              <a:t>&lt;head&gt;</a:t>
            </a:r>
          </a:p>
          <a:p>
            <a:r>
              <a:rPr lang="en-IN" dirty="0"/>
              <a:t>    &lt;title&gt;HTML Table </a:t>
            </a:r>
            <a:r>
              <a:rPr lang="en-IN" dirty="0" err="1"/>
              <a:t>Cellpadding</a:t>
            </a:r>
            <a:r>
              <a:rPr lang="en-IN" dirty="0"/>
              <a:t>&lt;/title&gt;</a:t>
            </a:r>
          </a:p>
          <a:p>
            <a:r>
              <a:rPr lang="en-IN" dirty="0"/>
              <a:t>&lt;/head&gt;</a:t>
            </a:r>
          </a:p>
          <a:p>
            <a:endParaRPr lang="en-IN" dirty="0"/>
          </a:p>
          <a:p>
            <a:r>
              <a:rPr lang="en-IN" dirty="0"/>
              <a:t>&lt;body&gt;</a:t>
            </a:r>
          </a:p>
          <a:p>
            <a:r>
              <a:rPr lang="en-US" dirty="0"/>
              <a:t>    &lt;table border="1" </a:t>
            </a:r>
            <a:r>
              <a:rPr lang="en-US" dirty="0" err="1"/>
              <a:t>cellpadding</a:t>
            </a:r>
            <a:r>
              <a:rPr lang="en-US" dirty="0"/>
              <a:t>="5" </a:t>
            </a:r>
            <a:r>
              <a:rPr lang="en-US" dirty="0" err="1"/>
              <a:t>cellspacing</a:t>
            </a:r>
            <a:r>
              <a:rPr lang="en-US" dirty="0"/>
              <a:t>="5"&gt;</a:t>
            </a:r>
          </a:p>
          <a:p>
            <a:r>
              <a:rPr lang="en-IN" dirty="0"/>
              <a:t>        &lt;</a:t>
            </a:r>
            <a:r>
              <a:rPr lang="en-IN" dirty="0" err="1"/>
              <a:t>tr</a:t>
            </a:r>
            <a:r>
              <a:rPr lang="en-IN" dirty="0"/>
              <a:t>&gt;</a:t>
            </a:r>
          </a:p>
          <a:p>
            <a:r>
              <a:rPr lang="en-IN" dirty="0"/>
              <a:t>            &lt;</a:t>
            </a:r>
            <a:r>
              <a:rPr lang="en-IN" dirty="0" err="1"/>
              <a:t>th</a:t>
            </a:r>
            <a:r>
              <a:rPr lang="en-IN" dirty="0"/>
              <a:t>&gt;Name&lt;/</a:t>
            </a:r>
            <a:r>
              <a:rPr lang="en-IN" dirty="0" err="1"/>
              <a:t>th</a:t>
            </a:r>
            <a:r>
              <a:rPr lang="en-IN" dirty="0"/>
              <a:t>&gt;</a:t>
            </a:r>
          </a:p>
          <a:p>
            <a:r>
              <a:rPr lang="en-IN" dirty="0"/>
              <a:t>            &lt;</a:t>
            </a:r>
            <a:r>
              <a:rPr lang="en-IN" dirty="0" err="1"/>
              <a:t>th</a:t>
            </a:r>
            <a:r>
              <a:rPr lang="en-IN" dirty="0"/>
              <a:t>&gt;Salary&lt;/</a:t>
            </a:r>
            <a:r>
              <a:rPr lang="en-IN" dirty="0" err="1"/>
              <a:t>th</a:t>
            </a:r>
            <a:r>
              <a:rPr lang="en-IN" dirty="0"/>
              <a:t>&gt;</a:t>
            </a:r>
          </a:p>
          <a:p>
            <a:r>
              <a:rPr lang="en-IN" dirty="0"/>
              <a:t>        &lt;/</a:t>
            </a:r>
            <a:r>
              <a:rPr lang="en-IN" dirty="0" err="1"/>
              <a:t>tr</a:t>
            </a:r>
            <a:r>
              <a:rPr lang="en-IN" dirty="0"/>
              <a:t>&gt;</a:t>
            </a:r>
          </a:p>
          <a:p>
            <a:r>
              <a:rPr lang="en-IN" dirty="0"/>
              <a:t>        &lt;</a:t>
            </a:r>
            <a:r>
              <a:rPr lang="en-IN" dirty="0" err="1"/>
              <a:t>tr</a:t>
            </a:r>
            <a:r>
              <a:rPr lang="en-IN" dirty="0"/>
              <a:t>&gt;</a:t>
            </a:r>
          </a:p>
          <a:p>
            <a:r>
              <a:rPr lang="en-IN" dirty="0"/>
              <a:t>            &lt;td&gt;Ramesh Raman&lt;/td&gt;</a:t>
            </a:r>
          </a:p>
          <a:p>
            <a:r>
              <a:rPr lang="en-IN" dirty="0"/>
              <a:t>            &lt;td&gt;5000&lt;/td&gt;</a:t>
            </a:r>
          </a:p>
          <a:p>
            <a:r>
              <a:rPr lang="en-IN" dirty="0"/>
              <a:t>        &lt;/</a:t>
            </a:r>
            <a:r>
              <a:rPr lang="en-IN" dirty="0" err="1"/>
              <a:t>tr</a:t>
            </a:r>
            <a:r>
              <a:rPr lang="en-IN" dirty="0"/>
              <a:t>&gt;</a:t>
            </a:r>
          </a:p>
          <a:p>
            <a:r>
              <a:rPr lang="en-IN" dirty="0"/>
              <a:t>        &lt;</a:t>
            </a:r>
            <a:r>
              <a:rPr lang="en-IN" dirty="0" err="1"/>
              <a:t>tr</a:t>
            </a:r>
            <a:r>
              <a:rPr lang="en-IN" dirty="0"/>
              <a:t>&gt;</a:t>
            </a:r>
          </a:p>
          <a:p>
            <a:r>
              <a:rPr lang="en-IN" dirty="0"/>
              <a:t>            &lt;td&gt;</a:t>
            </a:r>
            <a:r>
              <a:rPr lang="en-IN" dirty="0" err="1"/>
              <a:t>Shabbir</a:t>
            </a:r>
            <a:r>
              <a:rPr lang="en-IN" dirty="0"/>
              <a:t> Hussein&lt;/td&gt;</a:t>
            </a:r>
          </a:p>
          <a:p>
            <a:r>
              <a:rPr lang="en-IN" dirty="0"/>
              <a:t>            &lt;td&gt;7000&lt;/td&gt;</a:t>
            </a:r>
          </a:p>
          <a:p>
            <a:r>
              <a:rPr lang="en-IN" dirty="0"/>
              <a:t>        &lt;/</a:t>
            </a:r>
            <a:r>
              <a:rPr lang="en-IN" dirty="0" err="1"/>
              <a:t>tr</a:t>
            </a:r>
            <a:r>
              <a:rPr lang="en-IN" dirty="0"/>
              <a:t>&gt;</a:t>
            </a:r>
          </a:p>
          <a:p>
            <a:r>
              <a:rPr lang="en-IN" dirty="0"/>
              <a:t>    &lt;/table&gt;</a:t>
            </a:r>
          </a:p>
          <a:p>
            <a:r>
              <a:rPr lang="en-IN" dirty="0"/>
              <a:t>&lt;/body&gt;</a:t>
            </a:r>
          </a:p>
          <a:p>
            <a:endParaRPr lang="en-IN" dirty="0"/>
          </a:p>
          <a:p>
            <a:r>
              <a:rPr lang="en-IN" dirty="0"/>
              <a:t>&lt;/html&gt;</a:t>
            </a:r>
            <a:endParaRPr lang="en-IN" b="1" dirty="0"/>
          </a:p>
        </p:txBody>
      </p:sp>
    </p:spTree>
    <p:extLst>
      <p:ext uri="{BB962C8B-B14F-4D97-AF65-F5344CB8AC3E}">
        <p14:creationId xmlns="" xmlns:p14="http://schemas.microsoft.com/office/powerpoint/2010/main" val="17439912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a:t>Colspan</a:t>
            </a:r>
            <a:r>
              <a:rPr lang="en-IN" dirty="0"/>
              <a:t> and </a:t>
            </a:r>
            <a:r>
              <a:rPr lang="en-IN" dirty="0" err="1"/>
              <a:t>Rowspan</a:t>
            </a:r>
            <a:r>
              <a:rPr lang="en-IN" dirty="0"/>
              <a:t> Attributes</a:t>
            </a:r>
            <a:br>
              <a:rPr lang="en-IN" dirty="0"/>
            </a:br>
            <a:endParaRPr lang="en-IN" dirty="0"/>
          </a:p>
        </p:txBody>
      </p:sp>
      <p:sp>
        <p:nvSpPr>
          <p:cNvPr id="3" name="Content Placeholder 2"/>
          <p:cNvSpPr>
            <a:spLocks noGrp="1"/>
          </p:cNvSpPr>
          <p:nvPr>
            <p:ph idx="1"/>
          </p:nvPr>
        </p:nvSpPr>
        <p:spPr/>
        <p:txBody>
          <a:bodyPr/>
          <a:lstStyle/>
          <a:p>
            <a:r>
              <a:rPr lang="en-US" dirty="0"/>
              <a:t>You will use </a:t>
            </a:r>
            <a:r>
              <a:rPr lang="en-US" b="1" dirty="0" err="1"/>
              <a:t>colspan</a:t>
            </a:r>
            <a:r>
              <a:rPr lang="en-US" dirty="0"/>
              <a:t> attribute if you want to merge two or more columns into a single column. Similar way you will use </a:t>
            </a:r>
            <a:r>
              <a:rPr lang="en-US" b="1" dirty="0" err="1"/>
              <a:t>rowspan</a:t>
            </a:r>
            <a:r>
              <a:rPr lang="en-US" dirty="0"/>
              <a:t> if you want to merge two or more rows.</a:t>
            </a:r>
          </a:p>
          <a:p>
            <a:r>
              <a:rPr lang="en-US" dirty="0"/>
              <a:t/>
            </a:r>
            <a:br>
              <a:rPr lang="en-US" dirty="0"/>
            </a:br>
            <a:endParaRPr lang="en-IN" dirty="0"/>
          </a:p>
        </p:txBody>
      </p:sp>
    </p:spTree>
    <p:extLst>
      <p:ext uri="{BB962C8B-B14F-4D97-AF65-F5344CB8AC3E}">
        <p14:creationId xmlns="" xmlns:p14="http://schemas.microsoft.com/office/powerpoint/2010/main" val="278496322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25000" lnSpcReduction="20000"/>
          </a:bodyPr>
          <a:lstStyle/>
          <a:p>
            <a:r>
              <a:rPr lang="en-IN" dirty="0"/>
              <a:t>&lt;!DOCTYPE html&gt;</a:t>
            </a:r>
          </a:p>
          <a:p>
            <a:r>
              <a:rPr lang="en-IN" dirty="0"/>
              <a:t>&lt;html&gt;</a:t>
            </a:r>
          </a:p>
          <a:p>
            <a:endParaRPr lang="en-IN" dirty="0"/>
          </a:p>
          <a:p>
            <a:r>
              <a:rPr lang="en-IN" dirty="0"/>
              <a:t>&lt;head&gt;</a:t>
            </a:r>
          </a:p>
          <a:p>
            <a:r>
              <a:rPr lang="en-IN" dirty="0"/>
              <a:t>    &lt;title&gt;HTML Table </a:t>
            </a:r>
            <a:r>
              <a:rPr lang="en-IN" dirty="0" err="1"/>
              <a:t>Colspan</a:t>
            </a:r>
            <a:r>
              <a:rPr lang="en-IN" dirty="0"/>
              <a:t>/</a:t>
            </a:r>
            <a:r>
              <a:rPr lang="en-IN" dirty="0" err="1"/>
              <a:t>Rowspan</a:t>
            </a:r>
            <a:r>
              <a:rPr lang="en-IN" dirty="0"/>
              <a:t>&lt;/title&gt;</a:t>
            </a:r>
          </a:p>
          <a:p>
            <a:r>
              <a:rPr lang="en-IN" dirty="0"/>
              <a:t>&lt;/head&gt;</a:t>
            </a:r>
          </a:p>
          <a:p>
            <a:endParaRPr lang="en-IN" dirty="0"/>
          </a:p>
          <a:p>
            <a:r>
              <a:rPr lang="en-IN" dirty="0"/>
              <a:t>&lt;body&gt;</a:t>
            </a:r>
          </a:p>
          <a:p>
            <a:r>
              <a:rPr lang="en-IN" dirty="0"/>
              <a:t>    &lt;table border="1"&gt;</a:t>
            </a:r>
          </a:p>
          <a:p>
            <a:r>
              <a:rPr lang="en-IN" dirty="0"/>
              <a:t>        &lt;</a:t>
            </a:r>
            <a:r>
              <a:rPr lang="en-IN" dirty="0" err="1"/>
              <a:t>tr</a:t>
            </a:r>
            <a:r>
              <a:rPr lang="en-IN" dirty="0"/>
              <a:t>&gt;</a:t>
            </a:r>
          </a:p>
          <a:p>
            <a:r>
              <a:rPr lang="en-IN" dirty="0"/>
              <a:t>            &lt;</a:t>
            </a:r>
            <a:r>
              <a:rPr lang="en-IN" dirty="0" err="1"/>
              <a:t>th</a:t>
            </a:r>
            <a:r>
              <a:rPr lang="en-IN" dirty="0"/>
              <a:t>&gt;Column 1&lt;/</a:t>
            </a:r>
            <a:r>
              <a:rPr lang="en-IN" dirty="0" err="1"/>
              <a:t>th</a:t>
            </a:r>
            <a:r>
              <a:rPr lang="en-IN" dirty="0"/>
              <a:t>&gt;</a:t>
            </a:r>
          </a:p>
          <a:p>
            <a:r>
              <a:rPr lang="en-IN" dirty="0"/>
              <a:t>            &lt;</a:t>
            </a:r>
            <a:r>
              <a:rPr lang="en-IN" dirty="0" err="1"/>
              <a:t>th</a:t>
            </a:r>
            <a:r>
              <a:rPr lang="en-IN" dirty="0"/>
              <a:t>&gt;Column 2&lt;/</a:t>
            </a:r>
            <a:r>
              <a:rPr lang="en-IN" dirty="0" err="1"/>
              <a:t>th</a:t>
            </a:r>
            <a:r>
              <a:rPr lang="en-IN" dirty="0"/>
              <a:t>&gt;</a:t>
            </a:r>
          </a:p>
          <a:p>
            <a:r>
              <a:rPr lang="en-IN" dirty="0"/>
              <a:t>            &lt;</a:t>
            </a:r>
            <a:r>
              <a:rPr lang="en-IN" dirty="0" err="1"/>
              <a:t>th</a:t>
            </a:r>
            <a:r>
              <a:rPr lang="en-IN" dirty="0"/>
              <a:t>&gt;Column 3&lt;/</a:t>
            </a:r>
            <a:r>
              <a:rPr lang="en-IN" dirty="0" err="1"/>
              <a:t>th</a:t>
            </a:r>
            <a:r>
              <a:rPr lang="en-IN" dirty="0"/>
              <a:t>&gt;</a:t>
            </a:r>
          </a:p>
          <a:p>
            <a:r>
              <a:rPr lang="en-IN" dirty="0"/>
              <a:t>        &lt;/</a:t>
            </a:r>
            <a:r>
              <a:rPr lang="en-IN" dirty="0" err="1"/>
              <a:t>tr</a:t>
            </a:r>
            <a:r>
              <a:rPr lang="en-IN" dirty="0"/>
              <a:t>&gt;</a:t>
            </a:r>
          </a:p>
          <a:p>
            <a:r>
              <a:rPr lang="en-IN" dirty="0"/>
              <a:t>        &lt;</a:t>
            </a:r>
            <a:r>
              <a:rPr lang="en-IN" dirty="0" err="1"/>
              <a:t>tr</a:t>
            </a:r>
            <a:r>
              <a:rPr lang="en-IN" dirty="0"/>
              <a:t>&gt;</a:t>
            </a:r>
          </a:p>
          <a:p>
            <a:r>
              <a:rPr lang="en-US" dirty="0"/>
              <a:t>            &lt;td </a:t>
            </a:r>
            <a:r>
              <a:rPr lang="en-US" dirty="0" err="1"/>
              <a:t>rowspan</a:t>
            </a:r>
            <a:r>
              <a:rPr lang="en-US" dirty="0"/>
              <a:t>="3"&gt;Row 1 Cell 1&lt;/td&gt;</a:t>
            </a:r>
          </a:p>
          <a:p>
            <a:r>
              <a:rPr lang="en-US" dirty="0"/>
              <a:t>            &lt;td&gt;Row 1 Cell 2&lt;/td&gt;</a:t>
            </a:r>
          </a:p>
          <a:p>
            <a:r>
              <a:rPr lang="en-US" dirty="0"/>
              <a:t>            &lt;td&gt;Row 1 Cell 3&lt;/td&gt;</a:t>
            </a:r>
          </a:p>
          <a:p>
            <a:r>
              <a:rPr lang="en-IN" dirty="0"/>
              <a:t>        &lt;/</a:t>
            </a:r>
            <a:r>
              <a:rPr lang="en-IN" dirty="0" err="1"/>
              <a:t>tr</a:t>
            </a:r>
            <a:r>
              <a:rPr lang="en-IN" dirty="0"/>
              <a:t>&gt;</a:t>
            </a:r>
          </a:p>
          <a:p>
            <a:r>
              <a:rPr lang="en-IN" dirty="0"/>
              <a:t>        &lt;</a:t>
            </a:r>
            <a:r>
              <a:rPr lang="en-IN" dirty="0" err="1"/>
              <a:t>tr</a:t>
            </a:r>
            <a:r>
              <a:rPr lang="en-IN" dirty="0"/>
              <a:t>&gt;</a:t>
            </a:r>
          </a:p>
          <a:p>
            <a:r>
              <a:rPr lang="en-US" dirty="0"/>
              <a:t>            &lt;td&gt;Row 2 Cell 2&lt;/td&gt;</a:t>
            </a:r>
          </a:p>
          <a:p>
            <a:r>
              <a:rPr lang="en-US" dirty="0"/>
              <a:t>            &lt;td&gt;Row 2 Cell 3&lt;/td&gt;</a:t>
            </a:r>
          </a:p>
          <a:p>
            <a:r>
              <a:rPr lang="en-IN" dirty="0"/>
              <a:t>        &lt;/</a:t>
            </a:r>
            <a:r>
              <a:rPr lang="en-IN" dirty="0" err="1"/>
              <a:t>tr</a:t>
            </a:r>
            <a:r>
              <a:rPr lang="en-IN" dirty="0"/>
              <a:t>&gt;</a:t>
            </a:r>
          </a:p>
          <a:p>
            <a:r>
              <a:rPr lang="en-IN" dirty="0"/>
              <a:t>        &lt;</a:t>
            </a:r>
            <a:r>
              <a:rPr lang="en-IN" dirty="0" err="1"/>
              <a:t>tr</a:t>
            </a:r>
            <a:r>
              <a:rPr lang="en-IN" dirty="0"/>
              <a:t>&gt;</a:t>
            </a:r>
          </a:p>
          <a:p>
            <a:r>
              <a:rPr lang="en-US" dirty="0"/>
              <a:t>            &lt;td </a:t>
            </a:r>
            <a:r>
              <a:rPr lang="en-US" dirty="0" err="1"/>
              <a:t>colspan</a:t>
            </a:r>
            <a:r>
              <a:rPr lang="en-US" dirty="0"/>
              <a:t>="2"&gt;Row 3 Cell 1&lt;/td&gt;</a:t>
            </a:r>
          </a:p>
          <a:p>
            <a:r>
              <a:rPr lang="en-IN" dirty="0"/>
              <a:t>        &lt;/</a:t>
            </a:r>
            <a:r>
              <a:rPr lang="en-IN" dirty="0" err="1"/>
              <a:t>tr</a:t>
            </a:r>
            <a:r>
              <a:rPr lang="en-IN" dirty="0"/>
              <a:t>&gt;</a:t>
            </a:r>
          </a:p>
          <a:p>
            <a:r>
              <a:rPr lang="en-IN" dirty="0"/>
              <a:t>    &lt;/table&gt;</a:t>
            </a:r>
          </a:p>
          <a:p>
            <a:r>
              <a:rPr lang="en-IN" dirty="0"/>
              <a:t>&lt;/body&gt;</a:t>
            </a:r>
          </a:p>
          <a:p>
            <a:endParaRPr lang="en-IN" dirty="0"/>
          </a:p>
          <a:p>
            <a:r>
              <a:rPr lang="en-IN" dirty="0"/>
              <a:t>&lt;/html&gt;</a:t>
            </a:r>
          </a:p>
          <a:p>
            <a:endParaRPr lang="en-IN" dirty="0"/>
          </a:p>
        </p:txBody>
      </p:sp>
    </p:spTree>
    <p:extLst>
      <p:ext uri="{BB962C8B-B14F-4D97-AF65-F5344CB8AC3E}">
        <p14:creationId xmlns="" xmlns:p14="http://schemas.microsoft.com/office/powerpoint/2010/main" val="225287777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Tables </a:t>
            </a:r>
            <a:r>
              <a:rPr lang="en-IN" dirty="0" smtClean="0"/>
              <a:t>Backgrounds</a:t>
            </a:r>
            <a:endParaRPr lang="en-IN" dirty="0"/>
          </a:p>
        </p:txBody>
      </p:sp>
      <p:sp>
        <p:nvSpPr>
          <p:cNvPr id="3" name="Content Placeholder 2"/>
          <p:cNvSpPr>
            <a:spLocks noGrp="1"/>
          </p:cNvSpPr>
          <p:nvPr>
            <p:ph idx="1"/>
          </p:nvPr>
        </p:nvSpPr>
        <p:spPr/>
        <p:txBody>
          <a:bodyPr>
            <a:normAutofit fontScale="92500" lnSpcReduction="20000"/>
          </a:bodyPr>
          <a:lstStyle/>
          <a:p>
            <a:r>
              <a:rPr lang="en-US" dirty="0"/>
              <a:t>You can set table background using one of the following two ways −</a:t>
            </a:r>
          </a:p>
          <a:p>
            <a:r>
              <a:rPr lang="en-US" b="1" dirty="0" err="1"/>
              <a:t>bgcolor</a:t>
            </a:r>
            <a:r>
              <a:rPr lang="en-US" dirty="0"/>
              <a:t> attribute − You can set background color for whole table or just for one cell.</a:t>
            </a:r>
          </a:p>
          <a:p>
            <a:r>
              <a:rPr lang="en-US" b="1" dirty="0"/>
              <a:t>background</a:t>
            </a:r>
            <a:r>
              <a:rPr lang="en-US" dirty="0"/>
              <a:t> attribute − You can set background image for whole table or just for one cell.</a:t>
            </a:r>
          </a:p>
          <a:p>
            <a:r>
              <a:rPr lang="en-US" dirty="0"/>
              <a:t>You can also set border color also using </a:t>
            </a:r>
            <a:r>
              <a:rPr lang="en-US" b="1" dirty="0" err="1"/>
              <a:t>bordercolor</a:t>
            </a:r>
            <a:r>
              <a:rPr lang="en-US" dirty="0"/>
              <a:t> attribute.</a:t>
            </a:r>
          </a:p>
          <a:p>
            <a:r>
              <a:rPr lang="en-US" b="1" dirty="0"/>
              <a:t>Note</a:t>
            </a:r>
            <a:r>
              <a:rPr lang="en-US" dirty="0"/>
              <a:t> − The </a:t>
            </a:r>
            <a:r>
              <a:rPr lang="en-US" i="1" dirty="0" err="1"/>
              <a:t>bgcolor</a:t>
            </a:r>
            <a:r>
              <a:rPr lang="en-US" dirty="0"/>
              <a:t>, </a:t>
            </a:r>
            <a:r>
              <a:rPr lang="en-US" i="1" dirty="0"/>
              <a:t>background</a:t>
            </a:r>
            <a:r>
              <a:rPr lang="en-US" dirty="0"/>
              <a:t>, and </a:t>
            </a:r>
            <a:r>
              <a:rPr lang="en-US" i="1" dirty="0" err="1"/>
              <a:t>bordercolor</a:t>
            </a:r>
            <a:r>
              <a:rPr lang="en-US" dirty="0"/>
              <a:t> attributes deprecated in HTML5. Do not use these attributes.</a:t>
            </a:r>
          </a:p>
          <a:p>
            <a:endParaRPr lang="en-IN" dirty="0"/>
          </a:p>
        </p:txBody>
      </p:sp>
    </p:spTree>
    <p:extLst>
      <p:ext uri="{BB962C8B-B14F-4D97-AF65-F5344CB8AC3E}">
        <p14:creationId xmlns="" xmlns:p14="http://schemas.microsoft.com/office/powerpoint/2010/main" val="3229610666"/>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25000" lnSpcReduction="20000"/>
          </a:bodyPr>
          <a:lstStyle/>
          <a:p>
            <a:r>
              <a:rPr lang="en-IN" dirty="0"/>
              <a:t>&lt;!DOCTYPE html&gt;</a:t>
            </a:r>
          </a:p>
          <a:p>
            <a:r>
              <a:rPr lang="en-IN" dirty="0"/>
              <a:t>&lt;html&gt;</a:t>
            </a:r>
          </a:p>
          <a:p>
            <a:endParaRPr lang="en-IN" dirty="0"/>
          </a:p>
          <a:p>
            <a:r>
              <a:rPr lang="en-IN" dirty="0"/>
              <a:t>&lt;head&gt;</a:t>
            </a:r>
          </a:p>
          <a:p>
            <a:r>
              <a:rPr lang="en-IN" dirty="0"/>
              <a:t>    &lt;title&gt;HTML Table Background&lt;/title&gt;</a:t>
            </a:r>
          </a:p>
          <a:p>
            <a:r>
              <a:rPr lang="en-IN" dirty="0"/>
              <a:t>&lt;/head&gt;</a:t>
            </a:r>
          </a:p>
          <a:p>
            <a:endParaRPr lang="en-IN" dirty="0"/>
          </a:p>
          <a:p>
            <a:r>
              <a:rPr lang="en-IN" dirty="0"/>
              <a:t>&lt;body&gt;</a:t>
            </a:r>
          </a:p>
          <a:p>
            <a:r>
              <a:rPr lang="en-IN" dirty="0"/>
              <a:t>    &lt;table border="1" </a:t>
            </a:r>
            <a:r>
              <a:rPr lang="en-IN" dirty="0" err="1"/>
              <a:t>bordercolor</a:t>
            </a:r>
            <a:r>
              <a:rPr lang="en-IN" dirty="0"/>
              <a:t>="</a:t>
            </a:r>
            <a:r>
              <a:rPr lang="en-IN" dirty="0" err="1"/>
              <a:t>gray</a:t>
            </a:r>
            <a:r>
              <a:rPr lang="en-IN" dirty="0"/>
              <a:t>" </a:t>
            </a:r>
            <a:r>
              <a:rPr lang="en-IN" dirty="0" err="1"/>
              <a:t>bgcolor</a:t>
            </a:r>
            <a:r>
              <a:rPr lang="en-IN" dirty="0"/>
              <a:t>="red"&gt;</a:t>
            </a:r>
          </a:p>
          <a:p>
            <a:r>
              <a:rPr lang="en-IN" dirty="0"/>
              <a:t>        &lt;</a:t>
            </a:r>
            <a:r>
              <a:rPr lang="en-IN" dirty="0" err="1"/>
              <a:t>tr</a:t>
            </a:r>
            <a:r>
              <a:rPr lang="en-IN" dirty="0"/>
              <a:t>&gt;</a:t>
            </a:r>
          </a:p>
          <a:p>
            <a:r>
              <a:rPr lang="en-IN" dirty="0"/>
              <a:t>            &lt;</a:t>
            </a:r>
            <a:r>
              <a:rPr lang="en-IN" dirty="0" err="1"/>
              <a:t>th</a:t>
            </a:r>
            <a:r>
              <a:rPr lang="en-IN" dirty="0"/>
              <a:t>&gt;Column 1&lt;/</a:t>
            </a:r>
            <a:r>
              <a:rPr lang="en-IN" dirty="0" err="1"/>
              <a:t>th</a:t>
            </a:r>
            <a:r>
              <a:rPr lang="en-IN" dirty="0"/>
              <a:t>&gt;</a:t>
            </a:r>
          </a:p>
          <a:p>
            <a:r>
              <a:rPr lang="en-IN" dirty="0"/>
              <a:t>            &lt;</a:t>
            </a:r>
            <a:r>
              <a:rPr lang="en-IN" dirty="0" err="1"/>
              <a:t>th</a:t>
            </a:r>
            <a:r>
              <a:rPr lang="en-IN" dirty="0"/>
              <a:t>&gt;Column 2&lt;/</a:t>
            </a:r>
            <a:r>
              <a:rPr lang="en-IN" dirty="0" err="1"/>
              <a:t>th</a:t>
            </a:r>
            <a:r>
              <a:rPr lang="en-IN" dirty="0"/>
              <a:t>&gt;</a:t>
            </a:r>
          </a:p>
          <a:p>
            <a:r>
              <a:rPr lang="en-IN" dirty="0"/>
              <a:t>            &lt;</a:t>
            </a:r>
            <a:r>
              <a:rPr lang="en-IN" dirty="0" err="1"/>
              <a:t>th</a:t>
            </a:r>
            <a:r>
              <a:rPr lang="en-IN" dirty="0"/>
              <a:t>&gt;Column 3&lt;/</a:t>
            </a:r>
            <a:r>
              <a:rPr lang="en-IN" dirty="0" err="1"/>
              <a:t>th</a:t>
            </a:r>
            <a:r>
              <a:rPr lang="en-IN" dirty="0"/>
              <a:t>&gt;</a:t>
            </a:r>
          </a:p>
          <a:p>
            <a:r>
              <a:rPr lang="en-IN" dirty="0"/>
              <a:t>        &lt;/</a:t>
            </a:r>
            <a:r>
              <a:rPr lang="en-IN" dirty="0" err="1"/>
              <a:t>tr</a:t>
            </a:r>
            <a:r>
              <a:rPr lang="en-IN" dirty="0"/>
              <a:t>&gt;</a:t>
            </a:r>
          </a:p>
          <a:p>
            <a:r>
              <a:rPr lang="en-IN" dirty="0"/>
              <a:t>        &lt;</a:t>
            </a:r>
            <a:r>
              <a:rPr lang="en-IN" dirty="0" err="1"/>
              <a:t>tr</a:t>
            </a:r>
            <a:r>
              <a:rPr lang="en-IN" dirty="0"/>
              <a:t>&gt;</a:t>
            </a:r>
          </a:p>
          <a:p>
            <a:r>
              <a:rPr lang="en-US" dirty="0"/>
              <a:t>            &lt;td </a:t>
            </a:r>
            <a:r>
              <a:rPr lang="en-US" dirty="0" err="1"/>
              <a:t>rowspan</a:t>
            </a:r>
            <a:r>
              <a:rPr lang="en-US" dirty="0"/>
              <a:t>="2"&gt;Row 1 Cell 1&lt;/td&gt;</a:t>
            </a:r>
          </a:p>
          <a:p>
            <a:r>
              <a:rPr lang="en-US" dirty="0"/>
              <a:t>            &lt;td&gt;Row 1 Cell 2&lt;/td&gt;</a:t>
            </a:r>
          </a:p>
          <a:p>
            <a:r>
              <a:rPr lang="en-US" dirty="0"/>
              <a:t>            &lt;td&gt;Row 1 Cell 3&lt;/td&gt;</a:t>
            </a:r>
          </a:p>
          <a:p>
            <a:r>
              <a:rPr lang="en-IN" dirty="0"/>
              <a:t>        &lt;/</a:t>
            </a:r>
            <a:r>
              <a:rPr lang="en-IN" dirty="0" err="1"/>
              <a:t>tr</a:t>
            </a:r>
            <a:r>
              <a:rPr lang="en-IN" dirty="0"/>
              <a:t>&gt;</a:t>
            </a:r>
          </a:p>
          <a:p>
            <a:r>
              <a:rPr lang="en-IN" dirty="0"/>
              <a:t>        &lt;</a:t>
            </a:r>
            <a:r>
              <a:rPr lang="en-IN" dirty="0" err="1"/>
              <a:t>tr</a:t>
            </a:r>
            <a:r>
              <a:rPr lang="en-IN" dirty="0"/>
              <a:t>&gt;</a:t>
            </a:r>
          </a:p>
          <a:p>
            <a:r>
              <a:rPr lang="en-US" dirty="0"/>
              <a:t>            &lt;td&gt;Row 2 Cell 2&lt;/td&gt;</a:t>
            </a:r>
          </a:p>
          <a:p>
            <a:r>
              <a:rPr lang="en-US" dirty="0"/>
              <a:t>            &lt;td&gt;Row 2 Cell 3&lt;/td&gt;</a:t>
            </a:r>
          </a:p>
          <a:p>
            <a:r>
              <a:rPr lang="en-IN" dirty="0"/>
              <a:t>        &lt;/</a:t>
            </a:r>
            <a:r>
              <a:rPr lang="en-IN" dirty="0" err="1"/>
              <a:t>tr</a:t>
            </a:r>
            <a:r>
              <a:rPr lang="en-IN" dirty="0"/>
              <a:t>&gt;</a:t>
            </a:r>
          </a:p>
          <a:p>
            <a:r>
              <a:rPr lang="en-IN" dirty="0"/>
              <a:t>        &lt;</a:t>
            </a:r>
            <a:r>
              <a:rPr lang="en-IN" dirty="0" err="1"/>
              <a:t>tr</a:t>
            </a:r>
            <a:r>
              <a:rPr lang="en-IN" dirty="0"/>
              <a:t>&gt;</a:t>
            </a:r>
          </a:p>
          <a:p>
            <a:r>
              <a:rPr lang="en-US" dirty="0"/>
              <a:t>            &lt;td </a:t>
            </a:r>
            <a:r>
              <a:rPr lang="en-US" dirty="0" err="1"/>
              <a:t>colspan</a:t>
            </a:r>
            <a:r>
              <a:rPr lang="en-US" dirty="0"/>
              <a:t>="3"&gt;Row 3 Cell 1&lt;/td&gt;</a:t>
            </a:r>
          </a:p>
          <a:p>
            <a:r>
              <a:rPr lang="en-IN" dirty="0"/>
              <a:t>        &lt;/</a:t>
            </a:r>
            <a:r>
              <a:rPr lang="en-IN" dirty="0" err="1"/>
              <a:t>tr</a:t>
            </a:r>
            <a:r>
              <a:rPr lang="en-IN" dirty="0"/>
              <a:t>&gt;</a:t>
            </a:r>
          </a:p>
          <a:p>
            <a:r>
              <a:rPr lang="en-IN" dirty="0"/>
              <a:t>    &lt;/table&gt;</a:t>
            </a:r>
          </a:p>
          <a:p>
            <a:r>
              <a:rPr lang="en-IN" dirty="0"/>
              <a:t>&lt;/body&gt;</a:t>
            </a:r>
          </a:p>
          <a:p>
            <a:endParaRPr lang="en-IN" dirty="0"/>
          </a:p>
          <a:p>
            <a:r>
              <a:rPr lang="en-IN" dirty="0"/>
              <a:t>&lt;/html&gt;</a:t>
            </a:r>
          </a:p>
          <a:p>
            <a:endParaRPr lang="en-IN" dirty="0"/>
          </a:p>
        </p:txBody>
      </p:sp>
    </p:spTree>
    <p:extLst>
      <p:ext uri="{BB962C8B-B14F-4D97-AF65-F5344CB8AC3E}">
        <p14:creationId xmlns="" xmlns:p14="http://schemas.microsoft.com/office/powerpoint/2010/main" val="866375460"/>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Table Height and </a:t>
            </a:r>
            <a:r>
              <a:rPr lang="en-IN" dirty="0" smtClean="0"/>
              <a:t>Width</a:t>
            </a:r>
            <a:endParaRPr lang="en-IN" dirty="0"/>
          </a:p>
        </p:txBody>
      </p:sp>
      <p:sp>
        <p:nvSpPr>
          <p:cNvPr id="3" name="Content Placeholder 2"/>
          <p:cNvSpPr>
            <a:spLocks noGrp="1"/>
          </p:cNvSpPr>
          <p:nvPr>
            <p:ph idx="1"/>
          </p:nvPr>
        </p:nvSpPr>
        <p:spPr/>
        <p:txBody>
          <a:bodyPr/>
          <a:lstStyle/>
          <a:p>
            <a:r>
              <a:rPr lang="en-US" dirty="0"/>
              <a:t>You can set a table width and height using </a:t>
            </a:r>
            <a:r>
              <a:rPr lang="en-US" b="1" dirty="0"/>
              <a:t>width</a:t>
            </a:r>
            <a:r>
              <a:rPr lang="en-US" dirty="0"/>
              <a:t> and </a:t>
            </a:r>
            <a:r>
              <a:rPr lang="en-US" b="1" dirty="0"/>
              <a:t>height</a:t>
            </a:r>
            <a:r>
              <a:rPr lang="en-US" dirty="0"/>
              <a:t> attributes. You can specify table width or height in terms of pixels or in terms of percentage of available screen area.</a:t>
            </a:r>
          </a:p>
          <a:p>
            <a:pPr marL="0" indent="0">
              <a:buNone/>
            </a:pPr>
            <a:endParaRPr lang="en-IN" dirty="0"/>
          </a:p>
        </p:txBody>
      </p:sp>
    </p:spTree>
    <p:extLst>
      <p:ext uri="{BB962C8B-B14F-4D97-AF65-F5344CB8AC3E}">
        <p14:creationId xmlns="" xmlns:p14="http://schemas.microsoft.com/office/powerpoint/2010/main" val="37647106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Preserve </a:t>
            </a:r>
            <a:r>
              <a:rPr lang="en-IN" dirty="0" smtClean="0"/>
              <a:t>Formatting</a:t>
            </a:r>
            <a:endParaRPr lang="en-IN" dirty="0"/>
          </a:p>
        </p:txBody>
      </p:sp>
      <p:sp>
        <p:nvSpPr>
          <p:cNvPr id="3" name="Content Placeholder 2"/>
          <p:cNvSpPr>
            <a:spLocks noGrp="1"/>
          </p:cNvSpPr>
          <p:nvPr>
            <p:ph idx="1"/>
          </p:nvPr>
        </p:nvSpPr>
        <p:spPr/>
        <p:txBody>
          <a:bodyPr/>
          <a:lstStyle/>
          <a:p>
            <a:r>
              <a:rPr lang="en-US" dirty="0"/>
              <a:t>Sometimes, you want your text to follow the exact format of how it is written in the HTML document. In these cases, you can use the preformatted tag </a:t>
            </a:r>
            <a:r>
              <a:rPr lang="en-US" b="1" dirty="0"/>
              <a:t>&lt;pre&gt;</a:t>
            </a:r>
            <a:r>
              <a:rPr lang="en-US" dirty="0"/>
              <a:t>.</a:t>
            </a:r>
          </a:p>
          <a:p>
            <a:r>
              <a:rPr lang="en-US" dirty="0"/>
              <a:t/>
            </a:r>
            <a:br>
              <a:rPr lang="en-US" dirty="0"/>
            </a:br>
            <a:endParaRPr lang="en-IN" dirty="0"/>
          </a:p>
        </p:txBody>
      </p:sp>
    </p:spTree>
    <p:extLst>
      <p:ext uri="{BB962C8B-B14F-4D97-AF65-F5344CB8AC3E}">
        <p14:creationId xmlns="" xmlns:p14="http://schemas.microsoft.com/office/powerpoint/2010/main" val="95916815"/>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0000" lnSpcReduction="20000"/>
          </a:bodyPr>
          <a:lstStyle/>
          <a:p>
            <a:r>
              <a:rPr lang="en-IN" dirty="0"/>
              <a:t>&lt;!DOCTYPE html&gt;</a:t>
            </a:r>
          </a:p>
          <a:p>
            <a:r>
              <a:rPr lang="en-IN" dirty="0"/>
              <a:t>&lt;html&gt;</a:t>
            </a:r>
          </a:p>
          <a:p>
            <a:endParaRPr lang="en-IN" dirty="0"/>
          </a:p>
          <a:p>
            <a:r>
              <a:rPr lang="en-IN" dirty="0"/>
              <a:t>&lt;head&gt;</a:t>
            </a:r>
          </a:p>
          <a:p>
            <a:r>
              <a:rPr lang="en-IN" dirty="0"/>
              <a:t>    &lt;title&gt;HTML Table Width/Height&lt;/title&gt;</a:t>
            </a:r>
          </a:p>
          <a:p>
            <a:r>
              <a:rPr lang="en-IN" dirty="0"/>
              <a:t>&lt;/head&gt;</a:t>
            </a:r>
          </a:p>
          <a:p>
            <a:endParaRPr lang="en-IN" dirty="0"/>
          </a:p>
          <a:p>
            <a:r>
              <a:rPr lang="en-IN" dirty="0"/>
              <a:t>&lt;body&gt;</a:t>
            </a:r>
          </a:p>
          <a:p>
            <a:r>
              <a:rPr lang="en-US" dirty="0"/>
              <a:t>    &lt;table border="1" width="400" height="150"&gt;</a:t>
            </a:r>
          </a:p>
          <a:p>
            <a:r>
              <a:rPr lang="en-IN" dirty="0"/>
              <a:t>        &lt;</a:t>
            </a:r>
            <a:r>
              <a:rPr lang="en-IN" dirty="0" err="1"/>
              <a:t>tr</a:t>
            </a:r>
            <a:r>
              <a:rPr lang="en-IN" dirty="0"/>
              <a:t>&gt;</a:t>
            </a:r>
          </a:p>
          <a:p>
            <a:r>
              <a:rPr lang="en-US" dirty="0"/>
              <a:t>            &lt;td&gt;Row 1, Column 1&lt;/td&gt;</a:t>
            </a:r>
          </a:p>
          <a:p>
            <a:r>
              <a:rPr lang="en-US" dirty="0"/>
              <a:t>            &lt;td&gt;Row 1, Column 2&lt;/td&gt;</a:t>
            </a:r>
          </a:p>
          <a:p>
            <a:r>
              <a:rPr lang="en-IN" dirty="0"/>
              <a:t>        &lt;/</a:t>
            </a:r>
            <a:r>
              <a:rPr lang="en-IN" dirty="0" err="1"/>
              <a:t>tr</a:t>
            </a:r>
            <a:r>
              <a:rPr lang="en-IN" dirty="0"/>
              <a:t>&gt;</a:t>
            </a:r>
          </a:p>
          <a:p>
            <a:endParaRPr lang="en-IN" dirty="0"/>
          </a:p>
          <a:p>
            <a:r>
              <a:rPr lang="en-IN" dirty="0"/>
              <a:t>        &lt;</a:t>
            </a:r>
            <a:r>
              <a:rPr lang="en-IN" dirty="0" err="1"/>
              <a:t>tr</a:t>
            </a:r>
            <a:r>
              <a:rPr lang="en-IN" dirty="0"/>
              <a:t>&gt;</a:t>
            </a:r>
          </a:p>
          <a:p>
            <a:r>
              <a:rPr lang="en-US" dirty="0"/>
              <a:t>            &lt;td&gt;Row 2, Column 1&lt;/td&gt;</a:t>
            </a:r>
          </a:p>
          <a:p>
            <a:r>
              <a:rPr lang="en-US" dirty="0"/>
              <a:t>            &lt;td&gt;Row 2, Column 2&lt;/td&gt;</a:t>
            </a:r>
          </a:p>
          <a:p>
            <a:r>
              <a:rPr lang="en-IN" dirty="0"/>
              <a:t>        &lt;/</a:t>
            </a:r>
            <a:r>
              <a:rPr lang="en-IN" dirty="0" err="1"/>
              <a:t>tr</a:t>
            </a:r>
            <a:r>
              <a:rPr lang="en-IN" dirty="0"/>
              <a:t>&gt;</a:t>
            </a:r>
          </a:p>
          <a:p>
            <a:r>
              <a:rPr lang="en-IN" dirty="0"/>
              <a:t>    &lt;/table&gt;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185301731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Table </a:t>
            </a:r>
            <a:r>
              <a:rPr lang="en-IN" dirty="0" smtClean="0"/>
              <a:t>Caption</a:t>
            </a:r>
            <a:endParaRPr lang="en-IN" dirty="0"/>
          </a:p>
        </p:txBody>
      </p:sp>
      <p:sp>
        <p:nvSpPr>
          <p:cNvPr id="3" name="Content Placeholder 2"/>
          <p:cNvSpPr>
            <a:spLocks noGrp="1"/>
          </p:cNvSpPr>
          <p:nvPr>
            <p:ph idx="1"/>
          </p:nvPr>
        </p:nvSpPr>
        <p:spPr/>
        <p:txBody>
          <a:bodyPr/>
          <a:lstStyle/>
          <a:p>
            <a:r>
              <a:rPr lang="en-US" dirty="0"/>
              <a:t>The </a:t>
            </a:r>
            <a:r>
              <a:rPr lang="en-US" b="1" dirty="0"/>
              <a:t>caption</a:t>
            </a:r>
            <a:r>
              <a:rPr lang="en-US" dirty="0"/>
              <a:t> tag will serve as a title or explanation for the table and it shows up at the top of the table. This tag is deprecated in newer version of HTML/XHTML.</a:t>
            </a:r>
          </a:p>
          <a:p>
            <a:r>
              <a:rPr lang="en-US" dirty="0"/>
              <a:t/>
            </a:r>
            <a:br>
              <a:rPr lang="en-US" dirty="0"/>
            </a:br>
            <a:endParaRPr lang="en-IN" dirty="0"/>
          </a:p>
        </p:txBody>
      </p:sp>
    </p:spTree>
    <p:extLst>
      <p:ext uri="{BB962C8B-B14F-4D97-AF65-F5344CB8AC3E}">
        <p14:creationId xmlns="" xmlns:p14="http://schemas.microsoft.com/office/powerpoint/2010/main" val="150768352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32500" lnSpcReduction="20000"/>
          </a:bodyPr>
          <a:lstStyle/>
          <a:p>
            <a:r>
              <a:rPr lang="en-IN" dirty="0"/>
              <a:t>&lt;!DOCTYPE html&gt;</a:t>
            </a:r>
          </a:p>
          <a:p>
            <a:r>
              <a:rPr lang="en-IN" dirty="0"/>
              <a:t>&lt;html&gt;</a:t>
            </a:r>
          </a:p>
          <a:p>
            <a:endParaRPr lang="en-IN" dirty="0"/>
          </a:p>
          <a:p>
            <a:r>
              <a:rPr lang="en-IN" dirty="0"/>
              <a:t>&lt;head&gt;</a:t>
            </a:r>
          </a:p>
          <a:p>
            <a:r>
              <a:rPr lang="en-IN" dirty="0"/>
              <a:t>    &lt;title&gt;HTML Table Caption&lt;/title&gt;</a:t>
            </a:r>
          </a:p>
          <a:p>
            <a:r>
              <a:rPr lang="en-IN" dirty="0"/>
              <a:t>&lt;/head&gt;</a:t>
            </a:r>
          </a:p>
          <a:p>
            <a:endParaRPr lang="en-IN" dirty="0"/>
          </a:p>
          <a:p>
            <a:r>
              <a:rPr lang="en-IN" dirty="0"/>
              <a:t>&lt;body&gt;</a:t>
            </a:r>
          </a:p>
          <a:p>
            <a:r>
              <a:rPr lang="en-US" dirty="0"/>
              <a:t>    &lt;table border="1" width="100%"&gt;</a:t>
            </a:r>
          </a:p>
          <a:p>
            <a:r>
              <a:rPr lang="en-US" dirty="0"/>
              <a:t>        &lt;caption&gt;This is the caption&lt;/caption&gt;</a:t>
            </a:r>
          </a:p>
          <a:p>
            <a:endParaRPr lang="en-IN" dirty="0"/>
          </a:p>
          <a:p>
            <a:r>
              <a:rPr lang="en-IN" dirty="0"/>
              <a:t>        &lt;</a:t>
            </a:r>
            <a:r>
              <a:rPr lang="en-IN" dirty="0" err="1"/>
              <a:t>tr</a:t>
            </a:r>
            <a:r>
              <a:rPr lang="en-IN" dirty="0"/>
              <a:t>&gt;</a:t>
            </a:r>
          </a:p>
          <a:p>
            <a:r>
              <a:rPr lang="en-US" dirty="0"/>
              <a:t>            &lt;td&gt;row 1, column 1&lt;/td&gt;</a:t>
            </a:r>
          </a:p>
          <a:p>
            <a:r>
              <a:rPr lang="en-US" dirty="0"/>
              <a:t>            &lt;td&gt;row 1, </a:t>
            </a:r>
            <a:r>
              <a:rPr lang="en-US" dirty="0" err="1"/>
              <a:t>columnn</a:t>
            </a:r>
            <a:r>
              <a:rPr lang="en-US" dirty="0"/>
              <a:t> 2&lt;/td&gt;</a:t>
            </a:r>
          </a:p>
          <a:p>
            <a:r>
              <a:rPr lang="en-IN" dirty="0"/>
              <a:t>        &lt;/</a:t>
            </a:r>
            <a:r>
              <a:rPr lang="en-IN" dirty="0" err="1"/>
              <a:t>tr</a:t>
            </a:r>
            <a:r>
              <a:rPr lang="en-IN" dirty="0"/>
              <a:t>&gt;</a:t>
            </a:r>
          </a:p>
          <a:p>
            <a:endParaRPr lang="en-IN" dirty="0"/>
          </a:p>
          <a:p>
            <a:r>
              <a:rPr lang="en-IN" dirty="0"/>
              <a:t>        &lt;</a:t>
            </a:r>
            <a:r>
              <a:rPr lang="en-IN" dirty="0" err="1"/>
              <a:t>tr</a:t>
            </a:r>
            <a:r>
              <a:rPr lang="en-IN" dirty="0"/>
              <a:t>&gt;</a:t>
            </a:r>
          </a:p>
          <a:p>
            <a:r>
              <a:rPr lang="en-US" dirty="0"/>
              <a:t>            &lt;td&gt;row 2, column 1&lt;/td&gt;</a:t>
            </a:r>
          </a:p>
          <a:p>
            <a:r>
              <a:rPr lang="en-US" dirty="0"/>
              <a:t>            &lt;td&gt;row 2, </a:t>
            </a:r>
            <a:r>
              <a:rPr lang="en-US" dirty="0" err="1"/>
              <a:t>columnn</a:t>
            </a:r>
            <a:r>
              <a:rPr lang="en-US" dirty="0"/>
              <a:t> 2&lt;/td&gt;</a:t>
            </a:r>
          </a:p>
          <a:p>
            <a:r>
              <a:rPr lang="en-IN" dirty="0"/>
              <a:t>        &lt;/</a:t>
            </a:r>
            <a:r>
              <a:rPr lang="en-IN" dirty="0" err="1"/>
              <a:t>tr</a:t>
            </a:r>
            <a:r>
              <a:rPr lang="en-IN" dirty="0"/>
              <a:t>&gt;</a:t>
            </a:r>
          </a:p>
          <a:p>
            <a:r>
              <a:rPr lang="en-IN" dirty="0"/>
              <a:t>    &lt;/table&gt;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2382769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Table Header, Body, and </a:t>
            </a:r>
            <a:r>
              <a:rPr lang="en-US" dirty="0" smtClean="0"/>
              <a:t>Footer</a:t>
            </a:r>
            <a:endParaRPr lang="en-IN" dirty="0"/>
          </a:p>
        </p:txBody>
      </p:sp>
      <p:sp>
        <p:nvSpPr>
          <p:cNvPr id="3" name="Content Placeholder 2"/>
          <p:cNvSpPr>
            <a:spLocks noGrp="1"/>
          </p:cNvSpPr>
          <p:nvPr>
            <p:ph idx="1"/>
          </p:nvPr>
        </p:nvSpPr>
        <p:spPr/>
        <p:txBody>
          <a:bodyPr>
            <a:normAutofit fontScale="70000" lnSpcReduction="20000"/>
          </a:bodyPr>
          <a:lstStyle/>
          <a:p>
            <a:r>
              <a:rPr lang="en-US" dirty="0"/>
              <a:t>Tables can be divided into three portions − a header, a body, and a foot. The head and foot are rather similar to headers and footers in a word-processed document that remain the same for every page, while the body is the main content holder of the table.</a:t>
            </a:r>
          </a:p>
          <a:p>
            <a:r>
              <a:rPr lang="en-US" dirty="0"/>
              <a:t>The three elements for separating the head, body, and foot of a table are −</a:t>
            </a:r>
          </a:p>
          <a:p>
            <a:r>
              <a:rPr lang="en-US" b="1" dirty="0"/>
              <a:t>&lt;</a:t>
            </a:r>
            <a:r>
              <a:rPr lang="en-US" b="1" dirty="0" err="1"/>
              <a:t>thead</a:t>
            </a:r>
            <a:r>
              <a:rPr lang="en-US" b="1" dirty="0"/>
              <a:t>&gt;</a:t>
            </a:r>
            <a:r>
              <a:rPr lang="en-US" dirty="0"/>
              <a:t> − to create a separate table header.</a:t>
            </a:r>
          </a:p>
          <a:p>
            <a:r>
              <a:rPr lang="en-US" b="1" dirty="0"/>
              <a:t>&lt;</a:t>
            </a:r>
            <a:r>
              <a:rPr lang="en-US" b="1" dirty="0" err="1"/>
              <a:t>tbody</a:t>
            </a:r>
            <a:r>
              <a:rPr lang="en-US" b="1" dirty="0"/>
              <a:t>&gt;</a:t>
            </a:r>
            <a:r>
              <a:rPr lang="en-US" dirty="0"/>
              <a:t> − to indicate the main body of the table.</a:t>
            </a:r>
          </a:p>
          <a:p>
            <a:r>
              <a:rPr lang="en-US" b="1" dirty="0"/>
              <a:t>&lt;</a:t>
            </a:r>
            <a:r>
              <a:rPr lang="en-US" b="1" dirty="0" err="1"/>
              <a:t>tfoot</a:t>
            </a:r>
            <a:r>
              <a:rPr lang="en-US" b="1" dirty="0"/>
              <a:t>&gt;</a:t>
            </a:r>
            <a:r>
              <a:rPr lang="en-US" dirty="0"/>
              <a:t> − to create a separate table footer.</a:t>
            </a:r>
          </a:p>
          <a:p>
            <a:r>
              <a:rPr lang="en-US" dirty="0"/>
              <a:t>A table may contain several &lt;</a:t>
            </a:r>
            <a:r>
              <a:rPr lang="en-US" dirty="0" err="1"/>
              <a:t>tbody</a:t>
            </a:r>
            <a:r>
              <a:rPr lang="en-US" dirty="0"/>
              <a:t>&gt; elements to indicate </a:t>
            </a:r>
            <a:r>
              <a:rPr lang="en-US" i="1" dirty="0"/>
              <a:t>different pages</a:t>
            </a:r>
            <a:r>
              <a:rPr lang="en-US" dirty="0"/>
              <a:t> or groups of data. But it is notable that &lt;</a:t>
            </a:r>
            <a:r>
              <a:rPr lang="en-US" dirty="0" err="1"/>
              <a:t>thead</a:t>
            </a:r>
            <a:r>
              <a:rPr lang="en-US" dirty="0"/>
              <a:t>&gt; and &lt;</a:t>
            </a:r>
            <a:r>
              <a:rPr lang="en-US" dirty="0" err="1"/>
              <a:t>tfoot</a:t>
            </a:r>
            <a:r>
              <a:rPr lang="en-US" dirty="0"/>
              <a:t>&gt; tags should appear before &lt;</a:t>
            </a:r>
            <a:r>
              <a:rPr lang="en-US" dirty="0" err="1"/>
              <a:t>tbody</a:t>
            </a:r>
            <a:r>
              <a:rPr lang="en-US" dirty="0"/>
              <a:t>&gt;</a:t>
            </a:r>
          </a:p>
          <a:p>
            <a:pPr marL="0" indent="0">
              <a:buNone/>
            </a:pPr>
            <a:endParaRPr lang="en-IN" dirty="0"/>
          </a:p>
        </p:txBody>
      </p:sp>
    </p:spTree>
    <p:extLst>
      <p:ext uri="{BB962C8B-B14F-4D97-AF65-F5344CB8AC3E}">
        <p14:creationId xmlns="" xmlns:p14="http://schemas.microsoft.com/office/powerpoint/2010/main" val="292050520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25000" lnSpcReduction="20000"/>
          </a:bodyPr>
          <a:lstStyle/>
          <a:p>
            <a:r>
              <a:rPr lang="en-IN" dirty="0"/>
              <a:t>&lt;!DOCTYPE html&gt;</a:t>
            </a:r>
          </a:p>
          <a:p>
            <a:r>
              <a:rPr lang="en-IN" dirty="0"/>
              <a:t>&lt;html&gt;</a:t>
            </a:r>
          </a:p>
          <a:p>
            <a:endParaRPr lang="en-IN" dirty="0"/>
          </a:p>
          <a:p>
            <a:r>
              <a:rPr lang="en-IN" dirty="0"/>
              <a:t>&lt;head&gt;</a:t>
            </a:r>
          </a:p>
          <a:p>
            <a:r>
              <a:rPr lang="en-IN" dirty="0"/>
              <a:t>    &lt;title&gt;HTML Table&lt;/title&gt;</a:t>
            </a:r>
          </a:p>
          <a:p>
            <a:r>
              <a:rPr lang="en-IN" dirty="0"/>
              <a:t>&lt;/head&gt;</a:t>
            </a:r>
          </a:p>
          <a:p>
            <a:endParaRPr lang="en-IN" dirty="0"/>
          </a:p>
          <a:p>
            <a:r>
              <a:rPr lang="en-IN" dirty="0"/>
              <a:t>&lt;body&gt;</a:t>
            </a:r>
          </a:p>
          <a:p>
            <a:r>
              <a:rPr lang="en-US" dirty="0"/>
              <a:t>    &lt;table border="1" width="100%"&gt;</a:t>
            </a:r>
          </a:p>
          <a:p>
            <a:r>
              <a:rPr lang="en-IN" dirty="0"/>
              <a:t>        &lt;</a:t>
            </a:r>
            <a:r>
              <a:rPr lang="en-IN" dirty="0" err="1"/>
              <a:t>thead</a:t>
            </a:r>
            <a:r>
              <a:rPr lang="en-IN" dirty="0"/>
              <a:t>&gt;</a:t>
            </a:r>
          </a:p>
          <a:p>
            <a:r>
              <a:rPr lang="en-IN" dirty="0"/>
              <a:t>            &lt;</a:t>
            </a:r>
            <a:r>
              <a:rPr lang="en-IN" dirty="0" err="1"/>
              <a:t>tr</a:t>
            </a:r>
            <a:r>
              <a:rPr lang="en-IN" dirty="0"/>
              <a:t>&gt;</a:t>
            </a:r>
          </a:p>
          <a:p>
            <a:r>
              <a:rPr lang="en-US" dirty="0"/>
              <a:t>                &lt;td </a:t>
            </a:r>
            <a:r>
              <a:rPr lang="en-US" dirty="0" err="1"/>
              <a:t>colspan</a:t>
            </a:r>
            <a:r>
              <a:rPr lang="en-US" dirty="0"/>
              <a:t>="4"&gt;This is the head of the table&lt;/td&gt;</a:t>
            </a:r>
          </a:p>
          <a:p>
            <a:r>
              <a:rPr lang="en-IN" dirty="0"/>
              <a:t>            &lt;/</a:t>
            </a:r>
            <a:r>
              <a:rPr lang="en-IN" dirty="0" err="1"/>
              <a:t>tr</a:t>
            </a:r>
            <a:r>
              <a:rPr lang="en-IN" dirty="0"/>
              <a:t>&gt;</a:t>
            </a:r>
          </a:p>
          <a:p>
            <a:r>
              <a:rPr lang="en-IN" dirty="0"/>
              <a:t>        &lt;/</a:t>
            </a:r>
            <a:r>
              <a:rPr lang="en-IN" dirty="0" err="1"/>
              <a:t>thead</a:t>
            </a:r>
            <a:r>
              <a:rPr lang="en-IN" dirty="0"/>
              <a:t>&gt;</a:t>
            </a:r>
          </a:p>
          <a:p>
            <a:endParaRPr lang="en-IN" dirty="0"/>
          </a:p>
          <a:p>
            <a:r>
              <a:rPr lang="en-IN" dirty="0"/>
              <a:t>        &lt;</a:t>
            </a:r>
            <a:r>
              <a:rPr lang="en-IN" dirty="0" err="1"/>
              <a:t>tfoot</a:t>
            </a:r>
            <a:r>
              <a:rPr lang="en-IN" dirty="0"/>
              <a:t>&gt;</a:t>
            </a:r>
          </a:p>
          <a:p>
            <a:r>
              <a:rPr lang="en-IN" dirty="0"/>
              <a:t>            &lt;</a:t>
            </a:r>
            <a:r>
              <a:rPr lang="en-IN" dirty="0" err="1"/>
              <a:t>tr</a:t>
            </a:r>
            <a:r>
              <a:rPr lang="en-IN" dirty="0"/>
              <a:t>&gt;</a:t>
            </a:r>
          </a:p>
          <a:p>
            <a:r>
              <a:rPr lang="en-US" dirty="0"/>
              <a:t>                &lt;td </a:t>
            </a:r>
            <a:r>
              <a:rPr lang="en-US" dirty="0" err="1"/>
              <a:t>colspan</a:t>
            </a:r>
            <a:r>
              <a:rPr lang="en-US" dirty="0"/>
              <a:t>="4"&gt;This is the foot of the table&lt;/td&gt;</a:t>
            </a:r>
          </a:p>
          <a:p>
            <a:r>
              <a:rPr lang="en-IN" dirty="0"/>
              <a:t>            &lt;/</a:t>
            </a:r>
            <a:r>
              <a:rPr lang="en-IN" dirty="0" err="1"/>
              <a:t>tr</a:t>
            </a:r>
            <a:r>
              <a:rPr lang="en-IN" dirty="0"/>
              <a:t>&gt;</a:t>
            </a:r>
          </a:p>
          <a:p>
            <a:r>
              <a:rPr lang="en-IN" dirty="0"/>
              <a:t>        &lt;/</a:t>
            </a:r>
            <a:r>
              <a:rPr lang="en-IN" dirty="0" err="1"/>
              <a:t>tfoot</a:t>
            </a:r>
            <a:r>
              <a:rPr lang="en-IN" dirty="0"/>
              <a:t>&gt;</a:t>
            </a:r>
          </a:p>
          <a:p>
            <a:endParaRPr lang="en-IN" dirty="0"/>
          </a:p>
          <a:p>
            <a:r>
              <a:rPr lang="en-IN" dirty="0"/>
              <a:t>        &lt;</a:t>
            </a:r>
            <a:r>
              <a:rPr lang="en-IN" dirty="0" err="1"/>
              <a:t>tbody</a:t>
            </a:r>
            <a:r>
              <a:rPr lang="en-IN" dirty="0"/>
              <a:t>&gt;</a:t>
            </a:r>
          </a:p>
          <a:p>
            <a:r>
              <a:rPr lang="en-IN" dirty="0"/>
              <a:t>            &lt;</a:t>
            </a:r>
            <a:r>
              <a:rPr lang="en-IN" dirty="0" err="1"/>
              <a:t>tr</a:t>
            </a:r>
            <a:r>
              <a:rPr lang="en-IN" dirty="0"/>
              <a:t>&gt;</a:t>
            </a:r>
          </a:p>
          <a:p>
            <a:r>
              <a:rPr lang="en-IN" dirty="0"/>
              <a:t>                &lt;td&gt;Cell 1&lt;/td&gt;</a:t>
            </a:r>
          </a:p>
          <a:p>
            <a:r>
              <a:rPr lang="en-IN" dirty="0"/>
              <a:t>                &lt;td&gt;Cell 2&lt;/td&gt;</a:t>
            </a:r>
          </a:p>
          <a:p>
            <a:r>
              <a:rPr lang="en-IN" dirty="0"/>
              <a:t>                &lt;td&gt;Cell 3&lt;/td&gt;</a:t>
            </a:r>
          </a:p>
          <a:p>
            <a:r>
              <a:rPr lang="en-IN" dirty="0"/>
              <a:t>                &lt;td&gt;Cell 4&lt;/td&gt;</a:t>
            </a:r>
          </a:p>
          <a:p>
            <a:r>
              <a:rPr lang="en-IN" dirty="0"/>
              <a:t>            &lt;/</a:t>
            </a:r>
            <a:r>
              <a:rPr lang="en-IN" dirty="0" err="1"/>
              <a:t>tr</a:t>
            </a:r>
            <a:r>
              <a:rPr lang="en-IN" dirty="0"/>
              <a:t>&gt;</a:t>
            </a:r>
          </a:p>
          <a:p>
            <a:r>
              <a:rPr lang="en-IN" dirty="0"/>
              <a:t>        &lt;/</a:t>
            </a:r>
            <a:r>
              <a:rPr lang="en-IN" dirty="0" err="1"/>
              <a:t>tbody</a:t>
            </a:r>
            <a:r>
              <a:rPr lang="en-IN" dirty="0"/>
              <a:t>&gt;</a:t>
            </a:r>
          </a:p>
          <a:p>
            <a:endParaRPr lang="en-IN" dirty="0"/>
          </a:p>
          <a:p>
            <a:r>
              <a:rPr lang="en-IN" dirty="0"/>
              <a:t>    &lt;/table&gt;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933404488"/>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Nested </a:t>
            </a:r>
            <a:r>
              <a:rPr lang="en-IN" dirty="0" smtClean="0"/>
              <a:t>Tables</a:t>
            </a:r>
            <a:endParaRPr lang="en-IN" dirty="0"/>
          </a:p>
        </p:txBody>
      </p:sp>
      <p:sp>
        <p:nvSpPr>
          <p:cNvPr id="3" name="Content Placeholder 2"/>
          <p:cNvSpPr>
            <a:spLocks noGrp="1"/>
          </p:cNvSpPr>
          <p:nvPr>
            <p:ph idx="1"/>
          </p:nvPr>
        </p:nvSpPr>
        <p:spPr/>
        <p:txBody>
          <a:bodyPr/>
          <a:lstStyle/>
          <a:p>
            <a:r>
              <a:rPr lang="en-US" dirty="0"/>
              <a:t>You can use one table inside another table. Not only tables you can use almost all the tags inside table data tag &lt;td&gt;.</a:t>
            </a:r>
          </a:p>
          <a:p>
            <a:r>
              <a:rPr lang="en-US" dirty="0"/>
              <a:t/>
            </a:r>
            <a:br>
              <a:rPr lang="en-US" dirty="0"/>
            </a:br>
            <a:endParaRPr lang="en-IN" dirty="0"/>
          </a:p>
        </p:txBody>
      </p:sp>
    </p:spTree>
    <p:extLst>
      <p:ext uri="{BB962C8B-B14F-4D97-AF65-F5344CB8AC3E}">
        <p14:creationId xmlns="" xmlns:p14="http://schemas.microsoft.com/office/powerpoint/2010/main" val="280089847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25000" lnSpcReduction="20000"/>
          </a:bodyPr>
          <a:lstStyle/>
          <a:p>
            <a:r>
              <a:rPr lang="en-IN" dirty="0"/>
              <a:t>&lt;!DOCTYPE html&gt;</a:t>
            </a:r>
          </a:p>
          <a:p>
            <a:r>
              <a:rPr lang="en-IN" dirty="0"/>
              <a:t>&lt;html&gt;</a:t>
            </a:r>
          </a:p>
          <a:p>
            <a:endParaRPr lang="en-IN" dirty="0"/>
          </a:p>
          <a:p>
            <a:r>
              <a:rPr lang="en-IN" dirty="0"/>
              <a:t>&lt;head&gt;</a:t>
            </a:r>
          </a:p>
          <a:p>
            <a:r>
              <a:rPr lang="en-IN" dirty="0"/>
              <a:t>    &lt;title&gt;HTML Table&lt;/title&gt;</a:t>
            </a:r>
          </a:p>
          <a:p>
            <a:r>
              <a:rPr lang="en-IN" dirty="0"/>
              <a:t>&lt;/head&gt;</a:t>
            </a:r>
          </a:p>
          <a:p>
            <a:endParaRPr lang="en-IN" dirty="0"/>
          </a:p>
          <a:p>
            <a:r>
              <a:rPr lang="en-IN" dirty="0"/>
              <a:t>&lt;body&gt;</a:t>
            </a:r>
          </a:p>
          <a:p>
            <a:r>
              <a:rPr lang="en-US" dirty="0"/>
              <a:t>    &lt;table border="1" width="100%"&gt;</a:t>
            </a:r>
          </a:p>
          <a:p>
            <a:endParaRPr lang="en-IN" dirty="0"/>
          </a:p>
          <a:p>
            <a:r>
              <a:rPr lang="en-IN" dirty="0"/>
              <a:t>        &lt;</a:t>
            </a:r>
            <a:r>
              <a:rPr lang="en-IN" dirty="0" err="1"/>
              <a:t>tr</a:t>
            </a:r>
            <a:r>
              <a:rPr lang="en-IN" dirty="0"/>
              <a:t>&gt;</a:t>
            </a:r>
          </a:p>
          <a:p>
            <a:r>
              <a:rPr lang="en-IN" dirty="0"/>
              <a:t>            &lt;td&gt;</a:t>
            </a:r>
          </a:p>
          <a:p>
            <a:r>
              <a:rPr lang="en-US" dirty="0"/>
              <a:t>                &lt;table border="1" width="100%"&gt;</a:t>
            </a:r>
          </a:p>
          <a:p>
            <a:r>
              <a:rPr lang="en-IN" dirty="0"/>
              <a:t>                    &lt;</a:t>
            </a:r>
            <a:r>
              <a:rPr lang="en-IN" dirty="0" err="1"/>
              <a:t>tr</a:t>
            </a:r>
            <a:r>
              <a:rPr lang="en-IN" dirty="0"/>
              <a:t>&gt;</a:t>
            </a:r>
          </a:p>
          <a:p>
            <a:r>
              <a:rPr lang="en-IN" dirty="0"/>
              <a:t>                        &lt;</a:t>
            </a:r>
            <a:r>
              <a:rPr lang="en-IN" dirty="0" err="1"/>
              <a:t>th</a:t>
            </a:r>
            <a:r>
              <a:rPr lang="en-IN" dirty="0"/>
              <a:t>&gt;Name&lt;/</a:t>
            </a:r>
            <a:r>
              <a:rPr lang="en-IN" dirty="0" err="1"/>
              <a:t>th</a:t>
            </a:r>
            <a:r>
              <a:rPr lang="en-IN" dirty="0"/>
              <a:t>&gt;</a:t>
            </a:r>
          </a:p>
          <a:p>
            <a:r>
              <a:rPr lang="en-IN" dirty="0"/>
              <a:t>                        &lt;</a:t>
            </a:r>
            <a:r>
              <a:rPr lang="en-IN" dirty="0" err="1"/>
              <a:t>th</a:t>
            </a:r>
            <a:r>
              <a:rPr lang="en-IN" dirty="0"/>
              <a:t>&gt;Salary&lt;/</a:t>
            </a:r>
            <a:r>
              <a:rPr lang="en-IN" dirty="0" err="1"/>
              <a:t>th</a:t>
            </a:r>
            <a:r>
              <a:rPr lang="en-IN" dirty="0"/>
              <a:t>&gt;</a:t>
            </a:r>
          </a:p>
          <a:p>
            <a:r>
              <a:rPr lang="en-IN" dirty="0"/>
              <a:t>                    &lt;/</a:t>
            </a:r>
            <a:r>
              <a:rPr lang="en-IN" dirty="0" err="1"/>
              <a:t>tr</a:t>
            </a:r>
            <a:r>
              <a:rPr lang="en-IN" dirty="0"/>
              <a:t>&gt;</a:t>
            </a:r>
          </a:p>
          <a:p>
            <a:r>
              <a:rPr lang="en-IN" dirty="0"/>
              <a:t>                    &lt;</a:t>
            </a:r>
            <a:r>
              <a:rPr lang="en-IN" dirty="0" err="1"/>
              <a:t>tr</a:t>
            </a:r>
            <a:r>
              <a:rPr lang="en-IN" dirty="0"/>
              <a:t>&gt;</a:t>
            </a:r>
          </a:p>
          <a:p>
            <a:r>
              <a:rPr lang="en-IN" dirty="0"/>
              <a:t>                        &lt;td&gt;Ramesh Raman&lt;/td&gt;</a:t>
            </a:r>
          </a:p>
          <a:p>
            <a:r>
              <a:rPr lang="en-IN" dirty="0"/>
              <a:t>                        &lt;td&gt;5000&lt;/td&gt;</a:t>
            </a:r>
          </a:p>
          <a:p>
            <a:r>
              <a:rPr lang="en-IN" dirty="0"/>
              <a:t>                    &lt;/</a:t>
            </a:r>
            <a:r>
              <a:rPr lang="en-IN" dirty="0" err="1"/>
              <a:t>tr</a:t>
            </a:r>
            <a:r>
              <a:rPr lang="en-IN" dirty="0"/>
              <a:t>&gt;</a:t>
            </a:r>
          </a:p>
          <a:p>
            <a:r>
              <a:rPr lang="en-IN" dirty="0"/>
              <a:t>                    &lt;</a:t>
            </a:r>
            <a:r>
              <a:rPr lang="en-IN" dirty="0" err="1"/>
              <a:t>tr</a:t>
            </a:r>
            <a:r>
              <a:rPr lang="en-IN" dirty="0"/>
              <a:t>&gt;</a:t>
            </a:r>
          </a:p>
          <a:p>
            <a:r>
              <a:rPr lang="en-IN" dirty="0"/>
              <a:t>                        &lt;td&gt;</a:t>
            </a:r>
            <a:r>
              <a:rPr lang="en-IN" dirty="0" err="1"/>
              <a:t>Shabbir</a:t>
            </a:r>
            <a:r>
              <a:rPr lang="en-IN" dirty="0"/>
              <a:t> Hussein&lt;/td&gt;</a:t>
            </a:r>
          </a:p>
          <a:p>
            <a:r>
              <a:rPr lang="en-IN" dirty="0"/>
              <a:t>                        &lt;td&gt;7000&lt;/td&gt;</a:t>
            </a:r>
          </a:p>
          <a:p>
            <a:r>
              <a:rPr lang="en-IN" dirty="0"/>
              <a:t>                    &lt;/</a:t>
            </a:r>
            <a:r>
              <a:rPr lang="en-IN" dirty="0" err="1"/>
              <a:t>tr</a:t>
            </a:r>
            <a:r>
              <a:rPr lang="en-IN" dirty="0"/>
              <a:t>&gt;</a:t>
            </a:r>
          </a:p>
          <a:p>
            <a:r>
              <a:rPr lang="en-IN" dirty="0"/>
              <a:t>                &lt;/table&gt;</a:t>
            </a:r>
          </a:p>
          <a:p>
            <a:r>
              <a:rPr lang="en-IN" dirty="0"/>
              <a:t>            &lt;/td&gt;</a:t>
            </a:r>
          </a:p>
          <a:p>
            <a:r>
              <a:rPr lang="en-IN" dirty="0"/>
              <a:t>        &lt;/</a:t>
            </a:r>
            <a:r>
              <a:rPr lang="en-IN" dirty="0" err="1"/>
              <a:t>tr</a:t>
            </a:r>
            <a:r>
              <a:rPr lang="en-IN" dirty="0"/>
              <a:t>&gt;</a:t>
            </a:r>
          </a:p>
          <a:p>
            <a:endParaRPr lang="en-IN" dirty="0"/>
          </a:p>
          <a:p>
            <a:r>
              <a:rPr lang="en-IN" dirty="0"/>
              <a:t>    &lt;/table&gt;</a:t>
            </a:r>
          </a:p>
          <a:p>
            <a:r>
              <a:rPr lang="en-IN" dirty="0"/>
              <a:t>&lt;/body&gt;</a:t>
            </a:r>
          </a:p>
          <a:p>
            <a:endParaRPr lang="en-IN" dirty="0"/>
          </a:p>
          <a:p>
            <a:r>
              <a:rPr lang="en-IN" dirty="0"/>
              <a:t>&lt;/html&gt;</a:t>
            </a:r>
          </a:p>
          <a:p>
            <a:endParaRPr lang="en-IN" dirty="0"/>
          </a:p>
        </p:txBody>
      </p:sp>
    </p:spTree>
    <p:extLst>
      <p:ext uri="{BB962C8B-B14F-4D97-AF65-F5344CB8AC3E}">
        <p14:creationId xmlns="" xmlns:p14="http://schemas.microsoft.com/office/powerpoint/2010/main" val="2991107731"/>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HTML - </a:t>
            </a:r>
            <a:r>
              <a:rPr lang="en-IN" dirty="0" smtClean="0"/>
              <a:t>Lists</a:t>
            </a:r>
            <a:endParaRPr lang="en-IN" dirty="0"/>
          </a:p>
        </p:txBody>
      </p:sp>
      <p:sp>
        <p:nvSpPr>
          <p:cNvPr id="3" name="Content Placeholder 2"/>
          <p:cNvSpPr>
            <a:spLocks noGrp="1"/>
          </p:cNvSpPr>
          <p:nvPr>
            <p:ph idx="1"/>
          </p:nvPr>
        </p:nvSpPr>
        <p:spPr/>
        <p:txBody>
          <a:bodyPr>
            <a:normAutofit fontScale="92500" lnSpcReduction="20000"/>
          </a:bodyPr>
          <a:lstStyle/>
          <a:p>
            <a:r>
              <a:rPr lang="en-US" dirty="0"/>
              <a:t>HTML offers web authors three ways for specifying lists of information. All lists must contain one or more list elements. Lists may contain −</a:t>
            </a:r>
          </a:p>
          <a:p>
            <a:r>
              <a:rPr lang="en-US" b="1" dirty="0"/>
              <a:t>&lt;</a:t>
            </a:r>
            <a:r>
              <a:rPr lang="en-US" b="1" dirty="0" err="1"/>
              <a:t>ul</a:t>
            </a:r>
            <a:r>
              <a:rPr lang="en-US" b="1" dirty="0"/>
              <a:t>&gt;</a:t>
            </a:r>
            <a:r>
              <a:rPr lang="en-US" dirty="0"/>
              <a:t> − An unordered list. This will list items using plain bullets.</a:t>
            </a:r>
          </a:p>
          <a:p>
            <a:r>
              <a:rPr lang="en-US" b="1" dirty="0"/>
              <a:t>&lt;</a:t>
            </a:r>
            <a:r>
              <a:rPr lang="en-US" b="1" dirty="0" err="1"/>
              <a:t>ol</a:t>
            </a:r>
            <a:r>
              <a:rPr lang="en-US" b="1" dirty="0"/>
              <a:t>&gt;</a:t>
            </a:r>
            <a:r>
              <a:rPr lang="en-US" dirty="0"/>
              <a:t> − An ordered list. This will use different schemes of numbers to list your items.</a:t>
            </a:r>
          </a:p>
          <a:p>
            <a:r>
              <a:rPr lang="en-US" b="1" dirty="0"/>
              <a:t>&lt;dl&gt;</a:t>
            </a:r>
            <a:r>
              <a:rPr lang="en-US" dirty="0"/>
              <a:t> − A definition list. This arranges your items in the same way as they are arranged in a dictionary.</a:t>
            </a:r>
          </a:p>
          <a:p>
            <a:endParaRPr lang="en-IN" dirty="0"/>
          </a:p>
        </p:txBody>
      </p:sp>
    </p:spTree>
    <p:extLst>
      <p:ext uri="{BB962C8B-B14F-4D97-AF65-F5344CB8AC3E}">
        <p14:creationId xmlns="" xmlns:p14="http://schemas.microsoft.com/office/powerpoint/2010/main" val="340050682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HTML Unordered </a:t>
            </a:r>
            <a:r>
              <a:rPr lang="en-IN" dirty="0" smtClean="0"/>
              <a:t>Lists</a:t>
            </a:r>
            <a:endParaRPr lang="en-IN" dirty="0"/>
          </a:p>
        </p:txBody>
      </p:sp>
      <p:sp>
        <p:nvSpPr>
          <p:cNvPr id="3" name="Content Placeholder 2"/>
          <p:cNvSpPr>
            <a:spLocks noGrp="1"/>
          </p:cNvSpPr>
          <p:nvPr>
            <p:ph idx="1"/>
          </p:nvPr>
        </p:nvSpPr>
        <p:spPr/>
        <p:txBody>
          <a:bodyPr/>
          <a:lstStyle/>
          <a:p>
            <a:r>
              <a:rPr lang="en-US" dirty="0"/>
              <a:t>An unordered list is a collection of related items that have no special order or sequence. This list is created by using HTML </a:t>
            </a:r>
            <a:r>
              <a:rPr lang="en-US" b="1" dirty="0"/>
              <a:t>&lt;</a:t>
            </a:r>
            <a:r>
              <a:rPr lang="en-US" b="1" dirty="0" err="1"/>
              <a:t>ul</a:t>
            </a:r>
            <a:r>
              <a:rPr lang="en-US" b="1" dirty="0"/>
              <a:t>&gt;</a:t>
            </a:r>
            <a:r>
              <a:rPr lang="en-US" dirty="0"/>
              <a:t> tag. Each item in the list is marked with a bullet.</a:t>
            </a:r>
          </a:p>
          <a:p>
            <a:r>
              <a:rPr lang="en-US" dirty="0"/>
              <a:t/>
            </a:r>
            <a:br>
              <a:rPr lang="en-US" dirty="0"/>
            </a:br>
            <a:endParaRPr lang="en-IN" dirty="0"/>
          </a:p>
        </p:txBody>
      </p:sp>
    </p:spTree>
    <p:extLst>
      <p:ext uri="{BB962C8B-B14F-4D97-AF65-F5344CB8AC3E}">
        <p14:creationId xmlns="" xmlns:p14="http://schemas.microsoft.com/office/powerpoint/2010/main" val="291078399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r>
              <a:rPr lang="en-IN" dirty="0"/>
              <a:t>&lt;!DOCTYPE html&gt;</a:t>
            </a:r>
          </a:p>
          <a:p>
            <a:r>
              <a:rPr lang="en-IN" dirty="0"/>
              <a:t>&lt;html&gt;</a:t>
            </a:r>
          </a:p>
          <a:p>
            <a:endParaRPr lang="en-IN" dirty="0"/>
          </a:p>
          <a:p>
            <a:r>
              <a:rPr lang="en-IN" dirty="0"/>
              <a:t>&lt;head&gt;</a:t>
            </a:r>
          </a:p>
          <a:p>
            <a:r>
              <a:rPr lang="en-IN" dirty="0"/>
              <a:t>    &lt;title&gt;HTML Unordered List&lt;/title&gt;</a:t>
            </a:r>
          </a:p>
          <a:p>
            <a:r>
              <a:rPr lang="en-IN" dirty="0"/>
              <a:t>&lt;/head&gt;</a:t>
            </a:r>
          </a:p>
          <a:p>
            <a:endParaRPr lang="en-IN" dirty="0"/>
          </a:p>
          <a:p>
            <a:r>
              <a:rPr lang="en-IN" dirty="0"/>
              <a:t>&lt;body&gt;</a:t>
            </a:r>
          </a:p>
          <a:p>
            <a:r>
              <a:rPr lang="en-IN" dirty="0"/>
              <a:t>    &lt;</a:t>
            </a:r>
            <a:r>
              <a:rPr lang="en-IN" dirty="0" err="1"/>
              <a:t>ul</a:t>
            </a:r>
            <a:r>
              <a:rPr lang="en-IN" dirty="0"/>
              <a:t>&gt;</a:t>
            </a:r>
          </a:p>
          <a:p>
            <a:r>
              <a:rPr lang="en-IN" dirty="0"/>
              <a:t>        &lt;li&gt;Beetroot&lt;/li&gt;</a:t>
            </a:r>
          </a:p>
          <a:p>
            <a:r>
              <a:rPr lang="en-IN" dirty="0"/>
              <a:t>        &lt;li&gt;Ginger&lt;/li&gt;</a:t>
            </a:r>
          </a:p>
          <a:p>
            <a:r>
              <a:rPr lang="en-IN" dirty="0"/>
              <a:t>        &lt;li&gt;Potato&lt;/li&gt;</a:t>
            </a:r>
          </a:p>
          <a:p>
            <a:r>
              <a:rPr lang="en-IN" dirty="0"/>
              <a:t>        &lt;li&gt;Radish&lt;/li&gt;</a:t>
            </a:r>
          </a:p>
          <a:p>
            <a:r>
              <a:rPr lang="en-IN" dirty="0"/>
              <a:t>    &lt;/</a:t>
            </a:r>
            <a:r>
              <a:rPr lang="en-IN" dirty="0" err="1"/>
              <a:t>ul</a:t>
            </a:r>
            <a:r>
              <a:rPr lang="en-IN" dirty="0"/>
              <a:t>&gt;</a:t>
            </a:r>
          </a:p>
          <a:p>
            <a:r>
              <a:rPr lang="en-IN" dirty="0"/>
              <a:t>&lt;/body&gt;</a:t>
            </a:r>
          </a:p>
          <a:p>
            <a:endParaRPr lang="en-IN" dirty="0"/>
          </a:p>
          <a:p>
            <a:r>
              <a:rPr lang="en-IN" dirty="0"/>
              <a:t>&lt;/html&gt;</a:t>
            </a:r>
          </a:p>
          <a:p>
            <a:endParaRPr lang="en-IN" dirty="0"/>
          </a:p>
        </p:txBody>
      </p:sp>
    </p:spTree>
    <p:extLst>
      <p:ext uri="{BB962C8B-B14F-4D97-AF65-F5344CB8AC3E}">
        <p14:creationId xmlns="" xmlns:p14="http://schemas.microsoft.com/office/powerpoint/2010/main" val="41798514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r>
              <a:rPr lang="en-IN" dirty="0"/>
              <a:t>&lt;!DOCTYPE html&gt;</a:t>
            </a:r>
          </a:p>
          <a:p>
            <a:r>
              <a:rPr lang="en-IN" dirty="0"/>
              <a:t>&lt;html&gt;</a:t>
            </a:r>
          </a:p>
          <a:p>
            <a:endParaRPr lang="en-IN" dirty="0"/>
          </a:p>
          <a:p>
            <a:r>
              <a:rPr lang="en-IN" dirty="0"/>
              <a:t>&lt;head&gt;</a:t>
            </a:r>
          </a:p>
          <a:p>
            <a:r>
              <a:rPr lang="en-IN" dirty="0"/>
              <a:t>    &lt;title&gt;Preserve Formatting Example&lt;/title&gt;</a:t>
            </a:r>
          </a:p>
          <a:p>
            <a:r>
              <a:rPr lang="en-IN" dirty="0"/>
              <a:t>&lt;/head&gt;</a:t>
            </a:r>
          </a:p>
          <a:p>
            <a:endParaRPr lang="en-IN" dirty="0"/>
          </a:p>
          <a:p>
            <a:r>
              <a:rPr lang="en-IN" dirty="0"/>
              <a:t>&lt;body&gt;</a:t>
            </a:r>
          </a:p>
          <a:p>
            <a:r>
              <a:rPr lang="en-IN" dirty="0"/>
              <a:t>    &lt;pre&gt;</a:t>
            </a:r>
          </a:p>
          <a:p>
            <a:r>
              <a:rPr lang="en-IN" dirty="0"/>
              <a:t>         function </a:t>
            </a:r>
            <a:r>
              <a:rPr lang="en-IN" dirty="0" err="1"/>
              <a:t>testFunction</a:t>
            </a:r>
            <a:r>
              <a:rPr lang="en-IN" dirty="0"/>
              <a:t>( </a:t>
            </a:r>
            <a:r>
              <a:rPr lang="en-IN" dirty="0" err="1"/>
              <a:t>strText</a:t>
            </a:r>
            <a:r>
              <a:rPr lang="en-IN" dirty="0"/>
              <a:t> ){</a:t>
            </a:r>
          </a:p>
          <a:p>
            <a:r>
              <a:rPr lang="en-IN" dirty="0"/>
              <a:t>            alert (</a:t>
            </a:r>
            <a:r>
              <a:rPr lang="en-IN" dirty="0" err="1"/>
              <a:t>strText</a:t>
            </a:r>
            <a:r>
              <a:rPr lang="en-IN" dirty="0"/>
              <a:t>)</a:t>
            </a:r>
          </a:p>
          <a:p>
            <a:r>
              <a:rPr lang="en-IN" dirty="0"/>
              <a:t>         }</a:t>
            </a:r>
          </a:p>
          <a:p>
            <a:r>
              <a:rPr lang="en-IN" dirty="0"/>
              <a:t>      &lt;/pre&gt;</a:t>
            </a:r>
          </a:p>
          <a:p>
            <a:r>
              <a:rPr lang="en-IN" dirty="0"/>
              <a:t>&lt;/body&gt;</a:t>
            </a:r>
          </a:p>
          <a:p>
            <a:endParaRPr lang="en-IN" dirty="0"/>
          </a:p>
          <a:p>
            <a:r>
              <a:rPr lang="en-IN" dirty="0"/>
              <a:t>&lt;/html&gt;</a:t>
            </a:r>
          </a:p>
          <a:p>
            <a:endParaRPr lang="en-IN" dirty="0"/>
          </a:p>
        </p:txBody>
      </p:sp>
    </p:spTree>
    <p:extLst>
      <p:ext uri="{BB962C8B-B14F-4D97-AF65-F5344CB8AC3E}">
        <p14:creationId xmlns="" xmlns:p14="http://schemas.microsoft.com/office/powerpoint/2010/main" val="1766814513"/>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type </a:t>
            </a:r>
            <a:r>
              <a:rPr lang="en-IN" dirty="0" smtClean="0"/>
              <a:t>Attribute</a:t>
            </a:r>
            <a:endParaRPr lang="en-IN" dirty="0"/>
          </a:p>
        </p:txBody>
      </p:sp>
      <p:sp>
        <p:nvSpPr>
          <p:cNvPr id="3" name="Content Placeholder 2"/>
          <p:cNvSpPr>
            <a:spLocks noGrp="1"/>
          </p:cNvSpPr>
          <p:nvPr>
            <p:ph idx="1"/>
          </p:nvPr>
        </p:nvSpPr>
        <p:spPr/>
        <p:txBody>
          <a:bodyPr/>
          <a:lstStyle/>
          <a:p>
            <a:r>
              <a:rPr lang="en-US" dirty="0"/>
              <a:t>You can use </a:t>
            </a:r>
            <a:r>
              <a:rPr lang="en-US" b="1" dirty="0"/>
              <a:t>type</a:t>
            </a:r>
            <a:r>
              <a:rPr lang="en-US" dirty="0"/>
              <a:t> attribute for &lt;</a:t>
            </a:r>
            <a:r>
              <a:rPr lang="en-US" dirty="0" err="1"/>
              <a:t>ul</a:t>
            </a:r>
            <a:r>
              <a:rPr lang="en-US" dirty="0"/>
              <a:t>&gt; tag to specify the type of bullet you like. By default, it is a disc. Following are the possible options −</a:t>
            </a:r>
          </a:p>
          <a:p>
            <a:r>
              <a:rPr lang="en-US" dirty="0"/>
              <a:t/>
            </a:r>
            <a:br>
              <a:rPr lang="en-US" dirty="0"/>
            </a:br>
            <a:r>
              <a:rPr lang="en-IN" dirty="0"/>
              <a:t>&lt;</a:t>
            </a:r>
            <a:r>
              <a:rPr lang="en-IN" dirty="0" err="1"/>
              <a:t>ul</a:t>
            </a:r>
            <a:r>
              <a:rPr lang="en-IN" dirty="0"/>
              <a:t> type = "square"&gt; </a:t>
            </a:r>
            <a:endParaRPr lang="en-IN" dirty="0" smtClean="0"/>
          </a:p>
          <a:p>
            <a:r>
              <a:rPr lang="en-IN" dirty="0" smtClean="0"/>
              <a:t>&lt;</a:t>
            </a:r>
            <a:r>
              <a:rPr lang="en-IN" dirty="0" err="1"/>
              <a:t>ul</a:t>
            </a:r>
            <a:r>
              <a:rPr lang="en-IN" dirty="0"/>
              <a:t> type = "disc"&gt; </a:t>
            </a:r>
            <a:endParaRPr lang="en-IN" dirty="0" smtClean="0"/>
          </a:p>
          <a:p>
            <a:r>
              <a:rPr lang="en-IN" dirty="0" smtClean="0"/>
              <a:t>&lt;</a:t>
            </a:r>
            <a:r>
              <a:rPr lang="en-IN" dirty="0" err="1"/>
              <a:t>ul</a:t>
            </a:r>
            <a:r>
              <a:rPr lang="en-IN" dirty="0"/>
              <a:t> type = "circle"&gt;</a:t>
            </a:r>
          </a:p>
        </p:txBody>
      </p:sp>
    </p:spTree>
    <p:extLst>
      <p:ext uri="{BB962C8B-B14F-4D97-AF65-F5344CB8AC3E}">
        <p14:creationId xmlns="" xmlns:p14="http://schemas.microsoft.com/office/powerpoint/2010/main" val="774121121"/>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r>
              <a:rPr lang="en-IN" dirty="0"/>
              <a:t>&lt;!DOCTYPE html&gt;</a:t>
            </a:r>
          </a:p>
          <a:p>
            <a:r>
              <a:rPr lang="en-IN" dirty="0"/>
              <a:t>&lt;html&gt;</a:t>
            </a:r>
          </a:p>
          <a:p>
            <a:endParaRPr lang="en-IN" dirty="0"/>
          </a:p>
          <a:p>
            <a:r>
              <a:rPr lang="en-IN" dirty="0"/>
              <a:t>&lt;head&gt;</a:t>
            </a:r>
          </a:p>
          <a:p>
            <a:r>
              <a:rPr lang="en-IN" dirty="0"/>
              <a:t>    &lt;title&gt;HTML Unordered List&lt;/title&gt;</a:t>
            </a:r>
          </a:p>
          <a:p>
            <a:r>
              <a:rPr lang="en-IN" dirty="0"/>
              <a:t>&lt;/head&gt;</a:t>
            </a:r>
          </a:p>
          <a:p>
            <a:endParaRPr lang="en-IN" dirty="0"/>
          </a:p>
          <a:p>
            <a:r>
              <a:rPr lang="en-IN" dirty="0"/>
              <a:t>&lt;body&gt;</a:t>
            </a:r>
          </a:p>
          <a:p>
            <a:r>
              <a:rPr lang="en-IN" dirty="0"/>
              <a:t>    &lt;</a:t>
            </a:r>
            <a:r>
              <a:rPr lang="en-IN" dirty="0" err="1"/>
              <a:t>ul</a:t>
            </a:r>
            <a:r>
              <a:rPr lang="en-IN" dirty="0"/>
              <a:t> type="circle"&gt;</a:t>
            </a:r>
          </a:p>
          <a:p>
            <a:r>
              <a:rPr lang="en-IN" dirty="0"/>
              <a:t>        &lt;li&gt;Beetroot&lt;/li&gt;</a:t>
            </a:r>
          </a:p>
          <a:p>
            <a:r>
              <a:rPr lang="en-IN" dirty="0"/>
              <a:t>        &lt;li&gt;Ginger&lt;/li&gt;</a:t>
            </a:r>
          </a:p>
          <a:p>
            <a:r>
              <a:rPr lang="en-IN" dirty="0"/>
              <a:t>        &lt;li&gt;Potato&lt;/li&gt;</a:t>
            </a:r>
          </a:p>
          <a:p>
            <a:r>
              <a:rPr lang="en-IN" dirty="0"/>
              <a:t>        &lt;li&gt;Radish&lt;/li&gt;</a:t>
            </a:r>
          </a:p>
          <a:p>
            <a:r>
              <a:rPr lang="en-IN" dirty="0"/>
              <a:t>    &lt;/</a:t>
            </a:r>
            <a:r>
              <a:rPr lang="en-IN" dirty="0" err="1"/>
              <a:t>ul</a:t>
            </a:r>
            <a:r>
              <a:rPr lang="en-IN" dirty="0"/>
              <a:t>&gt;</a:t>
            </a:r>
          </a:p>
          <a:p>
            <a:r>
              <a:rPr lang="en-IN" dirty="0"/>
              <a:t>&lt;/body&gt;</a:t>
            </a:r>
          </a:p>
          <a:p>
            <a:endParaRPr lang="en-IN" dirty="0"/>
          </a:p>
          <a:p>
            <a:r>
              <a:rPr lang="en-IN" dirty="0"/>
              <a:t>&lt;/html&gt;</a:t>
            </a:r>
          </a:p>
          <a:p>
            <a:endParaRPr lang="en-IN" dirty="0"/>
          </a:p>
        </p:txBody>
      </p:sp>
    </p:spTree>
    <p:extLst>
      <p:ext uri="{BB962C8B-B14F-4D97-AF65-F5344CB8AC3E}">
        <p14:creationId xmlns="" xmlns:p14="http://schemas.microsoft.com/office/powerpoint/2010/main" val="146791826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HTML Ordered </a:t>
            </a:r>
            <a:r>
              <a:rPr lang="en-IN" dirty="0" smtClean="0"/>
              <a:t>Lists</a:t>
            </a:r>
            <a:endParaRPr lang="en-IN" dirty="0"/>
          </a:p>
        </p:txBody>
      </p:sp>
      <p:sp>
        <p:nvSpPr>
          <p:cNvPr id="3" name="Content Placeholder 2"/>
          <p:cNvSpPr>
            <a:spLocks noGrp="1"/>
          </p:cNvSpPr>
          <p:nvPr>
            <p:ph idx="1"/>
          </p:nvPr>
        </p:nvSpPr>
        <p:spPr/>
        <p:txBody>
          <a:bodyPr/>
          <a:lstStyle/>
          <a:p>
            <a:r>
              <a:rPr lang="en-US" dirty="0"/>
              <a:t>If you are required to put your items in a numbered list instead of bulleted, then HTML ordered list will be used. This list is created by using </a:t>
            </a:r>
            <a:r>
              <a:rPr lang="en-US" b="1" dirty="0"/>
              <a:t>&lt;</a:t>
            </a:r>
            <a:r>
              <a:rPr lang="en-US" b="1" dirty="0" err="1"/>
              <a:t>ol</a:t>
            </a:r>
            <a:r>
              <a:rPr lang="en-US" b="1" dirty="0"/>
              <a:t>&gt;</a:t>
            </a:r>
            <a:r>
              <a:rPr lang="en-US" dirty="0"/>
              <a:t> tag. The numbering starts at one and is incremented by one for each successive ordered list element tagged with &lt;li&gt;.</a:t>
            </a:r>
          </a:p>
          <a:p>
            <a:r>
              <a:rPr lang="en-US" dirty="0"/>
              <a:t/>
            </a:r>
            <a:br>
              <a:rPr lang="en-US" dirty="0"/>
            </a:br>
            <a:endParaRPr lang="en-IN" dirty="0"/>
          </a:p>
        </p:txBody>
      </p:sp>
    </p:spTree>
    <p:extLst>
      <p:ext uri="{BB962C8B-B14F-4D97-AF65-F5344CB8AC3E}">
        <p14:creationId xmlns="" xmlns:p14="http://schemas.microsoft.com/office/powerpoint/2010/main" val="2644142643"/>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r>
              <a:rPr lang="en-IN" dirty="0"/>
              <a:t>&lt;!DOCTYPE html&gt;</a:t>
            </a:r>
          </a:p>
          <a:p>
            <a:r>
              <a:rPr lang="en-IN" dirty="0"/>
              <a:t>&lt;html&gt;</a:t>
            </a:r>
          </a:p>
          <a:p>
            <a:endParaRPr lang="en-IN" dirty="0"/>
          </a:p>
          <a:p>
            <a:r>
              <a:rPr lang="en-IN" dirty="0"/>
              <a:t>&lt;head&gt;</a:t>
            </a:r>
          </a:p>
          <a:p>
            <a:r>
              <a:rPr lang="en-IN" dirty="0"/>
              <a:t>    &lt;title&gt;HTML Ordered List&lt;/title&gt;</a:t>
            </a:r>
          </a:p>
          <a:p>
            <a:r>
              <a:rPr lang="en-IN" dirty="0"/>
              <a:t>&lt;/head&gt;</a:t>
            </a:r>
          </a:p>
          <a:p>
            <a:endParaRPr lang="en-IN" dirty="0"/>
          </a:p>
          <a:p>
            <a:r>
              <a:rPr lang="en-IN" dirty="0"/>
              <a:t>&lt;body&gt;</a:t>
            </a:r>
          </a:p>
          <a:p>
            <a:r>
              <a:rPr lang="en-IN" dirty="0"/>
              <a:t>    &lt;</a:t>
            </a:r>
            <a:r>
              <a:rPr lang="en-IN" dirty="0" err="1"/>
              <a:t>ol</a:t>
            </a:r>
            <a:r>
              <a:rPr lang="en-IN" dirty="0"/>
              <a:t>&gt;</a:t>
            </a:r>
          </a:p>
          <a:p>
            <a:r>
              <a:rPr lang="en-IN" dirty="0"/>
              <a:t>        &lt;li&gt;Beetroot&lt;/li&gt;</a:t>
            </a:r>
          </a:p>
          <a:p>
            <a:r>
              <a:rPr lang="en-IN" dirty="0"/>
              <a:t>        &lt;li&gt;Ginger&lt;/li&gt;</a:t>
            </a:r>
          </a:p>
          <a:p>
            <a:r>
              <a:rPr lang="en-IN" dirty="0"/>
              <a:t>        &lt;li&gt;Potato&lt;/li&gt;</a:t>
            </a:r>
          </a:p>
          <a:p>
            <a:r>
              <a:rPr lang="en-IN" dirty="0"/>
              <a:t>        &lt;li&gt;Radish&lt;/li&gt;</a:t>
            </a:r>
          </a:p>
          <a:p>
            <a:r>
              <a:rPr lang="en-IN" dirty="0"/>
              <a:t>    &lt;/</a:t>
            </a:r>
            <a:r>
              <a:rPr lang="en-IN" dirty="0" err="1"/>
              <a:t>ol</a:t>
            </a:r>
            <a:r>
              <a:rPr lang="en-IN" dirty="0"/>
              <a:t>&gt;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2944681844"/>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type </a:t>
            </a:r>
            <a:r>
              <a:rPr lang="en-IN" dirty="0" smtClean="0"/>
              <a:t>Attribute</a:t>
            </a:r>
            <a:endParaRPr lang="en-IN" dirty="0"/>
          </a:p>
        </p:txBody>
      </p:sp>
      <p:sp>
        <p:nvSpPr>
          <p:cNvPr id="3" name="Content Placeholder 2"/>
          <p:cNvSpPr>
            <a:spLocks noGrp="1"/>
          </p:cNvSpPr>
          <p:nvPr>
            <p:ph idx="1"/>
          </p:nvPr>
        </p:nvSpPr>
        <p:spPr/>
        <p:txBody>
          <a:bodyPr/>
          <a:lstStyle/>
          <a:p>
            <a:r>
              <a:rPr lang="en-US" dirty="0"/>
              <a:t>You can use </a:t>
            </a:r>
            <a:r>
              <a:rPr lang="en-US" b="1" dirty="0"/>
              <a:t>type</a:t>
            </a:r>
            <a:r>
              <a:rPr lang="en-US" dirty="0"/>
              <a:t> attribute for &lt;</a:t>
            </a:r>
            <a:r>
              <a:rPr lang="en-US" dirty="0" err="1"/>
              <a:t>ol</a:t>
            </a:r>
            <a:r>
              <a:rPr lang="en-US" dirty="0"/>
              <a:t>&gt; tag to specify the type of numbering you like. By default, it is a number. Following are the possible options −</a:t>
            </a:r>
            <a:endParaRPr lang="en-IN" dirty="0"/>
          </a:p>
        </p:txBody>
      </p:sp>
    </p:spTree>
    <p:extLst>
      <p:ext uri="{BB962C8B-B14F-4D97-AF65-F5344CB8AC3E}">
        <p14:creationId xmlns="" xmlns:p14="http://schemas.microsoft.com/office/powerpoint/2010/main" val="202084221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endParaRPr lang="en-IN" dirty="0"/>
          </a:p>
          <a:p>
            <a:r>
              <a:rPr lang="en-IN" dirty="0"/>
              <a:t>&lt;</a:t>
            </a:r>
            <a:r>
              <a:rPr lang="en-IN" dirty="0" err="1"/>
              <a:t>ol</a:t>
            </a:r>
            <a:r>
              <a:rPr lang="en-IN" dirty="0"/>
              <a:t> type="1"&gt;</a:t>
            </a:r>
          </a:p>
          <a:p>
            <a:pPr marL="0" indent="0">
              <a:buNone/>
            </a:pPr>
            <a:r>
              <a:rPr lang="en-IN" dirty="0" smtClean="0"/>
              <a:t> </a:t>
            </a:r>
            <a:r>
              <a:rPr lang="en-IN" dirty="0"/>
              <a:t>- Default-Case Numerals.</a:t>
            </a:r>
          </a:p>
          <a:p>
            <a:r>
              <a:rPr lang="en-IN" dirty="0" smtClean="0"/>
              <a:t> </a:t>
            </a:r>
            <a:r>
              <a:rPr lang="en-IN" dirty="0"/>
              <a:t>&lt;</a:t>
            </a:r>
            <a:r>
              <a:rPr lang="en-IN" dirty="0" err="1"/>
              <a:t>ol</a:t>
            </a:r>
            <a:r>
              <a:rPr lang="en-IN" dirty="0"/>
              <a:t> type="I"&gt;</a:t>
            </a:r>
          </a:p>
          <a:p>
            <a:pPr marL="0" indent="0">
              <a:buNone/>
            </a:pPr>
            <a:r>
              <a:rPr lang="en-IN" dirty="0" smtClean="0"/>
              <a:t> </a:t>
            </a:r>
            <a:r>
              <a:rPr lang="en-IN" dirty="0"/>
              <a:t>- Upper-Case Numerals.</a:t>
            </a:r>
          </a:p>
          <a:p>
            <a:pPr marL="0" indent="0">
              <a:buNone/>
            </a:pPr>
            <a:r>
              <a:rPr lang="en-IN" dirty="0" smtClean="0"/>
              <a:t> </a:t>
            </a:r>
            <a:r>
              <a:rPr lang="en-IN" dirty="0"/>
              <a:t>&lt;</a:t>
            </a:r>
            <a:r>
              <a:rPr lang="en-IN" dirty="0" err="1"/>
              <a:t>ol</a:t>
            </a:r>
            <a:r>
              <a:rPr lang="en-IN" dirty="0"/>
              <a:t> type="i</a:t>
            </a:r>
            <a:r>
              <a:rPr lang="en-IN" dirty="0" smtClean="0"/>
              <a:t>"&gt;</a:t>
            </a:r>
          </a:p>
          <a:p>
            <a:pPr marL="0" indent="0">
              <a:buNone/>
            </a:pPr>
            <a:r>
              <a:rPr lang="en-IN" dirty="0" smtClean="0"/>
              <a:t> </a:t>
            </a:r>
            <a:r>
              <a:rPr lang="en-IN" dirty="0"/>
              <a:t>- Lower-Case Numerals.</a:t>
            </a:r>
          </a:p>
          <a:p>
            <a:r>
              <a:rPr lang="en-IN" dirty="0" smtClean="0"/>
              <a:t>&lt;</a:t>
            </a:r>
            <a:r>
              <a:rPr lang="en-IN" dirty="0" err="1"/>
              <a:t>ol</a:t>
            </a:r>
            <a:r>
              <a:rPr lang="en-IN" dirty="0"/>
              <a:t> type="A"&gt;</a:t>
            </a:r>
          </a:p>
          <a:p>
            <a:r>
              <a:rPr lang="en-IN" dirty="0" smtClean="0"/>
              <a:t>Upper-Case Letters.</a:t>
            </a:r>
          </a:p>
          <a:p>
            <a:r>
              <a:rPr lang="en-US" dirty="0" smtClean="0"/>
              <a:t>&lt;</a:t>
            </a:r>
            <a:r>
              <a:rPr lang="en-US" dirty="0" err="1" smtClean="0"/>
              <a:t>ol</a:t>
            </a:r>
            <a:r>
              <a:rPr lang="en-US" dirty="0" smtClean="0"/>
              <a:t> type="a"&gt; - Lower-Case Letters.</a:t>
            </a:r>
          </a:p>
          <a:p>
            <a:endParaRPr lang="en-IN" dirty="0"/>
          </a:p>
        </p:txBody>
      </p:sp>
    </p:spTree>
    <p:extLst>
      <p:ext uri="{BB962C8B-B14F-4D97-AF65-F5344CB8AC3E}">
        <p14:creationId xmlns="" xmlns:p14="http://schemas.microsoft.com/office/powerpoint/2010/main" val="412896830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r>
              <a:rPr lang="en-IN" dirty="0"/>
              <a:t>&lt;!DOCTYPE html&gt;</a:t>
            </a:r>
          </a:p>
          <a:p>
            <a:r>
              <a:rPr lang="en-IN" dirty="0"/>
              <a:t>&lt;html&gt;</a:t>
            </a:r>
          </a:p>
          <a:p>
            <a:endParaRPr lang="en-IN" dirty="0"/>
          </a:p>
          <a:p>
            <a:r>
              <a:rPr lang="en-IN" dirty="0"/>
              <a:t>&lt;head&gt;</a:t>
            </a:r>
          </a:p>
          <a:p>
            <a:r>
              <a:rPr lang="en-IN" dirty="0"/>
              <a:t>    &lt;title&gt;HTML Ordered List&lt;/title&gt;</a:t>
            </a:r>
          </a:p>
          <a:p>
            <a:r>
              <a:rPr lang="en-IN" dirty="0"/>
              <a:t>&lt;/head&gt;</a:t>
            </a:r>
          </a:p>
          <a:p>
            <a:endParaRPr lang="en-IN" dirty="0"/>
          </a:p>
          <a:p>
            <a:r>
              <a:rPr lang="en-IN" dirty="0"/>
              <a:t>&lt;body&gt;</a:t>
            </a:r>
          </a:p>
          <a:p>
            <a:r>
              <a:rPr lang="en-IN" dirty="0"/>
              <a:t>    &lt;</a:t>
            </a:r>
            <a:r>
              <a:rPr lang="en-IN" dirty="0" err="1"/>
              <a:t>ol</a:t>
            </a:r>
            <a:r>
              <a:rPr lang="en-IN" dirty="0"/>
              <a:t>  type="i"&gt;</a:t>
            </a:r>
          </a:p>
          <a:p>
            <a:r>
              <a:rPr lang="en-IN" dirty="0"/>
              <a:t>        &lt;li&gt;Beetroot&lt;/li&gt;</a:t>
            </a:r>
          </a:p>
          <a:p>
            <a:r>
              <a:rPr lang="en-IN" dirty="0"/>
              <a:t>        &lt;li&gt;Ginger&lt;/li&gt;</a:t>
            </a:r>
          </a:p>
          <a:p>
            <a:r>
              <a:rPr lang="en-IN" dirty="0"/>
              <a:t>        &lt;li&gt;Potato&lt;/li&gt;</a:t>
            </a:r>
          </a:p>
          <a:p>
            <a:r>
              <a:rPr lang="en-IN" dirty="0"/>
              <a:t>        &lt;li&gt;Radish&lt;/li&gt;</a:t>
            </a:r>
          </a:p>
          <a:p>
            <a:r>
              <a:rPr lang="en-IN" dirty="0"/>
              <a:t>    &lt;/</a:t>
            </a:r>
            <a:r>
              <a:rPr lang="en-IN" dirty="0" err="1"/>
              <a:t>ol</a:t>
            </a:r>
            <a:r>
              <a:rPr lang="en-IN" dirty="0"/>
              <a:t>&gt;</a:t>
            </a:r>
          </a:p>
          <a:p>
            <a:r>
              <a:rPr lang="en-IN" dirty="0"/>
              <a:t>&lt;/body&gt;</a:t>
            </a:r>
          </a:p>
          <a:p>
            <a:endParaRPr lang="en-IN" dirty="0"/>
          </a:p>
          <a:p>
            <a:r>
              <a:rPr lang="en-IN" dirty="0"/>
              <a:t>&lt;/html&gt;</a:t>
            </a:r>
          </a:p>
          <a:p>
            <a:endParaRPr lang="en-IN" dirty="0"/>
          </a:p>
        </p:txBody>
      </p:sp>
    </p:spTree>
    <p:extLst>
      <p:ext uri="{BB962C8B-B14F-4D97-AF65-F5344CB8AC3E}">
        <p14:creationId xmlns="" xmlns:p14="http://schemas.microsoft.com/office/powerpoint/2010/main" val="2857841008"/>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start </a:t>
            </a:r>
            <a:r>
              <a:rPr lang="en-IN" dirty="0" smtClean="0"/>
              <a:t>Attribute</a:t>
            </a:r>
            <a:endParaRPr lang="en-IN" dirty="0"/>
          </a:p>
        </p:txBody>
      </p:sp>
      <p:sp>
        <p:nvSpPr>
          <p:cNvPr id="3" name="Content Placeholder 2"/>
          <p:cNvSpPr>
            <a:spLocks noGrp="1"/>
          </p:cNvSpPr>
          <p:nvPr>
            <p:ph idx="1"/>
          </p:nvPr>
        </p:nvSpPr>
        <p:spPr/>
        <p:txBody>
          <a:bodyPr/>
          <a:lstStyle/>
          <a:p>
            <a:r>
              <a:rPr lang="en-US" dirty="0"/>
              <a:t>You can use </a:t>
            </a:r>
            <a:r>
              <a:rPr lang="en-US" b="1" dirty="0"/>
              <a:t>start</a:t>
            </a:r>
            <a:r>
              <a:rPr lang="en-US" dirty="0"/>
              <a:t> attribute for &lt;</a:t>
            </a:r>
            <a:r>
              <a:rPr lang="en-US" dirty="0" err="1"/>
              <a:t>ol</a:t>
            </a:r>
            <a:r>
              <a:rPr lang="en-US" dirty="0"/>
              <a:t>&gt; tag to specify the starting point of numbering you need. Following are the possible options −</a:t>
            </a:r>
          </a:p>
          <a:p>
            <a:r>
              <a:rPr lang="en-US" dirty="0"/>
              <a:t/>
            </a:r>
            <a:br>
              <a:rPr lang="en-US" dirty="0"/>
            </a:br>
            <a:endParaRPr lang="en-IN" dirty="0"/>
          </a:p>
        </p:txBody>
      </p:sp>
    </p:spTree>
    <p:extLst>
      <p:ext uri="{BB962C8B-B14F-4D97-AF65-F5344CB8AC3E}">
        <p14:creationId xmlns="" xmlns:p14="http://schemas.microsoft.com/office/powerpoint/2010/main" val="2262935273"/>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a:t>&lt;</a:t>
            </a:r>
            <a:r>
              <a:rPr lang="en-IN" dirty="0" err="1"/>
              <a:t>ol</a:t>
            </a:r>
            <a:r>
              <a:rPr lang="en-IN" dirty="0"/>
              <a:t> type="1" start="4"&gt;</a:t>
            </a:r>
          </a:p>
          <a:p>
            <a:r>
              <a:rPr lang="en-IN" dirty="0"/>
              <a:t>    - Numerals starts with 4.</a:t>
            </a:r>
          </a:p>
          <a:p>
            <a:r>
              <a:rPr lang="nn-NO" dirty="0"/>
              <a:t>    &lt;ol type="I" start="4"&gt;</a:t>
            </a:r>
          </a:p>
          <a:p>
            <a:r>
              <a:rPr lang="en-IN" dirty="0"/>
              <a:t>        - Numerals starts with IV.</a:t>
            </a:r>
          </a:p>
          <a:p>
            <a:r>
              <a:rPr lang="nn-NO" dirty="0"/>
              <a:t>        &lt;ol type="i" start="4"&gt;</a:t>
            </a:r>
          </a:p>
          <a:p>
            <a:r>
              <a:rPr lang="en-IN" dirty="0"/>
              <a:t>            - Numerals starts with iv.</a:t>
            </a:r>
          </a:p>
          <a:p>
            <a:r>
              <a:rPr lang="en-US" dirty="0"/>
              <a:t>            &lt;</a:t>
            </a:r>
            <a:r>
              <a:rPr lang="en-US" dirty="0" err="1"/>
              <a:t>ol</a:t>
            </a:r>
            <a:r>
              <a:rPr lang="en-US" dirty="0"/>
              <a:t> type="a" start="4"&gt;</a:t>
            </a:r>
          </a:p>
          <a:p>
            <a:r>
              <a:rPr lang="en-IN" dirty="0"/>
              <a:t>                - Letters starts with d.</a:t>
            </a:r>
          </a:p>
          <a:p>
            <a:r>
              <a:rPr lang="en-US" dirty="0"/>
              <a:t>                &lt;</a:t>
            </a:r>
            <a:r>
              <a:rPr lang="en-US" dirty="0" err="1"/>
              <a:t>ol</a:t>
            </a:r>
            <a:r>
              <a:rPr lang="en-US" dirty="0"/>
              <a:t> type="A" start="4"&gt;    - Letters starts with D.</a:t>
            </a:r>
            <a:endParaRPr lang="en-IN" dirty="0"/>
          </a:p>
        </p:txBody>
      </p:sp>
    </p:spTree>
    <p:extLst>
      <p:ext uri="{BB962C8B-B14F-4D97-AF65-F5344CB8AC3E}">
        <p14:creationId xmlns="" xmlns:p14="http://schemas.microsoft.com/office/powerpoint/2010/main" val="1790409221"/>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r>
              <a:rPr lang="en-IN" dirty="0"/>
              <a:t>&lt;!DOCTYPE html&gt;</a:t>
            </a:r>
          </a:p>
          <a:p>
            <a:r>
              <a:rPr lang="en-IN" dirty="0"/>
              <a:t>&lt;html&gt;</a:t>
            </a:r>
          </a:p>
          <a:p>
            <a:endParaRPr lang="en-IN" dirty="0"/>
          </a:p>
          <a:p>
            <a:r>
              <a:rPr lang="en-IN" dirty="0"/>
              <a:t>&lt;head&gt;</a:t>
            </a:r>
          </a:p>
          <a:p>
            <a:r>
              <a:rPr lang="en-IN" dirty="0"/>
              <a:t>    &lt;title&gt;HTML Ordered List&lt;/title&gt;</a:t>
            </a:r>
          </a:p>
          <a:p>
            <a:r>
              <a:rPr lang="en-IN" dirty="0"/>
              <a:t>&lt;/head&gt;</a:t>
            </a:r>
          </a:p>
          <a:p>
            <a:endParaRPr lang="en-IN" dirty="0"/>
          </a:p>
          <a:p>
            <a:r>
              <a:rPr lang="en-IN" dirty="0"/>
              <a:t>&lt;body&gt;</a:t>
            </a:r>
          </a:p>
          <a:p>
            <a:r>
              <a:rPr lang="nn-NO" dirty="0"/>
              <a:t>    &lt;ol  type="i" start="3"&gt;</a:t>
            </a:r>
          </a:p>
          <a:p>
            <a:r>
              <a:rPr lang="en-IN" dirty="0"/>
              <a:t>        &lt;li&gt;Beetroot&lt;/li&gt;</a:t>
            </a:r>
          </a:p>
          <a:p>
            <a:r>
              <a:rPr lang="en-IN" dirty="0"/>
              <a:t>        &lt;li&gt;Ginger&lt;/li&gt;</a:t>
            </a:r>
          </a:p>
          <a:p>
            <a:r>
              <a:rPr lang="en-IN" dirty="0"/>
              <a:t>        &lt;li&gt;Potato&lt;/li&gt;</a:t>
            </a:r>
          </a:p>
          <a:p>
            <a:r>
              <a:rPr lang="en-IN" dirty="0"/>
              <a:t>        &lt;li&gt;Radish&lt;/li&gt;</a:t>
            </a:r>
          </a:p>
          <a:p>
            <a:r>
              <a:rPr lang="en-IN" dirty="0"/>
              <a:t>    &lt;/</a:t>
            </a:r>
            <a:r>
              <a:rPr lang="en-IN" dirty="0" err="1"/>
              <a:t>ol</a:t>
            </a:r>
            <a:r>
              <a:rPr lang="en-IN" dirty="0"/>
              <a:t>&gt;</a:t>
            </a:r>
          </a:p>
          <a:p>
            <a:r>
              <a:rPr lang="en-IN" dirty="0"/>
              <a:t>&lt;/body&gt;</a:t>
            </a:r>
          </a:p>
          <a:p>
            <a:endParaRPr lang="en-IN" dirty="0"/>
          </a:p>
          <a:p>
            <a:r>
              <a:rPr lang="en-IN" dirty="0"/>
              <a:t>&lt;/html&gt;</a:t>
            </a:r>
          </a:p>
          <a:p>
            <a:endParaRPr lang="en-IN" dirty="0"/>
          </a:p>
          <a:p>
            <a:endParaRPr lang="en-IN" dirty="0"/>
          </a:p>
        </p:txBody>
      </p:sp>
    </p:spTree>
    <p:extLst>
      <p:ext uri="{BB962C8B-B14F-4D97-AF65-F5344CB8AC3E}">
        <p14:creationId xmlns="" xmlns:p14="http://schemas.microsoft.com/office/powerpoint/2010/main" val="22708795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Nonbreaking </a:t>
            </a:r>
            <a:r>
              <a:rPr lang="en-IN" dirty="0" smtClean="0"/>
              <a:t>Spaces</a:t>
            </a:r>
            <a:endParaRPr lang="en-IN" dirty="0"/>
          </a:p>
        </p:txBody>
      </p:sp>
      <p:sp>
        <p:nvSpPr>
          <p:cNvPr id="3" name="Content Placeholder 2"/>
          <p:cNvSpPr>
            <a:spLocks noGrp="1"/>
          </p:cNvSpPr>
          <p:nvPr>
            <p:ph idx="1"/>
          </p:nvPr>
        </p:nvSpPr>
        <p:spPr/>
        <p:txBody>
          <a:bodyPr>
            <a:normAutofit fontScale="62500" lnSpcReduction="20000"/>
          </a:bodyPr>
          <a:lstStyle/>
          <a:p>
            <a:r>
              <a:rPr lang="en-IN" dirty="0"/>
              <a:t>&lt;!DOCTYPE html&gt;</a:t>
            </a:r>
          </a:p>
          <a:p>
            <a:r>
              <a:rPr lang="en-IN" dirty="0"/>
              <a:t>&lt;html&gt;</a:t>
            </a:r>
          </a:p>
          <a:p>
            <a:endParaRPr lang="en-IN" dirty="0"/>
          </a:p>
          <a:p>
            <a:r>
              <a:rPr lang="en-IN" dirty="0"/>
              <a:t>&lt;head&gt;</a:t>
            </a:r>
          </a:p>
          <a:p>
            <a:r>
              <a:rPr lang="en-IN" dirty="0"/>
              <a:t>    &lt;title&gt;Nonbreaking Spaces Example&lt;/title&gt;</a:t>
            </a:r>
          </a:p>
          <a:p>
            <a:r>
              <a:rPr lang="en-IN" dirty="0"/>
              <a:t>&lt;/head&gt;</a:t>
            </a:r>
          </a:p>
          <a:p>
            <a:endParaRPr lang="en-IN" dirty="0"/>
          </a:p>
          <a:p>
            <a:r>
              <a:rPr lang="en-IN" dirty="0"/>
              <a:t>&lt;body&gt;</a:t>
            </a:r>
          </a:p>
          <a:p>
            <a:r>
              <a:rPr lang="en-IN" dirty="0"/>
              <a:t>    &lt;p&gt;hello we are &amp;</a:t>
            </a:r>
            <a:r>
              <a:rPr lang="en-IN" dirty="0" err="1"/>
              <a:t>nbsp</a:t>
            </a:r>
            <a:r>
              <a:rPr lang="en-IN" dirty="0"/>
              <a:t>;   &amp;</a:t>
            </a:r>
            <a:r>
              <a:rPr lang="en-IN" dirty="0" err="1"/>
              <a:t>nbsp</a:t>
            </a:r>
            <a:r>
              <a:rPr lang="en-IN" dirty="0"/>
              <a:t>;&amp;</a:t>
            </a:r>
            <a:r>
              <a:rPr lang="en-IN" dirty="0" err="1"/>
              <a:t>nbsp</a:t>
            </a:r>
            <a:r>
              <a:rPr lang="en-IN" dirty="0"/>
              <a:t>;&amp;</a:t>
            </a:r>
            <a:r>
              <a:rPr lang="en-IN" dirty="0" err="1"/>
              <a:t>nbsp</a:t>
            </a:r>
            <a:r>
              <a:rPr lang="en-IN" dirty="0"/>
              <a:t>;&amp;</a:t>
            </a:r>
            <a:r>
              <a:rPr lang="en-IN" dirty="0" err="1"/>
              <a:t>nbsp</a:t>
            </a:r>
            <a:r>
              <a:rPr lang="en-IN" dirty="0"/>
              <a:t>;&amp;</a:t>
            </a:r>
            <a:r>
              <a:rPr lang="en-IN" dirty="0" err="1"/>
              <a:t>nbsp</a:t>
            </a:r>
            <a:r>
              <a:rPr lang="en-IN" dirty="0"/>
              <a:t>;&amp;</a:t>
            </a:r>
            <a:r>
              <a:rPr lang="en-IN" dirty="0" err="1"/>
              <a:t>nbsp</a:t>
            </a:r>
            <a:r>
              <a:rPr lang="en-IN" dirty="0"/>
              <a:t>;           here.                    hello&lt;/p&gt;</a:t>
            </a:r>
          </a:p>
          <a:p>
            <a:r>
              <a:rPr lang="en-IN" dirty="0"/>
              <a:t>&lt;/body&gt;</a:t>
            </a:r>
          </a:p>
          <a:p>
            <a:endParaRPr lang="en-IN" dirty="0"/>
          </a:p>
          <a:p>
            <a:r>
              <a:rPr lang="en-IN" dirty="0"/>
              <a:t>&lt;/html&gt;</a:t>
            </a:r>
          </a:p>
          <a:p>
            <a:endParaRPr lang="en-IN" dirty="0"/>
          </a:p>
        </p:txBody>
      </p:sp>
    </p:spTree>
    <p:extLst>
      <p:ext uri="{BB962C8B-B14F-4D97-AF65-F5344CB8AC3E}">
        <p14:creationId xmlns="" xmlns:p14="http://schemas.microsoft.com/office/powerpoint/2010/main" val="1597549920"/>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HTML Definition </a:t>
            </a:r>
            <a:r>
              <a:rPr lang="en-IN" dirty="0" smtClean="0"/>
              <a:t>Lists</a:t>
            </a:r>
            <a:endParaRPr lang="en-IN" dirty="0"/>
          </a:p>
        </p:txBody>
      </p:sp>
      <p:sp>
        <p:nvSpPr>
          <p:cNvPr id="3" name="Content Placeholder 2"/>
          <p:cNvSpPr>
            <a:spLocks noGrp="1"/>
          </p:cNvSpPr>
          <p:nvPr>
            <p:ph idx="1"/>
          </p:nvPr>
        </p:nvSpPr>
        <p:spPr/>
        <p:txBody>
          <a:bodyPr>
            <a:normAutofit fontScale="92500" lnSpcReduction="20000"/>
          </a:bodyPr>
          <a:lstStyle/>
          <a:p>
            <a:r>
              <a:rPr lang="en-US" dirty="0"/>
              <a:t>HTML and XHTML supports a list style which is called </a:t>
            </a:r>
            <a:r>
              <a:rPr lang="en-US" b="1" dirty="0"/>
              <a:t>definition lists</a:t>
            </a:r>
            <a:r>
              <a:rPr lang="en-US" dirty="0"/>
              <a:t> where entries are listed like in a dictionary or encyclopedia. The definition list is the ideal way to present a glossary, list of terms, or other name/value list.</a:t>
            </a:r>
          </a:p>
          <a:p>
            <a:r>
              <a:rPr lang="en-US" dirty="0"/>
              <a:t>Definition List makes use of following three tags.</a:t>
            </a:r>
          </a:p>
          <a:p>
            <a:r>
              <a:rPr lang="en-US" dirty="0"/>
              <a:t>&lt;dl&gt; − Defines the start of the list</a:t>
            </a:r>
          </a:p>
          <a:p>
            <a:r>
              <a:rPr lang="en-US" dirty="0"/>
              <a:t>&lt;</a:t>
            </a:r>
            <a:r>
              <a:rPr lang="en-US" dirty="0" err="1"/>
              <a:t>dt</a:t>
            </a:r>
            <a:r>
              <a:rPr lang="en-US" dirty="0"/>
              <a:t>&gt; − A term</a:t>
            </a:r>
          </a:p>
          <a:p>
            <a:r>
              <a:rPr lang="en-US" dirty="0"/>
              <a:t>&lt;</a:t>
            </a:r>
            <a:r>
              <a:rPr lang="en-US" dirty="0" err="1"/>
              <a:t>dd</a:t>
            </a:r>
            <a:r>
              <a:rPr lang="en-US" dirty="0"/>
              <a:t>&gt; − Term definition</a:t>
            </a:r>
          </a:p>
          <a:p>
            <a:r>
              <a:rPr lang="en-US" dirty="0"/>
              <a:t>&lt;/dl&gt; − Defines the end of the list</a:t>
            </a:r>
          </a:p>
          <a:p>
            <a:endParaRPr lang="en-IN" dirty="0"/>
          </a:p>
        </p:txBody>
      </p:sp>
    </p:spTree>
    <p:extLst>
      <p:ext uri="{BB962C8B-B14F-4D97-AF65-F5344CB8AC3E}">
        <p14:creationId xmlns="" xmlns:p14="http://schemas.microsoft.com/office/powerpoint/2010/main" val="1246223259"/>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r>
              <a:rPr lang="en-IN" dirty="0"/>
              <a:t>&lt;!DOCTYPE html&gt;</a:t>
            </a:r>
          </a:p>
          <a:p>
            <a:r>
              <a:rPr lang="en-IN" dirty="0"/>
              <a:t>&lt;html&gt;</a:t>
            </a:r>
          </a:p>
          <a:p>
            <a:endParaRPr lang="en-IN" dirty="0"/>
          </a:p>
          <a:p>
            <a:r>
              <a:rPr lang="en-IN" dirty="0"/>
              <a:t>&lt;head&gt;</a:t>
            </a:r>
          </a:p>
          <a:p>
            <a:r>
              <a:rPr lang="en-IN" dirty="0"/>
              <a:t>    &lt;title&gt;HTML Definition List&lt;/title&gt;</a:t>
            </a:r>
          </a:p>
          <a:p>
            <a:r>
              <a:rPr lang="en-IN" dirty="0"/>
              <a:t>&lt;/head&gt;</a:t>
            </a:r>
          </a:p>
          <a:p>
            <a:endParaRPr lang="en-IN" dirty="0"/>
          </a:p>
          <a:p>
            <a:r>
              <a:rPr lang="en-IN" dirty="0"/>
              <a:t>&lt;body&gt;</a:t>
            </a:r>
          </a:p>
          <a:p>
            <a:r>
              <a:rPr lang="en-IN" dirty="0"/>
              <a:t>    &lt;dl&gt;</a:t>
            </a:r>
          </a:p>
          <a:p>
            <a:r>
              <a:rPr lang="en-IN" dirty="0"/>
              <a:t>        &lt;</a:t>
            </a:r>
            <a:r>
              <a:rPr lang="en-IN" dirty="0" err="1"/>
              <a:t>dt</a:t>
            </a:r>
            <a:r>
              <a:rPr lang="en-IN" dirty="0"/>
              <a:t>&gt;&lt;b&gt;HTML&lt;/b&gt;&lt;/</a:t>
            </a:r>
            <a:r>
              <a:rPr lang="en-IN" dirty="0" err="1"/>
              <a:t>dt</a:t>
            </a:r>
            <a:r>
              <a:rPr lang="en-IN" dirty="0"/>
              <a:t>&gt;</a:t>
            </a:r>
          </a:p>
          <a:p>
            <a:r>
              <a:rPr lang="en-US" dirty="0"/>
              <a:t>        &lt;</a:t>
            </a:r>
            <a:r>
              <a:rPr lang="en-US" dirty="0" err="1"/>
              <a:t>dd</a:t>
            </a:r>
            <a:r>
              <a:rPr lang="en-US" dirty="0"/>
              <a:t>&gt;This stands for Hyper Text Markup Language&lt;/</a:t>
            </a:r>
            <a:r>
              <a:rPr lang="en-US" dirty="0" err="1"/>
              <a:t>dd</a:t>
            </a:r>
            <a:r>
              <a:rPr lang="en-US" dirty="0"/>
              <a:t>&gt;</a:t>
            </a:r>
          </a:p>
          <a:p>
            <a:r>
              <a:rPr lang="en-IN" dirty="0"/>
              <a:t>        &lt;</a:t>
            </a:r>
            <a:r>
              <a:rPr lang="en-IN" dirty="0" err="1"/>
              <a:t>dt</a:t>
            </a:r>
            <a:r>
              <a:rPr lang="en-IN" dirty="0"/>
              <a:t>&gt;&lt;b&gt;HTTP&lt;/b&gt;&lt;/</a:t>
            </a:r>
            <a:r>
              <a:rPr lang="en-IN" dirty="0" err="1"/>
              <a:t>dt</a:t>
            </a:r>
            <a:r>
              <a:rPr lang="en-IN" dirty="0"/>
              <a:t>&gt;</a:t>
            </a:r>
          </a:p>
          <a:p>
            <a:r>
              <a:rPr lang="en-US" dirty="0"/>
              <a:t>        &lt;</a:t>
            </a:r>
            <a:r>
              <a:rPr lang="en-US" dirty="0" err="1"/>
              <a:t>dd</a:t>
            </a:r>
            <a:r>
              <a:rPr lang="en-US" dirty="0"/>
              <a:t>&gt;This stands for Hyper Text Transfer Protocol&lt;/</a:t>
            </a:r>
            <a:r>
              <a:rPr lang="en-US" dirty="0" err="1"/>
              <a:t>dd</a:t>
            </a:r>
            <a:r>
              <a:rPr lang="en-US" dirty="0"/>
              <a:t>&gt;</a:t>
            </a:r>
          </a:p>
          <a:p>
            <a:r>
              <a:rPr lang="en-IN" dirty="0"/>
              <a:t>    &lt;/dl&gt;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17860965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HTML - Text </a:t>
            </a:r>
            <a:r>
              <a:rPr lang="en-IN" dirty="0" smtClean="0"/>
              <a:t>Links</a:t>
            </a:r>
            <a:endParaRPr lang="en-IN" dirty="0"/>
          </a:p>
        </p:txBody>
      </p:sp>
      <p:sp>
        <p:nvSpPr>
          <p:cNvPr id="3" name="Content Placeholder 2"/>
          <p:cNvSpPr>
            <a:spLocks noGrp="1"/>
          </p:cNvSpPr>
          <p:nvPr>
            <p:ph idx="1"/>
          </p:nvPr>
        </p:nvSpPr>
        <p:spPr/>
        <p:txBody>
          <a:bodyPr>
            <a:normAutofit fontScale="92500"/>
          </a:bodyPr>
          <a:lstStyle/>
          <a:p>
            <a:r>
              <a:rPr lang="en-US" dirty="0"/>
              <a:t>A webpage can contain various links that take you directly to other pages and even specific parts of a given page. These links are known as hyperlinks.</a:t>
            </a:r>
          </a:p>
          <a:p>
            <a:r>
              <a:rPr lang="en-US" dirty="0"/>
              <a:t>Hyperlinks allow visitors to navigate between Web sites by clicking on words, phrases, and images. Thus you can create hyperlinks using text or images available on a webpage.</a:t>
            </a:r>
          </a:p>
          <a:p>
            <a:r>
              <a:rPr lang="en-US" b="1" dirty="0"/>
              <a:t>Note</a:t>
            </a:r>
            <a:r>
              <a:rPr lang="en-US" dirty="0"/>
              <a:t> − I recommend you to go through a short tutorial on </a:t>
            </a:r>
            <a:r>
              <a:rPr lang="en-US" dirty="0">
                <a:hlinkClick r:id="rId2"/>
              </a:rPr>
              <a:t>Understanding URL</a:t>
            </a:r>
            <a:endParaRPr lang="en-US" dirty="0"/>
          </a:p>
          <a:p>
            <a:pPr marL="0" indent="0">
              <a:buNone/>
            </a:pPr>
            <a:endParaRPr lang="en-IN" dirty="0"/>
          </a:p>
        </p:txBody>
      </p:sp>
    </p:spTree>
    <p:extLst>
      <p:ext uri="{BB962C8B-B14F-4D97-AF65-F5344CB8AC3E}">
        <p14:creationId xmlns="" xmlns:p14="http://schemas.microsoft.com/office/powerpoint/2010/main" val="285720511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a:t/>
            </a:r>
            <a:br>
              <a:rPr lang="en-IN" dirty="0"/>
            </a:br>
            <a:r>
              <a:rPr lang="en-IN" dirty="0" smtClean="0"/>
              <a:t>Linking </a:t>
            </a:r>
            <a:r>
              <a:rPr lang="en-IN" dirty="0"/>
              <a:t>Documents</a:t>
            </a:r>
            <a:br>
              <a:rPr lang="en-IN" dirty="0"/>
            </a:br>
            <a:r>
              <a:rPr lang="en-IN" dirty="0"/>
              <a:t/>
            </a:r>
            <a:br>
              <a:rPr lang="en-IN" dirty="0"/>
            </a:br>
            <a:endParaRPr lang="en-IN" dirty="0"/>
          </a:p>
        </p:txBody>
      </p:sp>
      <p:sp>
        <p:nvSpPr>
          <p:cNvPr id="3" name="Content Placeholder 2"/>
          <p:cNvSpPr>
            <a:spLocks noGrp="1"/>
          </p:cNvSpPr>
          <p:nvPr>
            <p:ph idx="1"/>
          </p:nvPr>
        </p:nvSpPr>
        <p:spPr/>
        <p:txBody>
          <a:bodyPr/>
          <a:lstStyle/>
          <a:p>
            <a:r>
              <a:rPr lang="en-US" dirty="0"/>
              <a:t>A link is specified using HTML tag &lt;a&gt;. This tag is called </a:t>
            </a:r>
            <a:r>
              <a:rPr lang="en-US" b="1" dirty="0"/>
              <a:t>anchor tag</a:t>
            </a:r>
            <a:r>
              <a:rPr lang="en-US" dirty="0"/>
              <a:t> and anything between the opening &lt;a&gt; tag and the closing &lt;/a&gt; tag becomes part of the link and a user can click that part to reach to the linked document. Following is the simple syntax to use &lt;a&gt; tag.</a:t>
            </a:r>
          </a:p>
          <a:p>
            <a:r>
              <a:rPr lang="en-US" dirty="0"/>
              <a:t/>
            </a:r>
            <a:br>
              <a:rPr lang="en-US" dirty="0"/>
            </a:br>
            <a:endParaRPr lang="en-IN" dirty="0"/>
          </a:p>
        </p:txBody>
      </p:sp>
    </p:spTree>
    <p:extLst>
      <p:ext uri="{BB962C8B-B14F-4D97-AF65-F5344CB8AC3E}">
        <p14:creationId xmlns="" xmlns:p14="http://schemas.microsoft.com/office/powerpoint/2010/main" val="3056128916"/>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IN" dirty="0"/>
              <a:t>&lt;!DOCTYPE html&gt;</a:t>
            </a:r>
          </a:p>
          <a:p>
            <a:r>
              <a:rPr lang="en-IN" dirty="0"/>
              <a:t>&lt;html&gt;</a:t>
            </a:r>
          </a:p>
          <a:p>
            <a:endParaRPr lang="en-IN" dirty="0"/>
          </a:p>
          <a:p>
            <a:r>
              <a:rPr lang="en-IN" dirty="0"/>
              <a:t>&lt;head&gt;</a:t>
            </a:r>
          </a:p>
          <a:p>
            <a:r>
              <a:rPr lang="en-IN" dirty="0"/>
              <a:t>    &lt;title&gt;Hyperlink Example&lt;/title&gt;</a:t>
            </a:r>
          </a:p>
          <a:p>
            <a:r>
              <a:rPr lang="en-IN" dirty="0"/>
              <a:t>&lt;/head&gt;</a:t>
            </a:r>
          </a:p>
          <a:p>
            <a:endParaRPr lang="en-IN" dirty="0"/>
          </a:p>
          <a:p>
            <a:r>
              <a:rPr lang="en-IN" dirty="0"/>
              <a:t>&lt;body&gt;</a:t>
            </a:r>
          </a:p>
          <a:p>
            <a:r>
              <a:rPr lang="en-IN" dirty="0"/>
              <a:t>    &lt;p&gt;Click following link&lt;/p&gt;</a:t>
            </a:r>
          </a:p>
          <a:p>
            <a:r>
              <a:rPr lang="en-US" dirty="0"/>
              <a:t>    &lt;a </a:t>
            </a:r>
            <a:r>
              <a:rPr lang="en-US" dirty="0" err="1"/>
              <a:t>href</a:t>
            </a:r>
            <a:r>
              <a:rPr lang="en-US" dirty="0"/>
              <a:t>="https://www.tutorialspoint.com" target="_self"&gt;Tutorials Point&lt;/a&gt;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2717147152"/>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target </a:t>
            </a:r>
            <a:r>
              <a:rPr lang="en-IN" dirty="0" smtClean="0"/>
              <a:t>Attribute</a:t>
            </a:r>
            <a:endParaRPr lang="en-IN" dirty="0"/>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29546" t="21970" r="1420" b="21212"/>
          <a:stretch/>
        </p:blipFill>
        <p:spPr bwMode="auto">
          <a:xfrm>
            <a:off x="0" y="1371600"/>
            <a:ext cx="9143999"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932225863"/>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r>
              <a:rPr lang="en-IN" dirty="0"/>
              <a:t>&lt;!DOCTYPE html&gt;</a:t>
            </a:r>
          </a:p>
          <a:p>
            <a:r>
              <a:rPr lang="en-IN" dirty="0"/>
              <a:t>&lt;html&gt;</a:t>
            </a:r>
          </a:p>
          <a:p>
            <a:endParaRPr lang="en-IN" dirty="0"/>
          </a:p>
          <a:p>
            <a:r>
              <a:rPr lang="en-IN" dirty="0"/>
              <a:t>&lt;head&gt;</a:t>
            </a:r>
          </a:p>
          <a:p>
            <a:r>
              <a:rPr lang="en-IN" dirty="0"/>
              <a:t>    &lt;title&gt;Hyperlink Example&lt;/title&gt;</a:t>
            </a:r>
          </a:p>
          <a:p>
            <a:r>
              <a:rPr lang="en-IN" dirty="0"/>
              <a:t>    &lt;base </a:t>
            </a:r>
            <a:r>
              <a:rPr lang="en-IN" dirty="0" err="1"/>
              <a:t>href</a:t>
            </a:r>
            <a:r>
              <a:rPr lang="en-IN" dirty="0"/>
              <a:t>="https://www.tutorialspoint.com/"&gt;</a:t>
            </a:r>
          </a:p>
          <a:p>
            <a:r>
              <a:rPr lang="en-IN" dirty="0"/>
              <a:t>&lt;/head&gt;</a:t>
            </a:r>
          </a:p>
          <a:p>
            <a:endParaRPr lang="en-IN" dirty="0"/>
          </a:p>
          <a:p>
            <a:r>
              <a:rPr lang="en-IN" dirty="0"/>
              <a:t>&lt;body&gt;</a:t>
            </a:r>
          </a:p>
          <a:p>
            <a:r>
              <a:rPr lang="en-US" dirty="0"/>
              <a:t>    &lt;p&gt;Click any of the following links&lt;/p&gt;</a:t>
            </a:r>
          </a:p>
          <a:p>
            <a:r>
              <a:rPr lang="en-US" dirty="0"/>
              <a:t>    &lt;a </a:t>
            </a:r>
            <a:r>
              <a:rPr lang="en-US" dirty="0" err="1"/>
              <a:t>href</a:t>
            </a:r>
            <a:r>
              <a:rPr lang="en-US" dirty="0"/>
              <a:t>="/html/index.htm" target="_blank"&gt;Opens in New&lt;/a&gt; |</a:t>
            </a:r>
          </a:p>
          <a:p>
            <a:r>
              <a:rPr lang="en-US" dirty="0"/>
              <a:t>    &lt;a </a:t>
            </a:r>
            <a:r>
              <a:rPr lang="en-US" dirty="0" err="1"/>
              <a:t>href</a:t>
            </a:r>
            <a:r>
              <a:rPr lang="en-US" dirty="0"/>
              <a:t>="/html/index.htm" target="_self"&gt;Opens in Self&lt;/a&gt; |</a:t>
            </a:r>
          </a:p>
          <a:p>
            <a:r>
              <a:rPr lang="en-US" dirty="0"/>
              <a:t>    &lt;a </a:t>
            </a:r>
            <a:r>
              <a:rPr lang="en-US" dirty="0" err="1"/>
              <a:t>href</a:t>
            </a:r>
            <a:r>
              <a:rPr lang="en-US" dirty="0"/>
              <a:t>="/html/index.htm" target="_parent"&gt;Opens in Parent&lt;/a&gt; |</a:t>
            </a:r>
          </a:p>
          <a:p>
            <a:r>
              <a:rPr lang="en-US" dirty="0"/>
              <a:t>    &lt;a </a:t>
            </a:r>
            <a:r>
              <a:rPr lang="en-US" dirty="0" err="1"/>
              <a:t>href</a:t>
            </a:r>
            <a:r>
              <a:rPr lang="en-US" dirty="0"/>
              <a:t>="/html/index.htm" target="_top"&gt;Opens in Body&lt;/a&gt;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4189775270"/>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Linking to a Page </a:t>
            </a:r>
            <a:r>
              <a:rPr lang="en-US" dirty="0" smtClean="0"/>
              <a:t>Section</a:t>
            </a:r>
            <a:endParaRPr lang="en-IN" dirty="0"/>
          </a:p>
        </p:txBody>
      </p:sp>
      <p:sp>
        <p:nvSpPr>
          <p:cNvPr id="3" name="Content Placeholder 2"/>
          <p:cNvSpPr>
            <a:spLocks noGrp="1"/>
          </p:cNvSpPr>
          <p:nvPr>
            <p:ph idx="1"/>
          </p:nvPr>
        </p:nvSpPr>
        <p:spPr/>
        <p:txBody>
          <a:bodyPr/>
          <a:lstStyle/>
          <a:p>
            <a:r>
              <a:rPr lang="en-US" dirty="0"/>
              <a:t>You can create a link to a particular section of a given webpage by using </a:t>
            </a:r>
            <a:r>
              <a:rPr lang="en-US" b="1" dirty="0"/>
              <a:t>name</a:t>
            </a:r>
            <a:r>
              <a:rPr lang="en-US" dirty="0"/>
              <a:t> attribute. This is a two-step process.</a:t>
            </a:r>
          </a:p>
          <a:p>
            <a:r>
              <a:rPr lang="en-US" dirty="0" smtClean="0"/>
              <a:t>Create link </a:t>
            </a:r>
            <a:r>
              <a:rPr lang="en-US" dirty="0" err="1" smtClean="0"/>
              <a:t>refernce</a:t>
            </a:r>
            <a:r>
              <a:rPr lang="en-US" dirty="0" smtClean="0"/>
              <a:t>-</a:t>
            </a:r>
            <a:r>
              <a:rPr lang="en-US" dirty="0"/>
              <a:t/>
            </a:r>
            <a:br>
              <a:rPr lang="en-US" dirty="0"/>
            </a:br>
            <a:r>
              <a:rPr lang="en-US" dirty="0"/>
              <a:t> &lt;a name="bottom"&gt;here we are bottom&lt;/a</a:t>
            </a:r>
            <a:r>
              <a:rPr lang="en-US" dirty="0" smtClean="0"/>
              <a:t>&gt;</a:t>
            </a:r>
          </a:p>
          <a:p>
            <a:r>
              <a:rPr lang="en-US" dirty="0" smtClean="0"/>
              <a:t>Create link to jump-</a:t>
            </a:r>
          </a:p>
          <a:p>
            <a:r>
              <a:rPr lang="en-US" dirty="0"/>
              <a:t> &lt;a </a:t>
            </a:r>
            <a:r>
              <a:rPr lang="en-US" dirty="0" err="1"/>
              <a:t>href</a:t>
            </a:r>
            <a:r>
              <a:rPr lang="en-US" dirty="0"/>
              <a:t>="#bottom"&gt;</a:t>
            </a:r>
            <a:r>
              <a:rPr lang="en-US" dirty="0" err="1"/>
              <a:t>goto</a:t>
            </a:r>
            <a:r>
              <a:rPr lang="en-US" dirty="0"/>
              <a:t> top&lt;/a&gt;</a:t>
            </a:r>
            <a:br>
              <a:rPr lang="en-US" dirty="0"/>
            </a:br>
            <a:endParaRPr lang="en-IN" dirty="0"/>
          </a:p>
        </p:txBody>
      </p:sp>
    </p:spTree>
    <p:extLst>
      <p:ext uri="{BB962C8B-B14F-4D97-AF65-F5344CB8AC3E}">
        <p14:creationId xmlns="" xmlns:p14="http://schemas.microsoft.com/office/powerpoint/2010/main" val="3879380277"/>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HTML - Image </a:t>
            </a:r>
            <a:r>
              <a:rPr lang="en-IN" dirty="0" smtClean="0"/>
              <a:t>Links</a:t>
            </a:r>
            <a:endParaRPr lang="en-IN" dirty="0"/>
          </a:p>
        </p:txBody>
      </p:sp>
      <p:sp>
        <p:nvSpPr>
          <p:cNvPr id="3" name="Content Placeholder 2"/>
          <p:cNvSpPr>
            <a:spLocks noGrp="1"/>
          </p:cNvSpPr>
          <p:nvPr>
            <p:ph idx="1"/>
          </p:nvPr>
        </p:nvSpPr>
        <p:spPr/>
        <p:txBody>
          <a:bodyPr/>
          <a:lstStyle/>
          <a:p>
            <a:r>
              <a:rPr lang="en-US" dirty="0"/>
              <a:t>We have seen how to create hypertext link using text and we also learnt how to use images in our webpages. Now, we will learn how to use images to create hyperlinks.</a:t>
            </a:r>
          </a:p>
          <a:p>
            <a:r>
              <a:rPr lang="en-US" dirty="0"/>
              <a:t/>
            </a:r>
            <a:br>
              <a:rPr lang="en-US" dirty="0"/>
            </a:br>
            <a:endParaRPr lang="en-IN" dirty="0"/>
          </a:p>
        </p:txBody>
      </p:sp>
    </p:spTree>
    <p:extLst>
      <p:ext uri="{BB962C8B-B14F-4D97-AF65-F5344CB8AC3E}">
        <p14:creationId xmlns="" xmlns:p14="http://schemas.microsoft.com/office/powerpoint/2010/main" val="2662411414"/>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r>
              <a:rPr lang="en-IN" dirty="0"/>
              <a:t>&lt;!DOCTYPE html&gt;</a:t>
            </a:r>
          </a:p>
          <a:p>
            <a:r>
              <a:rPr lang="en-IN" dirty="0"/>
              <a:t>&lt;html&gt;</a:t>
            </a:r>
          </a:p>
          <a:p>
            <a:endParaRPr lang="en-IN" dirty="0"/>
          </a:p>
          <a:p>
            <a:r>
              <a:rPr lang="en-IN" dirty="0"/>
              <a:t>&lt;head&gt;</a:t>
            </a:r>
          </a:p>
          <a:p>
            <a:r>
              <a:rPr lang="en-IN" dirty="0"/>
              <a:t>    &lt;title&gt;Image Hyperlink Example&lt;/title&gt;</a:t>
            </a:r>
          </a:p>
          <a:p>
            <a:r>
              <a:rPr lang="en-IN" dirty="0"/>
              <a:t>&lt;/head&gt;</a:t>
            </a:r>
          </a:p>
          <a:p>
            <a:endParaRPr lang="en-IN" dirty="0"/>
          </a:p>
          <a:p>
            <a:r>
              <a:rPr lang="en-IN" dirty="0"/>
              <a:t>&lt;body&gt;</a:t>
            </a:r>
          </a:p>
          <a:p>
            <a:r>
              <a:rPr lang="en-IN" dirty="0"/>
              <a:t>    &lt;p&gt;Click following link&lt;/p&gt;</a:t>
            </a:r>
          </a:p>
          <a:p>
            <a:r>
              <a:rPr lang="en-US" dirty="0"/>
              <a:t>    &lt;a </a:t>
            </a:r>
            <a:r>
              <a:rPr lang="en-US" dirty="0" err="1"/>
              <a:t>href</a:t>
            </a:r>
            <a:r>
              <a:rPr lang="en-US" dirty="0"/>
              <a:t>="https://www.tutorialspoint.com" target="_self"&gt;</a:t>
            </a:r>
          </a:p>
          <a:p>
            <a:r>
              <a:rPr lang="en-IN" dirty="0"/>
              <a:t>        &lt;</a:t>
            </a:r>
            <a:r>
              <a:rPr lang="en-IN" dirty="0" err="1"/>
              <a:t>img</a:t>
            </a:r>
            <a:r>
              <a:rPr lang="en-IN" dirty="0"/>
              <a:t> </a:t>
            </a:r>
            <a:r>
              <a:rPr lang="en-IN" dirty="0" err="1"/>
              <a:t>src</a:t>
            </a:r>
            <a:r>
              <a:rPr lang="en-IN" dirty="0"/>
              <a:t>="/images/fish.png" alt="Tutorials Point" border="0" /&gt;</a:t>
            </a:r>
          </a:p>
          <a:p>
            <a:r>
              <a:rPr lang="en-IN" dirty="0"/>
              <a:t>    &lt;/a&gt;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42492263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 Elements</a:t>
            </a:r>
          </a:p>
        </p:txBody>
      </p:sp>
      <p:sp>
        <p:nvSpPr>
          <p:cNvPr id="3" name="Content Placeholder 2"/>
          <p:cNvSpPr>
            <a:spLocks noGrp="1"/>
          </p:cNvSpPr>
          <p:nvPr>
            <p:ph idx="1"/>
          </p:nvPr>
        </p:nvSpPr>
        <p:spPr/>
        <p:txBody>
          <a:bodyPr>
            <a:normAutofit lnSpcReduction="10000"/>
          </a:bodyPr>
          <a:lstStyle/>
          <a:p>
            <a:r>
              <a:rPr lang="en-US" dirty="0"/>
              <a:t>An </a:t>
            </a:r>
            <a:r>
              <a:rPr lang="en-US" b="1" dirty="0"/>
              <a:t>HTML element</a:t>
            </a:r>
            <a:r>
              <a:rPr lang="en-US" dirty="0"/>
              <a:t> is defined by a starting tag. If the element contains other content, it ends with a closing </a:t>
            </a:r>
            <a:r>
              <a:rPr lang="en-US" dirty="0" smtClean="0"/>
              <a:t>tag.</a:t>
            </a:r>
          </a:p>
          <a:p>
            <a:r>
              <a:rPr lang="en-US" dirty="0"/>
              <a:t>So here </a:t>
            </a:r>
            <a:r>
              <a:rPr lang="en-US" b="1" dirty="0"/>
              <a:t>&lt;p&gt;....&lt;/p&gt;</a:t>
            </a:r>
            <a:r>
              <a:rPr lang="en-US" dirty="0"/>
              <a:t> is an HTML element, </a:t>
            </a:r>
            <a:r>
              <a:rPr lang="en-US" b="1" dirty="0"/>
              <a:t>&lt;h1&gt;...&lt;/h1&gt;</a:t>
            </a:r>
            <a:r>
              <a:rPr lang="en-US" dirty="0"/>
              <a:t> is another HTML element. There are some HTML elements which don't need to be closed, such as </a:t>
            </a:r>
            <a:r>
              <a:rPr lang="en-US" b="1" dirty="0"/>
              <a:t>&lt;</a:t>
            </a:r>
            <a:r>
              <a:rPr lang="en-US" b="1" dirty="0" err="1"/>
              <a:t>img</a:t>
            </a:r>
            <a:r>
              <a:rPr lang="en-US" b="1" dirty="0"/>
              <a:t>.../&gt;</a:t>
            </a:r>
            <a:r>
              <a:rPr lang="en-US" dirty="0"/>
              <a:t>, </a:t>
            </a:r>
            <a:r>
              <a:rPr lang="en-US" b="1" dirty="0"/>
              <a:t>&lt;</a:t>
            </a:r>
            <a:r>
              <a:rPr lang="en-US" b="1" dirty="0" err="1"/>
              <a:t>hr</a:t>
            </a:r>
            <a:r>
              <a:rPr lang="en-US" b="1" dirty="0"/>
              <a:t> /&gt;</a:t>
            </a:r>
            <a:r>
              <a:rPr lang="en-US" dirty="0"/>
              <a:t> and </a:t>
            </a:r>
            <a:r>
              <a:rPr lang="en-US" b="1" dirty="0"/>
              <a:t>&lt;</a:t>
            </a:r>
            <a:r>
              <a:rPr lang="en-US" b="1" dirty="0" err="1"/>
              <a:t>br</a:t>
            </a:r>
            <a:r>
              <a:rPr lang="en-US" b="1" dirty="0"/>
              <a:t> /&gt;</a:t>
            </a:r>
            <a:r>
              <a:rPr lang="en-US" dirty="0"/>
              <a:t> elements. These are known as </a:t>
            </a:r>
            <a:r>
              <a:rPr lang="en-US" b="1" dirty="0"/>
              <a:t>void elements</a:t>
            </a:r>
            <a:r>
              <a:rPr lang="en-US" dirty="0"/>
              <a:t>.</a:t>
            </a:r>
            <a:endParaRPr lang="en-IN" dirty="0"/>
          </a:p>
        </p:txBody>
      </p:sp>
    </p:spTree>
    <p:extLst>
      <p:ext uri="{BB962C8B-B14F-4D97-AF65-F5344CB8AC3E}">
        <p14:creationId xmlns="" xmlns:p14="http://schemas.microsoft.com/office/powerpoint/2010/main" val="1505821197"/>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HTML - </a:t>
            </a:r>
            <a:r>
              <a:rPr lang="en-IN" dirty="0" smtClean="0"/>
              <a:t>Frames</a:t>
            </a:r>
            <a:endParaRPr lang="en-IN" dirty="0"/>
          </a:p>
        </p:txBody>
      </p:sp>
      <p:sp>
        <p:nvSpPr>
          <p:cNvPr id="3" name="Content Placeholder 2"/>
          <p:cNvSpPr>
            <a:spLocks noGrp="1"/>
          </p:cNvSpPr>
          <p:nvPr>
            <p:ph idx="1"/>
          </p:nvPr>
        </p:nvSpPr>
        <p:spPr/>
        <p:txBody>
          <a:bodyPr>
            <a:normAutofit lnSpcReduction="10000"/>
          </a:bodyPr>
          <a:lstStyle/>
          <a:p>
            <a:r>
              <a:rPr lang="en-US" dirty="0"/>
              <a:t>HTML frames are used to divide your browser window into multiple sections where each section can load a separate HTML document. A collection of frames in the browser window is known as a frameset. The window is divided into frames in a similar way the tables are organized: into rows and columns.</a:t>
            </a:r>
          </a:p>
          <a:p>
            <a:r>
              <a:rPr lang="en-US" dirty="0"/>
              <a:t/>
            </a:r>
            <a:br>
              <a:rPr lang="en-US" dirty="0"/>
            </a:br>
            <a:endParaRPr lang="en-IN" dirty="0"/>
          </a:p>
        </p:txBody>
      </p:sp>
    </p:spTree>
    <p:extLst>
      <p:ext uri="{BB962C8B-B14F-4D97-AF65-F5344CB8AC3E}">
        <p14:creationId xmlns="" xmlns:p14="http://schemas.microsoft.com/office/powerpoint/2010/main" val="1796786474"/>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Creating </a:t>
            </a:r>
            <a:r>
              <a:rPr lang="en-IN" dirty="0" smtClean="0"/>
              <a:t>Frames</a:t>
            </a:r>
            <a:endParaRPr lang="en-IN" dirty="0"/>
          </a:p>
        </p:txBody>
      </p:sp>
      <p:sp>
        <p:nvSpPr>
          <p:cNvPr id="3" name="Content Placeholder 2"/>
          <p:cNvSpPr>
            <a:spLocks noGrp="1"/>
          </p:cNvSpPr>
          <p:nvPr>
            <p:ph idx="1"/>
          </p:nvPr>
        </p:nvSpPr>
        <p:spPr/>
        <p:txBody>
          <a:bodyPr>
            <a:normAutofit fontScale="92500" lnSpcReduction="20000"/>
          </a:bodyPr>
          <a:lstStyle/>
          <a:p>
            <a:r>
              <a:rPr lang="en-IN" dirty="0"/>
              <a:t/>
            </a:r>
            <a:br>
              <a:rPr lang="en-IN" dirty="0"/>
            </a:br>
            <a:r>
              <a:rPr lang="en-US" dirty="0"/>
              <a:t>To use frames on a page we use &lt;frameset&gt; tag instead of &lt;body&gt; tag. The &lt;frameset&gt; tag defines, how to divide the window into frames. The </a:t>
            </a:r>
            <a:r>
              <a:rPr lang="en-US" b="1" dirty="0"/>
              <a:t>rows</a:t>
            </a:r>
            <a:r>
              <a:rPr lang="en-US" dirty="0"/>
              <a:t> attribute of &lt;frameset&gt; tag defines horizontal frames and </a:t>
            </a:r>
            <a:r>
              <a:rPr lang="en-US" b="1" dirty="0"/>
              <a:t>cols</a:t>
            </a:r>
            <a:r>
              <a:rPr lang="en-US" dirty="0"/>
              <a:t> attribute defines vertical frames. Each frame is indicated by &lt;frame&gt; tag and it defines which HTML document shall open into the frame.</a:t>
            </a:r>
          </a:p>
          <a:p>
            <a:r>
              <a:rPr lang="en-US" dirty="0"/>
              <a:t/>
            </a:r>
            <a:br>
              <a:rPr lang="en-US" dirty="0"/>
            </a:br>
            <a:endParaRPr lang="en-IN" dirty="0"/>
          </a:p>
        </p:txBody>
      </p:sp>
    </p:spTree>
    <p:extLst>
      <p:ext uri="{BB962C8B-B14F-4D97-AF65-F5344CB8AC3E}">
        <p14:creationId xmlns="" xmlns:p14="http://schemas.microsoft.com/office/powerpoint/2010/main" val="1284560878"/>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0000" lnSpcReduction="20000"/>
          </a:bodyPr>
          <a:lstStyle/>
          <a:p>
            <a:pPr marL="0" indent="0">
              <a:buNone/>
            </a:pPr>
            <a:r>
              <a:rPr lang="en-IN" dirty="0"/>
              <a:t>&lt;!DOCTYPE html&gt;</a:t>
            </a:r>
          </a:p>
          <a:p>
            <a:pPr marL="0" indent="0">
              <a:buNone/>
            </a:pPr>
            <a:r>
              <a:rPr lang="en-IN" dirty="0"/>
              <a:t>&lt;html&gt;</a:t>
            </a:r>
          </a:p>
          <a:p>
            <a:pPr marL="0" indent="0">
              <a:buNone/>
            </a:pPr>
            <a:endParaRPr lang="en-IN" dirty="0"/>
          </a:p>
          <a:p>
            <a:pPr marL="0" indent="0">
              <a:buNone/>
            </a:pPr>
            <a:r>
              <a:rPr lang="en-IN" dirty="0"/>
              <a:t>&lt;head&gt;</a:t>
            </a:r>
          </a:p>
          <a:p>
            <a:pPr marL="0" indent="0">
              <a:buNone/>
            </a:pPr>
            <a:r>
              <a:rPr lang="en-IN" dirty="0"/>
              <a:t>    &lt;title&gt;HTML Frames&lt;/title&gt;</a:t>
            </a:r>
          </a:p>
          <a:p>
            <a:pPr marL="0" indent="0">
              <a:buNone/>
            </a:pPr>
            <a:r>
              <a:rPr lang="en-IN" dirty="0"/>
              <a:t>&lt;/head&gt;</a:t>
            </a:r>
          </a:p>
          <a:p>
            <a:pPr marL="0" indent="0">
              <a:buNone/>
            </a:pPr>
            <a:endParaRPr lang="en-IN" dirty="0"/>
          </a:p>
          <a:p>
            <a:pPr marL="0" indent="0">
              <a:buNone/>
            </a:pPr>
            <a:r>
              <a:rPr lang="en-IN" dirty="0"/>
              <a:t>&lt;frameset rows="10%,70%,20%"&gt;</a:t>
            </a:r>
          </a:p>
          <a:p>
            <a:pPr marL="0" indent="0">
              <a:buNone/>
            </a:pPr>
            <a:r>
              <a:rPr lang="en-US" dirty="0"/>
              <a:t>    &lt;frame name="top" </a:t>
            </a:r>
            <a:r>
              <a:rPr lang="en-US" dirty="0" err="1"/>
              <a:t>src</a:t>
            </a:r>
            <a:r>
              <a:rPr lang="en-US" dirty="0"/>
              <a:t>="\seond.html" /&gt;</a:t>
            </a:r>
          </a:p>
          <a:p>
            <a:pPr marL="0" indent="0">
              <a:buNone/>
            </a:pPr>
            <a:r>
              <a:rPr lang="en-US" dirty="0"/>
              <a:t>    &lt;frame name="main" </a:t>
            </a:r>
            <a:r>
              <a:rPr lang="en-US" dirty="0" err="1"/>
              <a:t>src</a:t>
            </a:r>
            <a:r>
              <a:rPr lang="en-US" dirty="0"/>
              <a:t>="\seond.html" /&gt;</a:t>
            </a:r>
          </a:p>
          <a:p>
            <a:pPr marL="0" indent="0">
              <a:buNone/>
            </a:pPr>
            <a:r>
              <a:rPr lang="en-IN" dirty="0"/>
              <a:t>    &lt;frame name="bottom" </a:t>
            </a:r>
            <a:r>
              <a:rPr lang="en-IN" dirty="0" err="1"/>
              <a:t>src</a:t>
            </a:r>
            <a:r>
              <a:rPr lang="en-IN" dirty="0"/>
              <a:t>=""/&gt;</a:t>
            </a:r>
          </a:p>
          <a:p>
            <a:pPr marL="0" indent="0">
              <a:buNone/>
            </a:pPr>
            <a:endParaRPr lang="en-IN" dirty="0"/>
          </a:p>
          <a:p>
            <a:pPr marL="0" indent="0">
              <a:buNone/>
            </a:pPr>
            <a:r>
              <a:rPr lang="en-IN" dirty="0"/>
              <a:t>    &lt;</a:t>
            </a:r>
            <a:r>
              <a:rPr lang="en-IN" dirty="0" err="1"/>
              <a:t>noframes</a:t>
            </a:r>
            <a:r>
              <a:rPr lang="en-IN" dirty="0"/>
              <a:t>&gt;</a:t>
            </a:r>
          </a:p>
          <a:p>
            <a:pPr marL="0" indent="0">
              <a:buNone/>
            </a:pPr>
            <a:r>
              <a:rPr lang="en-IN" dirty="0"/>
              <a:t>        &lt;body&gt;</a:t>
            </a:r>
          </a:p>
          <a:p>
            <a:pPr marL="0" indent="0">
              <a:buNone/>
            </a:pPr>
            <a:r>
              <a:rPr lang="en-US" dirty="0"/>
              <a:t>            Your browser does not support frames.</a:t>
            </a:r>
          </a:p>
          <a:p>
            <a:pPr marL="0" indent="0">
              <a:buNone/>
            </a:pPr>
            <a:r>
              <a:rPr lang="en-IN" dirty="0"/>
              <a:t>        &lt;/body&gt;</a:t>
            </a:r>
          </a:p>
          <a:p>
            <a:pPr marL="0" indent="0">
              <a:buNone/>
            </a:pPr>
            <a:r>
              <a:rPr lang="en-IN" dirty="0"/>
              <a:t>    &lt;/</a:t>
            </a:r>
            <a:r>
              <a:rPr lang="en-IN" dirty="0" err="1"/>
              <a:t>noframes</a:t>
            </a:r>
            <a:r>
              <a:rPr lang="en-IN" dirty="0"/>
              <a:t>&gt;</a:t>
            </a:r>
          </a:p>
          <a:p>
            <a:pPr marL="0" indent="0">
              <a:buNone/>
            </a:pPr>
            <a:endParaRPr lang="en-IN" dirty="0"/>
          </a:p>
          <a:p>
            <a:pPr marL="0" indent="0">
              <a:buNone/>
            </a:pPr>
            <a:r>
              <a:rPr lang="en-IN" dirty="0"/>
              <a:t>&lt;/frameset&gt;</a:t>
            </a:r>
          </a:p>
          <a:p>
            <a:pPr marL="0" indent="0">
              <a:buNone/>
            </a:pPr>
            <a:endParaRPr lang="en-IN" dirty="0"/>
          </a:p>
          <a:p>
            <a:pPr marL="0" indent="0">
              <a:buNone/>
            </a:pPr>
            <a:r>
              <a:rPr lang="en-IN" dirty="0"/>
              <a:t>&lt;/html&gt;</a:t>
            </a:r>
          </a:p>
          <a:p>
            <a:endParaRPr lang="en-IN" dirty="0"/>
          </a:p>
        </p:txBody>
      </p:sp>
    </p:spTree>
    <p:extLst>
      <p:ext uri="{BB962C8B-B14F-4D97-AF65-F5344CB8AC3E}">
        <p14:creationId xmlns="" xmlns:p14="http://schemas.microsoft.com/office/powerpoint/2010/main" val="1928600952"/>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HTML - </a:t>
            </a:r>
            <a:r>
              <a:rPr lang="en-IN" dirty="0" smtClean="0"/>
              <a:t>Blocks</a:t>
            </a:r>
            <a:endParaRPr lang="en-IN" dirty="0"/>
          </a:p>
        </p:txBody>
      </p:sp>
      <p:sp>
        <p:nvSpPr>
          <p:cNvPr id="3" name="Content Placeholder 2"/>
          <p:cNvSpPr>
            <a:spLocks noGrp="1"/>
          </p:cNvSpPr>
          <p:nvPr>
            <p:ph idx="1"/>
          </p:nvPr>
        </p:nvSpPr>
        <p:spPr/>
        <p:txBody>
          <a:bodyPr/>
          <a:lstStyle/>
          <a:p>
            <a:r>
              <a:rPr lang="en-US" dirty="0"/>
              <a:t>All the HTML elements can be categorized into two categories </a:t>
            </a:r>
            <a:r>
              <a:rPr lang="en-US" b="1" dirty="0"/>
              <a:t>(a)</a:t>
            </a:r>
            <a:r>
              <a:rPr lang="en-US" dirty="0"/>
              <a:t> Block Level Elements </a:t>
            </a:r>
            <a:r>
              <a:rPr lang="en-US" b="1" dirty="0"/>
              <a:t>(b)</a:t>
            </a:r>
            <a:r>
              <a:rPr lang="en-US" dirty="0"/>
              <a:t>Inline Elements.</a:t>
            </a:r>
          </a:p>
          <a:p>
            <a:endParaRPr lang="en-IN" dirty="0"/>
          </a:p>
        </p:txBody>
      </p:sp>
    </p:spTree>
    <p:extLst>
      <p:ext uri="{BB962C8B-B14F-4D97-AF65-F5344CB8AC3E}">
        <p14:creationId xmlns="" xmlns:p14="http://schemas.microsoft.com/office/powerpoint/2010/main" val="2121002537"/>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Block </a:t>
            </a:r>
            <a:r>
              <a:rPr lang="en-IN" dirty="0" smtClean="0"/>
              <a:t>Elements</a:t>
            </a:r>
            <a:endParaRPr lang="en-IN" dirty="0"/>
          </a:p>
        </p:txBody>
      </p:sp>
      <p:sp>
        <p:nvSpPr>
          <p:cNvPr id="3" name="Content Placeholder 2"/>
          <p:cNvSpPr>
            <a:spLocks noGrp="1"/>
          </p:cNvSpPr>
          <p:nvPr>
            <p:ph idx="1"/>
          </p:nvPr>
        </p:nvSpPr>
        <p:spPr/>
        <p:txBody>
          <a:bodyPr>
            <a:normAutofit/>
          </a:bodyPr>
          <a:lstStyle/>
          <a:p>
            <a:r>
              <a:rPr lang="en-US" dirty="0"/>
              <a:t/>
            </a:r>
            <a:br>
              <a:rPr lang="en-US" dirty="0"/>
            </a:br>
            <a:r>
              <a:rPr lang="en-US" dirty="0"/>
              <a:t>Block elements appear on the screen as if they have a line break before and after them. For example, the &lt;p&gt;, &lt;h1&gt;, &lt;h2&gt;, &lt;h3&gt;, &lt;h4&gt;, &lt;h5&gt;, &lt;h6&gt;, &lt;</a:t>
            </a:r>
            <a:r>
              <a:rPr lang="en-US" dirty="0" err="1"/>
              <a:t>ul</a:t>
            </a:r>
            <a:r>
              <a:rPr lang="en-US" dirty="0"/>
              <a:t>&gt;, &lt;</a:t>
            </a:r>
            <a:r>
              <a:rPr lang="en-US" dirty="0" err="1"/>
              <a:t>ol</a:t>
            </a:r>
            <a:r>
              <a:rPr lang="en-US" dirty="0"/>
              <a:t>&gt;, &lt;dl&gt;, &lt;pre&gt;, &lt;</a:t>
            </a:r>
            <a:r>
              <a:rPr lang="en-US" dirty="0" err="1"/>
              <a:t>hr</a:t>
            </a:r>
            <a:r>
              <a:rPr lang="en-US" dirty="0"/>
              <a:t> /&gt;, &lt;</a:t>
            </a:r>
            <a:r>
              <a:rPr lang="en-US" dirty="0" err="1"/>
              <a:t>blockquote</a:t>
            </a:r>
            <a:r>
              <a:rPr lang="en-US" dirty="0"/>
              <a:t>&gt;, and &lt;address&gt; elements are all block level elements. They all start on their own new line, and anything that follows them appears on its own new line.</a:t>
            </a:r>
            <a:endParaRPr lang="en-IN" dirty="0"/>
          </a:p>
        </p:txBody>
      </p:sp>
    </p:spTree>
    <p:extLst>
      <p:ext uri="{BB962C8B-B14F-4D97-AF65-F5344CB8AC3E}">
        <p14:creationId xmlns="" xmlns:p14="http://schemas.microsoft.com/office/powerpoint/2010/main" val="95638547"/>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Inline </a:t>
            </a:r>
            <a:r>
              <a:rPr lang="en-IN" dirty="0" smtClean="0"/>
              <a:t>Elements</a:t>
            </a:r>
            <a:endParaRPr lang="en-IN" dirty="0"/>
          </a:p>
        </p:txBody>
      </p:sp>
      <p:sp>
        <p:nvSpPr>
          <p:cNvPr id="3" name="Content Placeholder 2"/>
          <p:cNvSpPr>
            <a:spLocks noGrp="1"/>
          </p:cNvSpPr>
          <p:nvPr>
            <p:ph idx="1"/>
          </p:nvPr>
        </p:nvSpPr>
        <p:spPr/>
        <p:txBody>
          <a:bodyPr>
            <a:normAutofit/>
          </a:bodyPr>
          <a:lstStyle/>
          <a:p>
            <a:r>
              <a:rPr lang="en-US" dirty="0"/>
              <a:t>Inline elements, on the other hand, can appear within sentences and do not have to appear on a new line of their own. The &lt;b&gt;, &lt;i&gt;, &lt;u&gt;, &lt;</a:t>
            </a:r>
            <a:r>
              <a:rPr lang="en-US" dirty="0" err="1"/>
              <a:t>em</a:t>
            </a:r>
            <a:r>
              <a:rPr lang="en-US" dirty="0"/>
              <a:t>&gt;, &lt;strong&gt;, &lt;sup&gt;, &lt;sub&gt;, &lt;big&gt;, &lt;small&gt;, &lt;li&gt;, &lt;ins&gt;, &lt;del&gt;, &lt;code&gt;, &lt;cite&gt;, &lt;</a:t>
            </a:r>
            <a:r>
              <a:rPr lang="en-US" dirty="0" err="1"/>
              <a:t>dfn</a:t>
            </a:r>
            <a:r>
              <a:rPr lang="en-US" dirty="0"/>
              <a:t>&gt;, &lt;</a:t>
            </a:r>
            <a:r>
              <a:rPr lang="en-US" dirty="0" err="1"/>
              <a:t>kbd</a:t>
            </a:r>
            <a:r>
              <a:rPr lang="en-US" dirty="0"/>
              <a:t>&gt;, and &lt;</a:t>
            </a:r>
            <a:r>
              <a:rPr lang="en-US" dirty="0" err="1"/>
              <a:t>var</a:t>
            </a:r>
            <a:r>
              <a:rPr lang="en-US" dirty="0"/>
              <a:t>&gt; elements are all inline elements</a:t>
            </a:r>
            <a:r>
              <a:rPr lang="en-US" dirty="0" smtClean="0"/>
              <a:t>.</a:t>
            </a:r>
            <a:r>
              <a:rPr lang="en-US" dirty="0"/>
              <a:t/>
            </a:r>
            <a:br>
              <a:rPr lang="en-US" dirty="0"/>
            </a:br>
            <a:endParaRPr lang="en-IN" dirty="0"/>
          </a:p>
        </p:txBody>
      </p:sp>
    </p:spTree>
    <p:extLst>
      <p:ext uri="{BB962C8B-B14F-4D97-AF65-F5344CB8AC3E}">
        <p14:creationId xmlns="" xmlns:p14="http://schemas.microsoft.com/office/powerpoint/2010/main" val="295115527"/>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Grouping HTML </a:t>
            </a:r>
            <a:r>
              <a:rPr lang="en-IN" dirty="0" smtClean="0"/>
              <a:t>Elements</a:t>
            </a:r>
            <a:endParaRPr lang="en-IN" dirty="0"/>
          </a:p>
        </p:txBody>
      </p:sp>
      <p:sp>
        <p:nvSpPr>
          <p:cNvPr id="3" name="Content Placeholder 2"/>
          <p:cNvSpPr>
            <a:spLocks noGrp="1"/>
          </p:cNvSpPr>
          <p:nvPr>
            <p:ph idx="1"/>
          </p:nvPr>
        </p:nvSpPr>
        <p:spPr/>
        <p:txBody>
          <a:bodyPr/>
          <a:lstStyle/>
          <a:p>
            <a:r>
              <a:rPr lang="en-US" dirty="0"/>
              <a:t>There are two important tags which we use very frequently to group various other HTML tags </a:t>
            </a:r>
            <a:endParaRPr lang="en-US" dirty="0" smtClean="0"/>
          </a:p>
          <a:p>
            <a:r>
              <a:rPr lang="en-US" dirty="0" smtClean="0"/>
              <a:t>(</a:t>
            </a:r>
            <a:r>
              <a:rPr lang="en-US" dirty="0"/>
              <a:t>i) &lt;div&gt; tag </a:t>
            </a:r>
            <a:r>
              <a:rPr lang="en-US" dirty="0" smtClean="0"/>
              <a:t>and</a:t>
            </a:r>
          </a:p>
          <a:p>
            <a:r>
              <a:rPr lang="en-US" dirty="0" smtClean="0"/>
              <a:t>(</a:t>
            </a:r>
            <a:r>
              <a:rPr lang="en-US" dirty="0"/>
              <a:t>ii) &lt;span&gt; tag</a:t>
            </a:r>
          </a:p>
          <a:p>
            <a:pPr marL="0" indent="0">
              <a:buNone/>
            </a:pPr>
            <a:r>
              <a:rPr lang="en-US" dirty="0"/>
              <a:t/>
            </a:r>
            <a:br>
              <a:rPr lang="en-US" dirty="0"/>
            </a:br>
            <a:endParaRPr lang="en-IN" dirty="0"/>
          </a:p>
        </p:txBody>
      </p:sp>
    </p:spTree>
    <p:extLst>
      <p:ext uri="{BB962C8B-B14F-4D97-AF65-F5344CB8AC3E}">
        <p14:creationId xmlns="" xmlns:p14="http://schemas.microsoft.com/office/powerpoint/2010/main" val="2756278714"/>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&lt;div&gt; </a:t>
            </a:r>
            <a:r>
              <a:rPr lang="en-IN" dirty="0" smtClean="0"/>
              <a:t>tag</a:t>
            </a:r>
            <a:endParaRPr lang="en-IN" dirty="0"/>
          </a:p>
        </p:txBody>
      </p:sp>
      <p:sp>
        <p:nvSpPr>
          <p:cNvPr id="3" name="Content Placeholder 2"/>
          <p:cNvSpPr>
            <a:spLocks noGrp="1"/>
          </p:cNvSpPr>
          <p:nvPr>
            <p:ph idx="1"/>
          </p:nvPr>
        </p:nvSpPr>
        <p:spPr/>
        <p:txBody>
          <a:bodyPr>
            <a:normAutofit lnSpcReduction="10000"/>
          </a:bodyPr>
          <a:lstStyle/>
          <a:p>
            <a:r>
              <a:rPr lang="en-US" dirty="0"/>
              <a:t>This is the very important block level tag which plays a big role in grouping various other HTML tags and applying CSS on group of elements. Even now &lt;div&gt; tag can be used to create webpage layout where we define different parts (Left, Right, Top etc.) of the page using &lt;div&gt; tag. This tag does not provide any visual change on the block but this has more meaning when it is used with CSS.</a:t>
            </a:r>
            <a:endParaRPr lang="en-IN" dirty="0"/>
          </a:p>
        </p:txBody>
      </p:sp>
    </p:spTree>
    <p:extLst>
      <p:ext uri="{BB962C8B-B14F-4D97-AF65-F5344CB8AC3E}">
        <p14:creationId xmlns="" xmlns:p14="http://schemas.microsoft.com/office/powerpoint/2010/main" val="4098254253"/>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25000" lnSpcReduction="20000"/>
          </a:bodyPr>
          <a:lstStyle/>
          <a:p>
            <a:r>
              <a:rPr lang="en-IN" dirty="0"/>
              <a:t>&lt;!DOCTYPE html&gt;</a:t>
            </a:r>
          </a:p>
          <a:p>
            <a:r>
              <a:rPr lang="en-IN" dirty="0"/>
              <a:t>&lt;html&gt;</a:t>
            </a:r>
          </a:p>
          <a:p>
            <a:endParaRPr lang="en-IN" dirty="0"/>
          </a:p>
          <a:p>
            <a:r>
              <a:rPr lang="en-IN" dirty="0"/>
              <a:t>&lt;head&gt;</a:t>
            </a:r>
          </a:p>
          <a:p>
            <a:r>
              <a:rPr lang="en-IN" dirty="0"/>
              <a:t>    &lt;title&gt;HTML div Tag&lt;/title&gt;</a:t>
            </a:r>
          </a:p>
          <a:p>
            <a:r>
              <a:rPr lang="en-IN" dirty="0"/>
              <a:t>&lt;/head&gt;</a:t>
            </a:r>
          </a:p>
          <a:p>
            <a:endParaRPr lang="en-IN" dirty="0"/>
          </a:p>
          <a:p>
            <a:r>
              <a:rPr lang="en-IN" dirty="0"/>
              <a:t>&lt;body&gt;</a:t>
            </a:r>
          </a:p>
          <a:p>
            <a:r>
              <a:rPr lang="en-IN" dirty="0"/>
              <a:t>    &lt;!-- First group of tags --&gt;</a:t>
            </a:r>
          </a:p>
          <a:p>
            <a:r>
              <a:rPr lang="en-IN" dirty="0"/>
              <a:t>    &lt;div style="</a:t>
            </a:r>
            <a:r>
              <a:rPr lang="en-IN" dirty="0" err="1"/>
              <a:t>color:red</a:t>
            </a:r>
            <a:r>
              <a:rPr lang="en-IN" dirty="0"/>
              <a:t>"&gt;</a:t>
            </a:r>
          </a:p>
          <a:p>
            <a:r>
              <a:rPr lang="en-US" dirty="0"/>
              <a:t>        &lt;h4&gt;This is first group&lt;/h4&gt;</a:t>
            </a:r>
          </a:p>
          <a:p>
            <a:r>
              <a:rPr lang="en-US" dirty="0"/>
              <a:t>        &lt;p&gt;Following is a list of vegetables&lt;/p&gt;</a:t>
            </a:r>
          </a:p>
          <a:p>
            <a:endParaRPr lang="en-IN" dirty="0"/>
          </a:p>
          <a:p>
            <a:r>
              <a:rPr lang="en-IN" dirty="0"/>
              <a:t>        &lt;</a:t>
            </a:r>
            <a:r>
              <a:rPr lang="en-IN" dirty="0" err="1"/>
              <a:t>ul</a:t>
            </a:r>
            <a:r>
              <a:rPr lang="en-IN" dirty="0"/>
              <a:t>&gt;</a:t>
            </a:r>
          </a:p>
          <a:p>
            <a:r>
              <a:rPr lang="en-IN" dirty="0"/>
              <a:t>            &lt;li&gt;Beetroot&lt;/li&gt;</a:t>
            </a:r>
          </a:p>
          <a:p>
            <a:r>
              <a:rPr lang="en-IN" dirty="0"/>
              <a:t>            &lt;li&gt;Ginger&lt;/li&gt;</a:t>
            </a:r>
          </a:p>
          <a:p>
            <a:r>
              <a:rPr lang="en-IN" dirty="0"/>
              <a:t>            &lt;li&gt;Potato&lt;/li&gt;</a:t>
            </a:r>
          </a:p>
          <a:p>
            <a:r>
              <a:rPr lang="en-IN" dirty="0"/>
              <a:t>            &lt;li&gt;Radish&lt;/li&gt;</a:t>
            </a:r>
          </a:p>
          <a:p>
            <a:r>
              <a:rPr lang="en-IN" dirty="0"/>
              <a:t>        &lt;/</a:t>
            </a:r>
            <a:r>
              <a:rPr lang="en-IN" dirty="0" err="1"/>
              <a:t>ul</a:t>
            </a:r>
            <a:r>
              <a:rPr lang="en-IN" dirty="0"/>
              <a:t>&gt;</a:t>
            </a:r>
          </a:p>
          <a:p>
            <a:r>
              <a:rPr lang="en-IN" dirty="0"/>
              <a:t>    &lt;/div&gt;</a:t>
            </a:r>
          </a:p>
          <a:p>
            <a:endParaRPr lang="en-IN" dirty="0"/>
          </a:p>
          <a:p>
            <a:r>
              <a:rPr lang="en-IN" dirty="0"/>
              <a:t>    &lt;!-- Second group of tags --&gt;</a:t>
            </a:r>
          </a:p>
          <a:p>
            <a:r>
              <a:rPr lang="en-IN" dirty="0"/>
              <a:t>    &lt;div style="</a:t>
            </a:r>
            <a:r>
              <a:rPr lang="en-IN" dirty="0" err="1"/>
              <a:t>color:green</a:t>
            </a:r>
            <a:r>
              <a:rPr lang="en-IN" dirty="0"/>
              <a:t>"&gt;</a:t>
            </a:r>
          </a:p>
          <a:p>
            <a:r>
              <a:rPr lang="en-US" dirty="0"/>
              <a:t>        &lt;h4&gt;This is second group&lt;/h4&gt;</a:t>
            </a:r>
          </a:p>
          <a:p>
            <a:r>
              <a:rPr lang="en-US" dirty="0"/>
              <a:t>        &lt;p&gt;Following is a list of fruits&lt;/p&gt;</a:t>
            </a:r>
          </a:p>
          <a:p>
            <a:endParaRPr lang="en-IN" dirty="0"/>
          </a:p>
          <a:p>
            <a:r>
              <a:rPr lang="en-IN" dirty="0"/>
              <a:t>        &lt;</a:t>
            </a:r>
            <a:r>
              <a:rPr lang="en-IN" dirty="0" err="1"/>
              <a:t>ul</a:t>
            </a:r>
            <a:r>
              <a:rPr lang="en-IN" dirty="0"/>
              <a:t>&gt;</a:t>
            </a:r>
          </a:p>
          <a:p>
            <a:r>
              <a:rPr lang="en-IN" dirty="0"/>
              <a:t>            &lt;li&gt;Apple&lt;/li&gt;</a:t>
            </a:r>
          </a:p>
          <a:p>
            <a:r>
              <a:rPr lang="en-IN" dirty="0"/>
              <a:t>            &lt;li&gt;Banana&lt;/li&gt;</a:t>
            </a:r>
          </a:p>
          <a:p>
            <a:r>
              <a:rPr lang="en-IN" dirty="0"/>
              <a:t>            &lt;li&gt;Mango&lt;/li&gt;</a:t>
            </a:r>
          </a:p>
          <a:p>
            <a:r>
              <a:rPr lang="en-IN" dirty="0"/>
              <a:t>            &lt;li&gt;Strawberry&lt;/li&gt;</a:t>
            </a:r>
          </a:p>
          <a:p>
            <a:r>
              <a:rPr lang="en-IN" dirty="0"/>
              <a:t>        &lt;/</a:t>
            </a:r>
            <a:r>
              <a:rPr lang="en-IN" dirty="0" err="1"/>
              <a:t>ul</a:t>
            </a:r>
            <a:r>
              <a:rPr lang="en-IN" dirty="0"/>
              <a:t>&gt;</a:t>
            </a:r>
          </a:p>
          <a:p>
            <a:r>
              <a:rPr lang="en-IN" dirty="0"/>
              <a:t>    &lt;/div&gt;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95295804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&lt;span&gt; </a:t>
            </a:r>
            <a:r>
              <a:rPr lang="en-IN" dirty="0" smtClean="0"/>
              <a:t>tag</a:t>
            </a:r>
            <a:endParaRPr lang="en-IN" dirty="0"/>
          </a:p>
        </p:txBody>
      </p:sp>
      <p:sp>
        <p:nvSpPr>
          <p:cNvPr id="3" name="Content Placeholder 2"/>
          <p:cNvSpPr>
            <a:spLocks noGrp="1"/>
          </p:cNvSpPr>
          <p:nvPr>
            <p:ph idx="1"/>
          </p:nvPr>
        </p:nvSpPr>
        <p:spPr/>
        <p:txBody>
          <a:bodyPr>
            <a:normAutofit lnSpcReduction="10000"/>
          </a:bodyPr>
          <a:lstStyle/>
          <a:p>
            <a:r>
              <a:rPr lang="en-US" dirty="0"/>
              <a:t>The HTML &lt;span&gt; is an inline element and it can be used to group inline-elements in an HTML document. This tag also does not provide any visual change on the block but has more meaning when it is used with CSS.</a:t>
            </a:r>
          </a:p>
          <a:p>
            <a:r>
              <a:rPr lang="en-US" dirty="0"/>
              <a:t>The difference between the &lt;span&gt; tag and the &lt;div&gt; tag is that the &lt;span&gt; tag is used with inline elements whereas the &lt;div&gt; tag is used with block-level elements.</a:t>
            </a:r>
          </a:p>
          <a:p>
            <a:endParaRPr lang="en-IN" dirty="0"/>
          </a:p>
        </p:txBody>
      </p:sp>
    </p:spTree>
    <p:extLst>
      <p:ext uri="{BB962C8B-B14F-4D97-AF65-F5344CB8AC3E}">
        <p14:creationId xmlns="" xmlns:p14="http://schemas.microsoft.com/office/powerpoint/2010/main" val="3604978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dirty="0"/>
          </a:p>
        </p:txBody>
      </p:sp>
      <p:sp>
        <p:nvSpPr>
          <p:cNvPr id="3" name="Content Placeholder 2"/>
          <p:cNvSpPr>
            <a:spLocks noGrp="1"/>
          </p:cNvSpPr>
          <p:nvPr>
            <p:ph idx="1"/>
          </p:nvPr>
        </p:nvSpPr>
        <p:spPr/>
        <p:txBody>
          <a:bodyPr/>
          <a:lstStyle/>
          <a:p>
            <a:r>
              <a:rPr lang="en-US" dirty="0"/>
              <a:t>HTML Tag vs. Element</a:t>
            </a:r>
          </a:p>
          <a:p>
            <a:r>
              <a:rPr lang="en-US" dirty="0"/>
              <a:t>An HTML element is defined by a </a:t>
            </a:r>
            <a:r>
              <a:rPr lang="en-US" i="1" dirty="0"/>
              <a:t>starting tag</a:t>
            </a:r>
            <a:r>
              <a:rPr lang="en-US" dirty="0"/>
              <a:t>. If the element contains other content, it ends with a </a:t>
            </a:r>
            <a:r>
              <a:rPr lang="en-US" i="1" dirty="0"/>
              <a:t>closing tag</a:t>
            </a:r>
            <a:r>
              <a:rPr lang="en-US" dirty="0"/>
              <a:t>.</a:t>
            </a:r>
          </a:p>
          <a:p>
            <a:r>
              <a:rPr lang="en-US" dirty="0"/>
              <a:t>For example, </a:t>
            </a:r>
            <a:r>
              <a:rPr lang="en-US" b="1" dirty="0"/>
              <a:t>&lt;p&gt;</a:t>
            </a:r>
            <a:r>
              <a:rPr lang="en-US" dirty="0"/>
              <a:t> is starting tag of a paragraph and </a:t>
            </a:r>
            <a:r>
              <a:rPr lang="en-US" b="1" dirty="0"/>
              <a:t>&lt;/p&gt;</a:t>
            </a:r>
            <a:r>
              <a:rPr lang="en-US" dirty="0"/>
              <a:t> is closing tag of the same paragraph but </a:t>
            </a:r>
            <a:r>
              <a:rPr lang="en-US" b="1" dirty="0"/>
              <a:t>&lt;p&gt;This is paragraph&lt;/p&gt;</a:t>
            </a:r>
            <a:r>
              <a:rPr lang="en-US" dirty="0"/>
              <a:t> is a paragraph element.</a:t>
            </a:r>
          </a:p>
          <a:p>
            <a:endParaRPr lang="en-IN" dirty="0"/>
          </a:p>
        </p:txBody>
      </p:sp>
    </p:spTree>
    <p:extLst>
      <p:ext uri="{BB962C8B-B14F-4D97-AF65-F5344CB8AC3E}">
        <p14:creationId xmlns="" xmlns:p14="http://schemas.microsoft.com/office/powerpoint/2010/main" val="2030479227"/>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r>
              <a:rPr lang="en-IN" dirty="0"/>
              <a:t>&lt;!DOCTYPE html&gt;</a:t>
            </a:r>
          </a:p>
          <a:p>
            <a:r>
              <a:rPr lang="en-IN" dirty="0"/>
              <a:t>&lt;html&gt;</a:t>
            </a:r>
          </a:p>
          <a:p>
            <a:endParaRPr lang="en-IN" dirty="0"/>
          </a:p>
          <a:p>
            <a:r>
              <a:rPr lang="en-IN" dirty="0"/>
              <a:t>&lt;head&gt;</a:t>
            </a:r>
          </a:p>
          <a:p>
            <a:r>
              <a:rPr lang="en-IN" dirty="0"/>
              <a:t>    &lt;title&gt;HTML span Tag&lt;/title&gt;</a:t>
            </a:r>
          </a:p>
          <a:p>
            <a:r>
              <a:rPr lang="en-IN" dirty="0"/>
              <a:t>&lt;/head&gt;</a:t>
            </a:r>
          </a:p>
          <a:p>
            <a:endParaRPr lang="en-IN" dirty="0"/>
          </a:p>
          <a:p>
            <a:r>
              <a:rPr lang="en-IN" dirty="0"/>
              <a:t>&lt;body&gt;</a:t>
            </a:r>
          </a:p>
          <a:p>
            <a:r>
              <a:rPr lang="en-IN" dirty="0"/>
              <a:t>    &lt;p&gt;</a:t>
            </a:r>
          </a:p>
          <a:p>
            <a:r>
              <a:rPr lang="en-US" dirty="0"/>
              <a:t>        This is &lt;span style="</a:t>
            </a:r>
            <a:r>
              <a:rPr lang="en-US" dirty="0" err="1"/>
              <a:t>color:red</a:t>
            </a:r>
            <a:r>
              <a:rPr lang="en-US" dirty="0"/>
              <a:t>"&gt;red&lt;/span&gt; and this is</a:t>
            </a:r>
          </a:p>
          <a:p>
            <a:r>
              <a:rPr lang="en-US" dirty="0"/>
              <a:t>        &lt;span style="</a:t>
            </a:r>
            <a:r>
              <a:rPr lang="en-US" dirty="0" err="1"/>
              <a:t>color:green</a:t>
            </a:r>
            <a:r>
              <a:rPr lang="en-US" dirty="0"/>
              <a:t>"&gt;green&lt;/span&gt;</a:t>
            </a:r>
          </a:p>
          <a:p>
            <a:r>
              <a:rPr lang="en-IN" dirty="0"/>
              <a:t>    &lt;/p&gt;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3417319688"/>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HTML - </a:t>
            </a:r>
            <a:r>
              <a:rPr lang="en-IN" dirty="0" smtClean="0"/>
              <a:t>Backgrounds</a:t>
            </a:r>
            <a:endParaRPr lang="en-IN" dirty="0"/>
          </a:p>
        </p:txBody>
      </p:sp>
      <p:sp>
        <p:nvSpPr>
          <p:cNvPr id="3" name="Content Placeholder 2"/>
          <p:cNvSpPr>
            <a:spLocks noGrp="1"/>
          </p:cNvSpPr>
          <p:nvPr>
            <p:ph idx="1"/>
          </p:nvPr>
        </p:nvSpPr>
        <p:spPr/>
        <p:txBody>
          <a:bodyPr/>
          <a:lstStyle/>
          <a:p>
            <a:r>
              <a:rPr lang="en-US" dirty="0"/>
              <a:t>By default, your webpage background is white in color. You may not like it, but no worries. HTML provides you following two good ways to decorate your webpage background.</a:t>
            </a:r>
          </a:p>
          <a:p>
            <a:r>
              <a:rPr lang="en-US" dirty="0"/>
              <a:t>HTML Background with Colors</a:t>
            </a:r>
          </a:p>
          <a:p>
            <a:r>
              <a:rPr lang="en-US" dirty="0"/>
              <a:t>HTML Background with Images</a:t>
            </a:r>
          </a:p>
          <a:p>
            <a:r>
              <a:rPr lang="en-US" dirty="0"/>
              <a:t>Now let's see both the approaches one by one using appropriate examples.</a:t>
            </a:r>
          </a:p>
          <a:p>
            <a:endParaRPr lang="en-IN" dirty="0"/>
          </a:p>
        </p:txBody>
      </p:sp>
    </p:spTree>
    <p:extLst>
      <p:ext uri="{BB962C8B-B14F-4D97-AF65-F5344CB8AC3E}">
        <p14:creationId xmlns="" xmlns:p14="http://schemas.microsoft.com/office/powerpoint/2010/main" val="4163658650"/>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Html Background with </a:t>
            </a:r>
            <a:r>
              <a:rPr lang="en-IN" dirty="0" err="1" smtClean="0"/>
              <a:t>Colors</a:t>
            </a:r>
            <a:endParaRPr lang="en-IN" dirty="0"/>
          </a:p>
        </p:txBody>
      </p:sp>
      <p:sp>
        <p:nvSpPr>
          <p:cNvPr id="3" name="Content Placeholder 2"/>
          <p:cNvSpPr>
            <a:spLocks noGrp="1"/>
          </p:cNvSpPr>
          <p:nvPr>
            <p:ph idx="1"/>
          </p:nvPr>
        </p:nvSpPr>
        <p:spPr/>
        <p:txBody>
          <a:bodyPr/>
          <a:lstStyle/>
          <a:p>
            <a:r>
              <a:rPr lang="en-US" dirty="0"/>
              <a:t>The </a:t>
            </a:r>
            <a:r>
              <a:rPr lang="en-US" b="1" dirty="0" err="1"/>
              <a:t>bgcolor</a:t>
            </a:r>
            <a:r>
              <a:rPr lang="en-US" dirty="0"/>
              <a:t> attribute is used to control the background of an HTML element, specifically page body and table backgrounds.</a:t>
            </a:r>
          </a:p>
          <a:p>
            <a:r>
              <a:rPr lang="en-US" dirty="0"/>
              <a:t/>
            </a:r>
            <a:br>
              <a:rPr lang="en-US" dirty="0"/>
            </a:br>
            <a:endParaRPr lang="en-IN" dirty="0"/>
          </a:p>
        </p:txBody>
      </p:sp>
    </p:spTree>
    <p:extLst>
      <p:ext uri="{BB962C8B-B14F-4D97-AF65-F5344CB8AC3E}">
        <p14:creationId xmlns="" xmlns:p14="http://schemas.microsoft.com/office/powerpoint/2010/main" val="247570700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25000" lnSpcReduction="20000"/>
          </a:bodyPr>
          <a:lstStyle/>
          <a:p>
            <a:r>
              <a:rPr lang="en-IN" dirty="0"/>
              <a:t>&lt;!DOCTYPE html&gt;</a:t>
            </a:r>
          </a:p>
          <a:p>
            <a:r>
              <a:rPr lang="en-IN" dirty="0"/>
              <a:t>&lt;html&gt;</a:t>
            </a:r>
          </a:p>
          <a:p>
            <a:endParaRPr lang="en-IN" dirty="0"/>
          </a:p>
          <a:p>
            <a:r>
              <a:rPr lang="en-IN" dirty="0"/>
              <a:t>&lt;head&gt;</a:t>
            </a:r>
          </a:p>
          <a:p>
            <a:r>
              <a:rPr lang="en-IN" dirty="0"/>
              <a:t>    &lt;title&gt;HTML Background </a:t>
            </a:r>
            <a:r>
              <a:rPr lang="en-IN" dirty="0" err="1"/>
              <a:t>Colors</a:t>
            </a:r>
            <a:r>
              <a:rPr lang="en-IN" dirty="0"/>
              <a:t>&lt;/title&gt;</a:t>
            </a:r>
          </a:p>
          <a:p>
            <a:r>
              <a:rPr lang="en-IN" dirty="0"/>
              <a:t>&lt;/head&gt;</a:t>
            </a:r>
          </a:p>
          <a:p>
            <a:endParaRPr lang="en-IN" dirty="0"/>
          </a:p>
          <a:p>
            <a:r>
              <a:rPr lang="en-IN" dirty="0"/>
              <a:t>&lt;body&gt;</a:t>
            </a:r>
          </a:p>
          <a:p>
            <a:r>
              <a:rPr lang="en-US" dirty="0"/>
              <a:t>    &lt;!-- Format 1 - Use color name --&gt;</a:t>
            </a:r>
          </a:p>
          <a:p>
            <a:r>
              <a:rPr lang="en-US" dirty="0"/>
              <a:t>    &lt;table </a:t>
            </a:r>
            <a:r>
              <a:rPr lang="en-US" dirty="0" err="1"/>
              <a:t>bgcolor</a:t>
            </a:r>
            <a:r>
              <a:rPr lang="en-US" dirty="0"/>
              <a:t>="yellow" width="100%"&gt;</a:t>
            </a:r>
          </a:p>
          <a:p>
            <a:r>
              <a:rPr lang="en-IN" dirty="0"/>
              <a:t>        &lt;</a:t>
            </a:r>
            <a:r>
              <a:rPr lang="en-IN" dirty="0" err="1"/>
              <a:t>tr</a:t>
            </a:r>
            <a:r>
              <a:rPr lang="en-IN" dirty="0"/>
              <a:t>&gt;</a:t>
            </a:r>
          </a:p>
          <a:p>
            <a:r>
              <a:rPr lang="en-IN" dirty="0"/>
              <a:t>            &lt;td&gt;</a:t>
            </a:r>
          </a:p>
          <a:p>
            <a:r>
              <a:rPr lang="en-IN" dirty="0"/>
              <a:t>                This background is yellow</a:t>
            </a:r>
          </a:p>
          <a:p>
            <a:r>
              <a:rPr lang="en-IN" dirty="0"/>
              <a:t>            &lt;/td&gt;</a:t>
            </a:r>
          </a:p>
          <a:p>
            <a:r>
              <a:rPr lang="en-IN" dirty="0"/>
              <a:t>        &lt;/</a:t>
            </a:r>
            <a:r>
              <a:rPr lang="en-IN" dirty="0" err="1"/>
              <a:t>tr</a:t>
            </a:r>
            <a:r>
              <a:rPr lang="en-IN" dirty="0"/>
              <a:t>&gt;</a:t>
            </a:r>
          </a:p>
          <a:p>
            <a:r>
              <a:rPr lang="en-IN" dirty="0"/>
              <a:t>    &lt;/table&gt;</a:t>
            </a:r>
          </a:p>
          <a:p>
            <a:endParaRPr lang="en-IN" dirty="0"/>
          </a:p>
          <a:p>
            <a:r>
              <a:rPr lang="en-US" dirty="0"/>
              <a:t>    &lt;!-- Format 2 - Use hex value --&gt;</a:t>
            </a:r>
          </a:p>
          <a:p>
            <a:r>
              <a:rPr lang="en-US" dirty="0"/>
              <a:t>    &lt;table </a:t>
            </a:r>
            <a:r>
              <a:rPr lang="en-US" dirty="0" err="1"/>
              <a:t>bgcolor</a:t>
            </a:r>
            <a:r>
              <a:rPr lang="en-US" dirty="0"/>
              <a:t>="#6666FF" width="100%"&gt;</a:t>
            </a:r>
          </a:p>
          <a:p>
            <a:r>
              <a:rPr lang="en-IN" dirty="0"/>
              <a:t>        &lt;</a:t>
            </a:r>
            <a:r>
              <a:rPr lang="en-IN" dirty="0" err="1"/>
              <a:t>tr</a:t>
            </a:r>
            <a:r>
              <a:rPr lang="en-IN" dirty="0"/>
              <a:t>&gt;</a:t>
            </a:r>
          </a:p>
          <a:p>
            <a:r>
              <a:rPr lang="en-IN" dirty="0"/>
              <a:t>            &lt;td&gt;</a:t>
            </a:r>
          </a:p>
          <a:p>
            <a:r>
              <a:rPr lang="en-US" dirty="0"/>
              <a:t>                This background is sky blue</a:t>
            </a:r>
          </a:p>
          <a:p>
            <a:r>
              <a:rPr lang="en-IN" dirty="0"/>
              <a:t>            &lt;/td&gt;</a:t>
            </a:r>
          </a:p>
          <a:p>
            <a:r>
              <a:rPr lang="en-IN" dirty="0"/>
              <a:t>        &lt;/</a:t>
            </a:r>
            <a:r>
              <a:rPr lang="en-IN" dirty="0" err="1"/>
              <a:t>tr</a:t>
            </a:r>
            <a:r>
              <a:rPr lang="en-IN" dirty="0"/>
              <a:t>&gt;</a:t>
            </a:r>
          </a:p>
          <a:p>
            <a:r>
              <a:rPr lang="en-IN" dirty="0"/>
              <a:t>    &lt;/table&gt;</a:t>
            </a:r>
          </a:p>
          <a:p>
            <a:endParaRPr lang="en-IN" dirty="0"/>
          </a:p>
          <a:p>
            <a:r>
              <a:rPr lang="en-US" dirty="0"/>
              <a:t>    &lt;!-- Format 3 - Use color value in RGB terms --&gt;</a:t>
            </a:r>
          </a:p>
          <a:p>
            <a:r>
              <a:rPr lang="en-US" dirty="0"/>
              <a:t>    &lt;table </a:t>
            </a:r>
            <a:r>
              <a:rPr lang="en-US" dirty="0" err="1"/>
              <a:t>bgcolor</a:t>
            </a:r>
            <a:r>
              <a:rPr lang="en-US" dirty="0"/>
              <a:t>="</a:t>
            </a:r>
            <a:r>
              <a:rPr lang="en-US" dirty="0" err="1"/>
              <a:t>rgb</a:t>
            </a:r>
            <a:r>
              <a:rPr lang="en-US" dirty="0"/>
              <a:t>(255,0,255)" width="100%"&gt;</a:t>
            </a:r>
          </a:p>
          <a:p>
            <a:r>
              <a:rPr lang="en-IN" dirty="0"/>
              <a:t>        &lt;</a:t>
            </a:r>
            <a:r>
              <a:rPr lang="en-IN" dirty="0" err="1"/>
              <a:t>tr</a:t>
            </a:r>
            <a:r>
              <a:rPr lang="en-IN" dirty="0"/>
              <a:t>&gt;</a:t>
            </a:r>
          </a:p>
          <a:p>
            <a:r>
              <a:rPr lang="en-IN" dirty="0"/>
              <a:t>            &lt;td&gt;</a:t>
            </a:r>
          </a:p>
          <a:p>
            <a:r>
              <a:rPr lang="en-IN" dirty="0"/>
              <a:t>                This background is green</a:t>
            </a:r>
          </a:p>
          <a:p>
            <a:r>
              <a:rPr lang="en-IN" dirty="0"/>
              <a:t>            &lt;/td&gt;</a:t>
            </a:r>
          </a:p>
          <a:p>
            <a:r>
              <a:rPr lang="en-IN" dirty="0"/>
              <a:t>        &lt;/</a:t>
            </a:r>
            <a:r>
              <a:rPr lang="en-IN" dirty="0" err="1"/>
              <a:t>tr</a:t>
            </a:r>
            <a:r>
              <a:rPr lang="en-IN" dirty="0"/>
              <a:t>&gt;</a:t>
            </a:r>
          </a:p>
          <a:p>
            <a:r>
              <a:rPr lang="en-IN" dirty="0"/>
              <a:t>    &lt;/table&gt;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4292301651"/>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Html Background with </a:t>
            </a:r>
            <a:r>
              <a:rPr lang="en-IN" dirty="0" smtClean="0"/>
              <a:t>Images</a:t>
            </a:r>
            <a:endParaRPr lang="en-IN" dirty="0"/>
          </a:p>
        </p:txBody>
      </p:sp>
      <p:sp>
        <p:nvSpPr>
          <p:cNvPr id="3" name="Content Placeholder 2"/>
          <p:cNvSpPr>
            <a:spLocks noGrp="1"/>
          </p:cNvSpPr>
          <p:nvPr>
            <p:ph idx="1"/>
          </p:nvPr>
        </p:nvSpPr>
        <p:spPr/>
        <p:txBody>
          <a:bodyPr>
            <a:normAutofit fontScale="47500" lnSpcReduction="20000"/>
          </a:bodyPr>
          <a:lstStyle/>
          <a:p>
            <a:r>
              <a:rPr lang="en-IN" dirty="0"/>
              <a:t>&lt;!DOCTYPE html&gt;</a:t>
            </a:r>
          </a:p>
          <a:p>
            <a:r>
              <a:rPr lang="en-IN" dirty="0"/>
              <a:t>&lt;html&gt;</a:t>
            </a:r>
          </a:p>
          <a:p>
            <a:endParaRPr lang="en-IN" dirty="0"/>
          </a:p>
          <a:p>
            <a:r>
              <a:rPr lang="en-IN" dirty="0"/>
              <a:t>&lt;head&gt;</a:t>
            </a:r>
          </a:p>
          <a:p>
            <a:r>
              <a:rPr lang="en-IN" dirty="0"/>
              <a:t>    &lt;title&gt;HTML Background Images&lt;/title&gt;</a:t>
            </a:r>
          </a:p>
          <a:p>
            <a:r>
              <a:rPr lang="en-IN" dirty="0"/>
              <a:t>&lt;/head&gt;</a:t>
            </a:r>
          </a:p>
          <a:p>
            <a:endParaRPr lang="en-IN" dirty="0"/>
          </a:p>
          <a:p>
            <a:r>
              <a:rPr lang="en-IN" dirty="0"/>
              <a:t>&lt;body&gt;</a:t>
            </a:r>
          </a:p>
          <a:p>
            <a:r>
              <a:rPr lang="en-IN" dirty="0"/>
              <a:t>    &lt;!-- Set table background --&gt;</a:t>
            </a:r>
          </a:p>
          <a:p>
            <a:r>
              <a:rPr lang="en-US" dirty="0"/>
              <a:t>    &lt;table background="/images/bulp.jpg" width="100%" height="100"&gt;</a:t>
            </a:r>
          </a:p>
          <a:p>
            <a:r>
              <a:rPr lang="en-IN" dirty="0"/>
              <a:t>        &lt;</a:t>
            </a:r>
            <a:r>
              <a:rPr lang="en-IN" dirty="0" err="1"/>
              <a:t>tr</a:t>
            </a:r>
            <a:r>
              <a:rPr lang="en-IN" dirty="0"/>
              <a:t>&gt;</a:t>
            </a:r>
          </a:p>
          <a:p>
            <a:r>
              <a:rPr lang="en-IN" dirty="0"/>
              <a:t>            &lt;td&gt;</a:t>
            </a:r>
          </a:p>
          <a:p>
            <a:r>
              <a:rPr lang="en-US" dirty="0"/>
              <a:t>                This background is filled up with HTML image.</a:t>
            </a:r>
          </a:p>
          <a:p>
            <a:r>
              <a:rPr lang="en-IN" dirty="0"/>
              <a:t>            &lt;/td&gt;</a:t>
            </a:r>
          </a:p>
          <a:p>
            <a:r>
              <a:rPr lang="en-IN" dirty="0"/>
              <a:t>        &lt;/</a:t>
            </a:r>
            <a:r>
              <a:rPr lang="en-IN" dirty="0" err="1"/>
              <a:t>tr</a:t>
            </a:r>
            <a:r>
              <a:rPr lang="en-IN" dirty="0"/>
              <a:t>&gt;</a:t>
            </a:r>
          </a:p>
          <a:p>
            <a:r>
              <a:rPr lang="en-IN" dirty="0"/>
              <a:t>    &lt;/table&gt;</a:t>
            </a:r>
          </a:p>
          <a:p>
            <a:r>
              <a:rPr lang="en-IN" dirty="0"/>
              <a:t>&lt;/body&gt;</a:t>
            </a:r>
          </a:p>
          <a:p>
            <a:r>
              <a:rPr lang="en-IN" dirty="0"/>
              <a:t>&lt;/html&gt;</a:t>
            </a:r>
          </a:p>
        </p:txBody>
      </p:sp>
    </p:spTree>
    <p:extLst>
      <p:ext uri="{BB962C8B-B14F-4D97-AF65-F5344CB8AC3E}">
        <p14:creationId xmlns="" xmlns:p14="http://schemas.microsoft.com/office/powerpoint/2010/main" val="3544985652"/>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HTML - </a:t>
            </a:r>
            <a:r>
              <a:rPr lang="en-IN" dirty="0" err="1" smtClean="0"/>
              <a:t>Colors</a:t>
            </a:r>
            <a:endParaRPr lang="en-IN" dirty="0"/>
          </a:p>
        </p:txBody>
      </p:sp>
      <p:sp>
        <p:nvSpPr>
          <p:cNvPr id="3" name="Content Placeholder 2"/>
          <p:cNvSpPr>
            <a:spLocks noGrp="1"/>
          </p:cNvSpPr>
          <p:nvPr>
            <p:ph idx="1"/>
          </p:nvPr>
        </p:nvSpPr>
        <p:spPr/>
        <p:txBody>
          <a:bodyPr>
            <a:normAutofit fontScale="77500" lnSpcReduction="20000"/>
          </a:bodyPr>
          <a:lstStyle/>
          <a:p>
            <a:r>
              <a:rPr lang="en-US" dirty="0"/>
              <a:t/>
            </a:r>
            <a:br>
              <a:rPr lang="en-US" dirty="0"/>
            </a:br>
            <a:r>
              <a:rPr lang="en-US" dirty="0"/>
              <a:t>Colors are very important to give a good look and feel to your website. You can specify colors on page level using &lt;body&gt; tag or you can set colors for individual tags using </a:t>
            </a:r>
            <a:r>
              <a:rPr lang="en-US" b="1" dirty="0" err="1"/>
              <a:t>bgcolor</a:t>
            </a:r>
            <a:r>
              <a:rPr lang="en-US" dirty="0"/>
              <a:t> attribute.</a:t>
            </a:r>
          </a:p>
          <a:p>
            <a:r>
              <a:rPr lang="en-US" dirty="0"/>
              <a:t>The &lt;body&gt; tag has following attributes which can be used to set different colors −</a:t>
            </a:r>
          </a:p>
          <a:p>
            <a:r>
              <a:rPr lang="en-US" b="1" dirty="0" err="1"/>
              <a:t>bgcolor</a:t>
            </a:r>
            <a:r>
              <a:rPr lang="en-US" dirty="0"/>
              <a:t> − sets a color for the background of the page.</a:t>
            </a:r>
          </a:p>
          <a:p>
            <a:r>
              <a:rPr lang="en-US" b="1" dirty="0"/>
              <a:t>text</a:t>
            </a:r>
            <a:r>
              <a:rPr lang="en-US" dirty="0"/>
              <a:t> − sets a color for the body text.</a:t>
            </a:r>
          </a:p>
          <a:p>
            <a:r>
              <a:rPr lang="en-US" b="1" dirty="0" err="1"/>
              <a:t>alink</a:t>
            </a:r>
            <a:r>
              <a:rPr lang="en-US" dirty="0"/>
              <a:t> − sets a color for active links or selected links.</a:t>
            </a:r>
          </a:p>
          <a:p>
            <a:r>
              <a:rPr lang="en-US" b="1" dirty="0"/>
              <a:t>link</a:t>
            </a:r>
            <a:r>
              <a:rPr lang="en-US" dirty="0"/>
              <a:t> − sets a color for linked text.</a:t>
            </a:r>
          </a:p>
          <a:p>
            <a:r>
              <a:rPr lang="en-US" b="1" dirty="0" err="1"/>
              <a:t>vlink</a:t>
            </a:r>
            <a:r>
              <a:rPr lang="en-US" dirty="0"/>
              <a:t> − sets a color for </a:t>
            </a:r>
            <a:r>
              <a:rPr lang="en-US" i="1" dirty="0"/>
              <a:t>visited links</a:t>
            </a:r>
            <a:r>
              <a:rPr lang="en-US" dirty="0"/>
              <a:t> − that is, for linked text that you have already clicked on.</a:t>
            </a:r>
          </a:p>
          <a:p>
            <a:endParaRPr lang="en-IN" dirty="0"/>
          </a:p>
        </p:txBody>
      </p:sp>
    </p:spTree>
    <p:extLst>
      <p:ext uri="{BB962C8B-B14F-4D97-AF65-F5344CB8AC3E}">
        <p14:creationId xmlns="" xmlns:p14="http://schemas.microsoft.com/office/powerpoint/2010/main" val="1457911636"/>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HTML </a:t>
            </a:r>
            <a:r>
              <a:rPr lang="en-IN" dirty="0" err="1"/>
              <a:t>Color</a:t>
            </a:r>
            <a:r>
              <a:rPr lang="en-IN" dirty="0"/>
              <a:t> Coding </a:t>
            </a:r>
            <a:r>
              <a:rPr lang="en-IN" dirty="0" smtClean="0"/>
              <a:t>Methods</a:t>
            </a:r>
            <a:endParaRPr lang="en-IN" dirty="0"/>
          </a:p>
        </p:txBody>
      </p:sp>
      <p:sp>
        <p:nvSpPr>
          <p:cNvPr id="3" name="Content Placeholder 2"/>
          <p:cNvSpPr>
            <a:spLocks noGrp="1"/>
          </p:cNvSpPr>
          <p:nvPr>
            <p:ph idx="1"/>
          </p:nvPr>
        </p:nvSpPr>
        <p:spPr/>
        <p:txBody>
          <a:bodyPr>
            <a:normAutofit lnSpcReduction="10000"/>
          </a:bodyPr>
          <a:lstStyle/>
          <a:p>
            <a:r>
              <a:rPr lang="en-US" dirty="0"/>
              <a:t>There are following three different methods to set colors in your web page −</a:t>
            </a:r>
          </a:p>
          <a:p>
            <a:r>
              <a:rPr lang="en-US" b="1" dirty="0"/>
              <a:t>Color names</a:t>
            </a:r>
            <a:r>
              <a:rPr lang="en-US" dirty="0"/>
              <a:t> − You can specify color names directly like green, blue or red.</a:t>
            </a:r>
          </a:p>
          <a:p>
            <a:r>
              <a:rPr lang="en-US" b="1" dirty="0"/>
              <a:t>Hex codes</a:t>
            </a:r>
            <a:r>
              <a:rPr lang="en-US" dirty="0"/>
              <a:t> − A six-digit code representing the amount of red, green, and blue that makes up the color.</a:t>
            </a:r>
          </a:p>
          <a:p>
            <a:r>
              <a:rPr lang="en-US" b="1" dirty="0"/>
              <a:t>Color decimal or percentage values</a:t>
            </a:r>
            <a:r>
              <a:rPr lang="en-US" dirty="0"/>
              <a:t> − This value is specified using the </a:t>
            </a:r>
            <a:r>
              <a:rPr lang="en-US" dirty="0" err="1"/>
              <a:t>rgb</a:t>
            </a:r>
            <a:r>
              <a:rPr lang="en-US" dirty="0"/>
              <a:t>( ) property.</a:t>
            </a:r>
          </a:p>
          <a:p>
            <a:endParaRPr lang="en-IN" dirty="0"/>
          </a:p>
        </p:txBody>
      </p:sp>
    </p:spTree>
    <p:extLst>
      <p:ext uri="{BB962C8B-B14F-4D97-AF65-F5344CB8AC3E}">
        <p14:creationId xmlns="" xmlns:p14="http://schemas.microsoft.com/office/powerpoint/2010/main" val="347437421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HTML </a:t>
            </a:r>
            <a:r>
              <a:rPr lang="en-IN" dirty="0" err="1"/>
              <a:t>Colors</a:t>
            </a:r>
            <a:r>
              <a:rPr lang="en-IN" dirty="0"/>
              <a:t> - </a:t>
            </a:r>
            <a:r>
              <a:rPr lang="en-IN" dirty="0" err="1"/>
              <a:t>Color</a:t>
            </a:r>
            <a:r>
              <a:rPr lang="en-IN" dirty="0"/>
              <a:t> </a:t>
            </a:r>
            <a:r>
              <a:rPr lang="en-IN" dirty="0" smtClean="0"/>
              <a:t>Names</a:t>
            </a:r>
            <a:endParaRPr lang="en-IN" dirty="0"/>
          </a:p>
        </p:txBody>
      </p:sp>
      <p:sp>
        <p:nvSpPr>
          <p:cNvPr id="3" name="Content Placeholder 2"/>
          <p:cNvSpPr>
            <a:spLocks noGrp="1"/>
          </p:cNvSpPr>
          <p:nvPr>
            <p:ph idx="1"/>
          </p:nvPr>
        </p:nvSpPr>
        <p:spPr/>
        <p:txBody>
          <a:bodyPr/>
          <a:lstStyle/>
          <a:p>
            <a:r>
              <a:rPr lang="en-US" dirty="0"/>
              <a:t>You can specify direct a color name to set text or background color. W3C has listed 16 basic color names that will validate with an HTML validator but there are over 200 different color names supported by major browsers.</a:t>
            </a:r>
          </a:p>
          <a:p>
            <a:r>
              <a:rPr lang="en-US" dirty="0"/>
              <a:t/>
            </a:r>
            <a:br>
              <a:rPr lang="en-US" dirty="0"/>
            </a:br>
            <a:endParaRPr lang="en-IN" dirty="0"/>
          </a:p>
        </p:txBody>
      </p:sp>
    </p:spTree>
    <p:extLst>
      <p:ext uri="{BB962C8B-B14F-4D97-AF65-F5344CB8AC3E}">
        <p14:creationId xmlns="" xmlns:p14="http://schemas.microsoft.com/office/powerpoint/2010/main" val="2422722859"/>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W3C Standard 16 </a:t>
            </a:r>
            <a:r>
              <a:rPr lang="en-IN" dirty="0" err="1" smtClean="0"/>
              <a:t>Colors</a:t>
            </a:r>
            <a:endParaRPr lang="en-IN" dirty="0"/>
          </a:p>
        </p:txBody>
      </p:sp>
      <p:sp>
        <p:nvSpPr>
          <p:cNvPr id="3" name="Content Placeholder 2"/>
          <p:cNvSpPr>
            <a:spLocks noGrp="1"/>
          </p:cNvSpPr>
          <p:nvPr>
            <p:ph idx="1"/>
          </p:nvPr>
        </p:nvSpPr>
        <p:spPr/>
        <p:txBody>
          <a:bodyPr/>
          <a:lstStyle/>
          <a:p>
            <a:endParaRPr lang="en-IN" dirty="0"/>
          </a:p>
        </p:txBody>
      </p:sp>
      <p:pic>
        <p:nvPicPr>
          <p:cNvPr id="2050" name="Picture 2"/>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29546" t="28599" r="6250" b="47916"/>
          <a:stretch/>
        </p:blipFill>
        <p:spPr bwMode="auto">
          <a:xfrm>
            <a:off x="304800" y="1447800"/>
            <a:ext cx="8382000" cy="4876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202965101"/>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0000" lnSpcReduction="20000"/>
          </a:bodyPr>
          <a:lstStyle/>
          <a:p>
            <a:pPr marL="0" indent="0">
              <a:buNone/>
            </a:pPr>
            <a:r>
              <a:rPr lang="en-IN" dirty="0"/>
              <a:t>&lt;!DOCTYPE html&gt;</a:t>
            </a:r>
          </a:p>
          <a:p>
            <a:pPr marL="0" indent="0">
              <a:buNone/>
            </a:pPr>
            <a:r>
              <a:rPr lang="en-IN" dirty="0"/>
              <a:t>&lt;html&gt;</a:t>
            </a:r>
          </a:p>
          <a:p>
            <a:pPr marL="0" indent="0">
              <a:buNone/>
            </a:pPr>
            <a:endParaRPr lang="en-IN" dirty="0"/>
          </a:p>
          <a:p>
            <a:pPr marL="0" indent="0">
              <a:buNone/>
            </a:pPr>
            <a:r>
              <a:rPr lang="en-IN" dirty="0"/>
              <a:t>&lt;head&gt;</a:t>
            </a:r>
          </a:p>
          <a:p>
            <a:pPr marL="0" indent="0">
              <a:buNone/>
            </a:pPr>
            <a:r>
              <a:rPr lang="en-US" dirty="0"/>
              <a:t>    &lt;title&gt;HTML Colors by Name&lt;/title&gt;</a:t>
            </a:r>
          </a:p>
          <a:p>
            <a:pPr marL="0" indent="0">
              <a:buNone/>
            </a:pPr>
            <a:r>
              <a:rPr lang="en-IN" dirty="0"/>
              <a:t>&lt;/head&gt;</a:t>
            </a:r>
          </a:p>
          <a:p>
            <a:pPr marL="0" indent="0">
              <a:buNone/>
            </a:pPr>
            <a:endParaRPr lang="en-IN" dirty="0"/>
          </a:p>
          <a:p>
            <a:pPr marL="0" indent="0">
              <a:buNone/>
            </a:pPr>
            <a:r>
              <a:rPr lang="en-US" dirty="0"/>
              <a:t>&lt;body text="blue" </a:t>
            </a:r>
            <a:r>
              <a:rPr lang="en-US" dirty="0" err="1"/>
              <a:t>bgcolor</a:t>
            </a:r>
            <a:r>
              <a:rPr lang="en-US" dirty="0"/>
              <a:t>="green"&gt;</a:t>
            </a:r>
          </a:p>
          <a:p>
            <a:pPr marL="0" indent="0">
              <a:buNone/>
            </a:pPr>
            <a:r>
              <a:rPr lang="en-US" dirty="0"/>
              <a:t>    &lt;p&gt;Use different color names for </a:t>
            </a:r>
            <a:r>
              <a:rPr lang="en-US" dirty="0" err="1"/>
              <a:t>for</a:t>
            </a:r>
            <a:r>
              <a:rPr lang="en-US" dirty="0"/>
              <a:t> body and table and see the result.&lt;/p&gt;</a:t>
            </a:r>
          </a:p>
          <a:p>
            <a:pPr marL="0" indent="0">
              <a:buNone/>
            </a:pPr>
            <a:endParaRPr lang="en-IN" dirty="0"/>
          </a:p>
          <a:p>
            <a:pPr marL="0" indent="0">
              <a:buNone/>
            </a:pPr>
            <a:r>
              <a:rPr lang="en-IN" dirty="0"/>
              <a:t>    &lt;table </a:t>
            </a:r>
            <a:r>
              <a:rPr lang="en-IN" dirty="0" err="1"/>
              <a:t>bgcolor</a:t>
            </a:r>
            <a:r>
              <a:rPr lang="en-IN" dirty="0"/>
              <a:t>="black"&gt;</a:t>
            </a:r>
          </a:p>
          <a:p>
            <a:pPr marL="0" indent="0">
              <a:buNone/>
            </a:pPr>
            <a:r>
              <a:rPr lang="en-IN" dirty="0"/>
              <a:t>        &lt;</a:t>
            </a:r>
            <a:r>
              <a:rPr lang="en-IN" dirty="0" err="1"/>
              <a:t>tr</a:t>
            </a:r>
            <a:r>
              <a:rPr lang="en-IN" dirty="0"/>
              <a:t>&gt;</a:t>
            </a:r>
          </a:p>
          <a:p>
            <a:pPr marL="0" indent="0">
              <a:buNone/>
            </a:pPr>
            <a:r>
              <a:rPr lang="en-IN" dirty="0"/>
              <a:t>            &lt;td&gt;</a:t>
            </a:r>
          </a:p>
          <a:p>
            <a:pPr marL="0" indent="0">
              <a:buNone/>
            </a:pPr>
            <a:r>
              <a:rPr lang="en-US" dirty="0"/>
              <a:t>                &lt;font color="white"&gt;This text will appear white on black background.&lt;/font&gt;</a:t>
            </a:r>
          </a:p>
          <a:p>
            <a:pPr marL="0" indent="0">
              <a:buNone/>
            </a:pPr>
            <a:r>
              <a:rPr lang="en-IN" dirty="0"/>
              <a:t>            &lt;/td&gt;</a:t>
            </a:r>
          </a:p>
          <a:p>
            <a:pPr marL="0" indent="0">
              <a:buNone/>
            </a:pPr>
            <a:r>
              <a:rPr lang="en-IN" dirty="0"/>
              <a:t>        &lt;/</a:t>
            </a:r>
            <a:r>
              <a:rPr lang="en-IN" dirty="0" err="1"/>
              <a:t>tr</a:t>
            </a:r>
            <a:r>
              <a:rPr lang="en-IN" dirty="0"/>
              <a:t>&gt;</a:t>
            </a:r>
          </a:p>
          <a:p>
            <a:pPr marL="0" indent="0">
              <a:buNone/>
            </a:pPr>
            <a:r>
              <a:rPr lang="en-IN" dirty="0"/>
              <a:t>    &lt;/table&gt;</a:t>
            </a:r>
          </a:p>
          <a:p>
            <a:pPr marL="0" indent="0">
              <a:buNone/>
            </a:pPr>
            <a:r>
              <a:rPr lang="en-IN" dirty="0"/>
              <a:t>&lt;/body&gt;</a:t>
            </a:r>
          </a:p>
          <a:p>
            <a:pPr marL="0" indent="0">
              <a:buNone/>
            </a:pPr>
            <a:endParaRPr lang="en-IN" dirty="0"/>
          </a:p>
          <a:p>
            <a:pPr marL="0" indent="0">
              <a:buNone/>
            </a:pPr>
            <a:r>
              <a:rPr lang="en-IN" dirty="0"/>
              <a:t>&lt;/html&gt;</a:t>
            </a:r>
          </a:p>
        </p:txBody>
      </p:sp>
    </p:spTree>
    <p:extLst>
      <p:ext uri="{BB962C8B-B14F-4D97-AF65-F5344CB8AC3E}">
        <p14:creationId xmlns="" xmlns:p14="http://schemas.microsoft.com/office/powerpoint/2010/main" val="38145938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Nested HTML </a:t>
            </a:r>
            <a:r>
              <a:rPr lang="en-IN" dirty="0" smtClean="0"/>
              <a:t>Elements</a:t>
            </a:r>
            <a:endParaRPr lang="en-IN" dirty="0"/>
          </a:p>
        </p:txBody>
      </p:sp>
      <p:sp>
        <p:nvSpPr>
          <p:cNvPr id="3" name="Content Placeholder 2"/>
          <p:cNvSpPr>
            <a:spLocks noGrp="1"/>
          </p:cNvSpPr>
          <p:nvPr>
            <p:ph idx="1"/>
          </p:nvPr>
        </p:nvSpPr>
        <p:spPr/>
        <p:txBody>
          <a:bodyPr>
            <a:normAutofit fontScale="70000" lnSpcReduction="20000"/>
          </a:bodyPr>
          <a:lstStyle/>
          <a:p>
            <a:r>
              <a:rPr lang="en-IN" dirty="0"/>
              <a:t>&lt;!DOCTYPE html&gt;</a:t>
            </a:r>
          </a:p>
          <a:p>
            <a:r>
              <a:rPr lang="en-IN" dirty="0"/>
              <a:t>&lt;html&gt;</a:t>
            </a:r>
          </a:p>
          <a:p>
            <a:endParaRPr lang="en-IN" dirty="0"/>
          </a:p>
          <a:p>
            <a:r>
              <a:rPr lang="en-IN" dirty="0"/>
              <a:t>&lt;head&gt;</a:t>
            </a:r>
          </a:p>
          <a:p>
            <a:r>
              <a:rPr lang="en-IN" dirty="0"/>
              <a:t>    &lt;title&gt;Nested Elements Example&lt;/title&gt;</a:t>
            </a:r>
          </a:p>
          <a:p>
            <a:r>
              <a:rPr lang="en-IN" dirty="0"/>
              <a:t>&lt;/head&gt;</a:t>
            </a:r>
          </a:p>
          <a:p>
            <a:endParaRPr lang="en-IN" dirty="0"/>
          </a:p>
          <a:p>
            <a:r>
              <a:rPr lang="en-IN" dirty="0"/>
              <a:t>&lt;body&gt;</a:t>
            </a:r>
          </a:p>
          <a:p>
            <a:r>
              <a:rPr lang="en-US" dirty="0"/>
              <a:t>    &lt;h1&gt;This is &lt;i&gt;italic&lt;/i&gt; heading&lt;/h1&gt;</a:t>
            </a:r>
          </a:p>
          <a:p>
            <a:r>
              <a:rPr lang="en-US" dirty="0"/>
              <a:t>    &lt;p&gt;This is &lt;u&gt;underlined&lt;/u&gt; paragraph&lt;/p&gt;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3609119862"/>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HTML </a:t>
            </a:r>
            <a:r>
              <a:rPr lang="en-IN" dirty="0" err="1"/>
              <a:t>Colors</a:t>
            </a:r>
            <a:r>
              <a:rPr lang="en-IN" dirty="0"/>
              <a:t> - Hex </a:t>
            </a:r>
            <a:r>
              <a:rPr lang="en-IN" dirty="0" smtClean="0"/>
              <a:t>Codes</a:t>
            </a:r>
            <a:endParaRPr lang="en-IN" dirty="0"/>
          </a:p>
        </p:txBody>
      </p:sp>
      <p:sp>
        <p:nvSpPr>
          <p:cNvPr id="3" name="Content Placeholder 2"/>
          <p:cNvSpPr>
            <a:spLocks noGrp="1"/>
          </p:cNvSpPr>
          <p:nvPr>
            <p:ph idx="1"/>
          </p:nvPr>
        </p:nvSpPr>
        <p:spPr/>
        <p:txBody>
          <a:bodyPr>
            <a:normAutofit fontScale="92500" lnSpcReduction="10000"/>
          </a:bodyPr>
          <a:lstStyle/>
          <a:p>
            <a:r>
              <a:rPr lang="en-US" dirty="0"/>
              <a:t>A hexadecimal is a 6 digit representation of a color. The first two digits(RR) represent a red value, the next two are a green value(GG), and the last are the blue value(BB).</a:t>
            </a:r>
          </a:p>
          <a:p>
            <a:r>
              <a:rPr lang="en-US" dirty="0"/>
              <a:t>A hexadecimal value can be taken from any graphics software like Adobe Photoshop, </a:t>
            </a:r>
            <a:r>
              <a:rPr lang="en-US" dirty="0" err="1"/>
              <a:t>Paintshop</a:t>
            </a:r>
            <a:r>
              <a:rPr lang="en-US" dirty="0"/>
              <a:t> Pro or MS Paint.</a:t>
            </a:r>
          </a:p>
          <a:p>
            <a:r>
              <a:rPr lang="en-US" dirty="0"/>
              <a:t>Each hexadecimal code will be preceded by a pound or hash sign #. Following is a list of few colors using hexadecimal notation.</a:t>
            </a:r>
          </a:p>
          <a:p>
            <a:endParaRPr lang="en-IN" dirty="0"/>
          </a:p>
        </p:txBody>
      </p:sp>
    </p:spTree>
    <p:extLst>
      <p:ext uri="{BB962C8B-B14F-4D97-AF65-F5344CB8AC3E}">
        <p14:creationId xmlns="" xmlns:p14="http://schemas.microsoft.com/office/powerpoint/2010/main" val="3760243126"/>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3074" name="Picture 2"/>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29261" t="15909" r="12074" b="35606"/>
          <a:stretch/>
        </p:blipFill>
        <p:spPr bwMode="auto">
          <a:xfrm>
            <a:off x="304800" y="1371600"/>
            <a:ext cx="8458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730223335"/>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0000" lnSpcReduction="20000"/>
          </a:bodyPr>
          <a:lstStyle/>
          <a:p>
            <a:pPr marL="0" indent="0">
              <a:buNone/>
            </a:pPr>
            <a:r>
              <a:rPr lang="en-IN" dirty="0"/>
              <a:t>&lt;!DOCTYPE html&gt;</a:t>
            </a:r>
          </a:p>
          <a:p>
            <a:pPr marL="0" indent="0">
              <a:buNone/>
            </a:pPr>
            <a:r>
              <a:rPr lang="en-IN" dirty="0"/>
              <a:t>&lt;html&gt;</a:t>
            </a:r>
          </a:p>
          <a:p>
            <a:pPr marL="0" indent="0">
              <a:buNone/>
            </a:pPr>
            <a:endParaRPr lang="en-IN" dirty="0"/>
          </a:p>
          <a:p>
            <a:pPr marL="0" indent="0">
              <a:buNone/>
            </a:pPr>
            <a:r>
              <a:rPr lang="en-IN" dirty="0"/>
              <a:t>&lt;head&gt;</a:t>
            </a:r>
          </a:p>
          <a:p>
            <a:pPr marL="0" indent="0">
              <a:buNone/>
            </a:pPr>
            <a:r>
              <a:rPr lang="en-US" dirty="0"/>
              <a:t>    &lt;title&gt;HTML Colors by Hex&lt;/title&gt;</a:t>
            </a:r>
          </a:p>
          <a:p>
            <a:pPr marL="0" indent="0">
              <a:buNone/>
            </a:pPr>
            <a:r>
              <a:rPr lang="en-IN" dirty="0"/>
              <a:t>&lt;/head&gt;</a:t>
            </a:r>
          </a:p>
          <a:p>
            <a:pPr marL="0" indent="0">
              <a:buNone/>
            </a:pPr>
            <a:endParaRPr lang="en-IN" dirty="0"/>
          </a:p>
          <a:p>
            <a:pPr marL="0" indent="0">
              <a:buNone/>
            </a:pPr>
            <a:r>
              <a:rPr lang="en-US" dirty="0"/>
              <a:t>&lt;body text="#0000FF" </a:t>
            </a:r>
            <a:r>
              <a:rPr lang="en-US" dirty="0" err="1"/>
              <a:t>bgcolor</a:t>
            </a:r>
            <a:r>
              <a:rPr lang="en-US" dirty="0"/>
              <a:t>="#c0c0c0"&gt;</a:t>
            </a:r>
          </a:p>
          <a:p>
            <a:pPr marL="0" indent="0">
              <a:buNone/>
            </a:pPr>
            <a:r>
              <a:rPr lang="en-US" dirty="0"/>
              <a:t>    &lt;p&gt;Use different color </a:t>
            </a:r>
            <a:r>
              <a:rPr lang="en-US" dirty="0" err="1"/>
              <a:t>hexa</a:t>
            </a:r>
            <a:r>
              <a:rPr lang="en-US" dirty="0"/>
              <a:t> for </a:t>
            </a:r>
            <a:r>
              <a:rPr lang="en-US" dirty="0" err="1"/>
              <a:t>for</a:t>
            </a:r>
            <a:r>
              <a:rPr lang="en-US" dirty="0"/>
              <a:t> body and table and see the result.&lt;/p&gt;</a:t>
            </a:r>
          </a:p>
          <a:p>
            <a:pPr marL="0" indent="0">
              <a:buNone/>
            </a:pPr>
            <a:endParaRPr lang="en-IN" dirty="0"/>
          </a:p>
          <a:p>
            <a:pPr marL="0" indent="0">
              <a:buNone/>
            </a:pPr>
            <a:r>
              <a:rPr lang="en-IN" dirty="0"/>
              <a:t>    &lt;table </a:t>
            </a:r>
            <a:r>
              <a:rPr lang="en-IN" dirty="0" err="1"/>
              <a:t>bgcolor</a:t>
            </a:r>
            <a:r>
              <a:rPr lang="en-IN" dirty="0"/>
              <a:t>="#000000"&gt;</a:t>
            </a:r>
          </a:p>
          <a:p>
            <a:pPr marL="0" indent="0">
              <a:buNone/>
            </a:pPr>
            <a:r>
              <a:rPr lang="en-IN" dirty="0"/>
              <a:t>        &lt;</a:t>
            </a:r>
            <a:r>
              <a:rPr lang="en-IN" dirty="0" err="1"/>
              <a:t>tr</a:t>
            </a:r>
            <a:r>
              <a:rPr lang="en-IN" dirty="0"/>
              <a:t>&gt;</a:t>
            </a:r>
          </a:p>
          <a:p>
            <a:pPr marL="0" indent="0">
              <a:buNone/>
            </a:pPr>
            <a:r>
              <a:rPr lang="en-IN" dirty="0"/>
              <a:t>            &lt;td&gt;</a:t>
            </a:r>
          </a:p>
          <a:p>
            <a:pPr marL="0" indent="0">
              <a:buNone/>
            </a:pPr>
            <a:r>
              <a:rPr lang="en-US" dirty="0"/>
              <a:t>                &lt;font color="#FFFFFF"&gt;This text will appear white on black background.&lt;/font&gt;</a:t>
            </a:r>
          </a:p>
          <a:p>
            <a:pPr marL="0" indent="0">
              <a:buNone/>
            </a:pPr>
            <a:r>
              <a:rPr lang="en-IN" dirty="0"/>
              <a:t>            &lt;/td&gt;</a:t>
            </a:r>
          </a:p>
          <a:p>
            <a:pPr marL="0" indent="0">
              <a:buNone/>
            </a:pPr>
            <a:r>
              <a:rPr lang="en-IN" dirty="0"/>
              <a:t>        &lt;/</a:t>
            </a:r>
            <a:r>
              <a:rPr lang="en-IN" dirty="0" err="1"/>
              <a:t>tr</a:t>
            </a:r>
            <a:r>
              <a:rPr lang="en-IN" dirty="0"/>
              <a:t>&gt;</a:t>
            </a:r>
          </a:p>
          <a:p>
            <a:pPr marL="0" indent="0">
              <a:buNone/>
            </a:pPr>
            <a:r>
              <a:rPr lang="en-IN" dirty="0"/>
              <a:t>    &lt;/table&gt;</a:t>
            </a:r>
          </a:p>
          <a:p>
            <a:pPr marL="0" indent="0">
              <a:buNone/>
            </a:pPr>
            <a:r>
              <a:rPr lang="en-IN" dirty="0"/>
              <a:t>&lt;/body&gt;</a:t>
            </a:r>
          </a:p>
          <a:p>
            <a:pPr marL="0" indent="0">
              <a:buNone/>
            </a:pPr>
            <a:endParaRPr lang="en-IN" dirty="0"/>
          </a:p>
          <a:p>
            <a:pPr marL="0" indent="0">
              <a:buNone/>
            </a:pPr>
            <a:r>
              <a:rPr lang="en-IN" dirty="0"/>
              <a:t>&lt;/html&gt;</a:t>
            </a:r>
          </a:p>
        </p:txBody>
      </p:sp>
    </p:spTree>
    <p:extLst>
      <p:ext uri="{BB962C8B-B14F-4D97-AF65-F5344CB8AC3E}">
        <p14:creationId xmlns="" xmlns:p14="http://schemas.microsoft.com/office/powerpoint/2010/main" val="849231083"/>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HTML </a:t>
            </a:r>
            <a:r>
              <a:rPr lang="en-IN" dirty="0" err="1"/>
              <a:t>Colors</a:t>
            </a:r>
            <a:r>
              <a:rPr lang="en-IN" dirty="0"/>
              <a:t> - RGB Values</a:t>
            </a:r>
            <a:br>
              <a:rPr lang="en-IN" dirty="0"/>
            </a:br>
            <a:endParaRPr lang="en-IN" dirty="0"/>
          </a:p>
        </p:txBody>
      </p:sp>
      <p:sp>
        <p:nvSpPr>
          <p:cNvPr id="3" name="Content Placeholder 2"/>
          <p:cNvSpPr>
            <a:spLocks noGrp="1"/>
          </p:cNvSpPr>
          <p:nvPr>
            <p:ph idx="1"/>
          </p:nvPr>
        </p:nvSpPr>
        <p:spPr/>
        <p:txBody>
          <a:bodyPr/>
          <a:lstStyle/>
          <a:p>
            <a:r>
              <a:rPr lang="en-US" dirty="0"/>
              <a:t>This color value is specified using the </a:t>
            </a:r>
            <a:r>
              <a:rPr lang="en-US" b="1" dirty="0" err="1"/>
              <a:t>rgb</a:t>
            </a:r>
            <a:r>
              <a:rPr lang="en-US" b="1" dirty="0"/>
              <a:t>( )</a:t>
            </a:r>
            <a:r>
              <a:rPr lang="en-US" dirty="0"/>
              <a:t> property. This property takes three values, one each for red, green, and blue. The value can be an integer between 0 and 255 or a percentage.</a:t>
            </a:r>
          </a:p>
          <a:p>
            <a:r>
              <a:rPr lang="en-US" b="1" dirty="0"/>
              <a:t>Note</a:t>
            </a:r>
            <a:r>
              <a:rPr lang="en-US" dirty="0"/>
              <a:t> − All the browsers does not support </a:t>
            </a:r>
            <a:r>
              <a:rPr lang="en-US" dirty="0" err="1"/>
              <a:t>rgb</a:t>
            </a:r>
            <a:r>
              <a:rPr lang="en-US" dirty="0"/>
              <a:t>() property of color so it is recommended not to use it.</a:t>
            </a:r>
          </a:p>
          <a:p>
            <a:endParaRPr lang="en-IN" dirty="0"/>
          </a:p>
        </p:txBody>
      </p:sp>
    </p:spTree>
    <p:extLst>
      <p:ext uri="{BB962C8B-B14F-4D97-AF65-F5344CB8AC3E}">
        <p14:creationId xmlns="" xmlns:p14="http://schemas.microsoft.com/office/powerpoint/2010/main" val="104875798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098" name="Picture 2"/>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29261" t="20643" r="14489" b="31061"/>
          <a:stretch/>
        </p:blipFill>
        <p:spPr bwMode="auto">
          <a:xfrm>
            <a:off x="152400" y="1226127"/>
            <a:ext cx="8686800" cy="52716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246124835"/>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0000" lnSpcReduction="20000"/>
          </a:bodyPr>
          <a:lstStyle/>
          <a:p>
            <a:pPr marL="0" indent="0">
              <a:buNone/>
            </a:pPr>
            <a:r>
              <a:rPr lang="en-IN" dirty="0"/>
              <a:t>&lt;!DOCTYPE html&gt;</a:t>
            </a:r>
          </a:p>
          <a:p>
            <a:pPr marL="0" indent="0">
              <a:buNone/>
            </a:pPr>
            <a:r>
              <a:rPr lang="en-IN" dirty="0"/>
              <a:t>&lt;html&gt;</a:t>
            </a:r>
          </a:p>
          <a:p>
            <a:pPr marL="0" indent="0">
              <a:buNone/>
            </a:pPr>
            <a:endParaRPr lang="en-IN" dirty="0"/>
          </a:p>
          <a:p>
            <a:pPr marL="0" indent="0">
              <a:buNone/>
            </a:pPr>
            <a:r>
              <a:rPr lang="en-IN" dirty="0"/>
              <a:t>&lt;head&gt;</a:t>
            </a:r>
          </a:p>
          <a:p>
            <a:pPr marL="0" indent="0">
              <a:buNone/>
            </a:pPr>
            <a:r>
              <a:rPr lang="en-US" dirty="0"/>
              <a:t>    &lt;title&gt;HTML Colors by RGB code&lt;/title&gt;</a:t>
            </a:r>
          </a:p>
          <a:p>
            <a:pPr marL="0" indent="0">
              <a:buNone/>
            </a:pPr>
            <a:r>
              <a:rPr lang="en-IN" dirty="0"/>
              <a:t>&lt;/head&gt;</a:t>
            </a:r>
          </a:p>
          <a:p>
            <a:pPr marL="0" indent="0">
              <a:buNone/>
            </a:pPr>
            <a:endParaRPr lang="en-IN" dirty="0"/>
          </a:p>
          <a:p>
            <a:pPr marL="0" indent="0">
              <a:buNone/>
            </a:pPr>
            <a:r>
              <a:rPr lang="en-US" dirty="0"/>
              <a:t>&lt;body text="</a:t>
            </a:r>
            <a:r>
              <a:rPr lang="en-US" dirty="0" err="1"/>
              <a:t>rgb</a:t>
            </a:r>
            <a:r>
              <a:rPr lang="en-US" dirty="0"/>
              <a:t>(0,0,255)" </a:t>
            </a:r>
            <a:r>
              <a:rPr lang="en-US" dirty="0" err="1"/>
              <a:t>bgcolor</a:t>
            </a:r>
            <a:r>
              <a:rPr lang="en-US" dirty="0"/>
              <a:t>="</a:t>
            </a:r>
            <a:r>
              <a:rPr lang="en-US" dirty="0" err="1"/>
              <a:t>rgb</a:t>
            </a:r>
            <a:r>
              <a:rPr lang="en-US" dirty="0"/>
              <a:t>(0,144,0)"&gt;</a:t>
            </a:r>
          </a:p>
          <a:p>
            <a:pPr marL="0" indent="0">
              <a:buNone/>
            </a:pPr>
            <a:r>
              <a:rPr lang="en-US" dirty="0"/>
              <a:t>    &lt;p&gt;Use different color code for </a:t>
            </a:r>
            <a:r>
              <a:rPr lang="en-US" dirty="0" err="1"/>
              <a:t>for</a:t>
            </a:r>
            <a:r>
              <a:rPr lang="en-US" dirty="0"/>
              <a:t> body and table and see the result.&lt;/p&gt;</a:t>
            </a:r>
          </a:p>
          <a:p>
            <a:pPr marL="0" indent="0">
              <a:buNone/>
            </a:pPr>
            <a:endParaRPr lang="en-IN" dirty="0"/>
          </a:p>
          <a:p>
            <a:pPr marL="0" indent="0">
              <a:buNone/>
            </a:pPr>
            <a:r>
              <a:rPr lang="en-IN" dirty="0"/>
              <a:t>    &lt;table </a:t>
            </a:r>
            <a:r>
              <a:rPr lang="en-IN" dirty="0" err="1"/>
              <a:t>bgcolor</a:t>
            </a:r>
            <a:r>
              <a:rPr lang="en-IN" dirty="0"/>
              <a:t>="</a:t>
            </a:r>
            <a:r>
              <a:rPr lang="en-IN" dirty="0" err="1"/>
              <a:t>rgb</a:t>
            </a:r>
            <a:r>
              <a:rPr lang="en-IN" dirty="0"/>
              <a:t>(0,0,0)"&gt;</a:t>
            </a:r>
          </a:p>
          <a:p>
            <a:pPr marL="0" indent="0">
              <a:buNone/>
            </a:pPr>
            <a:r>
              <a:rPr lang="en-IN" dirty="0"/>
              <a:t>        &lt;</a:t>
            </a:r>
            <a:r>
              <a:rPr lang="en-IN" dirty="0" err="1"/>
              <a:t>tr</a:t>
            </a:r>
            <a:r>
              <a:rPr lang="en-IN" dirty="0"/>
              <a:t>&gt;</a:t>
            </a:r>
          </a:p>
          <a:p>
            <a:pPr marL="0" indent="0">
              <a:buNone/>
            </a:pPr>
            <a:r>
              <a:rPr lang="en-IN" dirty="0"/>
              <a:t>            &lt;td&gt;</a:t>
            </a:r>
          </a:p>
          <a:p>
            <a:pPr marL="0" indent="0">
              <a:buNone/>
            </a:pPr>
            <a:r>
              <a:rPr lang="en-US" dirty="0"/>
              <a:t>                &lt;font color="</a:t>
            </a:r>
            <a:r>
              <a:rPr lang="en-US" dirty="0" err="1"/>
              <a:t>rgb</a:t>
            </a:r>
            <a:r>
              <a:rPr lang="en-US" dirty="0"/>
              <a:t>(255,255,255)"&gt;This text will appear white on black background.&lt;/font&gt;</a:t>
            </a:r>
          </a:p>
          <a:p>
            <a:pPr marL="0" indent="0">
              <a:buNone/>
            </a:pPr>
            <a:r>
              <a:rPr lang="en-IN" dirty="0"/>
              <a:t>            &lt;/td&gt;</a:t>
            </a:r>
          </a:p>
          <a:p>
            <a:pPr marL="0" indent="0">
              <a:buNone/>
            </a:pPr>
            <a:r>
              <a:rPr lang="en-IN" dirty="0"/>
              <a:t>        &lt;/</a:t>
            </a:r>
            <a:r>
              <a:rPr lang="en-IN" dirty="0" err="1"/>
              <a:t>tr</a:t>
            </a:r>
            <a:r>
              <a:rPr lang="en-IN" dirty="0"/>
              <a:t>&gt;</a:t>
            </a:r>
          </a:p>
          <a:p>
            <a:pPr marL="0" indent="0">
              <a:buNone/>
            </a:pPr>
            <a:r>
              <a:rPr lang="en-IN" dirty="0"/>
              <a:t>    &lt;/table&gt;</a:t>
            </a:r>
          </a:p>
          <a:p>
            <a:pPr marL="0" indent="0">
              <a:buNone/>
            </a:pPr>
            <a:r>
              <a:rPr lang="en-IN" dirty="0"/>
              <a:t>&lt;/body&gt;</a:t>
            </a:r>
          </a:p>
          <a:p>
            <a:pPr marL="0" indent="0">
              <a:buNone/>
            </a:pPr>
            <a:endParaRPr lang="en-IN" dirty="0"/>
          </a:p>
          <a:p>
            <a:pPr marL="0" indent="0">
              <a:buNone/>
            </a:pPr>
            <a:r>
              <a:rPr lang="en-IN" dirty="0"/>
              <a:t>&lt;/html&gt;</a:t>
            </a:r>
          </a:p>
        </p:txBody>
      </p:sp>
    </p:spTree>
    <p:extLst>
      <p:ext uri="{BB962C8B-B14F-4D97-AF65-F5344CB8AC3E}">
        <p14:creationId xmlns="" xmlns:p14="http://schemas.microsoft.com/office/powerpoint/2010/main" val="307131447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Browser Safe </a:t>
            </a:r>
            <a:r>
              <a:rPr lang="en-IN" dirty="0" err="1" smtClean="0"/>
              <a:t>Colors</a:t>
            </a:r>
            <a:endParaRPr lang="en-IN" dirty="0"/>
          </a:p>
        </p:txBody>
      </p:sp>
      <p:sp>
        <p:nvSpPr>
          <p:cNvPr id="3" name="Content Placeholder 2"/>
          <p:cNvSpPr>
            <a:spLocks noGrp="1"/>
          </p:cNvSpPr>
          <p:nvPr>
            <p:ph idx="1"/>
          </p:nvPr>
        </p:nvSpPr>
        <p:spPr/>
        <p:txBody>
          <a:bodyPr/>
          <a:lstStyle/>
          <a:p>
            <a:r>
              <a:rPr lang="en-US" dirty="0"/>
              <a:t>Here is the list of 216 colors which are supposed to be safest and computer independent colors. These colors very from </a:t>
            </a:r>
            <a:r>
              <a:rPr lang="en-US" dirty="0" err="1"/>
              <a:t>hexa</a:t>
            </a:r>
            <a:r>
              <a:rPr lang="en-US" dirty="0"/>
              <a:t> code 000000 to FFFFFF and they will be supported by all the computers having 256 color palette.</a:t>
            </a:r>
          </a:p>
          <a:p>
            <a:r>
              <a:rPr lang="en-US" dirty="0"/>
              <a:t/>
            </a:r>
            <a:br>
              <a:rPr lang="en-US" dirty="0"/>
            </a:br>
            <a:endParaRPr lang="en-IN" dirty="0"/>
          </a:p>
        </p:txBody>
      </p:sp>
    </p:spTree>
    <p:extLst>
      <p:ext uri="{BB962C8B-B14F-4D97-AF65-F5344CB8AC3E}">
        <p14:creationId xmlns="" xmlns:p14="http://schemas.microsoft.com/office/powerpoint/2010/main" val="382446494"/>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5122" name="Picture 2"/>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30398" t="9091" r="6250" b="14962"/>
          <a:stretch/>
        </p:blipFill>
        <p:spPr bwMode="auto">
          <a:xfrm>
            <a:off x="152400" y="381000"/>
            <a:ext cx="8839200" cy="63176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69599646"/>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6146" name="Picture 2"/>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30540" t="9469" r="5256" b="14962"/>
          <a:stretch/>
        </p:blipFill>
        <p:spPr bwMode="auto">
          <a:xfrm>
            <a:off x="83125" y="381000"/>
            <a:ext cx="8894620" cy="6096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204470184"/>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HTML - </a:t>
            </a:r>
            <a:r>
              <a:rPr lang="en-IN" dirty="0" smtClean="0"/>
              <a:t>Fonts</a:t>
            </a:r>
            <a:endParaRPr lang="en-IN" dirty="0"/>
          </a:p>
        </p:txBody>
      </p:sp>
      <p:sp>
        <p:nvSpPr>
          <p:cNvPr id="3" name="Content Placeholder 2"/>
          <p:cNvSpPr>
            <a:spLocks noGrp="1"/>
          </p:cNvSpPr>
          <p:nvPr>
            <p:ph idx="1"/>
          </p:nvPr>
        </p:nvSpPr>
        <p:spPr/>
        <p:txBody>
          <a:bodyPr>
            <a:normAutofit fontScale="92500" lnSpcReduction="20000"/>
          </a:bodyPr>
          <a:lstStyle/>
          <a:p>
            <a:r>
              <a:rPr lang="en-US" dirty="0"/>
              <a:t>Fonts play a </a:t>
            </a:r>
            <a:r>
              <a:rPr lang="en-US" dirty="0">
                <a:latin typeface="Castellar" pitchFamily="18" charset="0"/>
              </a:rPr>
              <a:t>very</a:t>
            </a:r>
            <a:r>
              <a:rPr lang="en-US" dirty="0"/>
              <a:t> important role in making a website more user friendly and increasing content readability. Font face and color depends entirely on the computer and browser that is being used to view your page but you can use HTML </a:t>
            </a:r>
            <a:r>
              <a:rPr lang="en-US" b="1" dirty="0"/>
              <a:t>&lt;font&gt;</a:t>
            </a:r>
            <a:r>
              <a:rPr lang="en-US" dirty="0"/>
              <a:t> tag to add style, size, and color to the text on your website. You can use a </a:t>
            </a:r>
            <a:r>
              <a:rPr lang="en-US" b="1" dirty="0"/>
              <a:t>&lt;</a:t>
            </a:r>
            <a:r>
              <a:rPr lang="en-US" b="1" dirty="0" err="1"/>
              <a:t>basefont</a:t>
            </a:r>
            <a:r>
              <a:rPr lang="en-US" b="1" dirty="0"/>
              <a:t>&gt;</a:t>
            </a:r>
            <a:r>
              <a:rPr lang="en-US" dirty="0"/>
              <a:t> tag to set all of your text to the same size, face, and color.</a:t>
            </a:r>
          </a:p>
          <a:p>
            <a:r>
              <a:rPr lang="en-US" dirty="0"/>
              <a:t/>
            </a:r>
            <a:br>
              <a:rPr lang="en-US" dirty="0"/>
            </a:br>
            <a:endParaRPr lang="en-IN" dirty="0"/>
          </a:p>
        </p:txBody>
      </p:sp>
    </p:spTree>
    <p:extLst>
      <p:ext uri="{BB962C8B-B14F-4D97-AF65-F5344CB8AC3E}">
        <p14:creationId xmlns="" xmlns:p14="http://schemas.microsoft.com/office/powerpoint/2010/main" val="35869463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r>
              <a:rPr lang="en-US" b="1" dirty="0"/>
              <a:t>HTML</a:t>
            </a:r>
            <a:r>
              <a:rPr lang="en-US" dirty="0"/>
              <a:t> stands for </a:t>
            </a:r>
            <a:r>
              <a:rPr lang="en-US" b="1" dirty="0"/>
              <a:t>Hyper Text Markup Language</a:t>
            </a:r>
            <a:r>
              <a:rPr lang="en-US" dirty="0"/>
              <a:t>, which is the most widely used language on Web to develop web pages</a:t>
            </a:r>
            <a:r>
              <a:rPr lang="en-US" dirty="0" smtClean="0"/>
              <a:t>.</a:t>
            </a:r>
          </a:p>
          <a:p>
            <a:r>
              <a:rPr lang="en-US" dirty="0"/>
              <a:t> </a:t>
            </a:r>
            <a:r>
              <a:rPr lang="en-US" b="1" dirty="0"/>
              <a:t>HTML</a:t>
            </a:r>
            <a:r>
              <a:rPr lang="en-US" dirty="0"/>
              <a:t> was created by Berners-Lee in late 1991 but "HTML 2.0" was the first standard HTML specification which was published in 1995. HTML 4.01 was a major version of HTML and it was published in late 1999. </a:t>
            </a:r>
            <a:endParaRPr lang="en-US" dirty="0" smtClean="0"/>
          </a:p>
          <a:p>
            <a:r>
              <a:rPr lang="en-US" dirty="0" smtClean="0"/>
              <a:t>Though </a:t>
            </a:r>
            <a:r>
              <a:rPr lang="en-US" dirty="0"/>
              <a:t>HTML 4.01 version is widely used but currently we are having HTML-5 version which is an extension to HTML 4.01, and this version was published in 2012.</a:t>
            </a:r>
            <a:endParaRPr lang="en-IN" dirty="0"/>
          </a:p>
        </p:txBody>
      </p:sp>
    </p:spTree>
    <p:extLst>
      <p:ext uri="{BB962C8B-B14F-4D97-AF65-F5344CB8AC3E}">
        <p14:creationId xmlns="" xmlns:p14="http://schemas.microsoft.com/office/powerpoint/2010/main" val="22233430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HTML - </a:t>
            </a:r>
            <a:r>
              <a:rPr lang="en-IN" dirty="0" smtClean="0"/>
              <a:t>Attributes</a:t>
            </a:r>
            <a:endParaRPr lang="en-IN" dirty="0"/>
          </a:p>
        </p:txBody>
      </p:sp>
      <p:sp>
        <p:nvSpPr>
          <p:cNvPr id="3" name="Content Placeholder 2"/>
          <p:cNvSpPr>
            <a:spLocks noGrp="1"/>
          </p:cNvSpPr>
          <p:nvPr>
            <p:ph idx="1"/>
          </p:nvPr>
        </p:nvSpPr>
        <p:spPr/>
        <p:txBody>
          <a:bodyPr/>
          <a:lstStyle/>
          <a:p>
            <a:r>
              <a:rPr lang="en-US" dirty="0"/>
              <a:t>An attribute is used to define the characteristics of an HTML element and is placed inside the element's opening tag. All attributes are made up of two parts − a </a:t>
            </a:r>
            <a:r>
              <a:rPr lang="en-US" b="1" dirty="0"/>
              <a:t>name</a:t>
            </a:r>
            <a:r>
              <a:rPr lang="en-US" dirty="0"/>
              <a:t> and a </a:t>
            </a:r>
            <a:r>
              <a:rPr lang="en-US" b="1" dirty="0"/>
              <a:t>value</a:t>
            </a:r>
            <a:endParaRPr lang="en-IN" dirty="0"/>
          </a:p>
        </p:txBody>
      </p:sp>
    </p:spTree>
    <p:extLst>
      <p:ext uri="{BB962C8B-B14F-4D97-AF65-F5344CB8AC3E}">
        <p14:creationId xmlns="" xmlns:p14="http://schemas.microsoft.com/office/powerpoint/2010/main" val="866056252"/>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Set Font </a:t>
            </a:r>
            <a:r>
              <a:rPr lang="en-IN" dirty="0" smtClean="0"/>
              <a:t>Size</a:t>
            </a:r>
            <a:endParaRPr lang="en-IN" dirty="0"/>
          </a:p>
        </p:txBody>
      </p:sp>
      <p:sp>
        <p:nvSpPr>
          <p:cNvPr id="3" name="Content Placeholder 2"/>
          <p:cNvSpPr>
            <a:spLocks noGrp="1"/>
          </p:cNvSpPr>
          <p:nvPr>
            <p:ph idx="1"/>
          </p:nvPr>
        </p:nvSpPr>
        <p:spPr/>
        <p:txBody>
          <a:bodyPr/>
          <a:lstStyle/>
          <a:p>
            <a:r>
              <a:rPr lang="en-US" dirty="0"/>
              <a:t>You can set content font size using </a:t>
            </a:r>
            <a:r>
              <a:rPr lang="en-US" b="1" dirty="0"/>
              <a:t>size</a:t>
            </a:r>
            <a:r>
              <a:rPr lang="en-US" dirty="0"/>
              <a:t> attribute. The range of accepted values is from 1(smallest) to 7(largest). The default size of a font is 3.</a:t>
            </a:r>
          </a:p>
          <a:p>
            <a:r>
              <a:rPr lang="en-US" dirty="0"/>
              <a:t/>
            </a:r>
            <a:br>
              <a:rPr lang="en-US" dirty="0"/>
            </a:br>
            <a:endParaRPr lang="en-IN" dirty="0"/>
          </a:p>
        </p:txBody>
      </p:sp>
    </p:spTree>
    <p:extLst>
      <p:ext uri="{BB962C8B-B14F-4D97-AF65-F5344CB8AC3E}">
        <p14:creationId xmlns="" xmlns:p14="http://schemas.microsoft.com/office/powerpoint/2010/main" val="1573734562"/>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r>
              <a:rPr lang="en-IN" dirty="0"/>
              <a:t>&lt;!DOCTYPE html&gt;</a:t>
            </a:r>
          </a:p>
          <a:p>
            <a:r>
              <a:rPr lang="en-IN" dirty="0"/>
              <a:t>&lt;html&gt;</a:t>
            </a:r>
          </a:p>
          <a:p>
            <a:endParaRPr lang="en-IN" dirty="0"/>
          </a:p>
          <a:p>
            <a:r>
              <a:rPr lang="en-IN" dirty="0"/>
              <a:t>&lt;head&gt;</a:t>
            </a:r>
          </a:p>
          <a:p>
            <a:r>
              <a:rPr lang="en-IN" dirty="0"/>
              <a:t>    &lt;title&gt;Setting Font Size&lt;/title&gt;</a:t>
            </a:r>
          </a:p>
          <a:p>
            <a:r>
              <a:rPr lang="en-IN" dirty="0"/>
              <a:t>&lt;/head&gt;</a:t>
            </a:r>
          </a:p>
          <a:p>
            <a:endParaRPr lang="en-IN" dirty="0"/>
          </a:p>
          <a:p>
            <a:r>
              <a:rPr lang="en-IN" dirty="0"/>
              <a:t>&lt;body&gt;</a:t>
            </a:r>
          </a:p>
          <a:p>
            <a:r>
              <a:rPr lang="fr-FR" dirty="0"/>
              <a:t>    &lt;font size="1"&gt;Font size = "1"&lt;/font&gt;&lt;</a:t>
            </a:r>
            <a:r>
              <a:rPr lang="fr-FR" dirty="0" err="1"/>
              <a:t>br</a:t>
            </a:r>
            <a:r>
              <a:rPr lang="fr-FR" dirty="0"/>
              <a:t> /&gt;</a:t>
            </a:r>
          </a:p>
          <a:p>
            <a:r>
              <a:rPr lang="fr-FR" dirty="0"/>
              <a:t>    &lt;font size="2"&gt;Font size = "2"&lt;/font&gt;&lt;</a:t>
            </a:r>
            <a:r>
              <a:rPr lang="fr-FR" dirty="0" err="1"/>
              <a:t>br</a:t>
            </a:r>
            <a:r>
              <a:rPr lang="fr-FR" dirty="0"/>
              <a:t> /&gt;</a:t>
            </a:r>
          </a:p>
          <a:p>
            <a:r>
              <a:rPr lang="fr-FR" dirty="0"/>
              <a:t>    &lt;font size="3"&gt;Font size = "3"&lt;/font&gt;&lt;</a:t>
            </a:r>
            <a:r>
              <a:rPr lang="fr-FR" dirty="0" err="1"/>
              <a:t>br</a:t>
            </a:r>
            <a:r>
              <a:rPr lang="fr-FR" dirty="0"/>
              <a:t> /&gt;</a:t>
            </a:r>
          </a:p>
          <a:p>
            <a:r>
              <a:rPr lang="fr-FR" dirty="0"/>
              <a:t>    &lt;font size="4"&gt;Font size = "4"&lt;/font&gt;&lt;</a:t>
            </a:r>
            <a:r>
              <a:rPr lang="fr-FR" dirty="0" err="1"/>
              <a:t>br</a:t>
            </a:r>
            <a:r>
              <a:rPr lang="fr-FR" dirty="0"/>
              <a:t> /&gt;</a:t>
            </a:r>
          </a:p>
          <a:p>
            <a:r>
              <a:rPr lang="fr-FR" dirty="0"/>
              <a:t>    &lt;font size="5"&gt;Font size = "5"&lt;/font&gt;&lt;</a:t>
            </a:r>
            <a:r>
              <a:rPr lang="fr-FR" dirty="0" err="1"/>
              <a:t>br</a:t>
            </a:r>
            <a:r>
              <a:rPr lang="fr-FR" dirty="0"/>
              <a:t> /&gt;</a:t>
            </a:r>
          </a:p>
          <a:p>
            <a:r>
              <a:rPr lang="fr-FR" dirty="0"/>
              <a:t>    &lt;font size="6"&gt;Font size = "6"&lt;/font&gt;&lt;</a:t>
            </a:r>
            <a:r>
              <a:rPr lang="fr-FR" dirty="0" err="1"/>
              <a:t>br</a:t>
            </a:r>
            <a:r>
              <a:rPr lang="fr-FR" dirty="0"/>
              <a:t> /&gt;</a:t>
            </a:r>
          </a:p>
          <a:p>
            <a:r>
              <a:rPr lang="fr-FR" dirty="0"/>
              <a:t>    &lt;font size="7"&gt;Font size = "7"&lt;/font&gt;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125435808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Relative Font </a:t>
            </a:r>
            <a:r>
              <a:rPr lang="en-IN" dirty="0" smtClean="0"/>
              <a:t>Size</a:t>
            </a:r>
            <a:endParaRPr lang="en-IN" dirty="0"/>
          </a:p>
        </p:txBody>
      </p:sp>
      <p:sp>
        <p:nvSpPr>
          <p:cNvPr id="3" name="Content Placeholder 2"/>
          <p:cNvSpPr>
            <a:spLocks noGrp="1"/>
          </p:cNvSpPr>
          <p:nvPr>
            <p:ph idx="1"/>
          </p:nvPr>
        </p:nvSpPr>
        <p:spPr/>
        <p:txBody>
          <a:bodyPr>
            <a:normAutofit fontScale="55000" lnSpcReduction="20000"/>
          </a:bodyPr>
          <a:lstStyle/>
          <a:p>
            <a:r>
              <a:rPr lang="en-IN" dirty="0"/>
              <a:t>&lt;!DOCTYPE html&gt;</a:t>
            </a:r>
          </a:p>
          <a:p>
            <a:r>
              <a:rPr lang="en-IN" dirty="0"/>
              <a:t>&lt;html&gt;</a:t>
            </a:r>
          </a:p>
          <a:p>
            <a:endParaRPr lang="en-IN" dirty="0"/>
          </a:p>
          <a:p>
            <a:r>
              <a:rPr lang="en-IN" dirty="0"/>
              <a:t>&lt;head&gt;</a:t>
            </a:r>
          </a:p>
          <a:p>
            <a:r>
              <a:rPr lang="en-IN" dirty="0"/>
              <a:t>    &lt;title&gt;Relative Font Size&lt;/title&gt;</a:t>
            </a:r>
          </a:p>
          <a:p>
            <a:r>
              <a:rPr lang="en-IN" dirty="0"/>
              <a:t>&lt;/head&gt;</a:t>
            </a:r>
          </a:p>
          <a:p>
            <a:endParaRPr lang="en-IN" dirty="0"/>
          </a:p>
          <a:p>
            <a:r>
              <a:rPr lang="en-IN" dirty="0"/>
              <a:t>&lt;body&gt;</a:t>
            </a:r>
          </a:p>
          <a:p>
            <a:r>
              <a:rPr lang="fr-FR" dirty="0"/>
              <a:t>    &lt;font size="-1"&gt;Font size = "-1"&lt;/font&gt;&lt;</a:t>
            </a:r>
            <a:r>
              <a:rPr lang="fr-FR" dirty="0" err="1"/>
              <a:t>br</a:t>
            </a:r>
            <a:r>
              <a:rPr lang="fr-FR" dirty="0"/>
              <a:t> /&gt;</a:t>
            </a:r>
          </a:p>
          <a:p>
            <a:r>
              <a:rPr lang="fr-FR" dirty="0"/>
              <a:t>    &lt;font size="+6"&gt;Font size = "+1"&lt;/font&gt;&lt;</a:t>
            </a:r>
            <a:r>
              <a:rPr lang="fr-FR" dirty="0" err="1"/>
              <a:t>br</a:t>
            </a:r>
            <a:r>
              <a:rPr lang="fr-FR" dirty="0"/>
              <a:t> /&gt;</a:t>
            </a:r>
          </a:p>
          <a:p>
            <a:r>
              <a:rPr lang="fr-FR" dirty="0"/>
              <a:t>    &lt;font size="+2"&gt;Font size = "+2"&lt;/font&gt;&lt;</a:t>
            </a:r>
            <a:r>
              <a:rPr lang="fr-FR" dirty="0" err="1"/>
              <a:t>br</a:t>
            </a:r>
            <a:r>
              <a:rPr lang="fr-FR" dirty="0"/>
              <a:t> /&gt;</a:t>
            </a:r>
          </a:p>
          <a:p>
            <a:r>
              <a:rPr lang="fr-FR" dirty="0"/>
              <a:t>    &lt;font size="+3"&gt;Font size = "+3"&lt;/font&gt;&lt;</a:t>
            </a:r>
            <a:r>
              <a:rPr lang="fr-FR" dirty="0" err="1"/>
              <a:t>br</a:t>
            </a:r>
            <a:r>
              <a:rPr lang="fr-FR" dirty="0"/>
              <a:t> /&gt;</a:t>
            </a:r>
          </a:p>
          <a:p>
            <a:r>
              <a:rPr lang="fr-FR" dirty="0"/>
              <a:t>    &lt;font size="+4"&gt;Font size = "+4"&lt;/font&gt;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207185639"/>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Setting Font </a:t>
            </a:r>
            <a:r>
              <a:rPr lang="en-IN" dirty="0" smtClean="0"/>
              <a:t>Face</a:t>
            </a:r>
            <a:endParaRPr lang="en-IN" dirty="0"/>
          </a:p>
        </p:txBody>
      </p:sp>
      <p:sp>
        <p:nvSpPr>
          <p:cNvPr id="3" name="Content Placeholder 2"/>
          <p:cNvSpPr>
            <a:spLocks noGrp="1"/>
          </p:cNvSpPr>
          <p:nvPr>
            <p:ph idx="1"/>
          </p:nvPr>
        </p:nvSpPr>
        <p:spPr/>
        <p:txBody>
          <a:bodyPr/>
          <a:lstStyle/>
          <a:p>
            <a:r>
              <a:rPr lang="en-US" dirty="0"/>
              <a:t>You can set font face using </a:t>
            </a:r>
            <a:r>
              <a:rPr lang="en-US" i="1" dirty="0"/>
              <a:t>face</a:t>
            </a:r>
            <a:r>
              <a:rPr lang="en-US" dirty="0"/>
              <a:t> attribute but be aware that if the user viewing the page doesn't have the font installed, they will not be able to see it. Instead user will see the default font face applicable to the user's computer.</a:t>
            </a:r>
          </a:p>
          <a:p>
            <a:r>
              <a:rPr lang="en-US" dirty="0"/>
              <a:t/>
            </a:r>
            <a:br>
              <a:rPr lang="en-US" dirty="0"/>
            </a:br>
            <a:endParaRPr lang="en-IN" dirty="0"/>
          </a:p>
        </p:txBody>
      </p:sp>
    </p:spTree>
    <p:extLst>
      <p:ext uri="{BB962C8B-B14F-4D97-AF65-F5344CB8AC3E}">
        <p14:creationId xmlns="" xmlns:p14="http://schemas.microsoft.com/office/powerpoint/2010/main" val="284863769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r>
              <a:rPr lang="en-IN" dirty="0"/>
              <a:t>&lt;!DOCTYPE html&gt;</a:t>
            </a:r>
          </a:p>
          <a:p>
            <a:r>
              <a:rPr lang="en-IN" dirty="0"/>
              <a:t>&lt;html&gt;</a:t>
            </a:r>
          </a:p>
          <a:p>
            <a:endParaRPr lang="en-IN" dirty="0"/>
          </a:p>
          <a:p>
            <a:r>
              <a:rPr lang="en-IN" dirty="0"/>
              <a:t>&lt;head&gt;</a:t>
            </a:r>
          </a:p>
          <a:p>
            <a:r>
              <a:rPr lang="en-IN" dirty="0"/>
              <a:t>    &lt;title&gt;Font Face&lt;/title&gt;</a:t>
            </a:r>
          </a:p>
          <a:p>
            <a:r>
              <a:rPr lang="en-IN" dirty="0"/>
              <a:t>&lt;/head&gt;</a:t>
            </a:r>
          </a:p>
          <a:p>
            <a:endParaRPr lang="en-IN" dirty="0"/>
          </a:p>
          <a:p>
            <a:r>
              <a:rPr lang="en-IN" dirty="0"/>
              <a:t>&lt;body&gt;</a:t>
            </a:r>
          </a:p>
          <a:p>
            <a:r>
              <a:rPr lang="en-IN" dirty="0">
                <a:latin typeface="Algerian" pitchFamily="82" charset="0"/>
              </a:rPr>
              <a:t>    &lt;font face="Times New Roman" size="5"&gt;Times New Roman&lt;/font&gt;&lt;</a:t>
            </a:r>
            <a:r>
              <a:rPr lang="en-IN" dirty="0" err="1">
                <a:latin typeface="Algerian" pitchFamily="82" charset="0"/>
              </a:rPr>
              <a:t>br</a:t>
            </a:r>
            <a:r>
              <a:rPr lang="en-IN" dirty="0">
                <a:latin typeface="Algerian" pitchFamily="82" charset="0"/>
              </a:rPr>
              <a:t> /&gt;</a:t>
            </a:r>
          </a:p>
          <a:p>
            <a:r>
              <a:rPr lang="fr-FR" dirty="0">
                <a:latin typeface="Algerian" pitchFamily="82" charset="0"/>
              </a:rPr>
              <a:t>    &lt;font </a:t>
            </a:r>
            <a:r>
              <a:rPr lang="fr-FR" dirty="0">
                <a:latin typeface="Lucida Handwriting" pitchFamily="66" charset="0"/>
              </a:rPr>
              <a:t>face</a:t>
            </a:r>
            <a:r>
              <a:rPr lang="fr-FR" dirty="0">
                <a:latin typeface="Algerian" pitchFamily="82" charset="0"/>
              </a:rPr>
              <a:t>="</a:t>
            </a:r>
            <a:r>
              <a:rPr lang="fr-FR" dirty="0" err="1">
                <a:latin typeface="Algerian" pitchFamily="82" charset="0"/>
              </a:rPr>
              <a:t>Verdana</a:t>
            </a:r>
            <a:r>
              <a:rPr lang="fr-FR" dirty="0">
                <a:latin typeface="Algerian" pitchFamily="82" charset="0"/>
              </a:rPr>
              <a:t>" size="5"&gt;</a:t>
            </a:r>
            <a:r>
              <a:rPr lang="fr-FR" dirty="0" err="1">
                <a:latin typeface="Algerian" pitchFamily="82" charset="0"/>
              </a:rPr>
              <a:t>Verdana</a:t>
            </a:r>
            <a:r>
              <a:rPr lang="fr-FR" dirty="0">
                <a:latin typeface="Algerian" pitchFamily="82" charset="0"/>
              </a:rPr>
              <a:t>&lt;/font&gt;&lt;</a:t>
            </a:r>
            <a:r>
              <a:rPr lang="fr-FR" dirty="0" err="1">
                <a:latin typeface="Algerian" pitchFamily="82" charset="0"/>
              </a:rPr>
              <a:t>br</a:t>
            </a:r>
            <a:r>
              <a:rPr lang="fr-FR" dirty="0">
                <a:latin typeface="Algerian" pitchFamily="82" charset="0"/>
              </a:rPr>
              <a:t> /&gt;</a:t>
            </a:r>
          </a:p>
          <a:p>
            <a:r>
              <a:rPr lang="fr-FR" dirty="0">
                <a:latin typeface="Algerian" pitchFamily="82" charset="0"/>
              </a:rPr>
              <a:t>    &lt;font face="</a:t>
            </a:r>
            <a:r>
              <a:rPr lang="fr-FR" dirty="0" err="1">
                <a:latin typeface="Algerian" pitchFamily="82" charset="0"/>
              </a:rPr>
              <a:t>Comic</a:t>
            </a:r>
            <a:r>
              <a:rPr lang="fr-FR" dirty="0">
                <a:latin typeface="Algerian" pitchFamily="82" charset="0"/>
              </a:rPr>
              <a:t> sans MS" size=" 5"&gt;</a:t>
            </a:r>
            <a:r>
              <a:rPr lang="fr-FR" dirty="0" err="1">
                <a:latin typeface="Algerian" pitchFamily="82" charset="0"/>
              </a:rPr>
              <a:t>Comic</a:t>
            </a:r>
            <a:r>
              <a:rPr lang="fr-FR" dirty="0">
                <a:latin typeface="Algerian" pitchFamily="82" charset="0"/>
              </a:rPr>
              <a:t> Sans MS&lt;/font&gt;&lt;</a:t>
            </a:r>
            <a:r>
              <a:rPr lang="fr-FR" dirty="0" err="1">
                <a:latin typeface="Algerian" pitchFamily="82" charset="0"/>
              </a:rPr>
              <a:t>br</a:t>
            </a:r>
            <a:r>
              <a:rPr lang="fr-FR" dirty="0">
                <a:latin typeface="Algerian" pitchFamily="82" charset="0"/>
              </a:rPr>
              <a:t> /&gt;</a:t>
            </a:r>
          </a:p>
          <a:p>
            <a:r>
              <a:rPr lang="en-US" dirty="0">
                <a:latin typeface="Algerian" pitchFamily="82" charset="0"/>
              </a:rPr>
              <a:t>    &lt;font face="</a:t>
            </a:r>
            <a:r>
              <a:rPr lang="en-US" dirty="0" err="1">
                <a:latin typeface="Algerian" pitchFamily="82" charset="0"/>
              </a:rPr>
              <a:t>WildWest</a:t>
            </a:r>
            <a:r>
              <a:rPr lang="en-US" dirty="0">
                <a:latin typeface="Algerian" pitchFamily="82" charset="0"/>
              </a:rPr>
              <a:t>" size="5"&gt;</a:t>
            </a:r>
            <a:r>
              <a:rPr lang="en-US" dirty="0" err="1">
                <a:latin typeface="Algerian" pitchFamily="82" charset="0"/>
              </a:rPr>
              <a:t>WildWest</a:t>
            </a:r>
            <a:r>
              <a:rPr lang="en-US" dirty="0">
                <a:latin typeface="Algerian" pitchFamily="82" charset="0"/>
              </a:rPr>
              <a:t>&lt;/font&gt;&lt;</a:t>
            </a:r>
            <a:r>
              <a:rPr lang="en-US" dirty="0" err="1">
                <a:latin typeface="Algerian" pitchFamily="82" charset="0"/>
              </a:rPr>
              <a:t>br</a:t>
            </a:r>
            <a:r>
              <a:rPr lang="en-US" dirty="0">
                <a:latin typeface="Algerian" pitchFamily="82" charset="0"/>
              </a:rPr>
              <a:t> /&gt;</a:t>
            </a:r>
          </a:p>
          <a:p>
            <a:r>
              <a:rPr lang="en-IN" dirty="0">
                <a:latin typeface="Algerian" pitchFamily="82" charset="0"/>
              </a:rPr>
              <a:t>    &lt;font face="</a:t>
            </a:r>
            <a:r>
              <a:rPr lang="en-IN" dirty="0" err="1" smtClean="0">
                <a:latin typeface="Algerian" pitchFamily="82" charset="0"/>
              </a:rPr>
              <a:t>BAlgerianedrock</a:t>
            </a:r>
            <a:r>
              <a:rPr lang="en-IN" dirty="0">
                <a:latin typeface="Algerian" pitchFamily="82" charset="0"/>
              </a:rPr>
              <a:t>" size="5"&gt;Bedrock&lt;/font&gt;&lt;</a:t>
            </a:r>
            <a:r>
              <a:rPr lang="en-IN" dirty="0" err="1">
                <a:latin typeface="Algerian" pitchFamily="82" charset="0"/>
              </a:rPr>
              <a:t>br</a:t>
            </a:r>
            <a:r>
              <a:rPr lang="en-IN" dirty="0">
                <a:latin typeface="Algerian" pitchFamily="82" charset="0"/>
              </a:rPr>
              <a:t> /&gt;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61736440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A visitor will only be able to see your font if they have that font installed on their computer. So, it is possible to specify two or more font face alternatives by listing the font face names, separated by a comma.</a:t>
            </a:r>
            <a:endParaRPr lang="en-IN" dirty="0"/>
          </a:p>
        </p:txBody>
      </p:sp>
    </p:spTree>
    <p:extLst>
      <p:ext uri="{BB962C8B-B14F-4D97-AF65-F5344CB8AC3E}">
        <p14:creationId xmlns="" xmlns:p14="http://schemas.microsoft.com/office/powerpoint/2010/main" val="233255945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&lt;font face = "</a:t>
            </a:r>
            <a:r>
              <a:rPr lang="en-IN" dirty="0" err="1"/>
              <a:t>arial,helvetica</a:t>
            </a:r>
            <a:r>
              <a:rPr lang="en-IN" dirty="0"/>
              <a:t>"&gt; &lt;font face = "Lucida </a:t>
            </a:r>
            <a:r>
              <a:rPr lang="en-IN" dirty="0" err="1">
                <a:latin typeface="Old English Text MT" pitchFamily="66" charset="0"/>
              </a:rPr>
              <a:t>Calligraphy,Comic</a:t>
            </a:r>
            <a:r>
              <a:rPr lang="en-IN" dirty="0"/>
              <a:t> Sans </a:t>
            </a:r>
            <a:r>
              <a:rPr lang="en-IN" dirty="0" err="1"/>
              <a:t>MS,Lucida</a:t>
            </a:r>
            <a:r>
              <a:rPr lang="en-IN" dirty="0"/>
              <a:t> Console"&gt;</a:t>
            </a:r>
          </a:p>
        </p:txBody>
      </p:sp>
    </p:spTree>
    <p:extLst>
      <p:ext uri="{BB962C8B-B14F-4D97-AF65-F5344CB8AC3E}">
        <p14:creationId xmlns="" xmlns:p14="http://schemas.microsoft.com/office/powerpoint/2010/main" val="1734840737"/>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Setting Font </a:t>
            </a:r>
            <a:r>
              <a:rPr lang="en-IN" dirty="0" err="1"/>
              <a:t>Color</a:t>
            </a:r>
            <a:r>
              <a:rPr lang="en-IN" dirty="0"/>
              <a:t/>
            </a:r>
            <a:br>
              <a:rPr lang="en-IN" dirty="0"/>
            </a:br>
            <a:endParaRPr lang="en-IN" dirty="0"/>
          </a:p>
        </p:txBody>
      </p:sp>
      <p:sp>
        <p:nvSpPr>
          <p:cNvPr id="3" name="Content Placeholder 2"/>
          <p:cNvSpPr>
            <a:spLocks noGrp="1"/>
          </p:cNvSpPr>
          <p:nvPr>
            <p:ph idx="1"/>
          </p:nvPr>
        </p:nvSpPr>
        <p:spPr/>
        <p:txBody>
          <a:bodyPr/>
          <a:lstStyle/>
          <a:p>
            <a:r>
              <a:rPr lang="en-US" dirty="0"/>
              <a:t>You can set any font color you like using </a:t>
            </a:r>
            <a:r>
              <a:rPr lang="en-US" i="1" dirty="0"/>
              <a:t>color</a:t>
            </a:r>
            <a:r>
              <a:rPr lang="en-US" dirty="0"/>
              <a:t> attribute. You can specify the color that you want by either the color name or hexadecimal code for that color.</a:t>
            </a:r>
            <a:endParaRPr lang="en-IN" dirty="0"/>
          </a:p>
        </p:txBody>
      </p:sp>
    </p:spTree>
    <p:extLst>
      <p:ext uri="{BB962C8B-B14F-4D97-AF65-F5344CB8AC3E}">
        <p14:creationId xmlns="" xmlns:p14="http://schemas.microsoft.com/office/powerpoint/2010/main" val="3986956201"/>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&lt;!DOCTYPE html&gt;</a:t>
            </a:r>
          </a:p>
          <a:p>
            <a:r>
              <a:rPr lang="en-IN" dirty="0"/>
              <a:t>&lt;html&gt;</a:t>
            </a:r>
          </a:p>
          <a:p>
            <a:endParaRPr lang="en-IN" dirty="0"/>
          </a:p>
          <a:p>
            <a:r>
              <a:rPr lang="en-IN" dirty="0"/>
              <a:t>&lt;head&gt;</a:t>
            </a:r>
          </a:p>
          <a:p>
            <a:r>
              <a:rPr lang="en-IN" dirty="0"/>
              <a:t>    &lt;title&gt;Setting Font </a:t>
            </a:r>
            <a:r>
              <a:rPr lang="en-IN" dirty="0" err="1"/>
              <a:t>Color</a:t>
            </a:r>
            <a:r>
              <a:rPr lang="en-IN" dirty="0"/>
              <a:t>&lt;/title&gt;</a:t>
            </a:r>
          </a:p>
          <a:p>
            <a:r>
              <a:rPr lang="en-IN" dirty="0"/>
              <a:t>&lt;/head&gt;</a:t>
            </a:r>
          </a:p>
          <a:p>
            <a:endParaRPr lang="en-IN" dirty="0"/>
          </a:p>
          <a:p>
            <a:r>
              <a:rPr lang="en-IN" dirty="0"/>
              <a:t>&lt;body&gt;</a:t>
            </a:r>
          </a:p>
          <a:p>
            <a:r>
              <a:rPr lang="en-US" dirty="0"/>
              <a:t>    &lt;font color="#FF00FF"&gt;This text is in pink&lt;/font&gt;&lt;</a:t>
            </a:r>
            <a:r>
              <a:rPr lang="en-US" dirty="0" err="1"/>
              <a:t>br</a:t>
            </a:r>
            <a:r>
              <a:rPr lang="en-US" dirty="0"/>
              <a:t> /&gt;</a:t>
            </a:r>
          </a:p>
          <a:p>
            <a:r>
              <a:rPr lang="en-US" dirty="0"/>
              <a:t>    &lt;font color="red"&gt;This text is red&lt;/font&gt;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347503908"/>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The &lt;</a:t>
            </a:r>
            <a:r>
              <a:rPr lang="en-IN" dirty="0" err="1"/>
              <a:t>basefont</a:t>
            </a:r>
            <a:r>
              <a:rPr lang="en-IN" dirty="0"/>
              <a:t>&gt; Element</a:t>
            </a:r>
            <a:br>
              <a:rPr lang="en-IN" dirty="0"/>
            </a:b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r>
              <a:rPr lang="en-US" dirty="0"/>
              <a:t>The &lt;</a:t>
            </a:r>
            <a:r>
              <a:rPr lang="en-US" dirty="0" err="1"/>
              <a:t>basefont</a:t>
            </a:r>
            <a:r>
              <a:rPr lang="en-US" dirty="0"/>
              <a:t>&gt; element is supposed to set a default font size, color, and typeface for any parts of the document that are not otherwise contained within a &lt;font&gt; tag. You can use the &lt;font&gt; elements to override the &lt;</a:t>
            </a:r>
            <a:r>
              <a:rPr lang="en-US" dirty="0" err="1"/>
              <a:t>basefont</a:t>
            </a:r>
            <a:r>
              <a:rPr lang="en-US" dirty="0"/>
              <a:t>&gt; settings.</a:t>
            </a:r>
          </a:p>
          <a:p>
            <a:r>
              <a:rPr lang="en-US" dirty="0"/>
              <a:t>The &lt;</a:t>
            </a:r>
            <a:r>
              <a:rPr lang="en-US" dirty="0" err="1"/>
              <a:t>basefont</a:t>
            </a:r>
            <a:r>
              <a:rPr lang="en-US" dirty="0"/>
              <a:t>&gt; tag also takes color, size and face attributes and it will support relative font setting by giving size a value of +1 for a size larger or −2 for two sizes smaller.</a:t>
            </a:r>
          </a:p>
          <a:p>
            <a:endParaRPr lang="en-IN" dirty="0"/>
          </a:p>
        </p:txBody>
      </p:sp>
    </p:spTree>
    <p:extLst>
      <p:ext uri="{BB962C8B-B14F-4D97-AF65-F5344CB8AC3E}">
        <p14:creationId xmlns="" xmlns:p14="http://schemas.microsoft.com/office/powerpoint/2010/main" val="2987658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dirty="0"/>
              <a:t>The </a:t>
            </a:r>
            <a:r>
              <a:rPr lang="en-US" b="1" dirty="0"/>
              <a:t>name</a:t>
            </a:r>
            <a:r>
              <a:rPr lang="en-US" dirty="0"/>
              <a:t> is the property you want to set. For example, the paragraph </a:t>
            </a:r>
            <a:r>
              <a:rPr lang="en-US" b="1" dirty="0"/>
              <a:t>&lt;p&gt;</a:t>
            </a:r>
            <a:r>
              <a:rPr lang="en-US" dirty="0"/>
              <a:t> element in the example carries an attribute whose name is </a:t>
            </a:r>
            <a:r>
              <a:rPr lang="en-US" b="1" dirty="0"/>
              <a:t>align</a:t>
            </a:r>
            <a:r>
              <a:rPr lang="en-US" dirty="0"/>
              <a:t>, which you can use to indicate the alignment of paragraph on the page.</a:t>
            </a:r>
          </a:p>
          <a:p>
            <a:r>
              <a:rPr lang="en-US" dirty="0"/>
              <a:t>The </a:t>
            </a:r>
            <a:r>
              <a:rPr lang="en-US" b="1" dirty="0"/>
              <a:t>value</a:t>
            </a:r>
            <a:r>
              <a:rPr lang="en-US" dirty="0"/>
              <a:t> is what you want the value of the property to be set and always put within quotations. The below example shows three possible values of align attribute: </a:t>
            </a:r>
            <a:r>
              <a:rPr lang="en-US" b="1" dirty="0"/>
              <a:t>left, center</a:t>
            </a:r>
            <a:r>
              <a:rPr lang="en-US" dirty="0"/>
              <a:t> and </a:t>
            </a:r>
            <a:r>
              <a:rPr lang="en-US" b="1" dirty="0"/>
              <a:t>right</a:t>
            </a:r>
            <a:r>
              <a:rPr lang="en-US" dirty="0"/>
              <a:t>.</a:t>
            </a:r>
          </a:p>
          <a:p>
            <a:endParaRPr lang="en-IN" dirty="0"/>
          </a:p>
        </p:txBody>
      </p:sp>
    </p:spTree>
    <p:extLst>
      <p:ext uri="{BB962C8B-B14F-4D97-AF65-F5344CB8AC3E}">
        <p14:creationId xmlns="" xmlns:p14="http://schemas.microsoft.com/office/powerpoint/2010/main" val="3938514456"/>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25000" lnSpcReduction="20000"/>
          </a:bodyPr>
          <a:lstStyle/>
          <a:p>
            <a:pPr>
              <a:buNone/>
            </a:pPr>
            <a:r>
              <a:rPr lang="en-IN" dirty="0"/>
              <a:t>&lt;!DOCTYPE html&gt;</a:t>
            </a:r>
          </a:p>
          <a:p>
            <a:pPr>
              <a:buNone/>
            </a:pPr>
            <a:r>
              <a:rPr lang="en-IN" dirty="0"/>
              <a:t>&lt;html&gt;</a:t>
            </a:r>
          </a:p>
          <a:p>
            <a:pPr>
              <a:buNone/>
            </a:pPr>
            <a:endParaRPr lang="en-IN" dirty="0"/>
          </a:p>
          <a:p>
            <a:pPr>
              <a:buNone/>
            </a:pPr>
            <a:r>
              <a:rPr lang="en-IN" dirty="0"/>
              <a:t>&lt;head&gt;</a:t>
            </a:r>
          </a:p>
          <a:p>
            <a:pPr>
              <a:buNone/>
            </a:pPr>
            <a:r>
              <a:rPr lang="en-IN" dirty="0"/>
              <a:t>    &lt;title&gt;Setting Font </a:t>
            </a:r>
            <a:r>
              <a:rPr lang="en-IN" dirty="0" err="1"/>
              <a:t>Color</a:t>
            </a:r>
            <a:r>
              <a:rPr lang="en-IN" dirty="0"/>
              <a:t>&lt;/title&gt;</a:t>
            </a:r>
          </a:p>
          <a:p>
            <a:pPr>
              <a:buNone/>
            </a:pPr>
            <a:r>
              <a:rPr lang="en-IN" dirty="0"/>
              <a:t>&lt;/head&gt;</a:t>
            </a:r>
          </a:p>
          <a:p>
            <a:pPr>
              <a:buNone/>
            </a:pPr>
            <a:endParaRPr lang="en-IN" dirty="0"/>
          </a:p>
          <a:p>
            <a:pPr>
              <a:buNone/>
            </a:pPr>
            <a:r>
              <a:rPr lang="en-IN" dirty="0"/>
              <a:t>&lt;body&gt;</a:t>
            </a:r>
          </a:p>
          <a:p>
            <a:pPr>
              <a:buNone/>
            </a:pPr>
            <a:r>
              <a:rPr lang="en-US" dirty="0"/>
              <a:t>    &lt;font color="#FF00FF"&gt;This text is in pink&lt;/font&gt;&lt;</a:t>
            </a:r>
            <a:r>
              <a:rPr lang="en-US" dirty="0" err="1"/>
              <a:t>br</a:t>
            </a:r>
            <a:r>
              <a:rPr lang="en-US" dirty="0"/>
              <a:t> /&gt;</a:t>
            </a:r>
          </a:p>
          <a:p>
            <a:pPr>
              <a:buNone/>
            </a:pPr>
            <a:r>
              <a:rPr lang="en-US" dirty="0"/>
              <a:t>    &lt;font color="red"&gt;This text is red&lt;/font&gt;</a:t>
            </a:r>
          </a:p>
          <a:p>
            <a:pPr>
              <a:buNone/>
            </a:pPr>
            <a:r>
              <a:rPr lang="en-IN" dirty="0"/>
              <a:t>&lt;/body&gt;</a:t>
            </a:r>
          </a:p>
          <a:p>
            <a:pPr>
              <a:buNone/>
            </a:pPr>
            <a:endParaRPr lang="en-IN" dirty="0"/>
          </a:p>
          <a:p>
            <a:pPr>
              <a:buNone/>
            </a:pPr>
            <a:r>
              <a:rPr lang="en-IN" dirty="0"/>
              <a:t>&lt;/html&gt;</a:t>
            </a:r>
          </a:p>
          <a:p>
            <a:pPr>
              <a:buNone/>
            </a:pPr>
            <a:r>
              <a:rPr lang="en-IN" dirty="0"/>
              <a:t>&lt;!DOCTYPE html&gt;</a:t>
            </a:r>
          </a:p>
          <a:p>
            <a:pPr>
              <a:buNone/>
            </a:pPr>
            <a:r>
              <a:rPr lang="en-IN" dirty="0"/>
              <a:t>&lt;html&gt;</a:t>
            </a:r>
          </a:p>
          <a:p>
            <a:pPr>
              <a:buNone/>
            </a:pPr>
            <a:endParaRPr lang="en-IN" dirty="0"/>
          </a:p>
          <a:p>
            <a:pPr>
              <a:buNone/>
            </a:pPr>
            <a:r>
              <a:rPr lang="en-IN" dirty="0"/>
              <a:t>&lt;head&gt;</a:t>
            </a:r>
          </a:p>
          <a:p>
            <a:pPr>
              <a:buNone/>
            </a:pPr>
            <a:r>
              <a:rPr lang="en-IN" dirty="0"/>
              <a:t>    &lt;title&gt;Setting </a:t>
            </a:r>
            <a:r>
              <a:rPr lang="en-IN" dirty="0" err="1"/>
              <a:t>Basefont</a:t>
            </a:r>
            <a:r>
              <a:rPr lang="en-IN" dirty="0"/>
              <a:t> </a:t>
            </a:r>
            <a:r>
              <a:rPr lang="en-IN" dirty="0" err="1"/>
              <a:t>Color</a:t>
            </a:r>
            <a:r>
              <a:rPr lang="en-IN" dirty="0"/>
              <a:t>&lt;/title&gt;</a:t>
            </a:r>
          </a:p>
          <a:p>
            <a:pPr>
              <a:buNone/>
            </a:pPr>
            <a:r>
              <a:rPr lang="en-IN" dirty="0"/>
              <a:t>&lt;/head&gt;</a:t>
            </a:r>
          </a:p>
          <a:p>
            <a:pPr>
              <a:buNone/>
            </a:pPr>
            <a:endParaRPr lang="en-IN" dirty="0"/>
          </a:p>
          <a:p>
            <a:pPr>
              <a:buNone/>
            </a:pPr>
            <a:r>
              <a:rPr lang="en-IN" dirty="0"/>
              <a:t>&lt;body&gt;</a:t>
            </a:r>
          </a:p>
          <a:p>
            <a:pPr>
              <a:buNone/>
            </a:pPr>
            <a:r>
              <a:rPr lang="en-US" dirty="0"/>
              <a:t>    &lt;</a:t>
            </a:r>
            <a:r>
              <a:rPr lang="en-US" dirty="0" err="1"/>
              <a:t>basefont</a:t>
            </a:r>
            <a:r>
              <a:rPr lang="en-US" dirty="0"/>
              <a:t> face="</a:t>
            </a:r>
            <a:r>
              <a:rPr lang="en-US" dirty="0" err="1"/>
              <a:t>arial</a:t>
            </a:r>
            <a:r>
              <a:rPr lang="en-US" dirty="0"/>
              <a:t>, </a:t>
            </a:r>
            <a:r>
              <a:rPr lang="en-US" dirty="0" err="1"/>
              <a:t>verdana</a:t>
            </a:r>
            <a:r>
              <a:rPr lang="en-US" dirty="0"/>
              <a:t>, sans-serif" size="2" color="#ff0000"&gt;</a:t>
            </a:r>
          </a:p>
          <a:p>
            <a:pPr>
              <a:buNone/>
            </a:pPr>
            <a:r>
              <a:rPr lang="en-US" dirty="0"/>
              <a:t>    &lt;p&gt;This is the page's default font.&lt;/p&gt;</a:t>
            </a:r>
          </a:p>
          <a:p>
            <a:pPr>
              <a:buNone/>
            </a:pPr>
            <a:r>
              <a:rPr lang="en-US" dirty="0"/>
              <a:t>    &lt;h2&gt;Example of the &amp;</a:t>
            </a:r>
            <a:r>
              <a:rPr lang="en-US" dirty="0" err="1"/>
              <a:t>lt;basefont&amp;gt</a:t>
            </a:r>
            <a:r>
              <a:rPr lang="en-US" dirty="0"/>
              <a:t>; Element&lt;/h2&gt;</a:t>
            </a:r>
          </a:p>
          <a:p>
            <a:pPr>
              <a:buNone/>
            </a:pPr>
            <a:endParaRPr lang="en-IN" dirty="0"/>
          </a:p>
          <a:p>
            <a:pPr>
              <a:buNone/>
            </a:pPr>
            <a:r>
              <a:rPr lang="en-IN" dirty="0"/>
              <a:t>    &lt;p&gt;</a:t>
            </a:r>
          </a:p>
          <a:p>
            <a:pPr>
              <a:buNone/>
            </a:pPr>
            <a:r>
              <a:rPr lang="en-US" dirty="0"/>
              <a:t>        &lt;font size="+2" color="</a:t>
            </a:r>
            <a:r>
              <a:rPr lang="en-US" dirty="0" err="1"/>
              <a:t>darkgray</a:t>
            </a:r>
            <a:r>
              <a:rPr lang="en-US" dirty="0"/>
              <a:t>"&gt;</a:t>
            </a:r>
          </a:p>
          <a:p>
            <a:pPr>
              <a:buNone/>
            </a:pPr>
            <a:r>
              <a:rPr lang="en-US" dirty="0"/>
              <a:t>            This is </a:t>
            </a:r>
            <a:r>
              <a:rPr lang="en-US" dirty="0" err="1"/>
              <a:t>darkgray</a:t>
            </a:r>
            <a:r>
              <a:rPr lang="en-US" dirty="0"/>
              <a:t> text with two sizes larger</a:t>
            </a:r>
          </a:p>
          <a:p>
            <a:pPr>
              <a:buNone/>
            </a:pPr>
            <a:r>
              <a:rPr lang="en-IN" dirty="0"/>
              <a:t>        &lt;/font&gt;</a:t>
            </a:r>
          </a:p>
          <a:p>
            <a:pPr>
              <a:buNone/>
            </a:pPr>
            <a:r>
              <a:rPr lang="en-IN" dirty="0"/>
              <a:t>    &lt;/p&gt;</a:t>
            </a:r>
          </a:p>
          <a:p>
            <a:pPr>
              <a:buNone/>
            </a:pPr>
            <a:endParaRPr lang="en-IN" dirty="0"/>
          </a:p>
          <a:p>
            <a:pPr>
              <a:buNone/>
            </a:pPr>
            <a:r>
              <a:rPr lang="en-IN" dirty="0"/>
              <a:t>    &lt;p&gt;</a:t>
            </a:r>
          </a:p>
          <a:p>
            <a:pPr>
              <a:buNone/>
            </a:pPr>
            <a:r>
              <a:rPr lang="en-IN" dirty="0"/>
              <a:t>        &lt;font face="courier" size="-1" </a:t>
            </a:r>
            <a:r>
              <a:rPr lang="en-IN" dirty="0" err="1"/>
              <a:t>color</a:t>
            </a:r>
            <a:r>
              <a:rPr lang="en-IN" dirty="0"/>
              <a:t>="#000000"&gt;</a:t>
            </a:r>
          </a:p>
          <a:p>
            <a:pPr>
              <a:buNone/>
            </a:pPr>
            <a:r>
              <a:rPr lang="en-US" dirty="0"/>
              <a:t>            It is a courier font, a size smaller and black in color.</a:t>
            </a:r>
          </a:p>
          <a:p>
            <a:pPr>
              <a:buNone/>
            </a:pPr>
            <a:r>
              <a:rPr lang="en-IN" dirty="0"/>
              <a:t>        &lt;/font&gt;</a:t>
            </a:r>
          </a:p>
          <a:p>
            <a:pPr>
              <a:buNone/>
            </a:pPr>
            <a:r>
              <a:rPr lang="en-IN" dirty="0"/>
              <a:t>    &lt;/p&gt;</a:t>
            </a:r>
          </a:p>
          <a:p>
            <a:pPr>
              <a:buNone/>
            </a:pPr>
            <a:r>
              <a:rPr lang="en-IN" dirty="0"/>
              <a:t>&lt;/body&gt;</a:t>
            </a:r>
          </a:p>
          <a:p>
            <a:pPr>
              <a:buNone/>
            </a:pPr>
            <a:endParaRPr lang="en-IN" dirty="0"/>
          </a:p>
          <a:p>
            <a:pPr>
              <a:buNone/>
            </a:pPr>
            <a:r>
              <a:rPr lang="en-IN" dirty="0"/>
              <a:t>&lt;/html&gt;</a:t>
            </a:r>
          </a:p>
        </p:txBody>
      </p:sp>
    </p:spTree>
    <p:extLst>
      <p:ext uri="{BB962C8B-B14F-4D97-AF65-F5344CB8AC3E}">
        <p14:creationId xmlns="" xmlns:p14="http://schemas.microsoft.com/office/powerpoint/2010/main" val="895467868"/>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HTML - </a:t>
            </a:r>
            <a:r>
              <a:rPr lang="en-IN" dirty="0" smtClean="0"/>
              <a:t>Forms</a:t>
            </a:r>
            <a:endParaRPr lang="en-IN" dirty="0"/>
          </a:p>
        </p:txBody>
      </p:sp>
      <p:sp>
        <p:nvSpPr>
          <p:cNvPr id="3" name="Content Placeholder 2"/>
          <p:cNvSpPr>
            <a:spLocks noGrp="1"/>
          </p:cNvSpPr>
          <p:nvPr>
            <p:ph idx="1"/>
          </p:nvPr>
        </p:nvSpPr>
        <p:spPr/>
        <p:txBody>
          <a:bodyPr>
            <a:normAutofit fontScale="70000" lnSpcReduction="20000"/>
          </a:bodyPr>
          <a:lstStyle/>
          <a:p>
            <a:r>
              <a:rPr lang="en-US" dirty="0"/>
              <a:t>HTML Forms are required, when you want to collect some data from the site visitor. For example, during user registration you would like to collect information such as name, email address, credit card, etc.</a:t>
            </a:r>
          </a:p>
          <a:p>
            <a:r>
              <a:rPr lang="en-US" dirty="0"/>
              <a:t>A form will take input from the site visitor and then will post it to a back-end application such as CGI, ASP Script or PHP script etc. The back-end application will perform required processing on the passed data based on defined business logic inside the application.</a:t>
            </a:r>
          </a:p>
          <a:p>
            <a:r>
              <a:rPr lang="en-US" dirty="0"/>
              <a:t>There are various form elements available like text fields, </a:t>
            </a:r>
            <a:r>
              <a:rPr lang="en-US" dirty="0" err="1"/>
              <a:t>textarea</a:t>
            </a:r>
            <a:r>
              <a:rPr lang="en-US" dirty="0"/>
              <a:t> fields, drop-down menus, radio buttons, checkboxes, etc.</a:t>
            </a:r>
          </a:p>
          <a:p>
            <a:r>
              <a:rPr lang="en-US" dirty="0"/>
              <a:t>The HTML </a:t>
            </a:r>
            <a:r>
              <a:rPr lang="en-US" b="1" dirty="0"/>
              <a:t>&lt;form&gt;</a:t>
            </a:r>
            <a:r>
              <a:rPr lang="en-US" dirty="0"/>
              <a:t> tag is used to create an HTML form and it has following syntax −</a:t>
            </a:r>
          </a:p>
          <a:p>
            <a:endParaRPr lang="en-IN" dirty="0"/>
          </a:p>
        </p:txBody>
      </p:sp>
    </p:spTree>
    <p:extLst>
      <p:ext uri="{BB962C8B-B14F-4D97-AF65-F5344CB8AC3E}">
        <p14:creationId xmlns="" xmlns:p14="http://schemas.microsoft.com/office/powerpoint/2010/main" val="125282684"/>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a:t>&lt;form action = "Script URL" method = "GET|POST"&gt; </a:t>
            </a:r>
            <a:endParaRPr lang="en-US" dirty="0" smtClean="0"/>
          </a:p>
          <a:p>
            <a:pPr marL="0" indent="0">
              <a:buNone/>
            </a:pPr>
            <a:r>
              <a:rPr lang="en-US" dirty="0" smtClean="0"/>
              <a:t>form </a:t>
            </a:r>
            <a:r>
              <a:rPr lang="en-US" dirty="0"/>
              <a:t>elements like input, </a:t>
            </a:r>
            <a:r>
              <a:rPr lang="en-US" dirty="0" err="1"/>
              <a:t>textarea</a:t>
            </a:r>
            <a:r>
              <a:rPr lang="en-US" dirty="0"/>
              <a:t> etc</a:t>
            </a:r>
            <a:r>
              <a:rPr lang="en-US" dirty="0" smtClean="0"/>
              <a:t>.</a:t>
            </a:r>
          </a:p>
          <a:p>
            <a:pPr marL="0" indent="0">
              <a:buNone/>
            </a:pPr>
            <a:r>
              <a:rPr lang="en-US" dirty="0" smtClean="0"/>
              <a:t> </a:t>
            </a:r>
            <a:r>
              <a:rPr lang="en-US" dirty="0"/>
              <a:t>&lt;/form&gt;</a:t>
            </a:r>
            <a:endParaRPr lang="en-IN" dirty="0"/>
          </a:p>
        </p:txBody>
      </p:sp>
    </p:spTree>
    <p:extLst>
      <p:ext uri="{BB962C8B-B14F-4D97-AF65-F5344CB8AC3E}">
        <p14:creationId xmlns="" xmlns:p14="http://schemas.microsoft.com/office/powerpoint/2010/main" val="3774898576"/>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Form Attributes</a:t>
            </a:r>
            <a:br>
              <a:rPr lang="en-IN" dirty="0"/>
            </a:br>
            <a:endParaRPr lang="en-IN" dirty="0"/>
          </a:p>
        </p:txBody>
      </p:sp>
      <p:sp>
        <p:nvSpPr>
          <p:cNvPr id="3" name="Content Placeholder 2"/>
          <p:cNvSpPr>
            <a:spLocks noGrp="1"/>
          </p:cNvSpPr>
          <p:nvPr>
            <p:ph idx="1"/>
          </p:nvPr>
        </p:nvSpPr>
        <p:spPr/>
        <p:txBody>
          <a:bodyPr/>
          <a:lstStyle/>
          <a:p>
            <a:endParaRPr lang="en-IN" dirty="0"/>
          </a:p>
        </p:txBody>
      </p:sp>
      <p:pic>
        <p:nvPicPr>
          <p:cNvPr id="7170" name="Picture 2"/>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30824" t="8333" r="4687" b="25001"/>
          <a:stretch/>
        </p:blipFill>
        <p:spPr bwMode="auto">
          <a:xfrm>
            <a:off x="381000" y="1447800"/>
            <a:ext cx="8534400" cy="4876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59918142"/>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HTML Form </a:t>
            </a:r>
            <a:r>
              <a:rPr lang="en-IN" dirty="0" smtClean="0"/>
              <a:t>Controls</a:t>
            </a:r>
            <a:endParaRPr lang="en-IN" dirty="0"/>
          </a:p>
        </p:txBody>
      </p:sp>
      <p:sp>
        <p:nvSpPr>
          <p:cNvPr id="3" name="Content Placeholder 2"/>
          <p:cNvSpPr>
            <a:spLocks noGrp="1"/>
          </p:cNvSpPr>
          <p:nvPr>
            <p:ph idx="1"/>
          </p:nvPr>
        </p:nvSpPr>
        <p:spPr/>
        <p:txBody>
          <a:bodyPr>
            <a:normAutofit fontScale="92500" lnSpcReduction="20000"/>
          </a:bodyPr>
          <a:lstStyle/>
          <a:p>
            <a:r>
              <a:rPr lang="en-IN" dirty="0"/>
              <a:t>There are different types of form controls that you can use to collect data using HTML form −</a:t>
            </a:r>
          </a:p>
          <a:p>
            <a:r>
              <a:rPr lang="en-IN" dirty="0"/>
              <a:t>Text Input Controls</a:t>
            </a:r>
          </a:p>
          <a:p>
            <a:r>
              <a:rPr lang="en-IN" dirty="0"/>
              <a:t>Checkboxes Controls</a:t>
            </a:r>
          </a:p>
          <a:p>
            <a:r>
              <a:rPr lang="en-IN" dirty="0"/>
              <a:t>Radio Box Controls</a:t>
            </a:r>
          </a:p>
          <a:p>
            <a:r>
              <a:rPr lang="en-IN" dirty="0"/>
              <a:t>Select Box Controls</a:t>
            </a:r>
          </a:p>
          <a:p>
            <a:r>
              <a:rPr lang="en-IN" dirty="0"/>
              <a:t>File Select boxes</a:t>
            </a:r>
          </a:p>
          <a:p>
            <a:r>
              <a:rPr lang="en-IN" dirty="0"/>
              <a:t>Hidden Controls</a:t>
            </a:r>
          </a:p>
          <a:p>
            <a:r>
              <a:rPr lang="en-IN" dirty="0"/>
              <a:t>Clickable Buttons</a:t>
            </a:r>
          </a:p>
          <a:p>
            <a:r>
              <a:rPr lang="en-IN" dirty="0"/>
              <a:t>Submit and Reset Button</a:t>
            </a:r>
          </a:p>
          <a:p>
            <a:endParaRPr lang="en-IN" dirty="0"/>
          </a:p>
        </p:txBody>
      </p:sp>
    </p:spTree>
    <p:extLst>
      <p:ext uri="{BB962C8B-B14F-4D97-AF65-F5344CB8AC3E}">
        <p14:creationId xmlns="" xmlns:p14="http://schemas.microsoft.com/office/powerpoint/2010/main" val="501588119"/>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Text Input </a:t>
            </a:r>
            <a:r>
              <a:rPr lang="en-IN" dirty="0" smtClean="0"/>
              <a:t>Controls</a:t>
            </a:r>
            <a:endParaRPr lang="en-IN" dirty="0"/>
          </a:p>
        </p:txBody>
      </p:sp>
      <p:sp>
        <p:nvSpPr>
          <p:cNvPr id="3" name="Content Placeholder 2"/>
          <p:cNvSpPr>
            <a:spLocks noGrp="1"/>
          </p:cNvSpPr>
          <p:nvPr>
            <p:ph idx="1"/>
          </p:nvPr>
        </p:nvSpPr>
        <p:spPr/>
        <p:txBody>
          <a:bodyPr>
            <a:normAutofit fontScale="85000" lnSpcReduction="20000"/>
          </a:bodyPr>
          <a:lstStyle/>
          <a:p>
            <a:r>
              <a:rPr lang="en-US" dirty="0"/>
              <a:t>There are three types of text input used on forms −</a:t>
            </a:r>
          </a:p>
          <a:p>
            <a:r>
              <a:rPr lang="en-US" b="1" dirty="0"/>
              <a:t>Single-line text input controls</a:t>
            </a:r>
            <a:r>
              <a:rPr lang="en-US" dirty="0"/>
              <a:t> − This control is used for items that require only one line of user input, such as search boxes or names. They are created using HTML </a:t>
            </a:r>
            <a:r>
              <a:rPr lang="en-US" b="1" dirty="0"/>
              <a:t>&lt;input&gt;</a:t>
            </a:r>
            <a:r>
              <a:rPr lang="en-US" dirty="0"/>
              <a:t> tag.</a:t>
            </a:r>
          </a:p>
          <a:p>
            <a:r>
              <a:rPr lang="en-US" b="1" dirty="0"/>
              <a:t>Password input controls</a:t>
            </a:r>
            <a:r>
              <a:rPr lang="en-US" dirty="0"/>
              <a:t> − This is also a single-line text input but it masks the character as soon as a user enters it. They are also created using </a:t>
            </a:r>
            <a:r>
              <a:rPr lang="en-US" dirty="0" err="1"/>
              <a:t>HTMl</a:t>
            </a:r>
            <a:r>
              <a:rPr lang="en-US" dirty="0"/>
              <a:t> &lt;input&gt; tag.</a:t>
            </a:r>
          </a:p>
          <a:p>
            <a:r>
              <a:rPr lang="en-US" b="1" dirty="0"/>
              <a:t>Multi-line text input controls</a:t>
            </a:r>
            <a:r>
              <a:rPr lang="en-US" dirty="0"/>
              <a:t> − This is used when the user is required to give details that may be longer than a single sentence. Multi-line input controls are created using HTML </a:t>
            </a:r>
            <a:r>
              <a:rPr lang="en-US" b="1" dirty="0"/>
              <a:t>&lt;</a:t>
            </a:r>
            <a:r>
              <a:rPr lang="en-US" b="1" dirty="0" err="1"/>
              <a:t>textarea</a:t>
            </a:r>
            <a:r>
              <a:rPr lang="en-US" b="1" dirty="0"/>
              <a:t>&gt;</a:t>
            </a:r>
            <a:r>
              <a:rPr lang="en-US" dirty="0"/>
              <a:t> tag.</a:t>
            </a:r>
          </a:p>
          <a:p>
            <a:endParaRPr lang="en-IN" dirty="0"/>
          </a:p>
        </p:txBody>
      </p:sp>
    </p:spTree>
    <p:extLst>
      <p:ext uri="{BB962C8B-B14F-4D97-AF65-F5344CB8AC3E}">
        <p14:creationId xmlns="" xmlns:p14="http://schemas.microsoft.com/office/powerpoint/2010/main" val="3682754589"/>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Single-line text input </a:t>
            </a:r>
            <a:r>
              <a:rPr lang="en-IN" dirty="0" smtClean="0"/>
              <a:t>controls</a:t>
            </a:r>
            <a:endParaRPr lang="en-IN" dirty="0"/>
          </a:p>
        </p:txBody>
      </p:sp>
      <p:sp>
        <p:nvSpPr>
          <p:cNvPr id="3" name="Content Placeholder 2"/>
          <p:cNvSpPr>
            <a:spLocks noGrp="1"/>
          </p:cNvSpPr>
          <p:nvPr>
            <p:ph idx="1"/>
          </p:nvPr>
        </p:nvSpPr>
        <p:spPr/>
        <p:txBody>
          <a:bodyPr>
            <a:normAutofit fontScale="55000" lnSpcReduction="20000"/>
          </a:bodyPr>
          <a:lstStyle/>
          <a:p>
            <a:r>
              <a:rPr lang="en-IN" dirty="0"/>
              <a:t>&lt;!DOCTYPE html&gt;</a:t>
            </a:r>
          </a:p>
          <a:p>
            <a:r>
              <a:rPr lang="en-IN" dirty="0"/>
              <a:t>&lt;html&gt;</a:t>
            </a:r>
          </a:p>
          <a:p>
            <a:endParaRPr lang="en-IN" dirty="0"/>
          </a:p>
          <a:p>
            <a:r>
              <a:rPr lang="en-IN" dirty="0"/>
              <a:t>&lt;head&gt;</a:t>
            </a:r>
          </a:p>
          <a:p>
            <a:r>
              <a:rPr lang="en-IN" dirty="0"/>
              <a:t>    &lt;title&gt;Text Input Control&lt;/title&gt;</a:t>
            </a:r>
          </a:p>
          <a:p>
            <a:r>
              <a:rPr lang="en-IN" dirty="0"/>
              <a:t>&lt;/head&gt;</a:t>
            </a:r>
          </a:p>
          <a:p>
            <a:endParaRPr lang="en-IN" dirty="0"/>
          </a:p>
          <a:p>
            <a:r>
              <a:rPr lang="en-IN" dirty="0"/>
              <a:t>&lt;body&gt;</a:t>
            </a:r>
          </a:p>
          <a:p>
            <a:r>
              <a:rPr lang="en-IN" dirty="0"/>
              <a:t>    &lt;form&gt;</a:t>
            </a:r>
          </a:p>
          <a:p>
            <a:r>
              <a:rPr lang="en-US" dirty="0"/>
              <a:t>        First name: &lt;input type="text" name="</a:t>
            </a:r>
            <a:r>
              <a:rPr lang="en-US" dirty="0" err="1"/>
              <a:t>first_name</a:t>
            </a:r>
            <a:r>
              <a:rPr lang="en-US" dirty="0"/>
              <a:t>" /&gt;</a:t>
            </a:r>
          </a:p>
          <a:p>
            <a:r>
              <a:rPr lang="en-IN" dirty="0"/>
              <a:t>        &lt;</a:t>
            </a:r>
            <a:r>
              <a:rPr lang="en-IN" dirty="0" err="1"/>
              <a:t>br</a:t>
            </a:r>
            <a:r>
              <a:rPr lang="en-IN" dirty="0"/>
              <a:t>&gt;</a:t>
            </a:r>
          </a:p>
          <a:p>
            <a:r>
              <a:rPr lang="en-US" dirty="0"/>
              <a:t>        Last name: &lt;input type="text" name="</a:t>
            </a:r>
            <a:r>
              <a:rPr lang="en-US" dirty="0" err="1"/>
              <a:t>last_name</a:t>
            </a:r>
            <a:r>
              <a:rPr lang="en-US" dirty="0"/>
              <a:t>" /&gt;</a:t>
            </a:r>
          </a:p>
          <a:p>
            <a:r>
              <a:rPr lang="en-IN" dirty="0"/>
              <a:t>    &lt;/form&gt;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1877203627"/>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8194" name="Picture 2"/>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30114" t="17235" r="4829" b="21970"/>
          <a:stretch/>
        </p:blipFill>
        <p:spPr bwMode="auto">
          <a:xfrm>
            <a:off x="304800" y="304800"/>
            <a:ext cx="8534400" cy="6096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941381209"/>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Password input </a:t>
            </a:r>
            <a:r>
              <a:rPr lang="en-IN" dirty="0" smtClean="0"/>
              <a:t>controls</a:t>
            </a:r>
            <a:endParaRPr lang="en-IN" dirty="0"/>
          </a:p>
        </p:txBody>
      </p:sp>
      <p:sp>
        <p:nvSpPr>
          <p:cNvPr id="3" name="Content Placeholder 2"/>
          <p:cNvSpPr>
            <a:spLocks noGrp="1"/>
          </p:cNvSpPr>
          <p:nvPr>
            <p:ph idx="1"/>
          </p:nvPr>
        </p:nvSpPr>
        <p:spPr/>
        <p:txBody>
          <a:bodyPr/>
          <a:lstStyle/>
          <a:p>
            <a:r>
              <a:rPr lang="en-US" dirty="0"/>
              <a:t>This is also a single-line text input but it masks the character as soon as a user enters it. They are also created using HTML &lt;input&gt;tag but type attribute is set to </a:t>
            </a:r>
            <a:r>
              <a:rPr lang="en-US" b="1" dirty="0"/>
              <a:t>password</a:t>
            </a:r>
            <a:r>
              <a:rPr lang="en-US" dirty="0"/>
              <a:t>.</a:t>
            </a:r>
          </a:p>
          <a:p>
            <a:r>
              <a:rPr lang="en-US" dirty="0"/>
              <a:t/>
            </a:r>
            <a:br>
              <a:rPr lang="en-US" dirty="0"/>
            </a:br>
            <a:endParaRPr lang="en-IN" dirty="0"/>
          </a:p>
        </p:txBody>
      </p:sp>
    </p:spTree>
    <p:extLst>
      <p:ext uri="{BB962C8B-B14F-4D97-AF65-F5344CB8AC3E}">
        <p14:creationId xmlns="" xmlns:p14="http://schemas.microsoft.com/office/powerpoint/2010/main" val="4026532930"/>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9218" name="Picture 2"/>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29829" t="12690" r="4687" b="27083"/>
          <a:stretch/>
        </p:blipFill>
        <p:spPr bwMode="auto">
          <a:xfrm>
            <a:off x="152400" y="1066800"/>
            <a:ext cx="8839200" cy="5334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7353153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IN" dirty="0"/>
              <a:t>&lt;!DOCTYPE html&gt;</a:t>
            </a:r>
          </a:p>
          <a:p>
            <a:r>
              <a:rPr lang="en-IN" dirty="0"/>
              <a:t>&lt;html&gt;</a:t>
            </a:r>
          </a:p>
          <a:p>
            <a:endParaRPr lang="en-IN" dirty="0"/>
          </a:p>
          <a:p>
            <a:r>
              <a:rPr lang="en-IN" dirty="0"/>
              <a:t>&lt;head&gt;</a:t>
            </a:r>
          </a:p>
          <a:p>
            <a:r>
              <a:rPr lang="en-IN" dirty="0"/>
              <a:t>    &lt;title&gt;Align Attribute  Example&lt;/title&gt;</a:t>
            </a:r>
          </a:p>
          <a:p>
            <a:r>
              <a:rPr lang="en-IN" dirty="0"/>
              <a:t>&lt;/head&gt;</a:t>
            </a:r>
          </a:p>
          <a:p>
            <a:endParaRPr lang="en-IN" dirty="0"/>
          </a:p>
          <a:p>
            <a:r>
              <a:rPr lang="en-IN" dirty="0"/>
              <a:t>&lt;body&gt;</a:t>
            </a:r>
          </a:p>
          <a:p>
            <a:r>
              <a:rPr lang="en-US" dirty="0"/>
              <a:t>    &lt;p align="left"&gt;This is left aligned&lt;/p&gt;</a:t>
            </a:r>
          </a:p>
          <a:p>
            <a:r>
              <a:rPr lang="en-US" dirty="0"/>
              <a:t>    &lt;p align="center"&gt;This is center aligned&lt;/p&gt;</a:t>
            </a:r>
          </a:p>
          <a:p>
            <a:r>
              <a:rPr lang="en-US" dirty="0"/>
              <a:t>    &lt;p align="right"&gt;This is right aligned&lt;/p&gt;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1487035388"/>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Multiple-Line Text Input </a:t>
            </a:r>
            <a:r>
              <a:rPr lang="en-IN" dirty="0" smtClean="0"/>
              <a:t>Controls</a:t>
            </a:r>
            <a:endParaRPr lang="en-IN" dirty="0"/>
          </a:p>
        </p:txBody>
      </p:sp>
      <p:sp>
        <p:nvSpPr>
          <p:cNvPr id="3" name="Content Placeholder 2"/>
          <p:cNvSpPr>
            <a:spLocks noGrp="1"/>
          </p:cNvSpPr>
          <p:nvPr>
            <p:ph idx="1"/>
          </p:nvPr>
        </p:nvSpPr>
        <p:spPr/>
        <p:txBody>
          <a:bodyPr/>
          <a:lstStyle/>
          <a:p>
            <a:r>
              <a:rPr lang="en-US" dirty="0"/>
              <a:t>This is used when the user is required to give details that may be longer than a single sentence. Multi-line input controls are created using HTML &lt;</a:t>
            </a:r>
            <a:r>
              <a:rPr lang="en-US" dirty="0" err="1"/>
              <a:t>textarea</a:t>
            </a:r>
            <a:r>
              <a:rPr lang="en-US" dirty="0"/>
              <a:t>&gt; tag.</a:t>
            </a:r>
          </a:p>
          <a:p>
            <a:r>
              <a:rPr lang="en-US" dirty="0"/>
              <a:t/>
            </a:r>
            <a:br>
              <a:rPr lang="en-US" dirty="0"/>
            </a:br>
            <a:endParaRPr lang="en-IN" dirty="0"/>
          </a:p>
        </p:txBody>
      </p:sp>
    </p:spTree>
    <p:extLst>
      <p:ext uri="{BB962C8B-B14F-4D97-AF65-F5344CB8AC3E}">
        <p14:creationId xmlns="" xmlns:p14="http://schemas.microsoft.com/office/powerpoint/2010/main" val="942915787"/>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r>
              <a:rPr lang="en-IN" dirty="0"/>
              <a:t>&lt;!DOCTYPE html&gt;</a:t>
            </a:r>
          </a:p>
          <a:p>
            <a:r>
              <a:rPr lang="en-IN" dirty="0"/>
              <a:t>&lt;html&gt;</a:t>
            </a:r>
          </a:p>
          <a:p>
            <a:endParaRPr lang="en-IN" dirty="0"/>
          </a:p>
          <a:p>
            <a:r>
              <a:rPr lang="en-IN" dirty="0"/>
              <a:t>&lt;head&gt;</a:t>
            </a:r>
          </a:p>
          <a:p>
            <a:r>
              <a:rPr lang="en-IN" dirty="0"/>
              <a:t>    &lt;title&gt;Multiple-Line Input Control&lt;/title&gt;</a:t>
            </a:r>
          </a:p>
          <a:p>
            <a:r>
              <a:rPr lang="en-IN" dirty="0"/>
              <a:t>&lt;/head&gt;</a:t>
            </a:r>
          </a:p>
          <a:p>
            <a:endParaRPr lang="en-IN" dirty="0"/>
          </a:p>
          <a:p>
            <a:r>
              <a:rPr lang="en-IN" dirty="0"/>
              <a:t>&lt;body&gt;</a:t>
            </a:r>
          </a:p>
          <a:p>
            <a:r>
              <a:rPr lang="en-IN" dirty="0"/>
              <a:t>    &lt;form&gt;</a:t>
            </a:r>
          </a:p>
          <a:p>
            <a:r>
              <a:rPr lang="en-IN" dirty="0"/>
              <a:t>        Description : &lt;</a:t>
            </a:r>
            <a:r>
              <a:rPr lang="en-IN" dirty="0" err="1"/>
              <a:t>br</a:t>
            </a:r>
            <a:r>
              <a:rPr lang="en-IN" dirty="0"/>
              <a:t> /&gt;</a:t>
            </a:r>
          </a:p>
          <a:p>
            <a:r>
              <a:rPr lang="en-US" dirty="0"/>
              <a:t>        &lt;</a:t>
            </a:r>
            <a:r>
              <a:rPr lang="en-US" dirty="0" err="1"/>
              <a:t>textarea</a:t>
            </a:r>
            <a:r>
              <a:rPr lang="en-US" dirty="0"/>
              <a:t> rows="5" cols="50" name="description"&gt;</a:t>
            </a:r>
          </a:p>
          <a:p>
            <a:r>
              <a:rPr lang="en-IN" dirty="0"/>
              <a:t>            Enter description here...</a:t>
            </a:r>
          </a:p>
          <a:p>
            <a:r>
              <a:rPr lang="en-IN" dirty="0"/>
              <a:t>         &lt;/</a:t>
            </a:r>
            <a:r>
              <a:rPr lang="en-IN" dirty="0" err="1"/>
              <a:t>textarea</a:t>
            </a:r>
            <a:r>
              <a:rPr lang="en-IN" dirty="0"/>
              <a:t>&gt;</a:t>
            </a:r>
          </a:p>
          <a:p>
            <a:r>
              <a:rPr lang="en-IN" dirty="0"/>
              <a:t>    &lt;/form&gt;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1690567069"/>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0242" name="Picture 2"/>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29687" t="32576" r="4687" b="26704"/>
          <a:stretch/>
        </p:blipFill>
        <p:spPr bwMode="auto">
          <a:xfrm>
            <a:off x="152400" y="1600200"/>
            <a:ext cx="8763000" cy="4876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059319033"/>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Checkbox </a:t>
            </a:r>
            <a:r>
              <a:rPr lang="en-IN" dirty="0" smtClean="0"/>
              <a:t>Control</a:t>
            </a:r>
            <a:endParaRPr lang="en-IN" dirty="0"/>
          </a:p>
        </p:txBody>
      </p:sp>
      <p:sp>
        <p:nvSpPr>
          <p:cNvPr id="3" name="Content Placeholder 2"/>
          <p:cNvSpPr>
            <a:spLocks noGrp="1"/>
          </p:cNvSpPr>
          <p:nvPr>
            <p:ph idx="1"/>
          </p:nvPr>
        </p:nvSpPr>
        <p:spPr/>
        <p:txBody>
          <a:bodyPr/>
          <a:lstStyle/>
          <a:p>
            <a:r>
              <a:rPr lang="en-US" dirty="0"/>
              <a:t>Checkboxes are used when more than one option is required to be selected. They are also created using HTML &lt;input&gt; tag but type attribute is set to </a:t>
            </a:r>
            <a:r>
              <a:rPr lang="en-US" b="1" dirty="0"/>
              <a:t>checkbox.</a:t>
            </a:r>
            <a:r>
              <a:rPr lang="en-US" dirty="0"/>
              <a:t>.</a:t>
            </a:r>
          </a:p>
          <a:p>
            <a:r>
              <a:rPr lang="en-US" dirty="0"/>
              <a:t/>
            </a:r>
            <a:br>
              <a:rPr lang="en-US" dirty="0"/>
            </a:br>
            <a:endParaRPr lang="en-IN" dirty="0"/>
          </a:p>
        </p:txBody>
      </p:sp>
    </p:spTree>
    <p:extLst>
      <p:ext uri="{BB962C8B-B14F-4D97-AF65-F5344CB8AC3E}">
        <p14:creationId xmlns="" xmlns:p14="http://schemas.microsoft.com/office/powerpoint/2010/main" val="659999965"/>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r>
              <a:rPr lang="en-IN" dirty="0"/>
              <a:t>&lt;!DOCTYPE html&gt;</a:t>
            </a:r>
          </a:p>
          <a:p>
            <a:r>
              <a:rPr lang="en-IN" dirty="0"/>
              <a:t>&lt;html&gt;</a:t>
            </a:r>
          </a:p>
          <a:p>
            <a:endParaRPr lang="en-IN" dirty="0"/>
          </a:p>
          <a:p>
            <a:r>
              <a:rPr lang="en-IN" dirty="0"/>
              <a:t>&lt;head&gt;</a:t>
            </a:r>
          </a:p>
          <a:p>
            <a:r>
              <a:rPr lang="en-IN" dirty="0"/>
              <a:t>    &lt;title&gt;Checkbox Control&lt;/title&gt;</a:t>
            </a:r>
          </a:p>
          <a:p>
            <a:r>
              <a:rPr lang="en-IN" dirty="0"/>
              <a:t>&lt;/head&gt;</a:t>
            </a:r>
          </a:p>
          <a:p>
            <a:endParaRPr lang="en-IN" dirty="0"/>
          </a:p>
          <a:p>
            <a:r>
              <a:rPr lang="en-IN" dirty="0"/>
              <a:t>&lt;body&gt;</a:t>
            </a:r>
          </a:p>
          <a:p>
            <a:r>
              <a:rPr lang="en-IN" dirty="0"/>
              <a:t>    &lt;form&gt;</a:t>
            </a:r>
          </a:p>
          <a:p>
            <a:r>
              <a:rPr lang="en-US" dirty="0"/>
              <a:t>        &lt;input type="checkbox" name="</a:t>
            </a:r>
            <a:r>
              <a:rPr lang="en-US" dirty="0" err="1"/>
              <a:t>maths</a:t>
            </a:r>
            <a:r>
              <a:rPr lang="en-US" dirty="0"/>
              <a:t>" value="on"&gt; </a:t>
            </a:r>
            <a:r>
              <a:rPr lang="en-US" dirty="0" err="1"/>
              <a:t>Maths</a:t>
            </a:r>
            <a:endParaRPr lang="en-US" dirty="0"/>
          </a:p>
          <a:p>
            <a:r>
              <a:rPr lang="en-US" dirty="0"/>
              <a:t>        &lt;input type="checkbox" name="physics" value="on"&gt; Physics</a:t>
            </a:r>
          </a:p>
          <a:p>
            <a:r>
              <a:rPr lang="en-IN" dirty="0"/>
              <a:t>    &lt;/form&gt;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1409181530"/>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b="1" dirty="0"/>
          </a:p>
        </p:txBody>
      </p:sp>
      <p:pic>
        <p:nvPicPr>
          <p:cNvPr id="11266" name="Picture 2"/>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29261" t="27462" r="4119" b="23485"/>
          <a:stretch/>
        </p:blipFill>
        <p:spPr bwMode="auto">
          <a:xfrm>
            <a:off x="228600" y="1219200"/>
            <a:ext cx="8534400" cy="5105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579143059"/>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Attributes</a:t>
            </a:r>
            <a:endParaRPr lang="en-IN" dirty="0"/>
          </a:p>
        </p:txBody>
      </p:sp>
      <p:sp>
        <p:nvSpPr>
          <p:cNvPr id="3" name="Content Placeholder 2"/>
          <p:cNvSpPr>
            <a:spLocks noGrp="1"/>
          </p:cNvSpPr>
          <p:nvPr>
            <p:ph idx="1"/>
          </p:nvPr>
        </p:nvSpPr>
        <p:spPr/>
        <p:txBody>
          <a:bodyPr/>
          <a:lstStyle/>
          <a:p>
            <a:endParaRPr lang="en-IN" dirty="0"/>
          </a:p>
        </p:txBody>
      </p:sp>
      <p:pic>
        <p:nvPicPr>
          <p:cNvPr id="12290" name="Picture 2"/>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29972" t="13636" r="4687" b="35228"/>
          <a:stretch/>
        </p:blipFill>
        <p:spPr bwMode="auto">
          <a:xfrm>
            <a:off x="235526" y="1510144"/>
            <a:ext cx="8527474" cy="49668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271764872"/>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Radio Button </a:t>
            </a:r>
            <a:r>
              <a:rPr lang="en-IN" dirty="0" smtClean="0"/>
              <a:t>Control</a:t>
            </a:r>
            <a:endParaRPr lang="en-IN" dirty="0"/>
          </a:p>
        </p:txBody>
      </p:sp>
      <p:sp>
        <p:nvSpPr>
          <p:cNvPr id="3" name="Content Placeholder 2"/>
          <p:cNvSpPr>
            <a:spLocks noGrp="1"/>
          </p:cNvSpPr>
          <p:nvPr>
            <p:ph idx="1"/>
          </p:nvPr>
        </p:nvSpPr>
        <p:spPr/>
        <p:txBody>
          <a:bodyPr/>
          <a:lstStyle/>
          <a:p>
            <a:r>
              <a:rPr lang="en-US" dirty="0"/>
              <a:t>Radio buttons are used when out of many options, just one option is required to be selected. They are also created using HTML &lt;input&gt; tag but type attribute is set to </a:t>
            </a:r>
            <a:r>
              <a:rPr lang="en-US" b="1" dirty="0"/>
              <a:t>radio</a:t>
            </a:r>
            <a:r>
              <a:rPr lang="en-US" dirty="0"/>
              <a:t>.</a:t>
            </a:r>
          </a:p>
          <a:p>
            <a:pPr marL="0" indent="0">
              <a:buNone/>
            </a:pPr>
            <a:endParaRPr lang="en-IN" dirty="0"/>
          </a:p>
        </p:txBody>
      </p:sp>
    </p:spTree>
    <p:extLst>
      <p:ext uri="{BB962C8B-B14F-4D97-AF65-F5344CB8AC3E}">
        <p14:creationId xmlns="" xmlns:p14="http://schemas.microsoft.com/office/powerpoint/2010/main" val="379697088"/>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r>
              <a:rPr lang="en-IN" dirty="0"/>
              <a:t>&lt;!DOCTYPE html&gt;</a:t>
            </a:r>
          </a:p>
          <a:p>
            <a:r>
              <a:rPr lang="en-IN" dirty="0"/>
              <a:t>&lt;html&gt;</a:t>
            </a:r>
          </a:p>
          <a:p>
            <a:endParaRPr lang="en-IN" dirty="0"/>
          </a:p>
          <a:p>
            <a:r>
              <a:rPr lang="en-IN" dirty="0"/>
              <a:t>&lt;head&gt;</a:t>
            </a:r>
          </a:p>
          <a:p>
            <a:r>
              <a:rPr lang="en-IN" dirty="0"/>
              <a:t>    &lt;title&gt;Radio Box Control&lt;/title&gt;</a:t>
            </a:r>
          </a:p>
          <a:p>
            <a:r>
              <a:rPr lang="en-IN" dirty="0"/>
              <a:t>&lt;/head&gt;</a:t>
            </a:r>
          </a:p>
          <a:p>
            <a:endParaRPr lang="en-IN" dirty="0"/>
          </a:p>
          <a:p>
            <a:r>
              <a:rPr lang="en-IN" dirty="0"/>
              <a:t>&lt;body&gt;</a:t>
            </a:r>
          </a:p>
          <a:p>
            <a:r>
              <a:rPr lang="en-IN" dirty="0"/>
              <a:t>    &lt;form&gt;</a:t>
            </a:r>
          </a:p>
          <a:p>
            <a:r>
              <a:rPr lang="en-US" dirty="0"/>
              <a:t>        &lt;input type="radio" name="subject" value="</a:t>
            </a:r>
            <a:r>
              <a:rPr lang="en-US" dirty="0" err="1"/>
              <a:t>maths</a:t>
            </a:r>
            <a:r>
              <a:rPr lang="en-US" dirty="0"/>
              <a:t>"&gt; </a:t>
            </a:r>
            <a:r>
              <a:rPr lang="en-US" dirty="0" err="1"/>
              <a:t>Maths</a:t>
            </a:r>
            <a:endParaRPr lang="en-US" dirty="0"/>
          </a:p>
          <a:p>
            <a:r>
              <a:rPr lang="en-US" dirty="0"/>
              <a:t>        &lt;input type="radio" name="subject" value="physics"&gt; Physics</a:t>
            </a:r>
          </a:p>
          <a:p>
            <a:r>
              <a:rPr lang="en-IN" dirty="0"/>
              <a:t>    &lt;/form&gt;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3558206044"/>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Attributes</a:t>
            </a:r>
            <a:endParaRPr lang="en-IN" dirty="0"/>
          </a:p>
        </p:txBody>
      </p:sp>
      <p:sp>
        <p:nvSpPr>
          <p:cNvPr id="3" name="Content Placeholder 2"/>
          <p:cNvSpPr>
            <a:spLocks noGrp="1"/>
          </p:cNvSpPr>
          <p:nvPr>
            <p:ph idx="1"/>
          </p:nvPr>
        </p:nvSpPr>
        <p:spPr/>
        <p:txBody>
          <a:bodyPr/>
          <a:lstStyle/>
          <a:p>
            <a:endParaRPr lang="en-IN" b="1" dirty="0"/>
          </a:p>
        </p:txBody>
      </p:sp>
      <p:pic>
        <p:nvPicPr>
          <p:cNvPr id="13314" name="Picture 2"/>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29119" t="19697" r="5257" b="28220"/>
          <a:stretch/>
        </p:blipFill>
        <p:spPr bwMode="auto">
          <a:xfrm>
            <a:off x="381000" y="1676400"/>
            <a:ext cx="8305800" cy="495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9322999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Core </a:t>
            </a:r>
            <a:r>
              <a:rPr lang="en-IN" dirty="0" smtClean="0"/>
              <a:t>Attributes</a:t>
            </a:r>
            <a:endParaRPr lang="en-IN" dirty="0"/>
          </a:p>
        </p:txBody>
      </p:sp>
      <p:sp>
        <p:nvSpPr>
          <p:cNvPr id="3" name="Content Placeholder 2"/>
          <p:cNvSpPr>
            <a:spLocks noGrp="1"/>
          </p:cNvSpPr>
          <p:nvPr>
            <p:ph idx="1"/>
          </p:nvPr>
        </p:nvSpPr>
        <p:spPr/>
        <p:txBody>
          <a:bodyPr/>
          <a:lstStyle/>
          <a:p>
            <a:r>
              <a:rPr lang="en-US" dirty="0"/>
              <a:t>The four core attributes that can be used on the majority of HTML elements (although not all) are −</a:t>
            </a:r>
          </a:p>
          <a:p>
            <a:r>
              <a:rPr lang="en-US" dirty="0"/>
              <a:t>Id</a:t>
            </a:r>
          </a:p>
          <a:p>
            <a:r>
              <a:rPr lang="en-US" dirty="0"/>
              <a:t>Title</a:t>
            </a:r>
          </a:p>
          <a:p>
            <a:r>
              <a:rPr lang="en-US" dirty="0"/>
              <a:t>Class</a:t>
            </a:r>
          </a:p>
          <a:p>
            <a:r>
              <a:rPr lang="en-US" dirty="0"/>
              <a:t>Style</a:t>
            </a:r>
          </a:p>
          <a:p>
            <a:pPr marL="0" indent="0">
              <a:buNone/>
            </a:pPr>
            <a:endParaRPr lang="en-IN" dirty="0"/>
          </a:p>
        </p:txBody>
      </p:sp>
    </p:spTree>
    <p:extLst>
      <p:ext uri="{BB962C8B-B14F-4D97-AF65-F5344CB8AC3E}">
        <p14:creationId xmlns="" xmlns:p14="http://schemas.microsoft.com/office/powerpoint/2010/main" val="630060564"/>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Select Box </a:t>
            </a:r>
            <a:r>
              <a:rPr lang="en-IN" dirty="0" smtClean="0"/>
              <a:t>Control</a:t>
            </a:r>
            <a:endParaRPr lang="en-IN" dirty="0"/>
          </a:p>
        </p:txBody>
      </p:sp>
      <p:sp>
        <p:nvSpPr>
          <p:cNvPr id="3" name="Content Placeholder 2"/>
          <p:cNvSpPr>
            <a:spLocks noGrp="1"/>
          </p:cNvSpPr>
          <p:nvPr>
            <p:ph idx="1"/>
          </p:nvPr>
        </p:nvSpPr>
        <p:spPr/>
        <p:txBody>
          <a:bodyPr/>
          <a:lstStyle/>
          <a:p>
            <a:r>
              <a:rPr lang="en-US" dirty="0"/>
              <a:t>A select box, also called drop down box which provides option to list down various options in the form of drop down list, from where a user can select one or more options.</a:t>
            </a:r>
          </a:p>
          <a:p>
            <a:r>
              <a:rPr lang="en-US" dirty="0"/>
              <a:t/>
            </a:r>
            <a:br>
              <a:rPr lang="en-US" dirty="0"/>
            </a:br>
            <a:endParaRPr lang="en-IN" dirty="0"/>
          </a:p>
        </p:txBody>
      </p:sp>
    </p:spTree>
    <p:extLst>
      <p:ext uri="{BB962C8B-B14F-4D97-AF65-F5344CB8AC3E}">
        <p14:creationId xmlns="" xmlns:p14="http://schemas.microsoft.com/office/powerpoint/2010/main" val="2217236399"/>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r>
              <a:rPr lang="en-IN" dirty="0"/>
              <a:t>&lt;!DOCTYPE html&gt;</a:t>
            </a:r>
          </a:p>
          <a:p>
            <a:r>
              <a:rPr lang="en-IN" dirty="0"/>
              <a:t>&lt;html&gt;</a:t>
            </a:r>
          </a:p>
          <a:p>
            <a:endParaRPr lang="en-IN" dirty="0"/>
          </a:p>
          <a:p>
            <a:r>
              <a:rPr lang="en-IN" dirty="0"/>
              <a:t>&lt;head&gt;</a:t>
            </a:r>
          </a:p>
          <a:p>
            <a:r>
              <a:rPr lang="en-IN" dirty="0"/>
              <a:t>    &lt;title&gt;Select Box Control&lt;/title&gt;</a:t>
            </a:r>
          </a:p>
          <a:p>
            <a:r>
              <a:rPr lang="en-IN" dirty="0"/>
              <a:t>&lt;/head&gt;</a:t>
            </a:r>
          </a:p>
          <a:p>
            <a:endParaRPr lang="en-IN" dirty="0"/>
          </a:p>
          <a:p>
            <a:r>
              <a:rPr lang="en-IN" dirty="0"/>
              <a:t>&lt;body&gt;</a:t>
            </a:r>
          </a:p>
          <a:p>
            <a:r>
              <a:rPr lang="en-IN" dirty="0"/>
              <a:t>    &lt;form&gt;</a:t>
            </a:r>
          </a:p>
          <a:p>
            <a:r>
              <a:rPr lang="en-IN" dirty="0"/>
              <a:t>        &lt;select name="dropdown"&gt;</a:t>
            </a:r>
          </a:p>
          <a:p>
            <a:r>
              <a:rPr lang="en-US" dirty="0"/>
              <a:t>            &lt;option value="</a:t>
            </a:r>
            <a:r>
              <a:rPr lang="en-US" dirty="0" err="1"/>
              <a:t>Maths</a:t>
            </a:r>
            <a:r>
              <a:rPr lang="en-US" dirty="0"/>
              <a:t>" selected&gt;</a:t>
            </a:r>
            <a:r>
              <a:rPr lang="en-US" dirty="0" err="1"/>
              <a:t>Maths</a:t>
            </a:r>
            <a:r>
              <a:rPr lang="en-US" dirty="0"/>
              <a:t>&lt;/option&gt;</a:t>
            </a:r>
          </a:p>
          <a:p>
            <a:r>
              <a:rPr lang="en-IN" dirty="0"/>
              <a:t>            &lt;option value="Physics"&gt;Physics&lt;/option&gt;</a:t>
            </a:r>
          </a:p>
          <a:p>
            <a:r>
              <a:rPr lang="en-IN" dirty="0"/>
              <a:t>        &lt;/select&gt;</a:t>
            </a:r>
          </a:p>
          <a:p>
            <a:r>
              <a:rPr lang="en-IN" dirty="0"/>
              <a:t>    &lt;/form&gt;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2993224646"/>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Attributes</a:t>
            </a:r>
            <a:endParaRPr lang="en-IN" dirty="0"/>
          </a:p>
        </p:txBody>
      </p:sp>
      <p:sp>
        <p:nvSpPr>
          <p:cNvPr id="3" name="Content Placeholder 2"/>
          <p:cNvSpPr>
            <a:spLocks noGrp="1"/>
          </p:cNvSpPr>
          <p:nvPr>
            <p:ph idx="1"/>
          </p:nvPr>
        </p:nvSpPr>
        <p:spPr/>
        <p:txBody>
          <a:bodyPr/>
          <a:lstStyle/>
          <a:p>
            <a:r>
              <a:rPr lang="en-US" dirty="0"/>
              <a:t>Following is the list of important attributes of &lt;select&gt; tag −</a:t>
            </a:r>
            <a:endParaRPr lang="en-IN" dirty="0"/>
          </a:p>
        </p:txBody>
      </p:sp>
    </p:spTree>
    <p:extLst>
      <p:ext uri="{BB962C8B-B14F-4D97-AF65-F5344CB8AC3E}">
        <p14:creationId xmlns="" xmlns:p14="http://schemas.microsoft.com/office/powerpoint/2010/main" val="3915244214"/>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4338" name="Picture 2"/>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29616" t="40342" r="5256" b="20833"/>
          <a:stretch/>
        </p:blipFill>
        <p:spPr bwMode="auto">
          <a:xfrm>
            <a:off x="381000" y="1676400"/>
            <a:ext cx="8305800" cy="464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73675267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Following is the list of important attributes of &lt;option&gt; tag −</a:t>
            </a:r>
            <a:br>
              <a:rPr lang="en-US" dirty="0"/>
            </a:br>
            <a:endParaRPr lang="en-IN" dirty="0"/>
          </a:p>
        </p:txBody>
      </p:sp>
      <p:sp>
        <p:nvSpPr>
          <p:cNvPr id="3" name="Content Placeholder 2"/>
          <p:cNvSpPr>
            <a:spLocks noGrp="1"/>
          </p:cNvSpPr>
          <p:nvPr>
            <p:ph idx="1"/>
          </p:nvPr>
        </p:nvSpPr>
        <p:spPr/>
        <p:txBody>
          <a:bodyPr/>
          <a:lstStyle/>
          <a:p>
            <a:endParaRPr lang="en-IN" dirty="0"/>
          </a:p>
        </p:txBody>
      </p:sp>
      <p:pic>
        <p:nvPicPr>
          <p:cNvPr id="15362" name="Picture 2"/>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30156" t="33667" r="6094" b="28644"/>
          <a:stretch/>
        </p:blipFill>
        <p:spPr bwMode="auto">
          <a:xfrm>
            <a:off x="381000" y="1579418"/>
            <a:ext cx="8229600" cy="45165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293982616"/>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File Upload </a:t>
            </a:r>
            <a:r>
              <a:rPr lang="en-IN" dirty="0" smtClean="0"/>
              <a:t>Box</a:t>
            </a:r>
            <a:endParaRPr lang="en-IN" dirty="0"/>
          </a:p>
        </p:txBody>
      </p:sp>
      <p:sp>
        <p:nvSpPr>
          <p:cNvPr id="3" name="Content Placeholder 2"/>
          <p:cNvSpPr>
            <a:spLocks noGrp="1"/>
          </p:cNvSpPr>
          <p:nvPr>
            <p:ph idx="1"/>
          </p:nvPr>
        </p:nvSpPr>
        <p:spPr/>
        <p:txBody>
          <a:bodyPr/>
          <a:lstStyle/>
          <a:p>
            <a:r>
              <a:rPr lang="en-US" dirty="0"/>
              <a:t>If you want to allow a user to upload a file to your web site, you will need to use a file upload box, also known as a file select box. This is also created using the &lt;input&gt; element but type attribute is set to </a:t>
            </a:r>
            <a:r>
              <a:rPr lang="en-US" b="1" dirty="0"/>
              <a:t>file</a:t>
            </a:r>
            <a:r>
              <a:rPr lang="en-US" dirty="0"/>
              <a:t>.</a:t>
            </a:r>
          </a:p>
          <a:p>
            <a:r>
              <a:rPr lang="en-US" dirty="0"/>
              <a:t/>
            </a:r>
            <a:br>
              <a:rPr lang="en-US" dirty="0"/>
            </a:br>
            <a:endParaRPr lang="en-IN" dirty="0"/>
          </a:p>
        </p:txBody>
      </p:sp>
    </p:spTree>
    <p:extLst>
      <p:ext uri="{BB962C8B-B14F-4D97-AF65-F5344CB8AC3E}">
        <p14:creationId xmlns="" xmlns:p14="http://schemas.microsoft.com/office/powerpoint/2010/main" val="2683513077"/>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pPr>
              <a:buNone/>
            </a:pPr>
            <a:r>
              <a:rPr lang="en-IN" dirty="0"/>
              <a:t>&lt;!DOCTYPE html&gt;</a:t>
            </a:r>
          </a:p>
          <a:p>
            <a:pPr>
              <a:buNone/>
            </a:pPr>
            <a:r>
              <a:rPr lang="en-IN" dirty="0"/>
              <a:t>&lt;html&gt;</a:t>
            </a:r>
          </a:p>
          <a:p>
            <a:pPr>
              <a:buNone/>
            </a:pPr>
            <a:endParaRPr lang="en-IN" dirty="0"/>
          </a:p>
          <a:p>
            <a:pPr>
              <a:buNone/>
            </a:pPr>
            <a:r>
              <a:rPr lang="en-IN" dirty="0"/>
              <a:t>&lt;head&gt;</a:t>
            </a:r>
          </a:p>
          <a:p>
            <a:pPr>
              <a:buNone/>
            </a:pPr>
            <a:r>
              <a:rPr lang="en-IN" dirty="0"/>
              <a:t>    &lt;title&gt;File Upload Box&lt;/title&gt;</a:t>
            </a:r>
          </a:p>
          <a:p>
            <a:pPr>
              <a:buNone/>
            </a:pPr>
            <a:r>
              <a:rPr lang="en-IN" dirty="0"/>
              <a:t>&lt;/head&gt;</a:t>
            </a:r>
          </a:p>
          <a:p>
            <a:pPr>
              <a:buNone/>
            </a:pPr>
            <a:endParaRPr lang="en-IN" dirty="0"/>
          </a:p>
          <a:p>
            <a:pPr>
              <a:buNone/>
            </a:pPr>
            <a:r>
              <a:rPr lang="en-IN" dirty="0"/>
              <a:t>&lt;body&gt;</a:t>
            </a:r>
          </a:p>
          <a:p>
            <a:pPr>
              <a:buNone/>
            </a:pPr>
            <a:r>
              <a:rPr lang="en-IN" dirty="0"/>
              <a:t>    &lt;form&gt;</a:t>
            </a:r>
          </a:p>
          <a:p>
            <a:pPr>
              <a:buNone/>
            </a:pPr>
            <a:r>
              <a:rPr lang="en-US" dirty="0"/>
              <a:t>        &lt;input type="file" name="</a:t>
            </a:r>
            <a:r>
              <a:rPr lang="en-US" dirty="0" err="1"/>
              <a:t>fileupload</a:t>
            </a:r>
            <a:r>
              <a:rPr lang="en-US" dirty="0"/>
              <a:t>" accept="image/*" /&gt;</a:t>
            </a:r>
          </a:p>
          <a:p>
            <a:pPr>
              <a:buNone/>
            </a:pPr>
            <a:r>
              <a:rPr lang="en-IN" dirty="0"/>
              <a:t>    &lt;/form&gt;</a:t>
            </a:r>
          </a:p>
          <a:p>
            <a:pPr>
              <a:buNone/>
            </a:pPr>
            <a:r>
              <a:rPr lang="en-IN" dirty="0"/>
              <a:t>&lt;/body&gt;</a:t>
            </a:r>
          </a:p>
          <a:p>
            <a:pPr>
              <a:buNone/>
            </a:pPr>
            <a:endParaRPr lang="en-IN" dirty="0"/>
          </a:p>
          <a:p>
            <a:pPr>
              <a:buNone/>
            </a:pPr>
            <a:r>
              <a:rPr lang="en-IN" dirty="0"/>
              <a:t>&lt;/html&gt;</a:t>
            </a:r>
          </a:p>
        </p:txBody>
      </p:sp>
    </p:spTree>
    <p:extLst>
      <p:ext uri="{BB962C8B-B14F-4D97-AF65-F5344CB8AC3E}">
        <p14:creationId xmlns="" xmlns:p14="http://schemas.microsoft.com/office/powerpoint/2010/main" val="1891843457"/>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Attributes</a:t>
            </a:r>
            <a:endParaRPr lang="en-IN" dirty="0"/>
          </a:p>
        </p:txBody>
      </p:sp>
      <p:sp>
        <p:nvSpPr>
          <p:cNvPr id="3" name="Content Placeholder 2"/>
          <p:cNvSpPr>
            <a:spLocks noGrp="1"/>
          </p:cNvSpPr>
          <p:nvPr>
            <p:ph idx="1"/>
          </p:nvPr>
        </p:nvSpPr>
        <p:spPr/>
        <p:txBody>
          <a:bodyPr/>
          <a:lstStyle/>
          <a:p>
            <a:endParaRPr lang="en-IN" dirty="0"/>
          </a:p>
        </p:txBody>
      </p:sp>
      <p:pic>
        <p:nvPicPr>
          <p:cNvPr id="16386" name="Picture 2"/>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30398" t="37311" r="4546" b="31344"/>
          <a:stretch/>
        </p:blipFill>
        <p:spPr bwMode="auto">
          <a:xfrm>
            <a:off x="304800" y="1524000"/>
            <a:ext cx="8534400" cy="4038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924504880"/>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Button </a:t>
            </a:r>
            <a:r>
              <a:rPr lang="en-IN" dirty="0" smtClean="0"/>
              <a:t>Controls</a:t>
            </a:r>
            <a:endParaRPr lang="en-IN" dirty="0"/>
          </a:p>
        </p:txBody>
      </p:sp>
      <p:sp>
        <p:nvSpPr>
          <p:cNvPr id="3" name="Content Placeholder 2"/>
          <p:cNvSpPr>
            <a:spLocks noGrp="1"/>
          </p:cNvSpPr>
          <p:nvPr>
            <p:ph idx="1"/>
          </p:nvPr>
        </p:nvSpPr>
        <p:spPr/>
        <p:txBody>
          <a:bodyPr/>
          <a:lstStyle/>
          <a:p>
            <a:r>
              <a:rPr lang="en-US" dirty="0"/>
              <a:t>There are various ways in HTML to create clickable buttons. You can also create a clickable button using &lt;input&gt;tag by setting its type attribute to </a:t>
            </a:r>
            <a:r>
              <a:rPr lang="en-US" b="1" dirty="0"/>
              <a:t>button</a:t>
            </a:r>
            <a:r>
              <a:rPr lang="en-US" dirty="0"/>
              <a:t>. The type attribute can take the following values −</a:t>
            </a:r>
          </a:p>
          <a:p>
            <a:r>
              <a:rPr lang="en-US" dirty="0"/>
              <a:t/>
            </a:r>
            <a:br>
              <a:rPr lang="en-US" dirty="0"/>
            </a:br>
            <a:endParaRPr lang="en-IN" dirty="0"/>
          </a:p>
        </p:txBody>
      </p:sp>
    </p:spTree>
    <p:extLst>
      <p:ext uri="{BB962C8B-B14F-4D97-AF65-F5344CB8AC3E}">
        <p14:creationId xmlns="" xmlns:p14="http://schemas.microsoft.com/office/powerpoint/2010/main" val="1616393956"/>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7410" name="Picture 2"/>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30540" t="18750" r="6250" b="30303"/>
          <a:stretch/>
        </p:blipFill>
        <p:spPr bwMode="auto">
          <a:xfrm>
            <a:off x="228600" y="1600200"/>
            <a:ext cx="8610600" cy="464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706792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Id </a:t>
            </a:r>
            <a:r>
              <a:rPr lang="en-IN" dirty="0" smtClean="0"/>
              <a:t>Attribute</a:t>
            </a:r>
            <a:endParaRPr lang="en-IN" dirty="0"/>
          </a:p>
        </p:txBody>
      </p:sp>
      <p:sp>
        <p:nvSpPr>
          <p:cNvPr id="3" name="Content Placeholder 2"/>
          <p:cNvSpPr>
            <a:spLocks noGrp="1"/>
          </p:cNvSpPr>
          <p:nvPr>
            <p:ph idx="1"/>
          </p:nvPr>
        </p:nvSpPr>
        <p:spPr/>
        <p:txBody>
          <a:bodyPr>
            <a:normAutofit fontScale="92500" lnSpcReduction="20000"/>
          </a:bodyPr>
          <a:lstStyle/>
          <a:p>
            <a:r>
              <a:rPr lang="en-US" dirty="0"/>
              <a:t>The </a:t>
            </a:r>
            <a:r>
              <a:rPr lang="en-US" b="1" dirty="0"/>
              <a:t>id</a:t>
            </a:r>
            <a:r>
              <a:rPr lang="en-US" dirty="0"/>
              <a:t> attribute of an HTML tag can be used to uniquely identify any element within an HTML page. There are two primary reasons that you might want to use an id attribute on an element −</a:t>
            </a:r>
          </a:p>
          <a:p>
            <a:r>
              <a:rPr lang="en-US" dirty="0"/>
              <a:t>If an element carries an id attribute as a unique identifier, it is possible to identify just that element and its content.</a:t>
            </a:r>
          </a:p>
          <a:p>
            <a:r>
              <a:rPr lang="en-US" dirty="0"/>
              <a:t>If you have two elements of the same name within a Web page (or style sheet), you can use the id attribute to distinguish between elements that have the same name.</a:t>
            </a:r>
          </a:p>
          <a:p>
            <a:endParaRPr lang="en-IN" dirty="0"/>
          </a:p>
        </p:txBody>
      </p:sp>
    </p:spTree>
    <p:extLst>
      <p:ext uri="{BB962C8B-B14F-4D97-AF65-F5344CB8AC3E}">
        <p14:creationId xmlns="" xmlns:p14="http://schemas.microsoft.com/office/powerpoint/2010/main" val="4031508288"/>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pPr marL="0" indent="0">
              <a:buNone/>
            </a:pPr>
            <a:r>
              <a:rPr lang="en-IN" dirty="0"/>
              <a:t>&lt;!DOCTYPE html&gt;</a:t>
            </a:r>
          </a:p>
          <a:p>
            <a:pPr marL="0" indent="0">
              <a:buNone/>
            </a:pPr>
            <a:r>
              <a:rPr lang="en-IN" dirty="0"/>
              <a:t>&lt;html&gt;</a:t>
            </a:r>
          </a:p>
          <a:p>
            <a:pPr marL="0" indent="0">
              <a:buNone/>
            </a:pPr>
            <a:endParaRPr lang="en-IN" dirty="0"/>
          </a:p>
          <a:p>
            <a:pPr marL="0" indent="0">
              <a:buNone/>
            </a:pPr>
            <a:r>
              <a:rPr lang="en-IN" dirty="0"/>
              <a:t>&lt;head&gt;</a:t>
            </a:r>
          </a:p>
          <a:p>
            <a:pPr marL="0" indent="0">
              <a:buNone/>
            </a:pPr>
            <a:r>
              <a:rPr lang="en-IN" dirty="0"/>
              <a:t>    &lt;title&gt;File Upload Box&lt;/title&gt;</a:t>
            </a:r>
          </a:p>
          <a:p>
            <a:pPr marL="0" indent="0">
              <a:buNone/>
            </a:pPr>
            <a:r>
              <a:rPr lang="en-IN" dirty="0"/>
              <a:t>&lt;/head&gt;</a:t>
            </a:r>
          </a:p>
          <a:p>
            <a:pPr marL="0" indent="0">
              <a:buNone/>
            </a:pPr>
            <a:endParaRPr lang="en-IN" dirty="0"/>
          </a:p>
          <a:p>
            <a:pPr marL="0" indent="0">
              <a:buNone/>
            </a:pPr>
            <a:r>
              <a:rPr lang="en-IN" dirty="0"/>
              <a:t>&lt;body&gt;</a:t>
            </a:r>
          </a:p>
          <a:p>
            <a:pPr marL="0" indent="0">
              <a:buNone/>
            </a:pPr>
            <a:r>
              <a:rPr lang="en-IN" dirty="0"/>
              <a:t>    &lt;form&gt;</a:t>
            </a:r>
          </a:p>
          <a:p>
            <a:pPr marL="0" indent="0">
              <a:buNone/>
            </a:pPr>
            <a:r>
              <a:rPr lang="en-US" dirty="0"/>
              <a:t>        &lt;input type="submit" name="submit" value="Submit" /&gt;</a:t>
            </a:r>
          </a:p>
          <a:p>
            <a:pPr marL="0" indent="0">
              <a:buNone/>
            </a:pPr>
            <a:r>
              <a:rPr lang="en-IN" dirty="0"/>
              <a:t>        &lt;input type="reset" name="reset" value="Reset" /&gt;</a:t>
            </a:r>
          </a:p>
          <a:p>
            <a:pPr marL="0" indent="0">
              <a:buNone/>
            </a:pPr>
            <a:r>
              <a:rPr lang="en-US" dirty="0"/>
              <a:t>        &lt;input type="button" name="ok" value="OK" /&gt;</a:t>
            </a:r>
          </a:p>
          <a:p>
            <a:pPr marL="0" indent="0">
              <a:buNone/>
            </a:pPr>
            <a:r>
              <a:rPr lang="en-US" dirty="0"/>
              <a:t>        &lt;input type="image" name="</a:t>
            </a:r>
            <a:r>
              <a:rPr lang="en-US" dirty="0" err="1"/>
              <a:t>imagebutton</a:t>
            </a:r>
            <a:r>
              <a:rPr lang="en-US" dirty="0"/>
              <a:t>" </a:t>
            </a:r>
            <a:r>
              <a:rPr lang="en-US" dirty="0" err="1"/>
              <a:t>src</a:t>
            </a:r>
            <a:r>
              <a:rPr lang="en-US" dirty="0"/>
              <a:t>="/images/bulp.jpg" height="50" width="20"/&gt;</a:t>
            </a:r>
          </a:p>
          <a:p>
            <a:pPr marL="0" indent="0">
              <a:buNone/>
            </a:pPr>
            <a:r>
              <a:rPr lang="en-IN" dirty="0"/>
              <a:t>    &lt;/form&gt;</a:t>
            </a:r>
          </a:p>
          <a:p>
            <a:pPr marL="0" indent="0">
              <a:buNone/>
            </a:pPr>
            <a:r>
              <a:rPr lang="en-IN" dirty="0"/>
              <a:t>&lt;/body&gt;</a:t>
            </a:r>
          </a:p>
          <a:p>
            <a:pPr marL="0" indent="0">
              <a:buNone/>
            </a:pPr>
            <a:endParaRPr lang="en-IN" dirty="0"/>
          </a:p>
          <a:p>
            <a:pPr marL="0" indent="0">
              <a:buNone/>
            </a:pPr>
            <a:r>
              <a:rPr lang="en-IN" dirty="0"/>
              <a:t>&lt;/html&gt;</a:t>
            </a:r>
          </a:p>
        </p:txBody>
      </p:sp>
    </p:spTree>
    <p:extLst>
      <p:ext uri="{BB962C8B-B14F-4D97-AF65-F5344CB8AC3E}">
        <p14:creationId xmlns="" xmlns:p14="http://schemas.microsoft.com/office/powerpoint/2010/main" val="385638018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Hidden Form Controls</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r>
              <a:rPr lang="en-US" dirty="0"/>
              <a:t>Hidden form controls are used to hide data inside the page which later on can be pushed to the server. This control hides inside the code and does not appear on the actual page. For example, following hidden form is being used to keep current page number. When a user will click next page then the value of hidden control will be sent to the web server and there it will decide which page will be displayed next based on the passed current page.</a:t>
            </a:r>
            <a:endParaRPr lang="en-IN" dirty="0"/>
          </a:p>
        </p:txBody>
      </p:sp>
    </p:spTree>
    <p:extLst>
      <p:ext uri="{BB962C8B-B14F-4D97-AF65-F5344CB8AC3E}">
        <p14:creationId xmlns="" xmlns:p14="http://schemas.microsoft.com/office/powerpoint/2010/main" val="387246896"/>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r>
              <a:rPr lang="en-IN" dirty="0"/>
              <a:t>&lt;!DOCTYPE html&gt;</a:t>
            </a:r>
          </a:p>
          <a:p>
            <a:r>
              <a:rPr lang="en-IN" dirty="0"/>
              <a:t>&lt;html&gt;</a:t>
            </a:r>
          </a:p>
          <a:p>
            <a:endParaRPr lang="en-IN" dirty="0"/>
          </a:p>
          <a:p>
            <a:r>
              <a:rPr lang="en-IN" dirty="0"/>
              <a:t>&lt;head&gt;</a:t>
            </a:r>
          </a:p>
          <a:p>
            <a:r>
              <a:rPr lang="en-IN" dirty="0"/>
              <a:t>    &lt;title&gt;File Upload Box&lt;/title&gt;</a:t>
            </a:r>
          </a:p>
          <a:p>
            <a:r>
              <a:rPr lang="en-IN" dirty="0"/>
              <a:t>&lt;/head&gt;</a:t>
            </a:r>
          </a:p>
          <a:p>
            <a:endParaRPr lang="en-IN" dirty="0"/>
          </a:p>
          <a:p>
            <a:r>
              <a:rPr lang="en-IN" dirty="0"/>
              <a:t>&lt;body&gt;</a:t>
            </a:r>
          </a:p>
          <a:p>
            <a:r>
              <a:rPr lang="en-IN" dirty="0"/>
              <a:t>    &lt;form&gt;</a:t>
            </a:r>
          </a:p>
          <a:p>
            <a:r>
              <a:rPr lang="en-US" dirty="0"/>
              <a:t>        &lt;p&gt;This is page 10&lt;/p&gt;</a:t>
            </a:r>
          </a:p>
          <a:p>
            <a:r>
              <a:rPr lang="en-US" dirty="0"/>
              <a:t>        &lt;input type="hidden" name="</a:t>
            </a:r>
            <a:r>
              <a:rPr lang="en-US" dirty="0" err="1"/>
              <a:t>pagename</a:t>
            </a:r>
            <a:r>
              <a:rPr lang="en-US" dirty="0"/>
              <a:t>" value="10" /&gt;</a:t>
            </a:r>
          </a:p>
          <a:p>
            <a:r>
              <a:rPr lang="en-US" dirty="0"/>
              <a:t>        &lt;input type="submit" name="submit" value="Submit" /&gt;</a:t>
            </a:r>
          </a:p>
          <a:p>
            <a:r>
              <a:rPr lang="en-IN" dirty="0"/>
              <a:t>        &lt;input type="reset" name="reset" value="Reset" /&gt;</a:t>
            </a:r>
          </a:p>
          <a:p>
            <a:r>
              <a:rPr lang="en-IN" dirty="0"/>
              <a:t>    &lt;/form&gt;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325933843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HTML - Embed </a:t>
            </a:r>
            <a:r>
              <a:rPr lang="en-IN" dirty="0" smtClean="0"/>
              <a:t>Multimedia</a:t>
            </a:r>
            <a:endParaRPr lang="en-IN" dirty="0"/>
          </a:p>
        </p:txBody>
      </p:sp>
      <p:sp>
        <p:nvSpPr>
          <p:cNvPr id="3" name="Content Placeholder 2"/>
          <p:cNvSpPr>
            <a:spLocks noGrp="1"/>
          </p:cNvSpPr>
          <p:nvPr>
            <p:ph idx="1"/>
          </p:nvPr>
        </p:nvSpPr>
        <p:spPr/>
        <p:txBody>
          <a:bodyPr>
            <a:normAutofit fontScale="85000" lnSpcReduction="20000"/>
          </a:bodyPr>
          <a:lstStyle/>
          <a:p>
            <a:r>
              <a:rPr lang="en-US" dirty="0"/>
              <a:t>Sometimes you need to add music or video into your web page. The easiest way to add video or sound to your web site is to include the special HTML tag called </a:t>
            </a:r>
            <a:r>
              <a:rPr lang="en-US" b="1" dirty="0"/>
              <a:t>&lt;embed&gt;</a:t>
            </a:r>
            <a:r>
              <a:rPr lang="en-US" dirty="0"/>
              <a:t>. This tag causes the browser itself to include controls for the multimedia automatically provided browser supports &lt;embed&gt; tag and given media type.</a:t>
            </a:r>
          </a:p>
          <a:p>
            <a:r>
              <a:rPr lang="en-US" dirty="0"/>
              <a:t>You can also include a </a:t>
            </a:r>
            <a:r>
              <a:rPr lang="en-US" b="1" dirty="0"/>
              <a:t>&lt;</a:t>
            </a:r>
            <a:r>
              <a:rPr lang="en-US" b="1" dirty="0" err="1"/>
              <a:t>noembed</a:t>
            </a:r>
            <a:r>
              <a:rPr lang="en-US" b="1" dirty="0"/>
              <a:t>&gt;</a:t>
            </a:r>
            <a:r>
              <a:rPr lang="en-US" dirty="0"/>
              <a:t> tag for the browsers which don't recognize the &lt;embed&gt; tag. You could, for example, use &lt;embed&gt; to display a movie of your choice, and </a:t>
            </a:r>
            <a:r>
              <a:rPr lang="en-US" b="1" dirty="0"/>
              <a:t>&lt;</a:t>
            </a:r>
            <a:r>
              <a:rPr lang="en-US" b="1" dirty="0" err="1"/>
              <a:t>noembed</a:t>
            </a:r>
            <a:r>
              <a:rPr lang="en-US" b="1" dirty="0"/>
              <a:t>&gt;</a:t>
            </a:r>
            <a:r>
              <a:rPr lang="en-US" dirty="0"/>
              <a:t> to display a single JPG image if browser does not support &lt;embed&gt; tag.</a:t>
            </a:r>
          </a:p>
          <a:p>
            <a:endParaRPr lang="en-IN" dirty="0"/>
          </a:p>
        </p:txBody>
      </p:sp>
    </p:spTree>
    <p:extLst>
      <p:ext uri="{BB962C8B-B14F-4D97-AF65-F5344CB8AC3E}">
        <p14:creationId xmlns="" xmlns:p14="http://schemas.microsoft.com/office/powerpoint/2010/main" val="51529798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Supported Video </a:t>
            </a:r>
            <a:r>
              <a:rPr lang="en-IN" dirty="0" smtClean="0"/>
              <a:t>Types</a:t>
            </a:r>
            <a:endParaRPr lang="en-IN" dirty="0"/>
          </a:p>
        </p:txBody>
      </p:sp>
      <p:sp>
        <p:nvSpPr>
          <p:cNvPr id="3" name="Content Placeholder 2"/>
          <p:cNvSpPr>
            <a:spLocks noGrp="1"/>
          </p:cNvSpPr>
          <p:nvPr>
            <p:ph idx="1"/>
          </p:nvPr>
        </p:nvSpPr>
        <p:spPr/>
        <p:txBody>
          <a:bodyPr>
            <a:normAutofit fontScale="92500" lnSpcReduction="20000"/>
          </a:bodyPr>
          <a:lstStyle/>
          <a:p>
            <a:r>
              <a:rPr lang="en-IN" dirty="0"/>
              <a:t>You can use various media types like Flash movies (.</a:t>
            </a:r>
            <a:r>
              <a:rPr lang="en-IN" dirty="0" err="1"/>
              <a:t>swf</a:t>
            </a:r>
            <a:r>
              <a:rPr lang="en-IN" dirty="0"/>
              <a:t>), AVI's (.</a:t>
            </a:r>
            <a:r>
              <a:rPr lang="en-IN" dirty="0" err="1"/>
              <a:t>avi</a:t>
            </a:r>
            <a:r>
              <a:rPr lang="en-IN" dirty="0"/>
              <a:t>), and MOV's (.</a:t>
            </a:r>
            <a:r>
              <a:rPr lang="en-IN" dirty="0" err="1"/>
              <a:t>mov</a:t>
            </a:r>
            <a:r>
              <a:rPr lang="en-IN" dirty="0"/>
              <a:t>) file types inside embed tag.</a:t>
            </a:r>
          </a:p>
          <a:p>
            <a:r>
              <a:rPr lang="en-IN" b="1" dirty="0"/>
              <a:t>.</a:t>
            </a:r>
            <a:r>
              <a:rPr lang="en-IN" b="1" dirty="0" err="1"/>
              <a:t>swf</a:t>
            </a:r>
            <a:r>
              <a:rPr lang="en-IN" b="1" dirty="0"/>
              <a:t> files</a:t>
            </a:r>
            <a:r>
              <a:rPr lang="en-IN" dirty="0"/>
              <a:t> − are the file types created by Macromedia's Flash program.</a:t>
            </a:r>
          </a:p>
          <a:p>
            <a:r>
              <a:rPr lang="en-IN" b="1" dirty="0"/>
              <a:t>.</a:t>
            </a:r>
            <a:r>
              <a:rPr lang="en-IN" b="1" dirty="0" err="1"/>
              <a:t>wmv</a:t>
            </a:r>
            <a:r>
              <a:rPr lang="en-IN" b="1" dirty="0"/>
              <a:t> files</a:t>
            </a:r>
            <a:r>
              <a:rPr lang="en-IN" dirty="0"/>
              <a:t> − are Microsoft's Window's Media Video file types.</a:t>
            </a:r>
          </a:p>
          <a:p>
            <a:r>
              <a:rPr lang="en-IN" b="1" dirty="0"/>
              <a:t>.</a:t>
            </a:r>
            <a:r>
              <a:rPr lang="en-IN" b="1" dirty="0" err="1"/>
              <a:t>mov</a:t>
            </a:r>
            <a:r>
              <a:rPr lang="en-IN" b="1" dirty="0"/>
              <a:t> files</a:t>
            </a:r>
            <a:r>
              <a:rPr lang="en-IN" dirty="0"/>
              <a:t> − are Apple's Quick Time Movie format.</a:t>
            </a:r>
          </a:p>
          <a:p>
            <a:r>
              <a:rPr lang="en-IN" b="1" dirty="0"/>
              <a:t>.mpeg files</a:t>
            </a:r>
            <a:r>
              <a:rPr lang="en-IN" dirty="0"/>
              <a:t> − are movie files created by the Moving Pictures Expert Group.</a:t>
            </a:r>
          </a:p>
          <a:p>
            <a:endParaRPr lang="en-IN" dirty="0"/>
          </a:p>
        </p:txBody>
      </p:sp>
    </p:spTree>
    <p:extLst>
      <p:ext uri="{BB962C8B-B14F-4D97-AF65-F5344CB8AC3E}">
        <p14:creationId xmlns="" xmlns:p14="http://schemas.microsoft.com/office/powerpoint/2010/main" val="35687217"/>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r>
              <a:rPr lang="en-US" dirty="0" smtClean="0"/>
              <a:t>&lt;!DOCTYPE html&gt;</a:t>
            </a:r>
          </a:p>
          <a:p>
            <a:r>
              <a:rPr lang="en-US" dirty="0" smtClean="0"/>
              <a:t>&lt;html&gt;</a:t>
            </a:r>
          </a:p>
          <a:p>
            <a:r>
              <a:rPr lang="en-US" dirty="0" smtClean="0"/>
              <a:t/>
            </a:r>
            <a:br>
              <a:rPr lang="en-US" dirty="0" smtClean="0"/>
            </a:br>
            <a:r>
              <a:rPr lang="en-US" dirty="0" smtClean="0"/>
              <a:t>&lt;head&gt;</a:t>
            </a:r>
          </a:p>
          <a:p>
            <a:r>
              <a:rPr lang="en-US" dirty="0" smtClean="0"/>
              <a:t>    &lt;title&gt;HTML embed Tag&lt;/title&gt;</a:t>
            </a:r>
          </a:p>
          <a:p>
            <a:r>
              <a:rPr lang="en-US" dirty="0" smtClean="0"/>
              <a:t>&lt;/head&gt;</a:t>
            </a:r>
          </a:p>
          <a:p>
            <a:r>
              <a:rPr lang="en-US" dirty="0" smtClean="0"/>
              <a:t/>
            </a:r>
            <a:br>
              <a:rPr lang="en-US" dirty="0" smtClean="0"/>
            </a:br>
            <a:r>
              <a:rPr lang="en-US" dirty="0" smtClean="0"/>
              <a:t>&lt;body&gt;</a:t>
            </a:r>
          </a:p>
          <a:p>
            <a:r>
              <a:rPr lang="en-US" dirty="0" smtClean="0"/>
              <a:t>    &lt;embed </a:t>
            </a:r>
            <a:r>
              <a:rPr lang="en-US" dirty="0" err="1" smtClean="0"/>
              <a:t>src</a:t>
            </a:r>
            <a:r>
              <a:rPr lang="en-US" dirty="0" smtClean="0"/>
              <a:t>="file:///F:/11%20to%2012%20full%20stack/music/zoom/video1215467711.mp4" width="200" height="200"&gt;</a:t>
            </a:r>
          </a:p>
          <a:p>
            <a:r>
              <a:rPr lang="en-US" dirty="0" smtClean="0"/>
              <a:t>    &lt;</a:t>
            </a:r>
            <a:r>
              <a:rPr lang="en-US" dirty="0" err="1" smtClean="0"/>
              <a:t>noembed</a:t>
            </a:r>
            <a:r>
              <a:rPr lang="en-US" dirty="0" smtClean="0"/>
              <a:t>&gt;&lt;</a:t>
            </a:r>
            <a:r>
              <a:rPr lang="en-US" dirty="0" err="1" smtClean="0"/>
              <a:t>img</a:t>
            </a:r>
            <a:r>
              <a:rPr lang="en-US" dirty="0" smtClean="0"/>
              <a:t> </a:t>
            </a:r>
            <a:r>
              <a:rPr lang="en-US" dirty="0" err="1" smtClean="0"/>
              <a:t>src</a:t>
            </a:r>
            <a:r>
              <a:rPr lang="en-US" dirty="0" smtClean="0"/>
              <a:t>="yourimage.gif" alt="Alternative Media"&gt;&lt;/</a:t>
            </a:r>
            <a:r>
              <a:rPr lang="en-US" dirty="0" err="1" smtClean="0"/>
              <a:t>noembed</a:t>
            </a:r>
            <a:r>
              <a:rPr lang="en-US" dirty="0" smtClean="0"/>
              <a:t>&gt;</a:t>
            </a:r>
          </a:p>
          <a:p>
            <a:r>
              <a:rPr lang="en-US" dirty="0" smtClean="0"/>
              <a:t>    &lt;/embed&gt;</a:t>
            </a:r>
          </a:p>
          <a:p>
            <a:r>
              <a:rPr lang="en-US" dirty="0" smtClean="0"/>
              <a:t>&lt;/body&gt;</a:t>
            </a:r>
          </a:p>
          <a:p>
            <a:r>
              <a:rPr lang="en-US" dirty="0" smtClean="0"/>
              <a:t/>
            </a:r>
            <a:br>
              <a:rPr lang="en-US" dirty="0" smtClean="0"/>
            </a:br>
            <a:r>
              <a:rPr lang="en-US" dirty="0" smtClean="0"/>
              <a:t>&lt;/html&gt;</a:t>
            </a:r>
          </a:p>
          <a:p>
            <a:r>
              <a:rPr lang="en-US" dirty="0" smtClean="0"/>
              <a:t/>
            </a:r>
            <a:br>
              <a:rPr lang="en-US" dirty="0" smtClean="0"/>
            </a:br>
            <a:endParaRPr lang="en-US" dirty="0"/>
          </a:p>
        </p:txBody>
      </p:sp>
    </p:spTree>
    <p:extLst>
      <p:ext uri="{BB962C8B-B14F-4D97-AF65-F5344CB8AC3E}">
        <p14:creationId xmlns="" xmlns:p14="http://schemas.microsoft.com/office/powerpoint/2010/main" val="253824759"/>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HTML - </a:t>
            </a:r>
            <a:r>
              <a:rPr lang="en-IN" dirty="0" smtClean="0"/>
              <a:t>Marquees</a:t>
            </a:r>
            <a:endParaRPr lang="en-IN" dirty="0"/>
          </a:p>
        </p:txBody>
      </p:sp>
      <p:sp>
        <p:nvSpPr>
          <p:cNvPr id="3" name="Content Placeholder 2"/>
          <p:cNvSpPr>
            <a:spLocks noGrp="1"/>
          </p:cNvSpPr>
          <p:nvPr>
            <p:ph idx="1"/>
          </p:nvPr>
        </p:nvSpPr>
        <p:spPr/>
        <p:txBody>
          <a:bodyPr/>
          <a:lstStyle/>
          <a:p>
            <a:r>
              <a:rPr lang="en-US" dirty="0"/>
              <a:t>An HTML marquee is a scrolling piece of text displayed either horizontally across or vertically down your webpage depending on the settings. This is created by using HTML &lt;marquees&gt; tag.</a:t>
            </a:r>
          </a:p>
          <a:p>
            <a:r>
              <a:rPr lang="en-US" dirty="0"/>
              <a:t/>
            </a:r>
            <a:br>
              <a:rPr lang="en-US" dirty="0"/>
            </a:br>
            <a:endParaRPr lang="en-IN" dirty="0"/>
          </a:p>
        </p:txBody>
      </p:sp>
    </p:spTree>
    <p:extLst>
      <p:ext uri="{BB962C8B-B14F-4D97-AF65-F5344CB8AC3E}">
        <p14:creationId xmlns="" xmlns:p14="http://schemas.microsoft.com/office/powerpoint/2010/main" val="2156044269"/>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&lt;!DOCTYPE html&gt;</a:t>
            </a:r>
          </a:p>
          <a:p>
            <a:r>
              <a:rPr lang="en-IN" dirty="0"/>
              <a:t>&lt;html&gt;</a:t>
            </a:r>
          </a:p>
          <a:p>
            <a:endParaRPr lang="en-IN" dirty="0"/>
          </a:p>
          <a:p>
            <a:r>
              <a:rPr lang="en-IN" dirty="0"/>
              <a:t>&lt;head&gt;</a:t>
            </a:r>
          </a:p>
          <a:p>
            <a:r>
              <a:rPr lang="en-IN" dirty="0"/>
              <a:t>    &lt;title&gt;HTML marquee Tag&lt;/title&gt;</a:t>
            </a:r>
          </a:p>
          <a:p>
            <a:r>
              <a:rPr lang="en-IN" dirty="0"/>
              <a:t>&lt;/head&gt;</a:t>
            </a:r>
          </a:p>
          <a:p>
            <a:endParaRPr lang="en-IN" dirty="0"/>
          </a:p>
          <a:p>
            <a:r>
              <a:rPr lang="en-IN" dirty="0"/>
              <a:t>&lt;body&gt;</a:t>
            </a:r>
          </a:p>
          <a:p>
            <a:r>
              <a:rPr lang="en-US" dirty="0"/>
              <a:t>    &lt;marquee&gt;This is basic example of marquee&lt;/marquee&gt;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3113424458"/>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&lt;!DOCTYPE html&gt;</a:t>
            </a:r>
          </a:p>
          <a:p>
            <a:r>
              <a:rPr lang="en-IN" dirty="0"/>
              <a:t>&lt;html&gt;</a:t>
            </a:r>
          </a:p>
          <a:p>
            <a:endParaRPr lang="en-IN" dirty="0"/>
          </a:p>
          <a:p>
            <a:r>
              <a:rPr lang="en-IN" dirty="0"/>
              <a:t>&lt;head&gt;</a:t>
            </a:r>
          </a:p>
          <a:p>
            <a:r>
              <a:rPr lang="en-IN" dirty="0"/>
              <a:t>    &lt;title&gt;HTML marquee Tag&lt;/title&gt;</a:t>
            </a:r>
          </a:p>
          <a:p>
            <a:r>
              <a:rPr lang="en-IN" dirty="0"/>
              <a:t>&lt;/head&gt;</a:t>
            </a:r>
          </a:p>
          <a:p>
            <a:endParaRPr lang="en-IN" dirty="0"/>
          </a:p>
          <a:p>
            <a:r>
              <a:rPr lang="en-IN" dirty="0"/>
              <a:t>&lt;body&gt;</a:t>
            </a:r>
          </a:p>
          <a:p>
            <a:r>
              <a:rPr lang="en-US" dirty="0"/>
              <a:t>    &lt;marquee width="50%"&gt;This example will take only 50% width&lt;/marquee&gt;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232437654"/>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&lt;!DOCTYPE html&gt;</a:t>
            </a:r>
          </a:p>
          <a:p>
            <a:r>
              <a:rPr lang="en-IN" dirty="0"/>
              <a:t>&lt;html&gt;</a:t>
            </a:r>
          </a:p>
          <a:p>
            <a:endParaRPr lang="en-IN" dirty="0"/>
          </a:p>
          <a:p>
            <a:r>
              <a:rPr lang="en-IN" dirty="0"/>
              <a:t>&lt;head&gt;</a:t>
            </a:r>
          </a:p>
          <a:p>
            <a:r>
              <a:rPr lang="en-IN" dirty="0"/>
              <a:t>    &lt;title&gt;HTML marquee Tag&lt;/title&gt;</a:t>
            </a:r>
          </a:p>
          <a:p>
            <a:r>
              <a:rPr lang="en-IN" dirty="0"/>
              <a:t>&lt;/head&gt;</a:t>
            </a:r>
          </a:p>
          <a:p>
            <a:endParaRPr lang="en-IN" dirty="0"/>
          </a:p>
          <a:p>
            <a:r>
              <a:rPr lang="en-IN" dirty="0"/>
              <a:t>&lt;body&gt;</a:t>
            </a:r>
          </a:p>
          <a:p>
            <a:r>
              <a:rPr lang="en-US" dirty="0"/>
              <a:t>    &lt;marquee direction="right"&gt;This text will scroll from left to right&lt;/marquee&gt;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385949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&lt;!DOCTYPE html&gt;</a:t>
            </a:r>
          </a:p>
          <a:p>
            <a:r>
              <a:rPr lang="en-IN" dirty="0"/>
              <a:t>&lt;html&gt;</a:t>
            </a:r>
          </a:p>
          <a:p>
            <a:endParaRPr lang="en-IN" dirty="0"/>
          </a:p>
          <a:p>
            <a:r>
              <a:rPr lang="en-IN" dirty="0"/>
              <a:t>&lt;head&gt;</a:t>
            </a:r>
          </a:p>
          <a:p>
            <a:r>
              <a:rPr lang="en-IN" dirty="0"/>
              <a:t>    &lt;title&gt;Align Attribute  Example&lt;/title&gt;</a:t>
            </a:r>
          </a:p>
          <a:p>
            <a:r>
              <a:rPr lang="en-IN" dirty="0"/>
              <a:t>&lt;/head&gt;</a:t>
            </a:r>
          </a:p>
          <a:p>
            <a:endParaRPr lang="en-IN" dirty="0"/>
          </a:p>
          <a:p>
            <a:r>
              <a:rPr lang="en-IN" dirty="0"/>
              <a:t>&lt;body&gt;</a:t>
            </a:r>
          </a:p>
          <a:p>
            <a:r>
              <a:rPr lang="en-US" dirty="0"/>
              <a:t>    &lt;p id="html"&gt;This </a:t>
            </a:r>
            <a:r>
              <a:rPr lang="en-US" dirty="0" err="1"/>
              <a:t>para</a:t>
            </a:r>
            <a:r>
              <a:rPr lang="en-US" dirty="0"/>
              <a:t> explains what is HTML&lt;/p&gt;</a:t>
            </a:r>
          </a:p>
          <a:p>
            <a:r>
              <a:rPr lang="en-US" dirty="0"/>
              <a:t>    &lt;p id="</a:t>
            </a:r>
            <a:r>
              <a:rPr lang="en-US" dirty="0" err="1"/>
              <a:t>css</a:t>
            </a:r>
            <a:r>
              <a:rPr lang="en-US" dirty="0"/>
              <a:t>"&gt;This </a:t>
            </a:r>
            <a:r>
              <a:rPr lang="en-US" dirty="0" err="1"/>
              <a:t>para</a:t>
            </a:r>
            <a:r>
              <a:rPr lang="en-US" dirty="0"/>
              <a:t> explains what is Cascading Style Sheet&lt;/p&gt;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3916245678"/>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&lt;!DOCTYPE html&gt;</a:t>
            </a:r>
          </a:p>
          <a:p>
            <a:r>
              <a:rPr lang="en-IN" dirty="0"/>
              <a:t>&lt;html&gt;</a:t>
            </a:r>
          </a:p>
          <a:p>
            <a:endParaRPr lang="en-IN" dirty="0"/>
          </a:p>
          <a:p>
            <a:r>
              <a:rPr lang="en-IN" dirty="0"/>
              <a:t>&lt;head&gt;</a:t>
            </a:r>
          </a:p>
          <a:p>
            <a:r>
              <a:rPr lang="en-IN" dirty="0"/>
              <a:t>    &lt;title&gt;HTML marquee Tag&lt;/title&gt;</a:t>
            </a:r>
          </a:p>
          <a:p>
            <a:r>
              <a:rPr lang="en-IN" dirty="0"/>
              <a:t>&lt;/head&gt;</a:t>
            </a:r>
          </a:p>
          <a:p>
            <a:endParaRPr lang="en-IN" dirty="0"/>
          </a:p>
          <a:p>
            <a:r>
              <a:rPr lang="en-IN" dirty="0"/>
              <a:t>&lt;body&gt;</a:t>
            </a:r>
          </a:p>
          <a:p>
            <a:r>
              <a:rPr lang="en-US" dirty="0"/>
              <a:t>    &lt;marquee direction="up"&gt;This text will scroll from bottom to up&lt;/marquee&gt;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1090084475"/>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a:t/>
            </a:r>
            <a:br>
              <a:rPr lang="en-IN" dirty="0"/>
            </a:br>
            <a:r>
              <a:rPr lang="en-IN" dirty="0" smtClean="0"/>
              <a:t>HTML </a:t>
            </a:r>
            <a:r>
              <a:rPr lang="en-IN" dirty="0"/>
              <a:t>- Header</a:t>
            </a:r>
            <a:br>
              <a:rPr lang="en-IN" dirty="0"/>
            </a:br>
            <a:r>
              <a:rPr lang="en-IN" dirty="0"/>
              <a:t/>
            </a:r>
            <a:br>
              <a:rPr lang="en-IN" dirty="0"/>
            </a:br>
            <a:endParaRPr lang="en-IN" dirty="0"/>
          </a:p>
        </p:txBody>
      </p:sp>
      <p:sp>
        <p:nvSpPr>
          <p:cNvPr id="3" name="Content Placeholder 2"/>
          <p:cNvSpPr>
            <a:spLocks noGrp="1"/>
          </p:cNvSpPr>
          <p:nvPr>
            <p:ph idx="1"/>
          </p:nvPr>
        </p:nvSpPr>
        <p:spPr/>
        <p:txBody>
          <a:bodyPr/>
          <a:lstStyle/>
          <a:p>
            <a:r>
              <a:rPr lang="en-US" dirty="0"/>
              <a:t>We have learnt that a typical HTML document will have following structure −</a:t>
            </a:r>
          </a:p>
          <a:p>
            <a:r>
              <a:rPr lang="en-US" dirty="0"/>
              <a:t/>
            </a:r>
            <a:br>
              <a:rPr lang="en-US" dirty="0"/>
            </a:br>
            <a:endParaRPr lang="en-IN" dirty="0"/>
          </a:p>
        </p:txBody>
      </p:sp>
    </p:spTree>
    <p:extLst>
      <p:ext uri="{BB962C8B-B14F-4D97-AF65-F5344CB8AC3E}">
        <p14:creationId xmlns="" xmlns:p14="http://schemas.microsoft.com/office/powerpoint/2010/main" val="2790484731"/>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Document declaration tag</a:t>
            </a:r>
          </a:p>
          <a:p>
            <a:r>
              <a:rPr lang="en-IN" dirty="0"/>
              <a:t>&lt;html&gt;</a:t>
            </a:r>
          </a:p>
          <a:p>
            <a:endParaRPr lang="en-IN" dirty="0"/>
          </a:p>
          <a:p>
            <a:r>
              <a:rPr lang="en-IN" dirty="0"/>
              <a:t>&lt;head&gt;</a:t>
            </a:r>
          </a:p>
          <a:p>
            <a:r>
              <a:rPr lang="en-IN" dirty="0"/>
              <a:t>    Document header related tags</a:t>
            </a:r>
          </a:p>
          <a:p>
            <a:r>
              <a:rPr lang="en-IN" dirty="0"/>
              <a:t>&lt;/head&gt;</a:t>
            </a:r>
          </a:p>
          <a:p>
            <a:endParaRPr lang="en-IN" dirty="0"/>
          </a:p>
          <a:p>
            <a:r>
              <a:rPr lang="en-IN" dirty="0"/>
              <a:t>&lt;body&gt;</a:t>
            </a:r>
          </a:p>
          <a:p>
            <a:r>
              <a:rPr lang="en-IN" dirty="0"/>
              <a:t>    Document body related tags</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2088018972"/>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HTML &lt;title&gt; </a:t>
            </a:r>
            <a:r>
              <a:rPr lang="en-IN" dirty="0" smtClean="0"/>
              <a:t>Tag</a:t>
            </a:r>
            <a:endParaRPr lang="en-IN" dirty="0"/>
          </a:p>
        </p:txBody>
      </p:sp>
      <p:sp>
        <p:nvSpPr>
          <p:cNvPr id="3" name="Content Placeholder 2"/>
          <p:cNvSpPr>
            <a:spLocks noGrp="1"/>
          </p:cNvSpPr>
          <p:nvPr>
            <p:ph idx="1"/>
          </p:nvPr>
        </p:nvSpPr>
        <p:spPr/>
        <p:txBody>
          <a:bodyPr>
            <a:normAutofit fontScale="70000" lnSpcReduction="20000"/>
          </a:bodyPr>
          <a:lstStyle/>
          <a:p>
            <a:r>
              <a:rPr lang="en-IN" dirty="0"/>
              <a:t>&lt;!DOCTYPE html&gt;</a:t>
            </a:r>
          </a:p>
          <a:p>
            <a:r>
              <a:rPr lang="en-IN" dirty="0"/>
              <a:t>&lt;html&gt;</a:t>
            </a:r>
          </a:p>
          <a:p>
            <a:endParaRPr lang="en-IN" dirty="0"/>
          </a:p>
          <a:p>
            <a:r>
              <a:rPr lang="en-IN" dirty="0"/>
              <a:t>&lt;head&gt;</a:t>
            </a:r>
          </a:p>
          <a:p>
            <a:r>
              <a:rPr lang="en-US" dirty="0"/>
              <a:t>    &lt;title&gt;HTML Title Tag Example&lt;/title&gt;</a:t>
            </a:r>
          </a:p>
          <a:p>
            <a:r>
              <a:rPr lang="en-IN" dirty="0"/>
              <a:t>&lt;/head&gt;</a:t>
            </a:r>
          </a:p>
          <a:p>
            <a:endParaRPr lang="en-IN" dirty="0"/>
          </a:p>
          <a:p>
            <a:r>
              <a:rPr lang="en-IN" dirty="0"/>
              <a:t>&lt;body&gt;</a:t>
            </a:r>
          </a:p>
          <a:p>
            <a:r>
              <a:rPr lang="en-IN" dirty="0"/>
              <a:t>    &lt;p&gt;Hello, World!&lt;/p&gt;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1272873176"/>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HTML &lt;meta&gt; </a:t>
            </a:r>
            <a:r>
              <a:rPr lang="en-IN" dirty="0" smtClean="0"/>
              <a:t>Tag</a:t>
            </a:r>
            <a:endParaRPr lang="en-IN" dirty="0"/>
          </a:p>
        </p:txBody>
      </p:sp>
      <p:sp>
        <p:nvSpPr>
          <p:cNvPr id="3" name="Content Placeholder 2"/>
          <p:cNvSpPr>
            <a:spLocks noGrp="1"/>
          </p:cNvSpPr>
          <p:nvPr>
            <p:ph idx="1"/>
          </p:nvPr>
        </p:nvSpPr>
        <p:spPr/>
        <p:txBody>
          <a:bodyPr>
            <a:normAutofit fontScale="25000" lnSpcReduction="20000"/>
          </a:bodyPr>
          <a:lstStyle/>
          <a:p>
            <a:pPr marL="0" indent="0">
              <a:buNone/>
            </a:pPr>
            <a:r>
              <a:rPr lang="en-IN" dirty="0"/>
              <a:t>&lt;!DOCTYPE html&gt;</a:t>
            </a:r>
          </a:p>
          <a:p>
            <a:pPr marL="0" indent="0">
              <a:buNone/>
            </a:pPr>
            <a:r>
              <a:rPr lang="en-IN" dirty="0"/>
              <a:t>&lt;html&gt;</a:t>
            </a:r>
          </a:p>
          <a:p>
            <a:pPr marL="0" indent="0">
              <a:buNone/>
            </a:pPr>
            <a:endParaRPr lang="en-IN" dirty="0"/>
          </a:p>
          <a:p>
            <a:pPr marL="0" indent="0">
              <a:buNone/>
            </a:pPr>
            <a:r>
              <a:rPr lang="en-IN" dirty="0"/>
              <a:t>&lt;head&gt;</a:t>
            </a:r>
          </a:p>
          <a:p>
            <a:pPr marL="0" indent="0">
              <a:buNone/>
            </a:pPr>
            <a:r>
              <a:rPr lang="en-US" dirty="0"/>
              <a:t>    &lt;title&gt;HTML Meta Tag Example&lt;/title&gt;</a:t>
            </a:r>
          </a:p>
          <a:p>
            <a:pPr marL="0" indent="0">
              <a:buNone/>
            </a:pPr>
            <a:endParaRPr lang="en-IN" dirty="0"/>
          </a:p>
          <a:p>
            <a:pPr marL="0" indent="0">
              <a:buNone/>
            </a:pPr>
            <a:r>
              <a:rPr lang="en-IN" dirty="0"/>
              <a:t>    &lt;!-- Provide list of keywords --&gt;</a:t>
            </a:r>
          </a:p>
          <a:p>
            <a:pPr marL="0" indent="0">
              <a:buNone/>
            </a:pPr>
            <a:r>
              <a:rPr lang="en-IN" dirty="0"/>
              <a:t>    &lt;meta name="keywords" content="C, C++, Java, PHP, Perl, Python"&gt;</a:t>
            </a:r>
          </a:p>
          <a:p>
            <a:pPr marL="0" indent="0">
              <a:buNone/>
            </a:pPr>
            <a:endParaRPr lang="en-IN" dirty="0"/>
          </a:p>
          <a:p>
            <a:pPr marL="0" indent="0">
              <a:buNone/>
            </a:pPr>
            <a:r>
              <a:rPr lang="en-US" dirty="0"/>
              <a:t>    &lt;!-- Provide description of the page --&gt;</a:t>
            </a:r>
          </a:p>
          <a:p>
            <a:pPr marL="0" indent="0">
              <a:buNone/>
            </a:pPr>
            <a:r>
              <a:rPr lang="en-US" dirty="0"/>
              <a:t>    &lt;meta name="description" content="Simply Easy Learning by Tutorials Point"&gt;</a:t>
            </a:r>
          </a:p>
          <a:p>
            <a:pPr marL="0" indent="0">
              <a:buNone/>
            </a:pPr>
            <a:endParaRPr lang="en-IN" dirty="0"/>
          </a:p>
          <a:p>
            <a:pPr marL="0" indent="0">
              <a:buNone/>
            </a:pPr>
            <a:r>
              <a:rPr lang="en-IN" dirty="0"/>
              <a:t>    &lt;!-- Author information --&gt;</a:t>
            </a:r>
          </a:p>
          <a:p>
            <a:pPr marL="0" indent="0">
              <a:buNone/>
            </a:pPr>
            <a:r>
              <a:rPr lang="en-US" dirty="0"/>
              <a:t>    &lt;meta name="author" content="Tutorials Point"&gt;</a:t>
            </a:r>
          </a:p>
          <a:p>
            <a:pPr marL="0" indent="0">
              <a:buNone/>
            </a:pPr>
            <a:endParaRPr lang="en-IN" dirty="0"/>
          </a:p>
          <a:p>
            <a:pPr marL="0" indent="0">
              <a:buNone/>
            </a:pPr>
            <a:r>
              <a:rPr lang="en-IN" dirty="0"/>
              <a:t>    &lt;!-- Page content type --&gt;</a:t>
            </a:r>
          </a:p>
          <a:p>
            <a:pPr marL="0" indent="0">
              <a:buNone/>
            </a:pPr>
            <a:r>
              <a:rPr lang="en-IN" dirty="0"/>
              <a:t>    &lt;meta http-</a:t>
            </a:r>
            <a:r>
              <a:rPr lang="en-IN" dirty="0" err="1"/>
              <a:t>equiv</a:t>
            </a:r>
            <a:r>
              <a:rPr lang="en-IN" dirty="0"/>
              <a:t>="content-type" content="text/html; charset = UTF-8"&gt;</a:t>
            </a:r>
          </a:p>
          <a:p>
            <a:pPr marL="0" indent="0">
              <a:buNone/>
            </a:pPr>
            <a:endParaRPr lang="en-IN" dirty="0"/>
          </a:p>
          <a:p>
            <a:pPr marL="0" indent="0">
              <a:buNone/>
            </a:pPr>
            <a:r>
              <a:rPr lang="en-IN" dirty="0"/>
              <a:t>    &lt;!-- Page refreshing delay --&gt;</a:t>
            </a:r>
          </a:p>
          <a:p>
            <a:pPr marL="0" indent="0">
              <a:buNone/>
            </a:pPr>
            <a:r>
              <a:rPr lang="en-IN" dirty="0"/>
              <a:t>    &lt;meta http-</a:t>
            </a:r>
            <a:r>
              <a:rPr lang="en-IN" dirty="0" err="1"/>
              <a:t>equiv</a:t>
            </a:r>
            <a:r>
              <a:rPr lang="en-IN" dirty="0"/>
              <a:t>="refresh" content="30"&gt;</a:t>
            </a:r>
          </a:p>
          <a:p>
            <a:pPr marL="0" indent="0">
              <a:buNone/>
            </a:pPr>
            <a:endParaRPr lang="en-IN" dirty="0"/>
          </a:p>
          <a:p>
            <a:pPr marL="0" indent="0">
              <a:buNone/>
            </a:pPr>
            <a:r>
              <a:rPr lang="en-IN" dirty="0"/>
              <a:t>    &lt;!-- Page expiry --&gt;</a:t>
            </a:r>
          </a:p>
          <a:p>
            <a:pPr marL="0" indent="0">
              <a:buNone/>
            </a:pPr>
            <a:r>
              <a:rPr lang="en-US" dirty="0"/>
              <a:t>    &lt;meta http-</a:t>
            </a:r>
            <a:r>
              <a:rPr lang="en-US" dirty="0" err="1"/>
              <a:t>equiv</a:t>
            </a:r>
            <a:r>
              <a:rPr lang="en-US" dirty="0"/>
              <a:t>="expires" content="Wed, 21 June 2006 14:25:27 GMT"&gt;</a:t>
            </a:r>
          </a:p>
          <a:p>
            <a:pPr marL="0" indent="0">
              <a:buNone/>
            </a:pPr>
            <a:endParaRPr lang="en-IN" dirty="0"/>
          </a:p>
          <a:p>
            <a:pPr marL="0" indent="0">
              <a:buNone/>
            </a:pPr>
            <a:r>
              <a:rPr lang="en-US" dirty="0"/>
              <a:t>    &lt;!-- Tag to tell robots not to index the content of a page --&gt;</a:t>
            </a:r>
          </a:p>
          <a:p>
            <a:pPr marL="0" indent="0">
              <a:buNone/>
            </a:pPr>
            <a:r>
              <a:rPr lang="en-US" dirty="0"/>
              <a:t>    &lt;meta name="robots" content="</a:t>
            </a:r>
            <a:r>
              <a:rPr lang="en-US" dirty="0" err="1"/>
              <a:t>noindex</a:t>
            </a:r>
            <a:r>
              <a:rPr lang="en-US" dirty="0"/>
              <a:t>, </a:t>
            </a:r>
            <a:r>
              <a:rPr lang="en-US" dirty="0" err="1"/>
              <a:t>nofollow</a:t>
            </a:r>
            <a:r>
              <a:rPr lang="en-US" dirty="0"/>
              <a:t>"&gt;</a:t>
            </a:r>
          </a:p>
          <a:p>
            <a:pPr marL="0" indent="0">
              <a:buNone/>
            </a:pPr>
            <a:endParaRPr lang="en-IN" dirty="0"/>
          </a:p>
          <a:p>
            <a:pPr marL="0" indent="0">
              <a:buNone/>
            </a:pPr>
            <a:r>
              <a:rPr lang="en-IN" dirty="0"/>
              <a:t>&lt;/head&gt;</a:t>
            </a:r>
          </a:p>
          <a:p>
            <a:pPr marL="0" indent="0">
              <a:buNone/>
            </a:pPr>
            <a:endParaRPr lang="en-IN" dirty="0"/>
          </a:p>
          <a:p>
            <a:pPr marL="0" indent="0">
              <a:buNone/>
            </a:pPr>
            <a:r>
              <a:rPr lang="en-IN" dirty="0"/>
              <a:t>&lt;body&gt;</a:t>
            </a:r>
          </a:p>
          <a:p>
            <a:pPr marL="0" indent="0">
              <a:buNone/>
            </a:pPr>
            <a:r>
              <a:rPr lang="en-IN" dirty="0"/>
              <a:t>    &lt;p&gt;Hello, World!&lt;/p&gt;</a:t>
            </a:r>
          </a:p>
          <a:p>
            <a:pPr marL="0" indent="0">
              <a:buNone/>
            </a:pPr>
            <a:r>
              <a:rPr lang="en-IN" dirty="0"/>
              <a:t>&lt;/body&gt;</a:t>
            </a:r>
          </a:p>
          <a:p>
            <a:pPr marL="0" indent="0">
              <a:buNone/>
            </a:pPr>
            <a:endParaRPr lang="en-IN" dirty="0"/>
          </a:p>
          <a:p>
            <a:pPr marL="0" indent="0">
              <a:buNone/>
            </a:pPr>
            <a:r>
              <a:rPr lang="en-IN" dirty="0"/>
              <a:t>&lt;/html&gt;</a:t>
            </a:r>
          </a:p>
          <a:p>
            <a:endParaRPr lang="en-IN" dirty="0"/>
          </a:p>
        </p:txBody>
      </p:sp>
    </p:spTree>
    <p:extLst>
      <p:ext uri="{BB962C8B-B14F-4D97-AF65-F5344CB8AC3E}">
        <p14:creationId xmlns="" xmlns:p14="http://schemas.microsoft.com/office/powerpoint/2010/main" val="2128466538"/>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HTML &lt;base&gt; </a:t>
            </a:r>
            <a:r>
              <a:rPr lang="en-IN" dirty="0" smtClean="0"/>
              <a:t>Tag</a:t>
            </a:r>
            <a:endParaRPr lang="en-IN" dirty="0"/>
          </a:p>
        </p:txBody>
      </p:sp>
      <p:sp>
        <p:nvSpPr>
          <p:cNvPr id="3" name="Content Placeholder 2"/>
          <p:cNvSpPr>
            <a:spLocks noGrp="1"/>
          </p:cNvSpPr>
          <p:nvPr>
            <p:ph idx="1"/>
          </p:nvPr>
        </p:nvSpPr>
        <p:spPr/>
        <p:txBody>
          <a:bodyPr>
            <a:normAutofit fontScale="62500" lnSpcReduction="20000"/>
          </a:bodyPr>
          <a:lstStyle/>
          <a:p>
            <a:pPr>
              <a:buNone/>
            </a:pPr>
            <a:r>
              <a:rPr lang="en-IN" dirty="0"/>
              <a:t>&lt;!DOCTYPE html&gt;</a:t>
            </a:r>
          </a:p>
          <a:p>
            <a:pPr>
              <a:buNone/>
            </a:pPr>
            <a:r>
              <a:rPr lang="en-IN" dirty="0"/>
              <a:t>&lt;html&gt;</a:t>
            </a:r>
          </a:p>
          <a:p>
            <a:pPr>
              <a:buNone/>
            </a:pPr>
            <a:endParaRPr lang="en-IN" dirty="0"/>
          </a:p>
          <a:p>
            <a:pPr>
              <a:buNone/>
            </a:pPr>
            <a:r>
              <a:rPr lang="en-IN" dirty="0"/>
              <a:t>&lt;head&gt;</a:t>
            </a:r>
          </a:p>
          <a:p>
            <a:pPr>
              <a:buNone/>
            </a:pPr>
            <a:r>
              <a:rPr lang="en-US" dirty="0"/>
              <a:t>    &lt;title&gt;HTML Base Tag Example&lt;/title&gt;</a:t>
            </a:r>
          </a:p>
          <a:p>
            <a:pPr>
              <a:buNone/>
            </a:pPr>
            <a:r>
              <a:rPr lang="en-IN" dirty="0"/>
              <a:t>    &lt;base </a:t>
            </a:r>
            <a:r>
              <a:rPr lang="en-IN" dirty="0" err="1"/>
              <a:t>href</a:t>
            </a:r>
            <a:r>
              <a:rPr lang="en-IN" dirty="0"/>
              <a:t>="https://www.tutorialspoint.com/" /&gt;</a:t>
            </a:r>
          </a:p>
          <a:p>
            <a:pPr>
              <a:buNone/>
            </a:pPr>
            <a:r>
              <a:rPr lang="en-IN" dirty="0"/>
              <a:t>&lt;/head&gt;</a:t>
            </a:r>
          </a:p>
          <a:p>
            <a:pPr>
              <a:buNone/>
            </a:pPr>
            <a:endParaRPr lang="en-IN" dirty="0"/>
          </a:p>
          <a:p>
            <a:pPr>
              <a:buNone/>
            </a:pPr>
            <a:r>
              <a:rPr lang="en-IN" dirty="0"/>
              <a:t>&lt;body&gt;</a:t>
            </a:r>
          </a:p>
          <a:p>
            <a:pPr>
              <a:buNone/>
            </a:pPr>
            <a:r>
              <a:rPr lang="en-IN" dirty="0"/>
              <a:t>    &lt;</a:t>
            </a:r>
            <a:r>
              <a:rPr lang="en-IN" dirty="0" err="1"/>
              <a:t>img</a:t>
            </a:r>
            <a:r>
              <a:rPr lang="en-IN" dirty="0"/>
              <a:t> </a:t>
            </a:r>
            <a:r>
              <a:rPr lang="en-IN" dirty="0" err="1"/>
              <a:t>src</a:t>
            </a:r>
            <a:r>
              <a:rPr lang="en-IN" dirty="0"/>
              <a:t>="/images/logo.png" alt="Logo Image" /&gt;</a:t>
            </a:r>
          </a:p>
          <a:p>
            <a:pPr>
              <a:buNone/>
            </a:pPr>
            <a:r>
              <a:rPr lang="en-IN" dirty="0"/>
              <a:t>    &lt;a </a:t>
            </a:r>
            <a:r>
              <a:rPr lang="en-IN" dirty="0" err="1"/>
              <a:t>href</a:t>
            </a:r>
            <a:r>
              <a:rPr lang="en-IN" dirty="0"/>
              <a:t>="/html/index.htm" title="HTML Tutorial" /&gt;HTML Tutorial&lt;/a&gt;</a:t>
            </a:r>
          </a:p>
          <a:p>
            <a:pPr>
              <a:buNone/>
            </a:pPr>
            <a:r>
              <a:rPr lang="en-IN" dirty="0"/>
              <a:t>&lt;/body&gt;</a:t>
            </a:r>
          </a:p>
          <a:p>
            <a:pPr>
              <a:buNone/>
            </a:pPr>
            <a:endParaRPr lang="en-IN" dirty="0"/>
          </a:p>
          <a:p>
            <a:pPr>
              <a:buNone/>
            </a:pPr>
            <a:r>
              <a:rPr lang="en-IN" dirty="0"/>
              <a:t>&lt;/html&gt;</a:t>
            </a:r>
          </a:p>
        </p:txBody>
      </p:sp>
    </p:spTree>
    <p:extLst>
      <p:ext uri="{BB962C8B-B14F-4D97-AF65-F5344CB8AC3E}">
        <p14:creationId xmlns="" xmlns:p14="http://schemas.microsoft.com/office/powerpoint/2010/main" val="2315338650"/>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HTML &lt;link&gt; </a:t>
            </a:r>
            <a:r>
              <a:rPr lang="en-IN" dirty="0" smtClean="0"/>
              <a:t>Tag</a:t>
            </a:r>
            <a:endParaRPr lang="en-IN" dirty="0"/>
          </a:p>
        </p:txBody>
      </p:sp>
      <p:sp>
        <p:nvSpPr>
          <p:cNvPr id="3" name="Content Placeholder 2"/>
          <p:cNvSpPr>
            <a:spLocks noGrp="1"/>
          </p:cNvSpPr>
          <p:nvPr>
            <p:ph idx="1"/>
          </p:nvPr>
        </p:nvSpPr>
        <p:spPr/>
        <p:txBody>
          <a:bodyPr>
            <a:normAutofit fontScale="62500" lnSpcReduction="20000"/>
          </a:bodyPr>
          <a:lstStyle/>
          <a:p>
            <a:r>
              <a:rPr lang="en-IN" dirty="0"/>
              <a:t>&lt;!DOCTYPE html&gt;</a:t>
            </a:r>
          </a:p>
          <a:p>
            <a:r>
              <a:rPr lang="en-IN" dirty="0"/>
              <a:t>&lt;html&gt;</a:t>
            </a:r>
          </a:p>
          <a:p>
            <a:endParaRPr lang="en-IN" dirty="0"/>
          </a:p>
          <a:p>
            <a:r>
              <a:rPr lang="en-IN" dirty="0"/>
              <a:t>&lt;head&gt;</a:t>
            </a:r>
          </a:p>
          <a:p>
            <a:r>
              <a:rPr lang="en-US" dirty="0"/>
              <a:t>    &lt;title&gt;HTML link Tag Example&lt;/title&gt;</a:t>
            </a:r>
          </a:p>
          <a:p>
            <a:r>
              <a:rPr lang="en-IN" dirty="0"/>
              <a:t>    &lt;base </a:t>
            </a:r>
            <a:r>
              <a:rPr lang="en-IN" dirty="0" err="1"/>
              <a:t>href</a:t>
            </a:r>
            <a:r>
              <a:rPr lang="en-IN" dirty="0"/>
              <a:t>="https://www.tutorialspoint.com/" /&gt;</a:t>
            </a:r>
          </a:p>
          <a:p>
            <a:r>
              <a:rPr lang="en-IN" dirty="0"/>
              <a:t>    &lt;link </a:t>
            </a:r>
            <a:r>
              <a:rPr lang="en-IN" dirty="0" err="1"/>
              <a:t>rel</a:t>
            </a:r>
            <a:r>
              <a:rPr lang="en-IN" dirty="0"/>
              <a:t>="</a:t>
            </a:r>
            <a:r>
              <a:rPr lang="en-IN" dirty="0" err="1"/>
              <a:t>stylesheet</a:t>
            </a:r>
            <a:r>
              <a:rPr lang="en-IN" dirty="0"/>
              <a:t>" type="text/</a:t>
            </a:r>
            <a:r>
              <a:rPr lang="en-IN" dirty="0" err="1"/>
              <a:t>css</a:t>
            </a:r>
            <a:r>
              <a:rPr lang="en-IN" dirty="0"/>
              <a:t>" </a:t>
            </a:r>
            <a:r>
              <a:rPr lang="en-IN" dirty="0" err="1"/>
              <a:t>href</a:t>
            </a:r>
            <a:r>
              <a:rPr lang="en-IN" dirty="0"/>
              <a:t>="/</a:t>
            </a:r>
            <a:r>
              <a:rPr lang="en-IN" dirty="0" err="1"/>
              <a:t>css</a:t>
            </a:r>
            <a:r>
              <a:rPr lang="en-IN" dirty="0"/>
              <a:t>/style.css"&gt;</a:t>
            </a:r>
          </a:p>
          <a:p>
            <a:r>
              <a:rPr lang="en-IN" dirty="0"/>
              <a:t>&lt;/head&gt;</a:t>
            </a:r>
          </a:p>
          <a:p>
            <a:endParaRPr lang="en-IN" dirty="0"/>
          </a:p>
          <a:p>
            <a:r>
              <a:rPr lang="en-IN" dirty="0"/>
              <a:t>&lt;body&gt;</a:t>
            </a:r>
          </a:p>
          <a:p>
            <a:r>
              <a:rPr lang="en-IN" dirty="0"/>
              <a:t>    &lt;p&gt;Hello, World!&lt;/p&gt;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4224614198"/>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HTML &lt;style&gt; </a:t>
            </a:r>
            <a:r>
              <a:rPr lang="en-IN" dirty="0" smtClean="0"/>
              <a:t>Tag</a:t>
            </a:r>
            <a:endParaRPr lang="en-IN" dirty="0"/>
          </a:p>
        </p:txBody>
      </p:sp>
      <p:sp>
        <p:nvSpPr>
          <p:cNvPr id="3" name="Content Placeholder 2"/>
          <p:cNvSpPr>
            <a:spLocks noGrp="1"/>
          </p:cNvSpPr>
          <p:nvPr>
            <p:ph idx="1"/>
          </p:nvPr>
        </p:nvSpPr>
        <p:spPr/>
        <p:txBody>
          <a:bodyPr/>
          <a:lstStyle/>
          <a:p>
            <a:r>
              <a:rPr lang="en-US" dirty="0"/>
              <a:t>The HTML &lt;style&gt; tag is used to specify style sheet for the current HTML document. Following is an example to define few style sheet rules inside &lt;style&gt; tag −</a:t>
            </a:r>
          </a:p>
          <a:p>
            <a:r>
              <a:rPr lang="en-US" dirty="0"/>
              <a:t/>
            </a:r>
            <a:br>
              <a:rPr lang="en-US" dirty="0"/>
            </a:br>
            <a:endParaRPr lang="en-IN" dirty="0"/>
          </a:p>
        </p:txBody>
      </p:sp>
    </p:spTree>
    <p:extLst>
      <p:ext uri="{BB962C8B-B14F-4D97-AF65-F5344CB8AC3E}">
        <p14:creationId xmlns="" xmlns:p14="http://schemas.microsoft.com/office/powerpoint/2010/main" val="53851968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0000" lnSpcReduction="20000"/>
          </a:bodyPr>
          <a:lstStyle/>
          <a:p>
            <a:pPr>
              <a:buNone/>
            </a:pPr>
            <a:r>
              <a:rPr lang="en-IN" dirty="0"/>
              <a:t>&lt;!DOCTYPE html&gt;</a:t>
            </a:r>
          </a:p>
          <a:p>
            <a:pPr>
              <a:buNone/>
            </a:pPr>
            <a:r>
              <a:rPr lang="en-IN" dirty="0"/>
              <a:t>&lt;html&gt;</a:t>
            </a:r>
          </a:p>
          <a:p>
            <a:pPr>
              <a:buNone/>
            </a:pPr>
            <a:endParaRPr lang="en-IN" dirty="0"/>
          </a:p>
          <a:p>
            <a:pPr>
              <a:buNone/>
            </a:pPr>
            <a:r>
              <a:rPr lang="en-IN" dirty="0"/>
              <a:t>&lt;head&gt;</a:t>
            </a:r>
          </a:p>
          <a:p>
            <a:pPr>
              <a:buNone/>
            </a:pPr>
            <a:r>
              <a:rPr lang="en-US" dirty="0"/>
              <a:t>    &lt;title&gt;HTML style Tag Example&lt;/title&gt;</a:t>
            </a:r>
          </a:p>
          <a:p>
            <a:pPr>
              <a:buNone/>
            </a:pPr>
            <a:r>
              <a:rPr lang="en-IN" dirty="0"/>
              <a:t>    &lt;base </a:t>
            </a:r>
            <a:r>
              <a:rPr lang="en-IN" dirty="0" err="1"/>
              <a:t>href</a:t>
            </a:r>
            <a:r>
              <a:rPr lang="en-IN" dirty="0"/>
              <a:t>="https://www.tutorialspoint.com/" /&gt;</a:t>
            </a:r>
          </a:p>
          <a:p>
            <a:pPr>
              <a:buNone/>
            </a:pPr>
            <a:endParaRPr lang="en-IN" dirty="0"/>
          </a:p>
          <a:p>
            <a:pPr>
              <a:buNone/>
            </a:pPr>
            <a:r>
              <a:rPr lang="en-IN" dirty="0"/>
              <a:t>    &lt;style type="text/</a:t>
            </a:r>
            <a:r>
              <a:rPr lang="en-IN" dirty="0" err="1"/>
              <a:t>css</a:t>
            </a:r>
            <a:r>
              <a:rPr lang="en-IN" dirty="0"/>
              <a:t>"&gt;</a:t>
            </a:r>
          </a:p>
          <a:p>
            <a:pPr>
              <a:buNone/>
            </a:pPr>
            <a:r>
              <a:rPr lang="en-IN" dirty="0"/>
              <a:t>        .</a:t>
            </a:r>
            <a:r>
              <a:rPr lang="en-IN" dirty="0" err="1"/>
              <a:t>myclass</a:t>
            </a:r>
            <a:r>
              <a:rPr lang="en-IN" dirty="0"/>
              <a:t> {</a:t>
            </a:r>
          </a:p>
          <a:p>
            <a:pPr>
              <a:buNone/>
            </a:pPr>
            <a:r>
              <a:rPr lang="en-IN" dirty="0"/>
              <a:t>            background-</a:t>
            </a:r>
            <a:r>
              <a:rPr lang="en-IN" dirty="0" err="1"/>
              <a:t>color</a:t>
            </a:r>
            <a:r>
              <a:rPr lang="en-IN" dirty="0"/>
              <a:t>: #</a:t>
            </a:r>
            <a:r>
              <a:rPr lang="en-IN" dirty="0" err="1"/>
              <a:t>aaa</a:t>
            </a:r>
            <a:r>
              <a:rPr lang="en-IN" dirty="0"/>
              <a:t>;</a:t>
            </a:r>
          </a:p>
          <a:p>
            <a:pPr>
              <a:buNone/>
            </a:pPr>
            <a:r>
              <a:rPr lang="en-IN" dirty="0"/>
              <a:t>            padding: 10px;</a:t>
            </a:r>
          </a:p>
          <a:p>
            <a:pPr>
              <a:buNone/>
            </a:pPr>
            <a:r>
              <a:rPr lang="en-IN" dirty="0"/>
              <a:t>        }</a:t>
            </a:r>
          </a:p>
          <a:p>
            <a:pPr>
              <a:buNone/>
            </a:pPr>
            <a:r>
              <a:rPr lang="en-IN" dirty="0"/>
              <a:t>    &lt;/style&gt;</a:t>
            </a:r>
          </a:p>
          <a:p>
            <a:pPr>
              <a:buNone/>
            </a:pPr>
            <a:r>
              <a:rPr lang="en-IN" dirty="0"/>
              <a:t>&lt;/head&gt;</a:t>
            </a:r>
          </a:p>
          <a:p>
            <a:pPr>
              <a:buNone/>
            </a:pPr>
            <a:endParaRPr lang="en-IN" dirty="0"/>
          </a:p>
          <a:p>
            <a:pPr>
              <a:buNone/>
            </a:pPr>
            <a:r>
              <a:rPr lang="en-IN" dirty="0"/>
              <a:t>&lt;body&gt;</a:t>
            </a:r>
          </a:p>
          <a:p>
            <a:pPr>
              <a:buNone/>
            </a:pPr>
            <a:r>
              <a:rPr lang="en-US" dirty="0"/>
              <a:t>    &lt;p class="</a:t>
            </a:r>
            <a:r>
              <a:rPr lang="en-US" dirty="0" err="1"/>
              <a:t>myclass</a:t>
            </a:r>
            <a:r>
              <a:rPr lang="en-US" dirty="0"/>
              <a:t>"&gt;Hello, World!&lt;/p&gt;</a:t>
            </a:r>
          </a:p>
          <a:p>
            <a:pPr>
              <a:buNone/>
            </a:pPr>
            <a:r>
              <a:rPr lang="en-IN" dirty="0"/>
              <a:t>&lt;/body&gt;</a:t>
            </a:r>
          </a:p>
          <a:p>
            <a:pPr>
              <a:buNone/>
            </a:pPr>
            <a:endParaRPr lang="en-IN" dirty="0"/>
          </a:p>
          <a:p>
            <a:pPr>
              <a:buNone/>
            </a:pPr>
            <a:r>
              <a:rPr lang="en-IN" dirty="0"/>
              <a:t>&lt;/html&gt;</a:t>
            </a:r>
          </a:p>
        </p:txBody>
      </p:sp>
    </p:spTree>
    <p:extLst>
      <p:ext uri="{BB962C8B-B14F-4D97-AF65-F5344CB8AC3E}">
        <p14:creationId xmlns="" xmlns:p14="http://schemas.microsoft.com/office/powerpoint/2010/main" val="2221589800"/>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HTML &lt;style&gt; </a:t>
            </a:r>
            <a:r>
              <a:rPr lang="en-IN" dirty="0" smtClean="0"/>
              <a:t>Tag</a:t>
            </a:r>
            <a:endParaRPr lang="en-IN" dirty="0"/>
          </a:p>
        </p:txBody>
      </p:sp>
      <p:sp>
        <p:nvSpPr>
          <p:cNvPr id="3" name="Content Placeholder 2"/>
          <p:cNvSpPr>
            <a:spLocks noGrp="1"/>
          </p:cNvSpPr>
          <p:nvPr>
            <p:ph idx="1"/>
          </p:nvPr>
        </p:nvSpPr>
        <p:spPr/>
        <p:txBody>
          <a:bodyPr>
            <a:normAutofit/>
          </a:bodyPr>
          <a:lstStyle/>
          <a:p>
            <a:r>
              <a:rPr lang="en-US" dirty="0"/>
              <a:t>The HTML &lt;style&gt; tag is used to specify style sheet for the current HTML document. Following is an example to define few style sheet rules inside &lt;style&gt; tag −</a:t>
            </a:r>
          </a:p>
          <a:p>
            <a:r>
              <a:rPr lang="en-US" dirty="0"/>
              <a:t/>
            </a:r>
            <a:br>
              <a:rPr lang="en-US" dirty="0"/>
            </a:br>
            <a:endParaRPr lang="en-IN" dirty="0"/>
          </a:p>
        </p:txBody>
      </p:sp>
    </p:spTree>
    <p:extLst>
      <p:ext uri="{BB962C8B-B14F-4D97-AF65-F5344CB8AC3E}">
        <p14:creationId xmlns="" xmlns:p14="http://schemas.microsoft.com/office/powerpoint/2010/main" val="2325452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title </a:t>
            </a:r>
            <a:r>
              <a:rPr lang="en-IN" dirty="0" smtClean="0"/>
              <a:t>Attribute</a:t>
            </a:r>
            <a:endParaRPr lang="en-IN" dirty="0"/>
          </a:p>
        </p:txBody>
      </p:sp>
      <p:sp>
        <p:nvSpPr>
          <p:cNvPr id="3" name="Content Placeholder 2"/>
          <p:cNvSpPr>
            <a:spLocks noGrp="1"/>
          </p:cNvSpPr>
          <p:nvPr>
            <p:ph idx="1"/>
          </p:nvPr>
        </p:nvSpPr>
        <p:spPr/>
        <p:txBody>
          <a:bodyPr>
            <a:normAutofit/>
          </a:bodyPr>
          <a:lstStyle/>
          <a:p>
            <a:r>
              <a:rPr lang="en-US" dirty="0"/>
              <a:t>The </a:t>
            </a:r>
            <a:r>
              <a:rPr lang="en-US" b="1" dirty="0"/>
              <a:t>title</a:t>
            </a:r>
            <a:r>
              <a:rPr lang="en-US" dirty="0"/>
              <a:t> attribute gives a suggested title for the element. They syntax for the </a:t>
            </a:r>
            <a:r>
              <a:rPr lang="en-US" b="1" dirty="0"/>
              <a:t>title</a:t>
            </a:r>
            <a:r>
              <a:rPr lang="en-US" dirty="0"/>
              <a:t> attribute is similar as explained for </a:t>
            </a:r>
            <a:r>
              <a:rPr lang="en-US" b="1" dirty="0"/>
              <a:t>id</a:t>
            </a:r>
            <a:r>
              <a:rPr lang="en-US" dirty="0"/>
              <a:t> attribute −</a:t>
            </a:r>
          </a:p>
          <a:p>
            <a:r>
              <a:rPr lang="en-US" dirty="0"/>
              <a:t>The behavior of this attribute will depend upon the element that carries it, although it is often displayed as a tooltip when cursor comes over the element or while the element is loading</a:t>
            </a:r>
            <a:r>
              <a:rPr lang="en-US" dirty="0" smtClean="0"/>
              <a:t>.</a:t>
            </a:r>
            <a:endParaRPr lang="en-US" dirty="0"/>
          </a:p>
        </p:txBody>
      </p:sp>
    </p:spTree>
    <p:extLst>
      <p:ext uri="{BB962C8B-B14F-4D97-AF65-F5344CB8AC3E}">
        <p14:creationId xmlns="" xmlns:p14="http://schemas.microsoft.com/office/powerpoint/2010/main" val="1124110277"/>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0000" lnSpcReduction="20000"/>
          </a:bodyPr>
          <a:lstStyle/>
          <a:p>
            <a:r>
              <a:rPr lang="en-IN" dirty="0"/>
              <a:t>&lt;!DOCTYPE html&gt;</a:t>
            </a:r>
          </a:p>
          <a:p>
            <a:r>
              <a:rPr lang="en-IN" dirty="0"/>
              <a:t>&lt;html&gt;</a:t>
            </a:r>
          </a:p>
          <a:p>
            <a:endParaRPr lang="en-IN" dirty="0"/>
          </a:p>
          <a:p>
            <a:r>
              <a:rPr lang="en-IN" dirty="0"/>
              <a:t>&lt;head&gt;</a:t>
            </a:r>
          </a:p>
          <a:p>
            <a:r>
              <a:rPr lang="en-US" dirty="0"/>
              <a:t>    &lt;title&gt;HTML style Tag Example&lt;/title&gt;</a:t>
            </a:r>
          </a:p>
          <a:p>
            <a:r>
              <a:rPr lang="en-IN" dirty="0"/>
              <a:t>    &lt;base </a:t>
            </a:r>
            <a:r>
              <a:rPr lang="en-IN" dirty="0" err="1"/>
              <a:t>href</a:t>
            </a:r>
            <a:r>
              <a:rPr lang="en-IN" dirty="0"/>
              <a:t>="https://www.tutorialspoint.com/" /&gt;</a:t>
            </a:r>
          </a:p>
          <a:p>
            <a:endParaRPr lang="en-IN" dirty="0"/>
          </a:p>
          <a:p>
            <a:r>
              <a:rPr lang="en-IN" dirty="0"/>
              <a:t>    &lt;style type="text/</a:t>
            </a:r>
            <a:r>
              <a:rPr lang="en-IN" dirty="0" err="1"/>
              <a:t>css</a:t>
            </a:r>
            <a:r>
              <a:rPr lang="en-IN" dirty="0"/>
              <a:t>"&gt;</a:t>
            </a:r>
          </a:p>
          <a:p>
            <a:r>
              <a:rPr lang="en-IN" dirty="0"/>
              <a:t>        .</a:t>
            </a:r>
            <a:r>
              <a:rPr lang="en-IN" dirty="0" err="1"/>
              <a:t>myclass</a:t>
            </a:r>
            <a:r>
              <a:rPr lang="en-IN" dirty="0"/>
              <a:t> {</a:t>
            </a:r>
          </a:p>
          <a:p>
            <a:r>
              <a:rPr lang="en-IN" dirty="0"/>
              <a:t>            background-</a:t>
            </a:r>
            <a:r>
              <a:rPr lang="en-IN" dirty="0" err="1"/>
              <a:t>color</a:t>
            </a:r>
            <a:r>
              <a:rPr lang="en-IN" dirty="0"/>
              <a:t>: #</a:t>
            </a:r>
            <a:r>
              <a:rPr lang="en-IN" dirty="0" err="1"/>
              <a:t>aaa</a:t>
            </a:r>
            <a:r>
              <a:rPr lang="en-IN" dirty="0"/>
              <a:t>;</a:t>
            </a:r>
          </a:p>
          <a:p>
            <a:r>
              <a:rPr lang="en-IN" dirty="0"/>
              <a:t>            padding: 10px;</a:t>
            </a:r>
          </a:p>
          <a:p>
            <a:r>
              <a:rPr lang="en-IN" dirty="0"/>
              <a:t>        }</a:t>
            </a:r>
          </a:p>
          <a:p>
            <a:r>
              <a:rPr lang="en-IN" dirty="0"/>
              <a:t>    &lt;/style&gt;</a:t>
            </a:r>
          </a:p>
          <a:p>
            <a:r>
              <a:rPr lang="en-IN" dirty="0"/>
              <a:t>&lt;/head&gt;</a:t>
            </a:r>
          </a:p>
          <a:p>
            <a:endParaRPr lang="en-IN" dirty="0"/>
          </a:p>
          <a:p>
            <a:r>
              <a:rPr lang="en-IN" dirty="0"/>
              <a:t>&lt;body&gt;</a:t>
            </a:r>
          </a:p>
          <a:p>
            <a:r>
              <a:rPr lang="en-US" dirty="0"/>
              <a:t>    &lt;p class="</a:t>
            </a:r>
            <a:r>
              <a:rPr lang="en-US" dirty="0" err="1"/>
              <a:t>myclass</a:t>
            </a:r>
            <a:r>
              <a:rPr lang="en-US" dirty="0"/>
              <a:t>"&gt;Hello, World!&lt;/p&gt;</a:t>
            </a:r>
          </a:p>
          <a:p>
            <a:r>
              <a:rPr lang="en-IN" dirty="0"/>
              <a:t>&lt;/body&gt;</a:t>
            </a:r>
          </a:p>
          <a:p>
            <a:endParaRPr lang="en-IN" dirty="0"/>
          </a:p>
          <a:p>
            <a:r>
              <a:rPr lang="en-IN" dirty="0"/>
              <a:t>&lt;/html&gt;</a:t>
            </a:r>
          </a:p>
          <a:p>
            <a:endParaRPr lang="en-IN" dirty="0"/>
          </a:p>
        </p:txBody>
      </p:sp>
    </p:spTree>
    <p:extLst>
      <p:ext uri="{BB962C8B-B14F-4D97-AF65-F5344CB8AC3E}">
        <p14:creationId xmlns="" xmlns:p14="http://schemas.microsoft.com/office/powerpoint/2010/main" val="1188658935"/>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HTML &lt;script&gt; </a:t>
            </a:r>
            <a:r>
              <a:rPr lang="en-IN" dirty="0" smtClean="0"/>
              <a:t>Tag</a:t>
            </a:r>
            <a:endParaRPr lang="en-IN" dirty="0"/>
          </a:p>
        </p:txBody>
      </p:sp>
      <p:sp>
        <p:nvSpPr>
          <p:cNvPr id="3" name="Content Placeholder 2"/>
          <p:cNvSpPr>
            <a:spLocks noGrp="1"/>
          </p:cNvSpPr>
          <p:nvPr>
            <p:ph idx="1"/>
          </p:nvPr>
        </p:nvSpPr>
        <p:spPr/>
        <p:txBody>
          <a:bodyPr/>
          <a:lstStyle/>
          <a:p>
            <a:r>
              <a:rPr lang="en-US" dirty="0"/>
              <a:t>The HTML &lt;script&gt; tag is used to include either external script file or to define internal script for the HTML document. Following is an example where we are using JavaScript to define a simple JavaScript function −</a:t>
            </a:r>
          </a:p>
          <a:p>
            <a:r>
              <a:rPr lang="en-US" dirty="0"/>
              <a:t/>
            </a:r>
            <a:br>
              <a:rPr lang="en-US" dirty="0"/>
            </a:br>
            <a:endParaRPr lang="en-IN" dirty="0"/>
          </a:p>
        </p:txBody>
      </p:sp>
    </p:spTree>
    <p:extLst>
      <p:ext uri="{BB962C8B-B14F-4D97-AF65-F5344CB8AC3E}">
        <p14:creationId xmlns="" xmlns:p14="http://schemas.microsoft.com/office/powerpoint/2010/main" val="1451114287"/>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r>
              <a:rPr lang="en-IN" dirty="0"/>
              <a:t>&lt;!DOCTYPE html&gt;</a:t>
            </a:r>
          </a:p>
          <a:p>
            <a:r>
              <a:rPr lang="en-IN" dirty="0"/>
              <a:t>&lt;html&gt;</a:t>
            </a:r>
          </a:p>
          <a:p>
            <a:endParaRPr lang="en-IN" dirty="0"/>
          </a:p>
          <a:p>
            <a:r>
              <a:rPr lang="en-IN" dirty="0"/>
              <a:t>&lt;head&gt;</a:t>
            </a:r>
          </a:p>
          <a:p>
            <a:r>
              <a:rPr lang="en-US" dirty="0"/>
              <a:t>    &lt;title&gt;HTML script Tag Example&lt;/title&gt;</a:t>
            </a:r>
          </a:p>
          <a:p>
            <a:r>
              <a:rPr lang="en-IN" dirty="0"/>
              <a:t>    &lt;base </a:t>
            </a:r>
            <a:r>
              <a:rPr lang="en-IN" dirty="0" err="1"/>
              <a:t>href</a:t>
            </a:r>
            <a:r>
              <a:rPr lang="en-IN" dirty="0"/>
              <a:t>="http://www.tutorialspoint.com/" /&gt;</a:t>
            </a:r>
          </a:p>
          <a:p>
            <a:endParaRPr lang="en-IN" dirty="0"/>
          </a:p>
          <a:p>
            <a:r>
              <a:rPr lang="en-IN" dirty="0"/>
              <a:t>    &lt;script type="text/JavaScript"&gt;</a:t>
            </a:r>
          </a:p>
          <a:p>
            <a:r>
              <a:rPr lang="en-IN" dirty="0"/>
              <a:t>         function Hello() {</a:t>
            </a:r>
          </a:p>
          <a:p>
            <a:r>
              <a:rPr lang="en-IN" dirty="0"/>
              <a:t>            alert("Hello, World");</a:t>
            </a:r>
          </a:p>
          <a:p>
            <a:r>
              <a:rPr lang="en-IN" dirty="0"/>
              <a:t>         }</a:t>
            </a:r>
          </a:p>
          <a:p>
            <a:r>
              <a:rPr lang="en-IN" dirty="0"/>
              <a:t>    &lt;/script&gt;</a:t>
            </a:r>
          </a:p>
          <a:p>
            <a:r>
              <a:rPr lang="en-IN" dirty="0"/>
              <a:t>&lt;/head&gt;</a:t>
            </a:r>
          </a:p>
          <a:p>
            <a:endParaRPr lang="en-IN" dirty="0"/>
          </a:p>
          <a:p>
            <a:r>
              <a:rPr lang="en-IN" dirty="0"/>
              <a:t>&lt;body&gt;</a:t>
            </a:r>
          </a:p>
          <a:p>
            <a:r>
              <a:rPr lang="en-US" dirty="0"/>
              <a:t>    &lt;input type="button" </a:t>
            </a:r>
            <a:r>
              <a:rPr lang="en-US" dirty="0" err="1"/>
              <a:t>onclick</a:t>
            </a:r>
            <a:r>
              <a:rPr lang="en-US" dirty="0"/>
              <a:t>="Hello();" name="ok" value="OK" /&gt;</a:t>
            </a:r>
          </a:p>
          <a:p>
            <a:r>
              <a:rPr lang="en-IN" dirty="0"/>
              <a:t>&lt;/body&gt;</a:t>
            </a:r>
          </a:p>
          <a:p>
            <a:endParaRPr lang="en-IN" dirty="0"/>
          </a:p>
          <a:p>
            <a:r>
              <a:rPr lang="en-IN" dirty="0"/>
              <a:t>&lt;/html&gt;</a:t>
            </a:r>
          </a:p>
          <a:p>
            <a:endParaRPr lang="en-IN" dirty="0"/>
          </a:p>
        </p:txBody>
      </p:sp>
    </p:spTree>
    <p:extLst>
      <p:ext uri="{BB962C8B-B14F-4D97-AF65-F5344CB8AC3E}">
        <p14:creationId xmlns="" xmlns:p14="http://schemas.microsoft.com/office/powerpoint/2010/main" val="393945577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Vedio</a:t>
            </a:r>
            <a:r>
              <a:rPr lang="en-IN" dirty="0" smtClean="0"/>
              <a:t> tag</a:t>
            </a: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t>&lt;!DOCTYPE HTML&gt;</a:t>
            </a:r>
          </a:p>
          <a:p>
            <a:r>
              <a:rPr lang="en-US" dirty="0" smtClean="0"/>
              <a:t/>
            </a:r>
            <a:br>
              <a:rPr lang="en-US" dirty="0" smtClean="0"/>
            </a:br>
            <a:r>
              <a:rPr lang="en-US" dirty="0" smtClean="0"/>
              <a:t>&lt;html&gt;</a:t>
            </a:r>
          </a:p>
          <a:p>
            <a:r>
              <a:rPr lang="en-US" dirty="0" smtClean="0"/>
              <a:t>   &lt;body&gt;</a:t>
            </a:r>
          </a:p>
          <a:p>
            <a:r>
              <a:rPr lang="en-US" dirty="0" smtClean="0"/>
              <a:t>    &lt;video </a:t>
            </a:r>
            <a:r>
              <a:rPr lang="en-US" dirty="0" err="1" smtClean="0"/>
              <a:t>autoplay</a:t>
            </a:r>
            <a:r>
              <a:rPr lang="en-US" dirty="0" smtClean="0"/>
              <a:t> controls&gt; </a:t>
            </a:r>
          </a:p>
          <a:p>
            <a:r>
              <a:rPr lang="en-US" dirty="0" smtClean="0"/>
              <a:t>        &lt;source </a:t>
            </a:r>
            <a:r>
              <a:rPr lang="en-US" dirty="0" err="1" smtClean="0"/>
              <a:t>src</a:t>
            </a:r>
            <a:r>
              <a:rPr lang="en-US" dirty="0" smtClean="0"/>
              <a:t>="file:///F:/11%20to%2012%20full%20stack/music/zoom/video1215467711.mp4" type="video/mp4"&gt;</a:t>
            </a:r>
          </a:p>
          <a:p>
            <a:r>
              <a:rPr lang="en-US" dirty="0" smtClean="0"/>
              <a:t/>
            </a:r>
            <a:br>
              <a:rPr lang="en-US" dirty="0" smtClean="0"/>
            </a:br>
            <a:r>
              <a:rPr lang="en-US" dirty="0" smtClean="0"/>
              <a:t>    &lt;/video&gt;</a:t>
            </a:r>
          </a:p>
          <a:p>
            <a:r>
              <a:rPr lang="en-US" dirty="0" smtClean="0"/>
              <a:t>   &lt;/body&gt;</a:t>
            </a:r>
          </a:p>
          <a:p>
            <a:r>
              <a:rPr lang="en-US" dirty="0" smtClean="0"/>
              <a:t>&lt;/html&gt;</a:t>
            </a:r>
          </a:p>
          <a:p>
            <a:r>
              <a:rPr lang="en-US" dirty="0" smtClean="0"/>
              <a:t/>
            </a:r>
            <a:br>
              <a:rPr lang="en-US" dirty="0" smtClean="0"/>
            </a:br>
            <a:endParaRPr lang="en-US" dirty="0" smtClean="0"/>
          </a:p>
          <a:p>
            <a:endParaRPr lang="en-IN" dirty="0"/>
          </a:p>
        </p:txBody>
      </p:sp>
    </p:spTree>
    <p:extLst>
      <p:ext uri="{BB962C8B-B14F-4D97-AF65-F5344CB8AC3E}">
        <p14:creationId xmlns="" xmlns:p14="http://schemas.microsoft.com/office/powerpoint/2010/main" val="1650493563"/>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Audio tag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&lt;!DOCTYPE HTML&gt;</a:t>
            </a:r>
          </a:p>
          <a:p>
            <a:r>
              <a:rPr lang="en-US" dirty="0" smtClean="0"/>
              <a:t/>
            </a:r>
            <a:br>
              <a:rPr lang="en-US" dirty="0" smtClean="0"/>
            </a:br>
            <a:r>
              <a:rPr lang="en-US" dirty="0" smtClean="0"/>
              <a:t>&lt;html&gt;</a:t>
            </a:r>
          </a:p>
          <a:p>
            <a:r>
              <a:rPr lang="en-US" dirty="0" smtClean="0"/>
              <a:t>   &lt;body&gt;</a:t>
            </a:r>
          </a:p>
          <a:p>
            <a:r>
              <a:rPr lang="en-US" dirty="0" smtClean="0"/>
              <a:t>    &lt;audio </a:t>
            </a:r>
            <a:r>
              <a:rPr lang="en-US" dirty="0" err="1" smtClean="0"/>
              <a:t>autoplay</a:t>
            </a:r>
            <a:r>
              <a:rPr lang="en-US" dirty="0" smtClean="0"/>
              <a:t> controls&gt; </a:t>
            </a:r>
          </a:p>
          <a:p>
            <a:r>
              <a:rPr lang="en-US" dirty="0" smtClean="0"/>
              <a:t>        &lt;source </a:t>
            </a:r>
            <a:r>
              <a:rPr lang="en-US" dirty="0" err="1" smtClean="0"/>
              <a:t>src</a:t>
            </a:r>
            <a:r>
              <a:rPr lang="en-US" dirty="0" smtClean="0"/>
              <a:t>="file:///F:/11%20to%2012%20full%20stack/music/CenterOfTheUniverse.mp3" type="audio/mp3"&gt;</a:t>
            </a:r>
          </a:p>
          <a:p>
            <a:r>
              <a:rPr lang="en-US" dirty="0" smtClean="0"/>
              <a:t/>
            </a:r>
            <a:br>
              <a:rPr lang="en-US" dirty="0" smtClean="0"/>
            </a:br>
            <a:r>
              <a:rPr lang="en-US" dirty="0" smtClean="0"/>
              <a:t>    &lt;/audio&gt;</a:t>
            </a:r>
          </a:p>
          <a:p>
            <a:r>
              <a:rPr lang="en-US" dirty="0" smtClean="0"/>
              <a:t>   &lt;/body&gt;</a:t>
            </a:r>
          </a:p>
          <a:p>
            <a:r>
              <a:rPr lang="en-US" dirty="0" smtClean="0"/>
              <a:t>&lt;/html&gt;</a:t>
            </a:r>
          </a:p>
          <a:p>
            <a:r>
              <a:rPr lang="en-US" dirty="0" smtClean="0"/>
              <a:t/>
            </a:r>
            <a:br>
              <a:rPr lang="en-US" dirty="0" smtClean="0"/>
            </a:br>
            <a:endParaRPr lang="en-US" dirty="0" smtClean="0"/>
          </a:p>
          <a:p>
            <a:endParaRPr lang="en-US" dirty="0"/>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sz="16600" b="1" u="sng" dirty="0" smtClean="0"/>
              <a:t>End</a:t>
            </a:r>
            <a:endParaRPr lang="en-US" b="1" u="sng"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&lt;!DOCTYPE html&gt;</a:t>
            </a:r>
          </a:p>
          <a:p>
            <a:r>
              <a:rPr lang="en-IN" dirty="0"/>
              <a:t>&lt;html&gt;</a:t>
            </a:r>
          </a:p>
          <a:p>
            <a:endParaRPr lang="en-IN" dirty="0"/>
          </a:p>
          <a:p>
            <a:r>
              <a:rPr lang="en-IN" dirty="0"/>
              <a:t>&lt;head&gt;</a:t>
            </a:r>
          </a:p>
          <a:p>
            <a:r>
              <a:rPr lang="en-US" dirty="0"/>
              <a:t>    &lt;title&gt;The title Attribute Example&lt;/title&gt;</a:t>
            </a:r>
          </a:p>
          <a:p>
            <a:r>
              <a:rPr lang="en-IN" dirty="0"/>
              <a:t>&lt;/head&gt;</a:t>
            </a:r>
          </a:p>
          <a:p>
            <a:endParaRPr lang="en-IN" dirty="0"/>
          </a:p>
          <a:p>
            <a:r>
              <a:rPr lang="en-IN" dirty="0"/>
              <a:t>&lt;body&gt;</a:t>
            </a:r>
          </a:p>
          <a:p>
            <a:r>
              <a:rPr lang="en-US" dirty="0"/>
              <a:t>    &lt;h3 title="Hello HTML!"&gt;Titled Heading Tag Example&lt;/h3&gt;</a:t>
            </a:r>
          </a:p>
          <a:p>
            <a:r>
              <a:rPr lang="en-IN" dirty="0"/>
              <a:t>&lt;/body&gt;</a:t>
            </a:r>
          </a:p>
          <a:p>
            <a:endParaRPr lang="en-IN" dirty="0"/>
          </a:p>
          <a:p>
            <a:r>
              <a:rPr lang="en-IN" dirty="0"/>
              <a:t>&lt;/html&gt;</a:t>
            </a:r>
          </a:p>
          <a:p>
            <a:endParaRPr lang="en-IN" dirty="0"/>
          </a:p>
        </p:txBody>
      </p:sp>
    </p:spTree>
    <p:extLst>
      <p:ext uri="{BB962C8B-B14F-4D97-AF65-F5344CB8AC3E}">
        <p14:creationId xmlns="" xmlns:p14="http://schemas.microsoft.com/office/powerpoint/2010/main" val="14797056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class </a:t>
            </a:r>
            <a:r>
              <a:rPr lang="en-IN" dirty="0" smtClean="0"/>
              <a:t>Attribute</a:t>
            </a:r>
            <a:endParaRPr lang="en-IN" dirty="0"/>
          </a:p>
        </p:txBody>
      </p:sp>
      <p:sp>
        <p:nvSpPr>
          <p:cNvPr id="3" name="Content Placeholder 2"/>
          <p:cNvSpPr>
            <a:spLocks noGrp="1"/>
          </p:cNvSpPr>
          <p:nvPr>
            <p:ph idx="1"/>
          </p:nvPr>
        </p:nvSpPr>
        <p:spPr/>
        <p:txBody>
          <a:bodyPr/>
          <a:lstStyle/>
          <a:p>
            <a:r>
              <a:rPr lang="en-US" dirty="0"/>
              <a:t>The </a:t>
            </a:r>
            <a:r>
              <a:rPr lang="en-US" b="1" dirty="0"/>
              <a:t>class</a:t>
            </a:r>
            <a:r>
              <a:rPr lang="en-US" dirty="0"/>
              <a:t> attribute is used to associate an element with a style sheet, and specifies the class of element. You will learn more about the use of the class attribute when you will learn Cascading Style Sheet (CSS). So for now you can avoid it.</a:t>
            </a:r>
            <a:endParaRPr lang="en-IN" dirty="0"/>
          </a:p>
        </p:txBody>
      </p:sp>
    </p:spTree>
    <p:extLst>
      <p:ext uri="{BB962C8B-B14F-4D97-AF65-F5344CB8AC3E}">
        <p14:creationId xmlns="" xmlns:p14="http://schemas.microsoft.com/office/powerpoint/2010/main" val="13849449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class = "className1 className2 className3"</a:t>
            </a:r>
          </a:p>
        </p:txBody>
      </p:sp>
    </p:spTree>
    <p:extLst>
      <p:ext uri="{BB962C8B-B14F-4D97-AF65-F5344CB8AC3E}">
        <p14:creationId xmlns="" xmlns:p14="http://schemas.microsoft.com/office/powerpoint/2010/main" val="386776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Why to Learn HTML?</a:t>
            </a:r>
            <a:br>
              <a:rPr lang="en-IN" dirty="0"/>
            </a:br>
            <a:endParaRPr lang="en-IN" dirty="0"/>
          </a:p>
        </p:txBody>
      </p:sp>
      <p:sp>
        <p:nvSpPr>
          <p:cNvPr id="3" name="Content Placeholder 2"/>
          <p:cNvSpPr>
            <a:spLocks noGrp="1"/>
          </p:cNvSpPr>
          <p:nvPr>
            <p:ph idx="1"/>
          </p:nvPr>
        </p:nvSpPr>
        <p:spPr/>
        <p:txBody>
          <a:bodyPr/>
          <a:lstStyle/>
          <a:p>
            <a:r>
              <a:rPr lang="en-IN" b="1" dirty="0"/>
              <a:t>Create Web site</a:t>
            </a:r>
            <a:r>
              <a:rPr lang="en-IN" dirty="0"/>
              <a:t> </a:t>
            </a:r>
            <a:r>
              <a:rPr lang="en-IN" dirty="0" smtClean="0"/>
              <a:t>-</a:t>
            </a:r>
          </a:p>
          <a:p>
            <a:r>
              <a:rPr lang="en-IN" b="1" dirty="0"/>
              <a:t>Become a web designer</a:t>
            </a:r>
            <a:r>
              <a:rPr lang="en-IN" dirty="0"/>
              <a:t> </a:t>
            </a:r>
            <a:r>
              <a:rPr lang="en-IN" dirty="0" smtClean="0"/>
              <a:t>-</a:t>
            </a:r>
          </a:p>
          <a:p>
            <a:r>
              <a:rPr lang="en-IN" b="1" dirty="0"/>
              <a:t>Understand web</a:t>
            </a:r>
            <a:r>
              <a:rPr lang="en-IN" dirty="0"/>
              <a:t> </a:t>
            </a:r>
            <a:r>
              <a:rPr lang="en-IN" dirty="0" smtClean="0"/>
              <a:t>-</a:t>
            </a:r>
          </a:p>
          <a:p>
            <a:r>
              <a:rPr lang="en-IN" b="1" dirty="0"/>
              <a:t>Learn other languages</a:t>
            </a:r>
            <a:r>
              <a:rPr lang="en-IN" dirty="0"/>
              <a:t> -</a:t>
            </a:r>
          </a:p>
        </p:txBody>
      </p:sp>
    </p:spTree>
    <p:extLst>
      <p:ext uri="{BB962C8B-B14F-4D97-AF65-F5344CB8AC3E}">
        <p14:creationId xmlns="" xmlns:p14="http://schemas.microsoft.com/office/powerpoint/2010/main" val="4392174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style </a:t>
            </a:r>
            <a:r>
              <a:rPr lang="en-IN" dirty="0" smtClean="0"/>
              <a:t>Attribute</a:t>
            </a:r>
            <a:endParaRPr lang="en-IN" dirty="0"/>
          </a:p>
        </p:txBody>
      </p:sp>
      <p:sp>
        <p:nvSpPr>
          <p:cNvPr id="3" name="Content Placeholder 2"/>
          <p:cNvSpPr>
            <a:spLocks noGrp="1"/>
          </p:cNvSpPr>
          <p:nvPr>
            <p:ph idx="1"/>
          </p:nvPr>
        </p:nvSpPr>
        <p:spPr/>
        <p:txBody>
          <a:bodyPr/>
          <a:lstStyle/>
          <a:p>
            <a:r>
              <a:rPr lang="en-US" dirty="0"/>
              <a:t>The style attribute allows you to specify Cascading Style Sheet (CSS) rules within the element.</a:t>
            </a:r>
          </a:p>
          <a:p>
            <a:r>
              <a:rPr lang="en-US" dirty="0"/>
              <a:t/>
            </a:r>
            <a:br>
              <a:rPr lang="en-US" dirty="0"/>
            </a:br>
            <a:endParaRPr lang="en-IN" dirty="0"/>
          </a:p>
        </p:txBody>
      </p:sp>
    </p:spTree>
    <p:extLst>
      <p:ext uri="{BB962C8B-B14F-4D97-AF65-F5344CB8AC3E}">
        <p14:creationId xmlns="" xmlns:p14="http://schemas.microsoft.com/office/powerpoint/2010/main" val="30491317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marL="0" indent="0">
              <a:buNone/>
            </a:pPr>
            <a:r>
              <a:rPr lang="en-IN" dirty="0"/>
              <a:t>&lt;!DOCTYPE html&gt;</a:t>
            </a:r>
          </a:p>
          <a:p>
            <a:pPr marL="0" indent="0">
              <a:buNone/>
            </a:pPr>
            <a:r>
              <a:rPr lang="en-IN" dirty="0"/>
              <a:t>&lt;html&gt;</a:t>
            </a:r>
          </a:p>
          <a:p>
            <a:pPr marL="0" indent="0">
              <a:buNone/>
            </a:pPr>
            <a:endParaRPr lang="en-IN" dirty="0"/>
          </a:p>
          <a:p>
            <a:pPr marL="0" indent="0">
              <a:buNone/>
            </a:pPr>
            <a:r>
              <a:rPr lang="en-IN" dirty="0"/>
              <a:t>&lt;head&gt;</a:t>
            </a:r>
          </a:p>
          <a:p>
            <a:pPr marL="0" indent="0">
              <a:buNone/>
            </a:pPr>
            <a:r>
              <a:rPr lang="en-IN" dirty="0"/>
              <a:t>    &lt;title&gt;The style Attribute&lt;/title&gt;</a:t>
            </a:r>
          </a:p>
          <a:p>
            <a:pPr marL="0" indent="0">
              <a:buNone/>
            </a:pPr>
            <a:r>
              <a:rPr lang="en-IN" dirty="0"/>
              <a:t>&lt;/head&gt;</a:t>
            </a:r>
          </a:p>
          <a:p>
            <a:pPr marL="0" indent="0">
              <a:buNone/>
            </a:pPr>
            <a:endParaRPr lang="en-IN" dirty="0"/>
          </a:p>
          <a:p>
            <a:pPr marL="0" indent="0">
              <a:buNone/>
            </a:pPr>
            <a:r>
              <a:rPr lang="en-IN" dirty="0"/>
              <a:t>&lt;body&gt;</a:t>
            </a:r>
          </a:p>
          <a:p>
            <a:pPr marL="0" indent="0">
              <a:buNone/>
            </a:pPr>
            <a:r>
              <a:rPr lang="en-US" dirty="0"/>
              <a:t>    &lt;p style="</a:t>
            </a:r>
            <a:r>
              <a:rPr lang="en-US" dirty="0" err="1"/>
              <a:t>font-family:arial</a:t>
            </a:r>
            <a:r>
              <a:rPr lang="en-US" dirty="0"/>
              <a:t>; color:#FF0000;"&gt;Some text...&lt;/p&gt;</a:t>
            </a:r>
          </a:p>
          <a:p>
            <a:pPr marL="0" indent="0">
              <a:buNone/>
            </a:pPr>
            <a:r>
              <a:rPr lang="en-IN" dirty="0"/>
              <a:t>&lt;/body&gt;</a:t>
            </a:r>
          </a:p>
          <a:p>
            <a:pPr marL="0" indent="0">
              <a:buNone/>
            </a:pPr>
            <a:endParaRPr lang="en-IN" dirty="0"/>
          </a:p>
          <a:p>
            <a:pPr marL="0" indent="0">
              <a:buNone/>
            </a:pPr>
            <a:r>
              <a:rPr lang="en-IN" dirty="0"/>
              <a:t>&lt;/html&gt;</a:t>
            </a:r>
          </a:p>
        </p:txBody>
      </p:sp>
    </p:spTree>
    <p:extLst>
      <p:ext uri="{BB962C8B-B14F-4D97-AF65-F5344CB8AC3E}">
        <p14:creationId xmlns="" xmlns:p14="http://schemas.microsoft.com/office/powerpoint/2010/main" val="30988937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Internationalization </a:t>
            </a:r>
            <a:r>
              <a:rPr lang="en-IN" dirty="0" smtClean="0"/>
              <a:t>Attributes</a:t>
            </a:r>
            <a:endParaRPr lang="en-IN" dirty="0"/>
          </a:p>
        </p:txBody>
      </p:sp>
      <p:sp>
        <p:nvSpPr>
          <p:cNvPr id="3" name="Content Placeholder 2"/>
          <p:cNvSpPr>
            <a:spLocks noGrp="1"/>
          </p:cNvSpPr>
          <p:nvPr>
            <p:ph idx="1"/>
          </p:nvPr>
        </p:nvSpPr>
        <p:spPr/>
        <p:txBody>
          <a:bodyPr/>
          <a:lstStyle/>
          <a:p>
            <a:r>
              <a:rPr lang="en-US" dirty="0"/>
              <a:t>There are three internationalization attributes, which are available for most (although not all) XHTML elements.</a:t>
            </a:r>
          </a:p>
          <a:p>
            <a:r>
              <a:rPr lang="en-US" dirty="0" err="1"/>
              <a:t>dir</a:t>
            </a:r>
            <a:endParaRPr lang="en-US" dirty="0"/>
          </a:p>
          <a:p>
            <a:r>
              <a:rPr lang="en-US" dirty="0" err="1"/>
              <a:t>lang</a:t>
            </a:r>
            <a:endParaRPr lang="en-US" dirty="0"/>
          </a:p>
          <a:p>
            <a:r>
              <a:rPr lang="en-US" dirty="0" err="1"/>
              <a:t>xml:lang</a:t>
            </a:r>
            <a:endParaRPr lang="en-US" dirty="0"/>
          </a:p>
        </p:txBody>
      </p:sp>
    </p:spTree>
    <p:extLst>
      <p:ext uri="{BB962C8B-B14F-4D97-AF65-F5344CB8AC3E}">
        <p14:creationId xmlns="" xmlns:p14="http://schemas.microsoft.com/office/powerpoint/2010/main" val="25826367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a:t>
            </a:r>
            <a:r>
              <a:rPr lang="en-IN" dirty="0" err="1"/>
              <a:t>dir</a:t>
            </a:r>
            <a:r>
              <a:rPr lang="en-IN" dirty="0"/>
              <a:t> </a:t>
            </a:r>
            <a:r>
              <a:rPr lang="en-IN" dirty="0" smtClean="0"/>
              <a:t>Attribute</a:t>
            </a:r>
            <a:endParaRPr lang="en-IN" dirty="0"/>
          </a:p>
        </p:txBody>
      </p:sp>
      <p:sp>
        <p:nvSpPr>
          <p:cNvPr id="3" name="Content Placeholder 2"/>
          <p:cNvSpPr>
            <a:spLocks noGrp="1"/>
          </p:cNvSpPr>
          <p:nvPr>
            <p:ph idx="1"/>
          </p:nvPr>
        </p:nvSpPr>
        <p:spPr/>
        <p:txBody>
          <a:bodyPr/>
          <a:lstStyle/>
          <a:p>
            <a:r>
              <a:rPr lang="en-US" dirty="0"/>
              <a:t>The </a:t>
            </a:r>
            <a:r>
              <a:rPr lang="en-US" b="1" dirty="0" err="1"/>
              <a:t>dir</a:t>
            </a:r>
            <a:r>
              <a:rPr lang="en-US" dirty="0"/>
              <a:t> attribute allows you to indicate to the browser about the direction in which the text should flow. The </a:t>
            </a:r>
            <a:r>
              <a:rPr lang="en-US" dirty="0" err="1"/>
              <a:t>dir</a:t>
            </a:r>
            <a:r>
              <a:rPr lang="en-US" dirty="0"/>
              <a:t> attribute can take one of two values, as you can see in the table that follows −</a:t>
            </a:r>
            <a:endParaRPr lang="en-IN" dirty="0"/>
          </a:p>
        </p:txBody>
      </p:sp>
    </p:spTree>
    <p:extLst>
      <p:ext uri="{BB962C8B-B14F-4D97-AF65-F5344CB8AC3E}">
        <p14:creationId xmlns="" xmlns:p14="http://schemas.microsoft.com/office/powerpoint/2010/main" val="20296953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endParaRPr lang="en-IN" dirty="0"/>
          </a:p>
        </p:txBody>
      </p:sp>
      <p:pic>
        <p:nvPicPr>
          <p:cNvPr id="1026" name="Picture 2"/>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29971" t="28788" r="2841" b="58144"/>
          <a:stretch/>
        </p:blipFill>
        <p:spPr bwMode="auto">
          <a:xfrm>
            <a:off x="304800" y="1600200"/>
            <a:ext cx="8458200" cy="2438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5978862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&lt;!DOCTYPE html&gt;</a:t>
            </a:r>
          </a:p>
          <a:p>
            <a:r>
              <a:rPr lang="en-IN" dirty="0"/>
              <a:t>&lt;html </a:t>
            </a:r>
            <a:r>
              <a:rPr lang="en-IN" dirty="0" err="1"/>
              <a:t>dir</a:t>
            </a:r>
            <a:r>
              <a:rPr lang="en-IN" dirty="0"/>
              <a:t>="</a:t>
            </a:r>
            <a:r>
              <a:rPr lang="en-IN" dirty="0" err="1"/>
              <a:t>rtl</a:t>
            </a:r>
            <a:r>
              <a:rPr lang="en-IN" dirty="0"/>
              <a:t>"&gt;</a:t>
            </a:r>
          </a:p>
          <a:p>
            <a:endParaRPr lang="en-IN" dirty="0"/>
          </a:p>
          <a:p>
            <a:r>
              <a:rPr lang="en-IN" dirty="0"/>
              <a:t>&lt;head&gt;</a:t>
            </a:r>
          </a:p>
          <a:p>
            <a:r>
              <a:rPr lang="en-IN" dirty="0"/>
              <a:t>    &lt;title&gt;Display Directions&lt;/title&gt;</a:t>
            </a:r>
          </a:p>
          <a:p>
            <a:r>
              <a:rPr lang="en-IN" dirty="0"/>
              <a:t>&lt;/head&gt;</a:t>
            </a:r>
          </a:p>
          <a:p>
            <a:endParaRPr lang="en-IN" dirty="0"/>
          </a:p>
          <a:p>
            <a:r>
              <a:rPr lang="en-IN" dirty="0"/>
              <a:t>&lt;body&gt;</a:t>
            </a:r>
          </a:p>
          <a:p>
            <a:r>
              <a:rPr lang="en-US" dirty="0"/>
              <a:t>    This is how IE 5 renders right-to-left directed text.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1340955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a:t>
            </a:r>
            <a:r>
              <a:rPr lang="en-IN" dirty="0" err="1"/>
              <a:t>lang</a:t>
            </a:r>
            <a:r>
              <a:rPr lang="en-IN" dirty="0"/>
              <a:t> </a:t>
            </a:r>
            <a:r>
              <a:rPr lang="en-IN" dirty="0" smtClean="0"/>
              <a:t>Attribute</a:t>
            </a:r>
            <a:endParaRPr lang="en-IN" dirty="0"/>
          </a:p>
        </p:txBody>
      </p:sp>
      <p:sp>
        <p:nvSpPr>
          <p:cNvPr id="3" name="Content Placeholder 2"/>
          <p:cNvSpPr>
            <a:spLocks noGrp="1"/>
          </p:cNvSpPr>
          <p:nvPr>
            <p:ph idx="1"/>
          </p:nvPr>
        </p:nvSpPr>
        <p:spPr/>
        <p:txBody>
          <a:bodyPr>
            <a:normAutofit/>
          </a:bodyPr>
          <a:lstStyle/>
          <a:p>
            <a:r>
              <a:rPr lang="en-US" dirty="0"/>
              <a:t>he </a:t>
            </a:r>
            <a:r>
              <a:rPr lang="en-US" b="1" dirty="0" err="1"/>
              <a:t>lang</a:t>
            </a:r>
            <a:r>
              <a:rPr lang="en-US" dirty="0"/>
              <a:t> attribute allows you to indicate the main language used in a document, but this attribute was kept in HTML only for backwards compatibility with earlier versions of HTML. This attribute has been replaced </a:t>
            </a:r>
            <a:r>
              <a:rPr lang="en-US" dirty="0" smtClean="0"/>
              <a:t>by</a:t>
            </a:r>
            <a:endParaRPr lang="en-IN" dirty="0"/>
          </a:p>
        </p:txBody>
      </p:sp>
    </p:spTree>
    <p:extLst>
      <p:ext uri="{BB962C8B-B14F-4D97-AF65-F5344CB8AC3E}">
        <p14:creationId xmlns="" xmlns:p14="http://schemas.microsoft.com/office/powerpoint/2010/main" val="28143816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&lt;!DOCTYPE html&gt;</a:t>
            </a:r>
          </a:p>
          <a:p>
            <a:r>
              <a:rPr lang="en-IN" dirty="0"/>
              <a:t>&lt;html </a:t>
            </a:r>
            <a:r>
              <a:rPr lang="en-IN" dirty="0" err="1"/>
              <a:t>lang</a:t>
            </a:r>
            <a:r>
              <a:rPr lang="en-IN" dirty="0"/>
              <a:t>="en"&gt;</a:t>
            </a:r>
          </a:p>
          <a:p>
            <a:endParaRPr lang="en-IN" dirty="0"/>
          </a:p>
          <a:p>
            <a:r>
              <a:rPr lang="en-IN" dirty="0"/>
              <a:t>&lt;head&gt;</a:t>
            </a:r>
          </a:p>
          <a:p>
            <a:r>
              <a:rPr lang="en-IN" dirty="0"/>
              <a:t>    &lt;title&gt;English Language Page&lt;/title&gt;</a:t>
            </a:r>
          </a:p>
          <a:p>
            <a:r>
              <a:rPr lang="en-IN" dirty="0"/>
              <a:t>&lt;/head&gt;</a:t>
            </a:r>
          </a:p>
          <a:p>
            <a:endParaRPr lang="en-IN" dirty="0"/>
          </a:p>
          <a:p>
            <a:r>
              <a:rPr lang="en-IN" dirty="0"/>
              <a:t>&lt;body&gt;</a:t>
            </a:r>
          </a:p>
          <a:p>
            <a:r>
              <a:rPr lang="en-US" dirty="0"/>
              <a:t>    This page is using English Language</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27545126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HTML - </a:t>
            </a:r>
            <a:r>
              <a:rPr lang="en-IN" dirty="0" smtClean="0"/>
              <a:t>Formatting</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 xmlns:p14="http://schemas.microsoft.com/office/powerpoint/2010/main" val="29246208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Bold </a:t>
            </a:r>
            <a:r>
              <a:rPr lang="en-IN" dirty="0" smtClean="0"/>
              <a:t>Text</a:t>
            </a:r>
            <a:endParaRPr lang="en-IN" dirty="0"/>
          </a:p>
        </p:txBody>
      </p:sp>
      <p:sp>
        <p:nvSpPr>
          <p:cNvPr id="3" name="Content Placeholder 2"/>
          <p:cNvSpPr>
            <a:spLocks noGrp="1"/>
          </p:cNvSpPr>
          <p:nvPr>
            <p:ph idx="1"/>
          </p:nvPr>
        </p:nvSpPr>
        <p:spPr/>
        <p:txBody>
          <a:bodyPr/>
          <a:lstStyle/>
          <a:p>
            <a:r>
              <a:rPr lang="en-US" dirty="0"/>
              <a:t>Anything that appears within </a:t>
            </a:r>
            <a:r>
              <a:rPr lang="en-US" b="1" dirty="0"/>
              <a:t>&lt;b&gt;...&lt;/b&gt;</a:t>
            </a:r>
            <a:r>
              <a:rPr lang="en-US" dirty="0"/>
              <a:t> element, is displayed in bold as shown below −</a:t>
            </a:r>
          </a:p>
          <a:p>
            <a:r>
              <a:rPr lang="en-US" dirty="0"/>
              <a:t/>
            </a:r>
            <a:br>
              <a:rPr lang="en-US" dirty="0"/>
            </a:br>
            <a:endParaRPr lang="en-IN" dirty="0"/>
          </a:p>
        </p:txBody>
      </p:sp>
    </p:spTree>
    <p:extLst>
      <p:ext uri="{BB962C8B-B14F-4D97-AF65-F5344CB8AC3E}">
        <p14:creationId xmlns="" xmlns:p14="http://schemas.microsoft.com/office/powerpoint/2010/main" val="1534403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HTML Document </a:t>
            </a:r>
            <a:r>
              <a:rPr lang="en-IN" dirty="0" smtClean="0"/>
              <a:t>Structure</a:t>
            </a: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IN" dirty="0"/>
              <a:t>&lt;html&gt;</a:t>
            </a:r>
          </a:p>
          <a:p>
            <a:pPr marL="0" indent="0">
              <a:buNone/>
            </a:pPr>
            <a:endParaRPr lang="en-IN" dirty="0"/>
          </a:p>
          <a:p>
            <a:pPr marL="0" indent="0">
              <a:buNone/>
            </a:pPr>
            <a:r>
              <a:rPr lang="en-IN" dirty="0"/>
              <a:t>&lt;head&gt;</a:t>
            </a:r>
          </a:p>
          <a:p>
            <a:pPr marL="0" indent="0">
              <a:buNone/>
            </a:pPr>
            <a:r>
              <a:rPr lang="en-IN" dirty="0"/>
              <a:t>    Document header related tags</a:t>
            </a:r>
          </a:p>
          <a:p>
            <a:pPr marL="0" indent="0">
              <a:buNone/>
            </a:pPr>
            <a:r>
              <a:rPr lang="en-IN" dirty="0"/>
              <a:t>&lt;/head&gt;</a:t>
            </a:r>
          </a:p>
          <a:p>
            <a:pPr marL="0" indent="0">
              <a:buNone/>
            </a:pPr>
            <a:endParaRPr lang="en-IN" dirty="0"/>
          </a:p>
          <a:p>
            <a:pPr marL="0" indent="0">
              <a:buNone/>
            </a:pPr>
            <a:r>
              <a:rPr lang="en-IN" dirty="0"/>
              <a:t>&lt;body&gt;</a:t>
            </a:r>
          </a:p>
          <a:p>
            <a:pPr marL="0" indent="0">
              <a:buNone/>
            </a:pPr>
            <a:r>
              <a:rPr lang="en-IN" dirty="0"/>
              <a:t>    Document body related tags</a:t>
            </a:r>
          </a:p>
          <a:p>
            <a:pPr marL="0" indent="0">
              <a:buNone/>
            </a:pPr>
            <a:r>
              <a:rPr lang="en-IN" dirty="0"/>
              <a:t>&lt;/body&gt;</a:t>
            </a:r>
          </a:p>
          <a:p>
            <a:pPr marL="0" indent="0">
              <a:buNone/>
            </a:pPr>
            <a:endParaRPr lang="en-IN" dirty="0"/>
          </a:p>
          <a:p>
            <a:pPr marL="0" indent="0">
              <a:buNone/>
            </a:pPr>
            <a:r>
              <a:rPr lang="en-IN" dirty="0"/>
              <a:t>&lt;/html&gt;</a:t>
            </a:r>
          </a:p>
        </p:txBody>
      </p:sp>
    </p:spTree>
    <p:extLst>
      <p:ext uri="{BB962C8B-B14F-4D97-AF65-F5344CB8AC3E}">
        <p14:creationId xmlns="" xmlns:p14="http://schemas.microsoft.com/office/powerpoint/2010/main" val="16241557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&lt;!DOCTYPE html&gt;</a:t>
            </a:r>
          </a:p>
          <a:p>
            <a:r>
              <a:rPr lang="en-IN" dirty="0"/>
              <a:t>&lt;html&gt;</a:t>
            </a:r>
          </a:p>
          <a:p>
            <a:endParaRPr lang="en-IN" dirty="0"/>
          </a:p>
          <a:p>
            <a:r>
              <a:rPr lang="en-IN" dirty="0"/>
              <a:t>&lt;head&gt;</a:t>
            </a:r>
          </a:p>
          <a:p>
            <a:r>
              <a:rPr lang="en-IN" dirty="0"/>
              <a:t>    &lt;title&gt;Bold Text Example&lt;/title&gt;</a:t>
            </a:r>
          </a:p>
          <a:p>
            <a:r>
              <a:rPr lang="en-IN" dirty="0"/>
              <a:t>&lt;/head&gt;</a:t>
            </a:r>
          </a:p>
          <a:p>
            <a:endParaRPr lang="en-IN" dirty="0"/>
          </a:p>
          <a:p>
            <a:r>
              <a:rPr lang="en-IN" dirty="0"/>
              <a:t>&lt;body&gt;</a:t>
            </a:r>
          </a:p>
          <a:p>
            <a:r>
              <a:rPr lang="en-US" dirty="0"/>
              <a:t>    &lt;p&gt;The following word uses a &lt;b&gt;bold&lt;/b&gt; typeface.&lt;/p&gt;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15252910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Italic </a:t>
            </a:r>
            <a:r>
              <a:rPr lang="en-IN" dirty="0" smtClean="0"/>
              <a:t>Text</a:t>
            </a:r>
            <a:endParaRPr lang="en-IN" dirty="0"/>
          </a:p>
        </p:txBody>
      </p:sp>
      <p:sp>
        <p:nvSpPr>
          <p:cNvPr id="3" name="Content Placeholder 2"/>
          <p:cNvSpPr>
            <a:spLocks noGrp="1"/>
          </p:cNvSpPr>
          <p:nvPr>
            <p:ph idx="1"/>
          </p:nvPr>
        </p:nvSpPr>
        <p:spPr/>
        <p:txBody>
          <a:bodyPr/>
          <a:lstStyle/>
          <a:p>
            <a:r>
              <a:rPr lang="en-US" dirty="0"/>
              <a:t>Anything that appears within </a:t>
            </a:r>
            <a:r>
              <a:rPr lang="en-US" b="1" dirty="0"/>
              <a:t>&lt;i&gt;...&lt;/i&gt;</a:t>
            </a:r>
            <a:r>
              <a:rPr lang="en-US" dirty="0"/>
              <a:t> element is displayed in italicized as shown below −</a:t>
            </a:r>
          </a:p>
          <a:p>
            <a:r>
              <a:rPr lang="en-US" dirty="0"/>
              <a:t/>
            </a:r>
            <a:br>
              <a:rPr lang="en-US" dirty="0"/>
            </a:br>
            <a:endParaRPr lang="en-IN" dirty="0"/>
          </a:p>
        </p:txBody>
      </p:sp>
    </p:spTree>
    <p:extLst>
      <p:ext uri="{BB962C8B-B14F-4D97-AF65-F5344CB8AC3E}">
        <p14:creationId xmlns="" xmlns:p14="http://schemas.microsoft.com/office/powerpoint/2010/main" val="41883351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&lt;!DOCTYPE html&gt;</a:t>
            </a:r>
          </a:p>
          <a:p>
            <a:r>
              <a:rPr lang="en-IN" dirty="0"/>
              <a:t>&lt;html&gt;</a:t>
            </a:r>
          </a:p>
          <a:p>
            <a:endParaRPr lang="en-IN" dirty="0"/>
          </a:p>
          <a:p>
            <a:r>
              <a:rPr lang="en-IN" dirty="0"/>
              <a:t>&lt;head&gt;</a:t>
            </a:r>
          </a:p>
          <a:p>
            <a:r>
              <a:rPr lang="en-IN" dirty="0"/>
              <a:t>    &lt;title&gt;Italic Text Example&lt;/title&gt;</a:t>
            </a:r>
          </a:p>
          <a:p>
            <a:r>
              <a:rPr lang="en-IN" dirty="0"/>
              <a:t>&lt;/head&gt;</a:t>
            </a:r>
          </a:p>
          <a:p>
            <a:endParaRPr lang="en-IN" dirty="0"/>
          </a:p>
          <a:p>
            <a:r>
              <a:rPr lang="en-IN" dirty="0"/>
              <a:t>&lt;body&gt;</a:t>
            </a:r>
          </a:p>
          <a:p>
            <a:r>
              <a:rPr lang="en-US" dirty="0"/>
              <a:t>    &lt;p&gt;The following word uses an &lt;i&gt;italicized&lt;/i&gt; typeface.&lt;/p&gt;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37326142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Underlined </a:t>
            </a:r>
            <a:r>
              <a:rPr lang="en-IN" dirty="0" smtClean="0"/>
              <a:t>Text</a:t>
            </a:r>
            <a:endParaRPr lang="en-IN" dirty="0"/>
          </a:p>
        </p:txBody>
      </p:sp>
      <p:sp>
        <p:nvSpPr>
          <p:cNvPr id="3" name="Content Placeholder 2"/>
          <p:cNvSpPr>
            <a:spLocks noGrp="1"/>
          </p:cNvSpPr>
          <p:nvPr>
            <p:ph idx="1"/>
          </p:nvPr>
        </p:nvSpPr>
        <p:spPr/>
        <p:txBody>
          <a:bodyPr/>
          <a:lstStyle/>
          <a:p>
            <a:r>
              <a:rPr lang="en-US" dirty="0"/>
              <a:t>Anything that appears within </a:t>
            </a:r>
            <a:r>
              <a:rPr lang="en-US" b="1" dirty="0"/>
              <a:t>&lt;u&gt;...&lt;/u&gt;</a:t>
            </a:r>
            <a:r>
              <a:rPr lang="en-US" dirty="0"/>
              <a:t> element, is displayed with underline as shown below −</a:t>
            </a:r>
          </a:p>
          <a:p>
            <a:r>
              <a:rPr lang="en-US" dirty="0"/>
              <a:t/>
            </a:r>
            <a:br>
              <a:rPr lang="en-US" dirty="0"/>
            </a:br>
            <a:endParaRPr lang="en-IN" dirty="0"/>
          </a:p>
        </p:txBody>
      </p:sp>
    </p:spTree>
    <p:extLst>
      <p:ext uri="{BB962C8B-B14F-4D97-AF65-F5344CB8AC3E}">
        <p14:creationId xmlns="" xmlns:p14="http://schemas.microsoft.com/office/powerpoint/2010/main" val="14665971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&lt;!DOCTYPE html&gt;</a:t>
            </a:r>
          </a:p>
          <a:p>
            <a:r>
              <a:rPr lang="en-IN" dirty="0"/>
              <a:t>&lt;html&gt;</a:t>
            </a:r>
          </a:p>
          <a:p>
            <a:endParaRPr lang="en-IN" dirty="0"/>
          </a:p>
          <a:p>
            <a:r>
              <a:rPr lang="en-IN" dirty="0"/>
              <a:t>&lt;head&gt;</a:t>
            </a:r>
          </a:p>
          <a:p>
            <a:r>
              <a:rPr lang="en-IN" dirty="0"/>
              <a:t>    &lt;title&gt;Underlined Text Example&lt;/title&gt;</a:t>
            </a:r>
          </a:p>
          <a:p>
            <a:r>
              <a:rPr lang="en-IN" dirty="0"/>
              <a:t>&lt;/head&gt;</a:t>
            </a:r>
          </a:p>
          <a:p>
            <a:endParaRPr lang="en-IN" dirty="0"/>
          </a:p>
          <a:p>
            <a:r>
              <a:rPr lang="en-IN" dirty="0"/>
              <a:t>&lt;body&gt;</a:t>
            </a:r>
          </a:p>
          <a:p>
            <a:r>
              <a:rPr lang="en-US" dirty="0"/>
              <a:t>    &lt;p&gt;The following word uses an &lt;u&gt;underlined&lt;/u&gt; typeface.&lt;/p&gt;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25326921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Strike </a:t>
            </a:r>
            <a:r>
              <a:rPr lang="en-IN" dirty="0" smtClean="0"/>
              <a:t>Text</a:t>
            </a:r>
            <a:endParaRPr lang="en-IN" dirty="0"/>
          </a:p>
        </p:txBody>
      </p:sp>
      <p:sp>
        <p:nvSpPr>
          <p:cNvPr id="3" name="Content Placeholder 2"/>
          <p:cNvSpPr>
            <a:spLocks noGrp="1"/>
          </p:cNvSpPr>
          <p:nvPr>
            <p:ph idx="1"/>
          </p:nvPr>
        </p:nvSpPr>
        <p:spPr/>
        <p:txBody>
          <a:bodyPr/>
          <a:lstStyle/>
          <a:p>
            <a:r>
              <a:rPr lang="en-US" dirty="0"/>
              <a:t>Anything that appears within </a:t>
            </a:r>
            <a:r>
              <a:rPr lang="en-US" b="1" dirty="0"/>
              <a:t>&lt;strike&gt;...&lt;/strike&gt;</a:t>
            </a:r>
            <a:r>
              <a:rPr lang="en-US" dirty="0"/>
              <a:t> element is displayed with strikethrough, which is a thin line through the text as shown below −</a:t>
            </a:r>
          </a:p>
          <a:p>
            <a:r>
              <a:rPr lang="en-US" dirty="0"/>
              <a:t/>
            </a:r>
            <a:br>
              <a:rPr lang="en-US" dirty="0"/>
            </a:br>
            <a:endParaRPr lang="en-IN" dirty="0"/>
          </a:p>
        </p:txBody>
      </p:sp>
    </p:spTree>
    <p:extLst>
      <p:ext uri="{BB962C8B-B14F-4D97-AF65-F5344CB8AC3E}">
        <p14:creationId xmlns="" xmlns:p14="http://schemas.microsoft.com/office/powerpoint/2010/main" val="14077232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&lt;!DOCTYPE html&gt;</a:t>
            </a:r>
          </a:p>
          <a:p>
            <a:r>
              <a:rPr lang="en-IN" dirty="0"/>
              <a:t>&lt;html&gt;</a:t>
            </a:r>
          </a:p>
          <a:p>
            <a:endParaRPr lang="en-IN" dirty="0"/>
          </a:p>
          <a:p>
            <a:r>
              <a:rPr lang="en-IN" dirty="0"/>
              <a:t>&lt;head&gt;</a:t>
            </a:r>
          </a:p>
          <a:p>
            <a:r>
              <a:rPr lang="en-IN" dirty="0"/>
              <a:t>    &lt;title&gt;Strike Text Example&lt;/title&gt;</a:t>
            </a:r>
          </a:p>
          <a:p>
            <a:r>
              <a:rPr lang="en-IN" dirty="0"/>
              <a:t>&lt;/head&gt;</a:t>
            </a:r>
          </a:p>
          <a:p>
            <a:endParaRPr lang="en-IN" dirty="0"/>
          </a:p>
          <a:p>
            <a:r>
              <a:rPr lang="en-IN" dirty="0"/>
              <a:t>&lt;body&gt;</a:t>
            </a:r>
          </a:p>
          <a:p>
            <a:r>
              <a:rPr lang="en-US" dirty="0"/>
              <a:t>    &lt;p&gt;The following word uses a &lt;strike&gt;strikethrough&lt;/strike&gt; typeface.&lt;/p&gt;</a:t>
            </a:r>
          </a:p>
          <a:p>
            <a:r>
              <a:rPr lang="en-IN" dirty="0"/>
              <a:t>&lt;/body&gt;</a:t>
            </a:r>
          </a:p>
          <a:p>
            <a:endParaRPr lang="en-IN" dirty="0"/>
          </a:p>
          <a:p>
            <a:r>
              <a:rPr lang="en-IN" dirty="0"/>
              <a:t>&lt;/html&gt;</a:t>
            </a:r>
          </a:p>
          <a:p>
            <a:endParaRPr lang="en-IN" dirty="0"/>
          </a:p>
        </p:txBody>
      </p:sp>
    </p:spTree>
    <p:extLst>
      <p:ext uri="{BB962C8B-B14F-4D97-AF65-F5344CB8AC3E}">
        <p14:creationId xmlns="" xmlns:p14="http://schemas.microsoft.com/office/powerpoint/2010/main" val="13753233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t>Monospaced</a:t>
            </a:r>
            <a:r>
              <a:rPr lang="en-IN" dirty="0"/>
              <a:t> </a:t>
            </a:r>
            <a:r>
              <a:rPr lang="en-IN" dirty="0" smtClean="0"/>
              <a:t>Font</a:t>
            </a:r>
            <a:endParaRPr lang="en-IN" dirty="0"/>
          </a:p>
        </p:txBody>
      </p:sp>
      <p:sp>
        <p:nvSpPr>
          <p:cNvPr id="3" name="Content Placeholder 2"/>
          <p:cNvSpPr>
            <a:spLocks noGrp="1"/>
          </p:cNvSpPr>
          <p:nvPr>
            <p:ph idx="1"/>
          </p:nvPr>
        </p:nvSpPr>
        <p:spPr/>
        <p:txBody>
          <a:bodyPr/>
          <a:lstStyle/>
          <a:p>
            <a:r>
              <a:rPr lang="en-US" dirty="0"/>
              <a:t>The content of a </a:t>
            </a:r>
            <a:r>
              <a:rPr lang="en-US" b="1" dirty="0"/>
              <a:t>&lt;</a:t>
            </a:r>
            <a:r>
              <a:rPr lang="en-US" b="1" dirty="0" err="1"/>
              <a:t>tt</a:t>
            </a:r>
            <a:r>
              <a:rPr lang="en-US" b="1" dirty="0"/>
              <a:t>&gt;...&lt;/</a:t>
            </a:r>
            <a:r>
              <a:rPr lang="en-US" b="1" dirty="0" err="1"/>
              <a:t>tt</a:t>
            </a:r>
            <a:r>
              <a:rPr lang="en-US" b="1" dirty="0"/>
              <a:t>&gt;</a:t>
            </a:r>
            <a:r>
              <a:rPr lang="en-US" dirty="0"/>
              <a:t> element is written in </a:t>
            </a:r>
            <a:r>
              <a:rPr lang="en-US" dirty="0" err="1"/>
              <a:t>monospaced</a:t>
            </a:r>
            <a:r>
              <a:rPr lang="en-US" dirty="0"/>
              <a:t> font. Most of the fonts are known as variable-width fonts because different letters are of different widths (for example, the letter 'm' is wider than the letter 'i'). In a </a:t>
            </a:r>
            <a:r>
              <a:rPr lang="en-US" dirty="0" err="1"/>
              <a:t>monospaced</a:t>
            </a:r>
            <a:r>
              <a:rPr lang="en-US" dirty="0"/>
              <a:t> font, however, each letter has the same width.</a:t>
            </a:r>
            <a:endParaRPr lang="en-IN" dirty="0"/>
          </a:p>
        </p:txBody>
      </p:sp>
    </p:spTree>
    <p:extLst>
      <p:ext uri="{BB962C8B-B14F-4D97-AF65-F5344CB8AC3E}">
        <p14:creationId xmlns="" xmlns:p14="http://schemas.microsoft.com/office/powerpoint/2010/main" val="29974257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&lt;!DOCTYPE html&gt;</a:t>
            </a:r>
          </a:p>
          <a:p>
            <a:r>
              <a:rPr lang="en-IN" dirty="0"/>
              <a:t>&lt;html&gt;</a:t>
            </a:r>
          </a:p>
          <a:p>
            <a:endParaRPr lang="en-IN" dirty="0"/>
          </a:p>
          <a:p>
            <a:r>
              <a:rPr lang="en-IN" dirty="0"/>
              <a:t>&lt;head&gt;</a:t>
            </a:r>
          </a:p>
          <a:p>
            <a:r>
              <a:rPr lang="en-IN" dirty="0"/>
              <a:t>    &lt;title&gt;</a:t>
            </a:r>
            <a:r>
              <a:rPr lang="en-IN" dirty="0" err="1"/>
              <a:t>Monospaced</a:t>
            </a:r>
            <a:r>
              <a:rPr lang="en-IN" dirty="0"/>
              <a:t> Font Example&lt;/title&gt;</a:t>
            </a:r>
          </a:p>
          <a:p>
            <a:r>
              <a:rPr lang="en-IN" dirty="0"/>
              <a:t>&lt;/head&gt;</a:t>
            </a:r>
          </a:p>
          <a:p>
            <a:endParaRPr lang="en-IN" dirty="0"/>
          </a:p>
          <a:p>
            <a:r>
              <a:rPr lang="en-IN" dirty="0"/>
              <a:t>&lt;body&gt;</a:t>
            </a:r>
          </a:p>
          <a:p>
            <a:r>
              <a:rPr lang="en-US" dirty="0"/>
              <a:t>    &lt;p&gt;The following word uses a &lt;</a:t>
            </a:r>
            <a:r>
              <a:rPr lang="en-US" dirty="0" err="1"/>
              <a:t>tt</a:t>
            </a:r>
            <a:r>
              <a:rPr lang="en-US" dirty="0"/>
              <a:t>&gt;</a:t>
            </a:r>
            <a:r>
              <a:rPr lang="en-US" dirty="0" err="1"/>
              <a:t>monospaced</a:t>
            </a:r>
            <a:r>
              <a:rPr lang="en-US" dirty="0"/>
              <a:t>&lt;/</a:t>
            </a:r>
            <a:r>
              <a:rPr lang="en-US" dirty="0" err="1"/>
              <a:t>tt</a:t>
            </a:r>
            <a:r>
              <a:rPr lang="en-US" dirty="0"/>
              <a:t>&gt; typeface.&lt;/p&gt;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32323512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Superscript </a:t>
            </a:r>
            <a:r>
              <a:rPr lang="en-IN" dirty="0" smtClean="0"/>
              <a:t>Text</a:t>
            </a:r>
            <a:endParaRPr lang="en-IN" dirty="0"/>
          </a:p>
        </p:txBody>
      </p:sp>
      <p:sp>
        <p:nvSpPr>
          <p:cNvPr id="3" name="Content Placeholder 2"/>
          <p:cNvSpPr>
            <a:spLocks noGrp="1"/>
          </p:cNvSpPr>
          <p:nvPr>
            <p:ph idx="1"/>
          </p:nvPr>
        </p:nvSpPr>
        <p:spPr/>
        <p:txBody>
          <a:bodyPr/>
          <a:lstStyle/>
          <a:p>
            <a:r>
              <a:rPr lang="en-US" dirty="0"/>
              <a:t>The content of a </a:t>
            </a:r>
            <a:r>
              <a:rPr lang="en-US" b="1" dirty="0"/>
              <a:t>&lt;sup&gt;...&lt;/sup&gt;</a:t>
            </a:r>
            <a:r>
              <a:rPr lang="en-US" dirty="0"/>
              <a:t> element is written in superscript; the font size used is the same size as the characters surrounding it but is displayed half a character's height above the other characters.</a:t>
            </a:r>
          </a:p>
          <a:p>
            <a:r>
              <a:rPr lang="en-US" dirty="0"/>
              <a:t/>
            </a:r>
            <a:br>
              <a:rPr lang="en-US" dirty="0"/>
            </a:br>
            <a:endParaRPr lang="en-IN" dirty="0"/>
          </a:p>
        </p:txBody>
      </p:sp>
    </p:spTree>
    <p:extLst>
      <p:ext uri="{BB962C8B-B14F-4D97-AF65-F5344CB8AC3E}">
        <p14:creationId xmlns="" xmlns:p14="http://schemas.microsoft.com/office/powerpoint/2010/main" val="27360623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HTML - Basic </a:t>
            </a:r>
            <a:r>
              <a:rPr lang="en-IN" dirty="0" smtClean="0"/>
              <a:t>Tags</a:t>
            </a:r>
            <a:endParaRPr lang="en-IN" dirty="0"/>
          </a:p>
        </p:txBody>
      </p:sp>
      <p:sp>
        <p:nvSpPr>
          <p:cNvPr id="3" name="Content Placeholder 2"/>
          <p:cNvSpPr>
            <a:spLocks noGrp="1"/>
          </p:cNvSpPr>
          <p:nvPr>
            <p:ph idx="1"/>
          </p:nvPr>
        </p:nvSpPr>
        <p:spPr/>
        <p:txBody>
          <a:bodyPr>
            <a:normAutofit/>
          </a:bodyPr>
          <a:lstStyle/>
          <a:p>
            <a:pPr marL="0" indent="0">
              <a:buNone/>
            </a:pPr>
            <a:endParaRPr lang="en-IN" dirty="0"/>
          </a:p>
        </p:txBody>
      </p:sp>
    </p:spTree>
    <p:extLst>
      <p:ext uri="{BB962C8B-B14F-4D97-AF65-F5344CB8AC3E}">
        <p14:creationId xmlns="" xmlns:p14="http://schemas.microsoft.com/office/powerpoint/2010/main" val="25707500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&lt;!DOCTYPE html&gt;</a:t>
            </a:r>
          </a:p>
          <a:p>
            <a:r>
              <a:rPr lang="en-IN" dirty="0"/>
              <a:t>&lt;html&gt;</a:t>
            </a:r>
          </a:p>
          <a:p>
            <a:endParaRPr lang="en-IN" dirty="0"/>
          </a:p>
          <a:p>
            <a:r>
              <a:rPr lang="en-IN" dirty="0"/>
              <a:t>&lt;head&gt;</a:t>
            </a:r>
          </a:p>
          <a:p>
            <a:r>
              <a:rPr lang="en-IN" dirty="0"/>
              <a:t>    &lt;title&gt;Superscript Text Example&lt;/title&gt;</a:t>
            </a:r>
          </a:p>
          <a:p>
            <a:r>
              <a:rPr lang="en-IN" dirty="0"/>
              <a:t>&lt;/head&gt;</a:t>
            </a:r>
          </a:p>
          <a:p>
            <a:endParaRPr lang="en-IN" dirty="0"/>
          </a:p>
          <a:p>
            <a:r>
              <a:rPr lang="en-IN" dirty="0"/>
              <a:t>&lt;body&gt;</a:t>
            </a:r>
          </a:p>
          <a:p>
            <a:r>
              <a:rPr lang="en-US" dirty="0"/>
              <a:t>    &lt;p&gt;The following word uses a &lt;sup&gt;superscript&lt;/sup&gt; typeface.&lt;/p&gt;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29327497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Subscript </a:t>
            </a:r>
            <a:r>
              <a:rPr lang="en-IN" dirty="0" smtClean="0"/>
              <a:t>Text</a:t>
            </a:r>
            <a:endParaRPr lang="en-IN" dirty="0"/>
          </a:p>
        </p:txBody>
      </p:sp>
      <p:sp>
        <p:nvSpPr>
          <p:cNvPr id="3" name="Content Placeholder 2"/>
          <p:cNvSpPr>
            <a:spLocks noGrp="1"/>
          </p:cNvSpPr>
          <p:nvPr>
            <p:ph idx="1"/>
          </p:nvPr>
        </p:nvSpPr>
        <p:spPr/>
        <p:txBody>
          <a:bodyPr/>
          <a:lstStyle/>
          <a:p>
            <a:r>
              <a:rPr lang="en-US" dirty="0"/>
              <a:t>The content of a </a:t>
            </a:r>
            <a:r>
              <a:rPr lang="en-US" b="1" dirty="0"/>
              <a:t>&lt;sub&gt;...&lt;/sub&gt;</a:t>
            </a:r>
            <a:r>
              <a:rPr lang="en-US" dirty="0"/>
              <a:t> element is written in subscript; the font size used is the same as the characters surrounding it, but is displayed half a character's height beneath the other characters.</a:t>
            </a:r>
          </a:p>
          <a:p>
            <a:r>
              <a:rPr lang="en-US" dirty="0"/>
              <a:t/>
            </a:r>
            <a:br>
              <a:rPr lang="en-US" dirty="0"/>
            </a:br>
            <a:endParaRPr lang="en-IN" dirty="0"/>
          </a:p>
        </p:txBody>
      </p:sp>
    </p:spTree>
    <p:extLst>
      <p:ext uri="{BB962C8B-B14F-4D97-AF65-F5344CB8AC3E}">
        <p14:creationId xmlns="" xmlns:p14="http://schemas.microsoft.com/office/powerpoint/2010/main" val="16274701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&lt;!DOCTYPE html&gt;</a:t>
            </a:r>
          </a:p>
          <a:p>
            <a:r>
              <a:rPr lang="en-IN" dirty="0"/>
              <a:t>&lt;html&gt;</a:t>
            </a:r>
          </a:p>
          <a:p>
            <a:endParaRPr lang="en-IN" dirty="0"/>
          </a:p>
          <a:p>
            <a:r>
              <a:rPr lang="en-IN" dirty="0"/>
              <a:t>&lt;head&gt;</a:t>
            </a:r>
          </a:p>
          <a:p>
            <a:r>
              <a:rPr lang="en-IN" dirty="0"/>
              <a:t>    &lt;title&gt;Subscript Text Example&lt;/title&gt;</a:t>
            </a:r>
          </a:p>
          <a:p>
            <a:r>
              <a:rPr lang="en-IN" dirty="0"/>
              <a:t>&lt;/head&gt;</a:t>
            </a:r>
          </a:p>
          <a:p>
            <a:endParaRPr lang="en-IN" dirty="0"/>
          </a:p>
          <a:p>
            <a:r>
              <a:rPr lang="en-IN" dirty="0"/>
              <a:t>&lt;body&gt;</a:t>
            </a:r>
          </a:p>
          <a:p>
            <a:r>
              <a:rPr lang="en-US" dirty="0"/>
              <a:t>    &lt;p&gt;The following word uses a &lt;sub&gt;subscript&lt;/sub&gt; typeface.&lt;/p&gt;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40761040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Inserted </a:t>
            </a:r>
            <a:r>
              <a:rPr lang="en-IN" dirty="0" smtClean="0"/>
              <a:t>Text</a:t>
            </a:r>
            <a:endParaRPr lang="en-IN" dirty="0"/>
          </a:p>
        </p:txBody>
      </p:sp>
      <p:sp>
        <p:nvSpPr>
          <p:cNvPr id="3" name="Content Placeholder 2"/>
          <p:cNvSpPr>
            <a:spLocks noGrp="1"/>
          </p:cNvSpPr>
          <p:nvPr>
            <p:ph idx="1"/>
          </p:nvPr>
        </p:nvSpPr>
        <p:spPr/>
        <p:txBody>
          <a:bodyPr/>
          <a:lstStyle/>
          <a:p>
            <a:r>
              <a:rPr lang="en-US" dirty="0"/>
              <a:t>Anything that appears within </a:t>
            </a:r>
            <a:r>
              <a:rPr lang="en-US" b="1" dirty="0"/>
              <a:t>&lt;ins&gt;...&lt;/ins&gt;</a:t>
            </a:r>
            <a:r>
              <a:rPr lang="en-US" dirty="0"/>
              <a:t> element is displayed as inserted text.</a:t>
            </a:r>
          </a:p>
          <a:p>
            <a:r>
              <a:rPr lang="en-US" dirty="0"/>
              <a:t/>
            </a:r>
            <a:br>
              <a:rPr lang="en-US" dirty="0"/>
            </a:br>
            <a:endParaRPr lang="en-IN" dirty="0"/>
          </a:p>
        </p:txBody>
      </p:sp>
    </p:spTree>
    <p:extLst>
      <p:ext uri="{BB962C8B-B14F-4D97-AF65-F5344CB8AC3E}">
        <p14:creationId xmlns="" xmlns:p14="http://schemas.microsoft.com/office/powerpoint/2010/main" val="150762695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&lt;!DOCTYPE html&gt;</a:t>
            </a:r>
          </a:p>
          <a:p>
            <a:r>
              <a:rPr lang="en-IN" dirty="0"/>
              <a:t>&lt;html&gt;</a:t>
            </a:r>
          </a:p>
          <a:p>
            <a:endParaRPr lang="en-IN" dirty="0"/>
          </a:p>
          <a:p>
            <a:r>
              <a:rPr lang="en-IN" dirty="0"/>
              <a:t>&lt;head&gt;</a:t>
            </a:r>
          </a:p>
          <a:p>
            <a:r>
              <a:rPr lang="en-IN" dirty="0"/>
              <a:t>    &lt;title&gt;Inserted Text Example&lt;/title&gt;</a:t>
            </a:r>
          </a:p>
          <a:p>
            <a:r>
              <a:rPr lang="en-IN" dirty="0"/>
              <a:t>&lt;/head&gt;</a:t>
            </a:r>
          </a:p>
          <a:p>
            <a:endParaRPr lang="en-IN" dirty="0"/>
          </a:p>
          <a:p>
            <a:r>
              <a:rPr lang="en-IN" dirty="0"/>
              <a:t>&lt;body&gt;</a:t>
            </a:r>
          </a:p>
          <a:p>
            <a:r>
              <a:rPr lang="en-US" dirty="0"/>
              <a:t>    &lt;p&gt;I want to drink &lt;del&gt;cola&lt;/del&gt; &lt;ins&gt;wine&lt;/ins&gt;&lt;/p&gt;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17571317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Deleted </a:t>
            </a:r>
            <a:r>
              <a:rPr lang="en-IN" dirty="0" smtClean="0"/>
              <a:t>Text</a:t>
            </a:r>
            <a:endParaRPr lang="en-IN" dirty="0"/>
          </a:p>
        </p:txBody>
      </p:sp>
      <p:sp>
        <p:nvSpPr>
          <p:cNvPr id="3" name="Content Placeholder 2"/>
          <p:cNvSpPr>
            <a:spLocks noGrp="1"/>
          </p:cNvSpPr>
          <p:nvPr>
            <p:ph idx="1"/>
          </p:nvPr>
        </p:nvSpPr>
        <p:spPr/>
        <p:txBody>
          <a:bodyPr>
            <a:normAutofit fontScale="70000" lnSpcReduction="20000"/>
          </a:bodyPr>
          <a:lstStyle/>
          <a:p>
            <a:r>
              <a:rPr lang="en-IN" dirty="0"/>
              <a:t>&lt;!DOCTYPE html&gt;</a:t>
            </a:r>
          </a:p>
          <a:p>
            <a:r>
              <a:rPr lang="en-IN" dirty="0"/>
              <a:t>&lt;html&gt;</a:t>
            </a:r>
          </a:p>
          <a:p>
            <a:endParaRPr lang="en-IN" dirty="0"/>
          </a:p>
          <a:p>
            <a:r>
              <a:rPr lang="en-IN" dirty="0"/>
              <a:t>&lt;head&gt;</a:t>
            </a:r>
          </a:p>
          <a:p>
            <a:r>
              <a:rPr lang="en-IN" dirty="0"/>
              <a:t>    &lt;title&gt;Inserted Text Example&lt;/title&gt;</a:t>
            </a:r>
          </a:p>
          <a:p>
            <a:r>
              <a:rPr lang="en-IN" dirty="0"/>
              <a:t>&lt;/head&gt;</a:t>
            </a:r>
          </a:p>
          <a:p>
            <a:endParaRPr lang="en-IN" dirty="0"/>
          </a:p>
          <a:p>
            <a:r>
              <a:rPr lang="en-IN" dirty="0"/>
              <a:t>&lt;body&gt;</a:t>
            </a:r>
          </a:p>
          <a:p>
            <a:r>
              <a:rPr lang="en-US" dirty="0"/>
              <a:t>    &lt;p&gt;I want to drink &lt;del&gt;cola&lt;/del&gt; &lt;ins&gt;wine&lt;/ins&gt;&lt;/p&gt;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40249554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Larger </a:t>
            </a:r>
            <a:r>
              <a:rPr lang="en-IN" dirty="0" smtClean="0"/>
              <a:t>Text</a:t>
            </a:r>
            <a:endParaRPr lang="en-IN" dirty="0"/>
          </a:p>
        </p:txBody>
      </p:sp>
      <p:sp>
        <p:nvSpPr>
          <p:cNvPr id="3" name="Content Placeholder 2"/>
          <p:cNvSpPr>
            <a:spLocks noGrp="1"/>
          </p:cNvSpPr>
          <p:nvPr>
            <p:ph idx="1"/>
          </p:nvPr>
        </p:nvSpPr>
        <p:spPr/>
        <p:txBody>
          <a:bodyPr/>
          <a:lstStyle/>
          <a:p>
            <a:r>
              <a:rPr lang="en-US" dirty="0"/>
              <a:t>The content of the </a:t>
            </a:r>
            <a:r>
              <a:rPr lang="en-US" b="1" dirty="0"/>
              <a:t>&lt;big&gt;...&lt;/big&gt;</a:t>
            </a:r>
            <a:r>
              <a:rPr lang="en-US" dirty="0"/>
              <a:t> element is displayed one font size larger than the rest of the text surrounding it as shown below −</a:t>
            </a:r>
          </a:p>
          <a:p>
            <a:r>
              <a:rPr lang="en-US" dirty="0"/>
              <a:t/>
            </a:r>
            <a:br>
              <a:rPr lang="en-US" dirty="0"/>
            </a:br>
            <a:endParaRPr lang="en-IN" dirty="0"/>
          </a:p>
        </p:txBody>
      </p:sp>
    </p:spTree>
    <p:extLst>
      <p:ext uri="{BB962C8B-B14F-4D97-AF65-F5344CB8AC3E}">
        <p14:creationId xmlns="" xmlns:p14="http://schemas.microsoft.com/office/powerpoint/2010/main" val="400332687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&lt;!DOCTYPE html&gt;</a:t>
            </a:r>
          </a:p>
          <a:p>
            <a:r>
              <a:rPr lang="en-IN" dirty="0"/>
              <a:t>&lt;html&gt;</a:t>
            </a:r>
          </a:p>
          <a:p>
            <a:endParaRPr lang="en-IN" dirty="0"/>
          </a:p>
          <a:p>
            <a:r>
              <a:rPr lang="en-IN" dirty="0"/>
              <a:t>&lt;head&gt;</a:t>
            </a:r>
          </a:p>
          <a:p>
            <a:r>
              <a:rPr lang="en-IN" dirty="0"/>
              <a:t>    &lt;title&gt;Larger Text Example&lt;/title&gt;</a:t>
            </a:r>
          </a:p>
          <a:p>
            <a:r>
              <a:rPr lang="en-IN" dirty="0"/>
              <a:t>&lt;/head&gt;</a:t>
            </a:r>
          </a:p>
          <a:p>
            <a:endParaRPr lang="en-IN" dirty="0"/>
          </a:p>
          <a:p>
            <a:r>
              <a:rPr lang="en-IN" dirty="0"/>
              <a:t>&lt;body&gt;</a:t>
            </a:r>
          </a:p>
          <a:p>
            <a:r>
              <a:rPr lang="en-US" dirty="0"/>
              <a:t>    &lt;p&gt;The following word uses a &lt;big&gt;big&lt;/big&gt; typeface.&lt;/p&gt;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2651781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Smaller </a:t>
            </a:r>
            <a:r>
              <a:rPr lang="en-IN" dirty="0" smtClean="0"/>
              <a:t>Text</a:t>
            </a:r>
            <a:endParaRPr lang="en-IN" dirty="0"/>
          </a:p>
        </p:txBody>
      </p:sp>
      <p:sp>
        <p:nvSpPr>
          <p:cNvPr id="3" name="Content Placeholder 2"/>
          <p:cNvSpPr>
            <a:spLocks noGrp="1"/>
          </p:cNvSpPr>
          <p:nvPr>
            <p:ph idx="1"/>
          </p:nvPr>
        </p:nvSpPr>
        <p:spPr/>
        <p:txBody>
          <a:bodyPr/>
          <a:lstStyle/>
          <a:p>
            <a:r>
              <a:rPr lang="en-US" dirty="0"/>
              <a:t>The content of the </a:t>
            </a:r>
            <a:r>
              <a:rPr lang="en-US" b="1" dirty="0"/>
              <a:t>&lt;small&gt;...&lt;/small&gt;</a:t>
            </a:r>
            <a:r>
              <a:rPr lang="en-US" dirty="0"/>
              <a:t> element is displayed one font size smaller than the rest of the text surrounding it as shown below −</a:t>
            </a:r>
            <a:endParaRPr lang="en-IN" dirty="0"/>
          </a:p>
        </p:txBody>
      </p:sp>
    </p:spTree>
    <p:extLst>
      <p:ext uri="{BB962C8B-B14F-4D97-AF65-F5344CB8AC3E}">
        <p14:creationId xmlns="" xmlns:p14="http://schemas.microsoft.com/office/powerpoint/2010/main" val="19071597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endParaRPr lang="en-IN" dirty="0"/>
          </a:p>
          <a:p>
            <a:r>
              <a:rPr lang="en-IN" dirty="0"/>
              <a:t>&lt;!DOCTYPE html&gt;</a:t>
            </a:r>
          </a:p>
          <a:p>
            <a:r>
              <a:rPr lang="en-IN" dirty="0"/>
              <a:t>&lt;html&gt;</a:t>
            </a:r>
          </a:p>
          <a:p>
            <a:endParaRPr lang="en-IN" dirty="0"/>
          </a:p>
          <a:p>
            <a:r>
              <a:rPr lang="en-IN" dirty="0"/>
              <a:t>&lt;head&gt;</a:t>
            </a:r>
          </a:p>
          <a:p>
            <a:r>
              <a:rPr lang="en-IN" dirty="0"/>
              <a:t>    &lt;title&gt;Smaller Text Example&lt;/title&gt;</a:t>
            </a:r>
          </a:p>
          <a:p>
            <a:r>
              <a:rPr lang="en-IN" dirty="0"/>
              <a:t>&lt;/head&gt;</a:t>
            </a:r>
          </a:p>
          <a:p>
            <a:endParaRPr lang="en-IN" dirty="0"/>
          </a:p>
          <a:p>
            <a:r>
              <a:rPr lang="en-IN" dirty="0"/>
              <a:t>&lt;body&gt;</a:t>
            </a:r>
          </a:p>
          <a:p>
            <a:r>
              <a:rPr lang="en-US" dirty="0"/>
              <a:t>    &lt;p&gt;The following word uses a &lt;small&gt;small&lt;/small&gt; typeface.&lt;/p&gt;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40027137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Heading Tag </a:t>
            </a:r>
            <a:endParaRPr lang="en-IN" dirty="0"/>
          </a:p>
        </p:txBody>
      </p:sp>
      <p:sp>
        <p:nvSpPr>
          <p:cNvPr id="3" name="Content Placeholder 2"/>
          <p:cNvSpPr>
            <a:spLocks noGrp="1"/>
          </p:cNvSpPr>
          <p:nvPr>
            <p:ph idx="1"/>
          </p:nvPr>
        </p:nvSpPr>
        <p:spPr/>
        <p:txBody>
          <a:bodyPr>
            <a:normAutofit fontScale="47500" lnSpcReduction="20000"/>
          </a:bodyPr>
          <a:lstStyle/>
          <a:p>
            <a:r>
              <a:rPr lang="en-IN" dirty="0"/>
              <a:t>&lt;!DOCTYPE html&gt;</a:t>
            </a:r>
          </a:p>
          <a:p>
            <a:r>
              <a:rPr lang="en-IN" dirty="0"/>
              <a:t>&lt;html&gt;</a:t>
            </a:r>
          </a:p>
          <a:p>
            <a:endParaRPr lang="en-IN" dirty="0"/>
          </a:p>
          <a:p>
            <a:r>
              <a:rPr lang="en-IN" dirty="0"/>
              <a:t>&lt;head&gt;</a:t>
            </a:r>
          </a:p>
          <a:p>
            <a:r>
              <a:rPr lang="en-IN" dirty="0"/>
              <a:t>    &lt;title&gt;Heading Example&lt;/title&gt;</a:t>
            </a:r>
          </a:p>
          <a:p>
            <a:r>
              <a:rPr lang="en-IN" dirty="0"/>
              <a:t>&lt;/head&gt;</a:t>
            </a:r>
          </a:p>
          <a:p>
            <a:endParaRPr lang="en-IN" dirty="0"/>
          </a:p>
          <a:p>
            <a:r>
              <a:rPr lang="en-IN" dirty="0"/>
              <a:t>&lt;body&gt;</a:t>
            </a:r>
          </a:p>
          <a:p>
            <a:r>
              <a:rPr lang="en-US" dirty="0"/>
              <a:t>    &lt;h1&gt;This is heading 1&lt;/h1&gt;</a:t>
            </a:r>
          </a:p>
          <a:p>
            <a:r>
              <a:rPr lang="en-US" dirty="0"/>
              <a:t>    &lt;h2&gt;This is heading 2&lt;/h2&gt;</a:t>
            </a:r>
          </a:p>
          <a:p>
            <a:r>
              <a:rPr lang="en-US" dirty="0"/>
              <a:t>    &lt;h3&gt;This is heading 3&lt;/h3&gt;</a:t>
            </a:r>
          </a:p>
          <a:p>
            <a:r>
              <a:rPr lang="en-US" dirty="0"/>
              <a:t>    &lt;h4&gt;This is heading 4&lt;/h4&gt;</a:t>
            </a:r>
          </a:p>
          <a:p>
            <a:r>
              <a:rPr lang="en-US" dirty="0"/>
              <a:t>    &lt;h5&gt;This is heading 5&lt;/h5&gt;</a:t>
            </a:r>
          </a:p>
          <a:p>
            <a:r>
              <a:rPr lang="en-US" dirty="0"/>
              <a:t>    &lt;h6&gt;This is heading 6&lt;/h6&gt;</a:t>
            </a:r>
          </a:p>
          <a:p>
            <a:r>
              <a:rPr lang="en-IN" dirty="0"/>
              <a:t>&lt;/body&gt;</a:t>
            </a:r>
          </a:p>
          <a:p>
            <a:endParaRPr lang="en-IN" dirty="0"/>
          </a:p>
          <a:p>
            <a:r>
              <a:rPr lang="en-IN" dirty="0"/>
              <a:t>&lt;/html&gt;</a:t>
            </a:r>
          </a:p>
          <a:p>
            <a:endParaRPr lang="en-IN" dirty="0"/>
          </a:p>
        </p:txBody>
      </p:sp>
    </p:spTree>
    <p:extLst>
      <p:ext uri="{BB962C8B-B14F-4D97-AF65-F5344CB8AC3E}">
        <p14:creationId xmlns="" xmlns:p14="http://schemas.microsoft.com/office/powerpoint/2010/main" val="21875701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Grouping </a:t>
            </a:r>
            <a:r>
              <a:rPr lang="en-IN" dirty="0" smtClean="0"/>
              <a:t>Content</a:t>
            </a:r>
            <a:endParaRPr lang="en-IN" dirty="0"/>
          </a:p>
        </p:txBody>
      </p:sp>
      <p:sp>
        <p:nvSpPr>
          <p:cNvPr id="3" name="Content Placeholder 2"/>
          <p:cNvSpPr>
            <a:spLocks noGrp="1"/>
          </p:cNvSpPr>
          <p:nvPr>
            <p:ph idx="1"/>
          </p:nvPr>
        </p:nvSpPr>
        <p:spPr/>
        <p:txBody>
          <a:bodyPr>
            <a:normAutofit fontScale="92500"/>
          </a:bodyPr>
          <a:lstStyle/>
          <a:p>
            <a:r>
              <a:rPr lang="en-US" dirty="0"/>
              <a:t>The </a:t>
            </a:r>
            <a:r>
              <a:rPr lang="en-US" b="1" dirty="0"/>
              <a:t>&lt;div&gt;</a:t>
            </a:r>
            <a:r>
              <a:rPr lang="en-US" dirty="0"/>
              <a:t> and </a:t>
            </a:r>
            <a:r>
              <a:rPr lang="en-US" b="1" dirty="0"/>
              <a:t>&lt;span&gt;</a:t>
            </a:r>
            <a:r>
              <a:rPr lang="en-US" dirty="0"/>
              <a:t> elements allow you to group together several elements to create sections or subsections of a page.</a:t>
            </a:r>
          </a:p>
          <a:p>
            <a:r>
              <a:rPr lang="en-US" dirty="0"/>
              <a:t>For example, you might want to put all of the footnotes on a page within a &lt;div&gt; element to indicate that all of the elements within that &lt;div&gt; element relate to the footnotes. You might then attach a style to this &lt;div&gt; element so that they appear using a special set of style rules.</a:t>
            </a:r>
          </a:p>
          <a:p>
            <a:endParaRPr lang="en-IN" dirty="0"/>
          </a:p>
        </p:txBody>
      </p:sp>
    </p:spTree>
    <p:extLst>
      <p:ext uri="{BB962C8B-B14F-4D97-AF65-F5344CB8AC3E}">
        <p14:creationId xmlns="" xmlns:p14="http://schemas.microsoft.com/office/powerpoint/2010/main" val="5358344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0000" lnSpcReduction="20000"/>
          </a:bodyPr>
          <a:lstStyle/>
          <a:p>
            <a:r>
              <a:rPr lang="en-IN" dirty="0"/>
              <a:t>&lt;!DOCTYPE html&gt;</a:t>
            </a:r>
          </a:p>
          <a:p>
            <a:r>
              <a:rPr lang="en-IN" dirty="0"/>
              <a:t>&lt;html&gt;</a:t>
            </a:r>
          </a:p>
          <a:p>
            <a:endParaRPr lang="en-IN" dirty="0"/>
          </a:p>
          <a:p>
            <a:r>
              <a:rPr lang="en-IN" dirty="0"/>
              <a:t>&lt;head&gt;</a:t>
            </a:r>
          </a:p>
          <a:p>
            <a:r>
              <a:rPr lang="en-IN" dirty="0"/>
              <a:t>    &lt;title&gt;</a:t>
            </a:r>
            <a:r>
              <a:rPr lang="en-IN" dirty="0" err="1"/>
              <a:t>Div</a:t>
            </a:r>
            <a:r>
              <a:rPr lang="en-IN" dirty="0"/>
              <a:t> Tag Example&lt;/title&gt;</a:t>
            </a:r>
          </a:p>
          <a:p>
            <a:r>
              <a:rPr lang="en-IN" dirty="0"/>
              <a:t>&lt;/head&gt;</a:t>
            </a:r>
          </a:p>
          <a:p>
            <a:endParaRPr lang="en-IN" dirty="0"/>
          </a:p>
          <a:p>
            <a:r>
              <a:rPr lang="en-IN" dirty="0"/>
              <a:t>&lt;body&gt;</a:t>
            </a:r>
          </a:p>
          <a:p>
            <a:endParaRPr lang="en-IN" dirty="0"/>
          </a:p>
          <a:p>
            <a:endParaRPr lang="en-IN" dirty="0"/>
          </a:p>
          <a:p>
            <a:r>
              <a:rPr lang="en-US" dirty="0"/>
              <a:t>    &lt;div id="content" align="left"&gt;</a:t>
            </a:r>
          </a:p>
          <a:p>
            <a:r>
              <a:rPr lang="en-IN" dirty="0"/>
              <a:t>        &lt;h5&gt;Content Articles&lt;/h5&gt;</a:t>
            </a:r>
          </a:p>
          <a:p>
            <a:r>
              <a:rPr lang="en-US" dirty="0"/>
              <a:t>        &lt;p&gt;Actual content goes here.....&lt;/p&gt;</a:t>
            </a:r>
          </a:p>
          <a:p>
            <a:r>
              <a:rPr lang="en-IN" dirty="0"/>
              <a:t>    &lt;/div&gt;</a:t>
            </a:r>
          </a:p>
          <a:p>
            <a:r>
              <a:rPr lang="da-DK" dirty="0"/>
              <a:t>    &lt;div id="menu" align="middle"&gt;</a:t>
            </a:r>
          </a:p>
          <a:p>
            <a:r>
              <a:rPr lang="en-US" dirty="0"/>
              <a:t>        &lt;a </a:t>
            </a:r>
            <a:r>
              <a:rPr lang="en-US" dirty="0" err="1"/>
              <a:t>href</a:t>
            </a:r>
            <a:r>
              <a:rPr lang="en-US" dirty="0"/>
              <a:t>="/index.htm"&gt;HOME&lt;/a&gt; |</a:t>
            </a:r>
          </a:p>
          <a:p>
            <a:r>
              <a:rPr lang="en-US" dirty="0"/>
              <a:t>        &lt;a </a:t>
            </a:r>
            <a:r>
              <a:rPr lang="en-US" dirty="0" err="1"/>
              <a:t>href</a:t>
            </a:r>
            <a:r>
              <a:rPr lang="en-US" dirty="0"/>
              <a:t>="/about/contact_us.htm"&gt;CONTACT&lt;/a&gt; |</a:t>
            </a:r>
          </a:p>
          <a:p>
            <a:r>
              <a:rPr lang="en-US" dirty="0"/>
              <a:t>        &lt;a </a:t>
            </a:r>
            <a:r>
              <a:rPr lang="en-US" dirty="0" err="1"/>
              <a:t>href</a:t>
            </a:r>
            <a:r>
              <a:rPr lang="en-US" dirty="0"/>
              <a:t>="/about/index.htm"&gt;ABOUT&lt;/a&gt;</a:t>
            </a:r>
          </a:p>
          <a:p>
            <a:r>
              <a:rPr lang="en-IN" dirty="0"/>
              <a:t>    &lt;/div&gt;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7046719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&lt;span&gt;</a:t>
            </a:r>
            <a:endParaRPr lang="en-IN" dirty="0"/>
          </a:p>
        </p:txBody>
      </p:sp>
      <p:sp>
        <p:nvSpPr>
          <p:cNvPr id="3" name="Content Placeholder 2"/>
          <p:cNvSpPr>
            <a:spLocks noGrp="1"/>
          </p:cNvSpPr>
          <p:nvPr>
            <p:ph idx="1"/>
          </p:nvPr>
        </p:nvSpPr>
        <p:spPr/>
        <p:txBody>
          <a:bodyPr/>
          <a:lstStyle/>
          <a:p>
            <a:r>
              <a:rPr lang="en-US" dirty="0"/>
              <a:t>The &lt;span&gt; element, on the other hand, can be used to group inline elements only. So, if you have a part of a sentence or paragraph which you want to group together, you could use the &lt;span&gt; element as follows.</a:t>
            </a:r>
            <a:endParaRPr lang="en-IN" dirty="0"/>
          </a:p>
        </p:txBody>
      </p:sp>
    </p:spTree>
    <p:extLst>
      <p:ext uri="{BB962C8B-B14F-4D97-AF65-F5344CB8AC3E}">
        <p14:creationId xmlns="" xmlns:p14="http://schemas.microsoft.com/office/powerpoint/2010/main" val="7780746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r>
              <a:rPr lang="en-IN" dirty="0"/>
              <a:t>&lt;!DOCTYPE html&gt;</a:t>
            </a:r>
          </a:p>
          <a:p>
            <a:r>
              <a:rPr lang="en-IN" dirty="0"/>
              <a:t>&lt;html&gt;</a:t>
            </a:r>
          </a:p>
          <a:p>
            <a:endParaRPr lang="en-IN" dirty="0"/>
          </a:p>
          <a:p>
            <a:r>
              <a:rPr lang="en-IN" dirty="0"/>
              <a:t>&lt;head&gt;</a:t>
            </a:r>
          </a:p>
          <a:p>
            <a:r>
              <a:rPr lang="en-IN" dirty="0"/>
              <a:t>    &lt;title&gt;Span Tag Example&lt;/title&gt;</a:t>
            </a:r>
          </a:p>
          <a:p>
            <a:r>
              <a:rPr lang="en-IN" dirty="0"/>
              <a:t>&lt;/head&gt;</a:t>
            </a:r>
          </a:p>
          <a:p>
            <a:endParaRPr lang="en-IN" dirty="0"/>
          </a:p>
          <a:p>
            <a:r>
              <a:rPr lang="en-IN" dirty="0"/>
              <a:t>&lt;body&gt;</a:t>
            </a:r>
          </a:p>
          <a:p>
            <a:r>
              <a:rPr lang="en-IN" dirty="0"/>
              <a:t>    &lt;p&gt;</a:t>
            </a:r>
          </a:p>
          <a:p>
            <a:r>
              <a:rPr lang="en-US" dirty="0"/>
              <a:t>        This is the example of &lt;span style="</a:t>
            </a:r>
            <a:r>
              <a:rPr lang="en-US" dirty="0" err="1"/>
              <a:t>color:green</a:t>
            </a:r>
            <a:r>
              <a:rPr lang="en-US" dirty="0"/>
              <a:t>"&gt;span tag&lt;/span&gt;</a:t>
            </a:r>
          </a:p>
          <a:p>
            <a:r>
              <a:rPr lang="en-US" dirty="0"/>
              <a:t>        and the &lt;span style="</a:t>
            </a:r>
            <a:r>
              <a:rPr lang="en-US" dirty="0" err="1"/>
              <a:t>color:red</a:t>
            </a:r>
            <a:r>
              <a:rPr lang="en-US" dirty="0"/>
              <a:t>"&gt;div tag&lt;/span&gt; </a:t>
            </a:r>
            <a:r>
              <a:rPr lang="en-US" dirty="0" err="1"/>
              <a:t>alongwith</a:t>
            </a:r>
            <a:r>
              <a:rPr lang="en-US" dirty="0"/>
              <a:t> CSS</a:t>
            </a:r>
          </a:p>
          <a:p>
            <a:r>
              <a:rPr lang="en-IN" dirty="0"/>
              <a:t>    &lt;/p&gt;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3142965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HTML - Phrase </a:t>
            </a:r>
            <a:r>
              <a:rPr lang="en-IN" dirty="0" smtClean="0"/>
              <a:t>Tags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 xmlns:p14="http://schemas.microsoft.com/office/powerpoint/2010/main" val="337543430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Emphasized </a:t>
            </a:r>
            <a:r>
              <a:rPr lang="en-IN" dirty="0" smtClean="0"/>
              <a:t>Text</a:t>
            </a:r>
            <a:endParaRPr lang="en-IN" dirty="0"/>
          </a:p>
        </p:txBody>
      </p:sp>
      <p:sp>
        <p:nvSpPr>
          <p:cNvPr id="3" name="Content Placeholder 2"/>
          <p:cNvSpPr>
            <a:spLocks noGrp="1"/>
          </p:cNvSpPr>
          <p:nvPr>
            <p:ph idx="1"/>
          </p:nvPr>
        </p:nvSpPr>
        <p:spPr/>
        <p:txBody>
          <a:bodyPr/>
          <a:lstStyle/>
          <a:p>
            <a:r>
              <a:rPr lang="en-US" dirty="0"/>
              <a:t>Anything that appears within </a:t>
            </a:r>
            <a:r>
              <a:rPr lang="en-US" b="1" dirty="0"/>
              <a:t>&lt;</a:t>
            </a:r>
            <a:r>
              <a:rPr lang="en-US" b="1" dirty="0" err="1"/>
              <a:t>em</a:t>
            </a:r>
            <a:r>
              <a:rPr lang="en-US" b="1" dirty="0"/>
              <a:t>&gt;...&lt;/</a:t>
            </a:r>
            <a:r>
              <a:rPr lang="en-US" b="1" dirty="0" err="1"/>
              <a:t>em</a:t>
            </a:r>
            <a:r>
              <a:rPr lang="en-US" b="1" dirty="0"/>
              <a:t>&gt;</a:t>
            </a:r>
            <a:r>
              <a:rPr lang="en-US" dirty="0"/>
              <a:t> element is displayed as emphasized text.</a:t>
            </a:r>
            <a:endParaRPr lang="en-IN" dirty="0"/>
          </a:p>
        </p:txBody>
      </p:sp>
    </p:spTree>
    <p:extLst>
      <p:ext uri="{BB962C8B-B14F-4D97-AF65-F5344CB8AC3E}">
        <p14:creationId xmlns="" xmlns:p14="http://schemas.microsoft.com/office/powerpoint/2010/main" val="68968446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&lt;!DOCTYPE html&gt;</a:t>
            </a:r>
          </a:p>
          <a:p>
            <a:r>
              <a:rPr lang="en-IN" dirty="0"/>
              <a:t>&lt;html&gt;</a:t>
            </a:r>
          </a:p>
          <a:p>
            <a:endParaRPr lang="en-IN" dirty="0"/>
          </a:p>
          <a:p>
            <a:r>
              <a:rPr lang="en-IN" dirty="0"/>
              <a:t>&lt;head&gt;</a:t>
            </a:r>
          </a:p>
          <a:p>
            <a:r>
              <a:rPr lang="en-IN" dirty="0"/>
              <a:t>    &lt;title&gt;Emphasized Text Example&lt;/title&gt;</a:t>
            </a:r>
          </a:p>
          <a:p>
            <a:r>
              <a:rPr lang="en-IN" dirty="0"/>
              <a:t>&lt;/head&gt;</a:t>
            </a:r>
          </a:p>
          <a:p>
            <a:endParaRPr lang="en-IN" dirty="0"/>
          </a:p>
          <a:p>
            <a:r>
              <a:rPr lang="en-IN" dirty="0"/>
              <a:t>&lt;body&gt;</a:t>
            </a:r>
          </a:p>
          <a:p>
            <a:r>
              <a:rPr lang="en-US" dirty="0"/>
              <a:t>    &lt;p&gt;The following word uses an &lt;</a:t>
            </a:r>
            <a:r>
              <a:rPr lang="en-US" dirty="0" err="1"/>
              <a:t>em</a:t>
            </a:r>
            <a:r>
              <a:rPr lang="en-US" dirty="0"/>
              <a:t>&gt;emphasized&lt;/</a:t>
            </a:r>
            <a:r>
              <a:rPr lang="en-US" dirty="0" err="1"/>
              <a:t>em</a:t>
            </a:r>
            <a:r>
              <a:rPr lang="en-US" dirty="0"/>
              <a:t>&gt; typeface.&lt;/p&gt;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196847353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Marked </a:t>
            </a:r>
            <a:r>
              <a:rPr lang="en-IN" dirty="0" smtClean="0"/>
              <a:t>Text</a:t>
            </a:r>
            <a:endParaRPr lang="en-IN" dirty="0"/>
          </a:p>
        </p:txBody>
      </p:sp>
      <p:sp>
        <p:nvSpPr>
          <p:cNvPr id="3" name="Content Placeholder 2"/>
          <p:cNvSpPr>
            <a:spLocks noGrp="1"/>
          </p:cNvSpPr>
          <p:nvPr>
            <p:ph idx="1"/>
          </p:nvPr>
        </p:nvSpPr>
        <p:spPr/>
        <p:txBody>
          <a:bodyPr/>
          <a:lstStyle/>
          <a:p>
            <a:r>
              <a:rPr lang="en-US" dirty="0"/>
              <a:t>Anything that appears with-in </a:t>
            </a:r>
            <a:r>
              <a:rPr lang="en-US" b="1" dirty="0"/>
              <a:t>&lt;mark&gt;...&lt;/mark&gt;</a:t>
            </a:r>
            <a:r>
              <a:rPr lang="en-US" dirty="0"/>
              <a:t> element, is displayed as marked with yellow ink.</a:t>
            </a:r>
          </a:p>
          <a:p>
            <a:pPr marL="0" indent="0">
              <a:buNone/>
            </a:pPr>
            <a:endParaRPr lang="en-IN" dirty="0"/>
          </a:p>
        </p:txBody>
      </p:sp>
    </p:spTree>
    <p:extLst>
      <p:ext uri="{BB962C8B-B14F-4D97-AF65-F5344CB8AC3E}">
        <p14:creationId xmlns="" xmlns:p14="http://schemas.microsoft.com/office/powerpoint/2010/main" val="215645847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&lt;!DOCTYPE html&gt;</a:t>
            </a:r>
          </a:p>
          <a:p>
            <a:r>
              <a:rPr lang="en-IN" dirty="0"/>
              <a:t>&lt;html&gt;</a:t>
            </a:r>
          </a:p>
          <a:p>
            <a:endParaRPr lang="en-IN" dirty="0"/>
          </a:p>
          <a:p>
            <a:r>
              <a:rPr lang="en-IN" dirty="0"/>
              <a:t>&lt;head&gt;</a:t>
            </a:r>
          </a:p>
          <a:p>
            <a:r>
              <a:rPr lang="en-IN" dirty="0"/>
              <a:t>    &lt;title&gt;Marked Text Example&lt;/title&gt;</a:t>
            </a:r>
          </a:p>
          <a:p>
            <a:r>
              <a:rPr lang="en-IN" dirty="0"/>
              <a:t>&lt;/head&gt;</a:t>
            </a:r>
          </a:p>
          <a:p>
            <a:endParaRPr lang="en-IN" dirty="0"/>
          </a:p>
          <a:p>
            <a:r>
              <a:rPr lang="en-IN" dirty="0"/>
              <a:t>&lt;body&gt;</a:t>
            </a:r>
          </a:p>
          <a:p>
            <a:r>
              <a:rPr lang="en-US" dirty="0"/>
              <a:t>    &lt;p&gt;The following word has been &lt;mark&gt;marked&lt;/mark&gt; with yellow&lt;/p&gt;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79260560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Strong </a:t>
            </a:r>
            <a:r>
              <a:rPr lang="en-IN" dirty="0" smtClean="0"/>
              <a:t>Text</a:t>
            </a:r>
            <a:endParaRPr lang="en-IN" dirty="0"/>
          </a:p>
        </p:txBody>
      </p:sp>
      <p:sp>
        <p:nvSpPr>
          <p:cNvPr id="3" name="Content Placeholder 2"/>
          <p:cNvSpPr>
            <a:spLocks noGrp="1"/>
          </p:cNvSpPr>
          <p:nvPr>
            <p:ph idx="1"/>
          </p:nvPr>
        </p:nvSpPr>
        <p:spPr/>
        <p:txBody>
          <a:bodyPr/>
          <a:lstStyle/>
          <a:p>
            <a:r>
              <a:rPr lang="en-US" dirty="0"/>
              <a:t>Anything that appears within </a:t>
            </a:r>
            <a:r>
              <a:rPr lang="en-US" b="1" dirty="0"/>
              <a:t>&lt;strong&gt;...&lt;/strong&gt;</a:t>
            </a:r>
            <a:r>
              <a:rPr lang="en-US" dirty="0"/>
              <a:t> element is displayed as important text.</a:t>
            </a:r>
          </a:p>
          <a:p>
            <a:pPr marL="0" indent="0">
              <a:buNone/>
            </a:pPr>
            <a:endParaRPr lang="en-IN" dirty="0"/>
          </a:p>
        </p:txBody>
      </p:sp>
    </p:spTree>
    <p:extLst>
      <p:ext uri="{BB962C8B-B14F-4D97-AF65-F5344CB8AC3E}">
        <p14:creationId xmlns="" xmlns:p14="http://schemas.microsoft.com/office/powerpoint/2010/main" val="1566775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Paragraph </a:t>
            </a:r>
            <a:r>
              <a:rPr lang="en-IN" dirty="0" smtClean="0"/>
              <a:t>Tag</a:t>
            </a:r>
            <a:endParaRPr lang="en-IN" dirty="0"/>
          </a:p>
        </p:txBody>
      </p:sp>
      <p:sp>
        <p:nvSpPr>
          <p:cNvPr id="3" name="Content Placeholder 2"/>
          <p:cNvSpPr>
            <a:spLocks noGrp="1"/>
          </p:cNvSpPr>
          <p:nvPr>
            <p:ph idx="1"/>
          </p:nvPr>
        </p:nvSpPr>
        <p:spPr/>
        <p:txBody>
          <a:bodyPr/>
          <a:lstStyle/>
          <a:p>
            <a:r>
              <a:rPr lang="en-US" dirty="0"/>
              <a:t>The </a:t>
            </a:r>
            <a:r>
              <a:rPr lang="en-US" b="1" dirty="0"/>
              <a:t>&lt;p&gt;</a:t>
            </a:r>
            <a:r>
              <a:rPr lang="en-US" dirty="0"/>
              <a:t> tag offers a way to structure your text into different paragraphs. Each paragraph of text should go in between an opening &lt;p&gt; and a closing &lt;/p&gt; tag as shown below in the example −</a:t>
            </a:r>
          </a:p>
          <a:p>
            <a:r>
              <a:rPr lang="en-US" dirty="0"/>
              <a:t/>
            </a:r>
            <a:br>
              <a:rPr lang="en-US" dirty="0"/>
            </a:br>
            <a:endParaRPr lang="en-IN" dirty="0"/>
          </a:p>
        </p:txBody>
      </p:sp>
    </p:spTree>
    <p:extLst>
      <p:ext uri="{BB962C8B-B14F-4D97-AF65-F5344CB8AC3E}">
        <p14:creationId xmlns="" xmlns:p14="http://schemas.microsoft.com/office/powerpoint/2010/main" val="246128759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&lt;!DOCTYPE html&gt;</a:t>
            </a:r>
          </a:p>
          <a:p>
            <a:r>
              <a:rPr lang="en-IN" dirty="0"/>
              <a:t>&lt;html&gt;</a:t>
            </a:r>
          </a:p>
          <a:p>
            <a:endParaRPr lang="en-IN" dirty="0"/>
          </a:p>
          <a:p>
            <a:r>
              <a:rPr lang="en-IN" dirty="0"/>
              <a:t>&lt;head&gt;</a:t>
            </a:r>
          </a:p>
          <a:p>
            <a:r>
              <a:rPr lang="en-IN" dirty="0"/>
              <a:t>    &lt;title&gt;Strong Text Example&lt;/title&gt;</a:t>
            </a:r>
          </a:p>
          <a:p>
            <a:r>
              <a:rPr lang="en-IN" dirty="0"/>
              <a:t>&lt;/head&gt;</a:t>
            </a:r>
          </a:p>
          <a:p>
            <a:endParaRPr lang="en-IN" dirty="0"/>
          </a:p>
          <a:p>
            <a:r>
              <a:rPr lang="en-IN" dirty="0"/>
              <a:t>&lt;body&gt;</a:t>
            </a:r>
          </a:p>
          <a:p>
            <a:r>
              <a:rPr lang="en-US" dirty="0"/>
              <a:t>    &lt;p&gt;The following word uses a &lt;strong&gt;strong&lt;/strong&gt; typeface.&lt;/p&gt;</a:t>
            </a:r>
          </a:p>
          <a:p>
            <a:r>
              <a:rPr lang="en-IN" dirty="0"/>
              <a:t>&lt;/body&gt;</a:t>
            </a:r>
          </a:p>
          <a:p>
            <a:endParaRPr lang="en-IN" dirty="0"/>
          </a:p>
          <a:p>
            <a:r>
              <a:rPr lang="en-IN" dirty="0"/>
              <a:t>&lt;/html&gt;</a:t>
            </a:r>
          </a:p>
          <a:p>
            <a:endParaRPr lang="en-IN" dirty="0"/>
          </a:p>
        </p:txBody>
      </p:sp>
    </p:spTree>
    <p:extLst>
      <p:ext uri="{BB962C8B-B14F-4D97-AF65-F5344CB8AC3E}">
        <p14:creationId xmlns="" xmlns:p14="http://schemas.microsoft.com/office/powerpoint/2010/main" val="74659052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Text </a:t>
            </a:r>
            <a:r>
              <a:rPr lang="en-IN" dirty="0" smtClean="0"/>
              <a:t>Abbreviation</a:t>
            </a:r>
            <a:endParaRPr lang="en-IN" dirty="0"/>
          </a:p>
        </p:txBody>
      </p:sp>
      <p:sp>
        <p:nvSpPr>
          <p:cNvPr id="3" name="Content Placeholder 2"/>
          <p:cNvSpPr>
            <a:spLocks noGrp="1"/>
          </p:cNvSpPr>
          <p:nvPr>
            <p:ph idx="1"/>
          </p:nvPr>
        </p:nvSpPr>
        <p:spPr/>
        <p:txBody>
          <a:bodyPr/>
          <a:lstStyle/>
          <a:p>
            <a:r>
              <a:rPr lang="en-US" dirty="0"/>
              <a:t>You can abbreviate a text by putting it inside opening &lt;</a:t>
            </a:r>
            <a:r>
              <a:rPr lang="en-US" dirty="0" err="1"/>
              <a:t>abbr</a:t>
            </a:r>
            <a:r>
              <a:rPr lang="en-US" dirty="0"/>
              <a:t>&gt; and closing &lt;/</a:t>
            </a:r>
            <a:r>
              <a:rPr lang="en-US" dirty="0" err="1"/>
              <a:t>abbr</a:t>
            </a:r>
            <a:r>
              <a:rPr lang="en-US" dirty="0"/>
              <a:t>&gt; tags. If present, the title attribute must contain this full description and nothing else.</a:t>
            </a:r>
          </a:p>
          <a:p>
            <a:r>
              <a:rPr lang="en-US" dirty="0"/>
              <a:t/>
            </a:r>
            <a:br>
              <a:rPr lang="en-US" dirty="0"/>
            </a:br>
            <a:endParaRPr lang="en-IN" dirty="0"/>
          </a:p>
        </p:txBody>
      </p:sp>
    </p:spTree>
    <p:extLst>
      <p:ext uri="{BB962C8B-B14F-4D97-AF65-F5344CB8AC3E}">
        <p14:creationId xmlns="" xmlns:p14="http://schemas.microsoft.com/office/powerpoint/2010/main" val="294863007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&lt;!DOCTYPE html&gt;</a:t>
            </a:r>
          </a:p>
          <a:p>
            <a:r>
              <a:rPr lang="en-IN" dirty="0"/>
              <a:t>&lt;html&gt;</a:t>
            </a:r>
          </a:p>
          <a:p>
            <a:endParaRPr lang="en-IN" dirty="0"/>
          </a:p>
          <a:p>
            <a:r>
              <a:rPr lang="en-IN" dirty="0"/>
              <a:t>&lt;head&gt;</a:t>
            </a:r>
          </a:p>
          <a:p>
            <a:r>
              <a:rPr lang="en-IN" dirty="0"/>
              <a:t>    &lt;title&gt;Text Abbreviation&lt;/title&gt;</a:t>
            </a:r>
          </a:p>
          <a:p>
            <a:r>
              <a:rPr lang="en-IN" dirty="0"/>
              <a:t>&lt;/head&gt;</a:t>
            </a:r>
          </a:p>
          <a:p>
            <a:endParaRPr lang="en-IN" dirty="0"/>
          </a:p>
          <a:p>
            <a:r>
              <a:rPr lang="en-IN" dirty="0"/>
              <a:t>&lt;body&gt;</a:t>
            </a:r>
          </a:p>
          <a:p>
            <a:r>
              <a:rPr lang="en-US" dirty="0"/>
              <a:t>    &lt;p&gt;My best friend's name is  &lt;</a:t>
            </a:r>
            <a:r>
              <a:rPr lang="en-US" dirty="0" err="1"/>
              <a:t>abbr</a:t>
            </a:r>
            <a:r>
              <a:rPr lang="en-US" dirty="0"/>
              <a:t> title="</a:t>
            </a:r>
            <a:r>
              <a:rPr lang="en-US" dirty="0" err="1"/>
              <a:t>Abhishek</a:t>
            </a:r>
            <a:r>
              <a:rPr lang="en-US" dirty="0"/>
              <a:t>"&gt;</a:t>
            </a:r>
            <a:r>
              <a:rPr lang="en-US" dirty="0" err="1"/>
              <a:t>Abhy</a:t>
            </a:r>
            <a:r>
              <a:rPr lang="en-US" dirty="0"/>
              <a:t>&lt;/</a:t>
            </a:r>
            <a:r>
              <a:rPr lang="en-US" dirty="0" err="1"/>
              <a:t>abbr</a:t>
            </a:r>
            <a:r>
              <a:rPr lang="en-US" dirty="0"/>
              <a:t>&gt;.&lt;/p&gt;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298263109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Acronym </a:t>
            </a:r>
            <a:r>
              <a:rPr lang="en-IN" dirty="0" smtClean="0"/>
              <a:t>Element</a:t>
            </a:r>
            <a:endParaRPr lang="en-IN" dirty="0"/>
          </a:p>
        </p:txBody>
      </p:sp>
      <p:sp>
        <p:nvSpPr>
          <p:cNvPr id="3" name="Content Placeholder 2"/>
          <p:cNvSpPr>
            <a:spLocks noGrp="1"/>
          </p:cNvSpPr>
          <p:nvPr>
            <p:ph idx="1"/>
          </p:nvPr>
        </p:nvSpPr>
        <p:spPr/>
        <p:txBody>
          <a:bodyPr/>
          <a:lstStyle/>
          <a:p>
            <a:r>
              <a:rPr lang="en-US" dirty="0"/>
              <a:t>The </a:t>
            </a:r>
            <a:r>
              <a:rPr lang="en-US" b="1" dirty="0"/>
              <a:t>&lt;acronym&gt;</a:t>
            </a:r>
            <a:r>
              <a:rPr lang="en-US" dirty="0"/>
              <a:t> element allows you to indicate that the text between &lt;acronym&gt; and &lt;/acronym&gt; tags is an acronym.</a:t>
            </a:r>
          </a:p>
          <a:p>
            <a:r>
              <a:rPr lang="en-US" dirty="0"/>
              <a:t>At present, the major browsers do not change the appearance of the content of the &lt;acronym&gt; element.</a:t>
            </a:r>
          </a:p>
          <a:p>
            <a:r>
              <a:rPr lang="en-US" dirty="0"/>
              <a:t/>
            </a:r>
            <a:br>
              <a:rPr lang="en-US" dirty="0"/>
            </a:br>
            <a:endParaRPr lang="en-IN" dirty="0"/>
          </a:p>
        </p:txBody>
      </p:sp>
    </p:spTree>
    <p:extLst>
      <p:ext uri="{BB962C8B-B14F-4D97-AF65-F5344CB8AC3E}">
        <p14:creationId xmlns="" xmlns:p14="http://schemas.microsoft.com/office/powerpoint/2010/main" val="160463879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&lt;!DOCTYPE html&gt;</a:t>
            </a:r>
          </a:p>
          <a:p>
            <a:r>
              <a:rPr lang="en-IN" dirty="0"/>
              <a:t>&lt;html&gt;</a:t>
            </a:r>
          </a:p>
          <a:p>
            <a:endParaRPr lang="en-IN" dirty="0"/>
          </a:p>
          <a:p>
            <a:r>
              <a:rPr lang="en-IN" dirty="0"/>
              <a:t>&lt;head&gt;</a:t>
            </a:r>
          </a:p>
          <a:p>
            <a:r>
              <a:rPr lang="en-IN" dirty="0"/>
              <a:t>    &lt;title&gt;Acronym Example&lt;/title&gt;</a:t>
            </a:r>
          </a:p>
          <a:p>
            <a:r>
              <a:rPr lang="en-IN" dirty="0"/>
              <a:t>&lt;/head&gt;</a:t>
            </a:r>
          </a:p>
          <a:p>
            <a:endParaRPr lang="en-IN" dirty="0"/>
          </a:p>
          <a:p>
            <a:r>
              <a:rPr lang="en-IN" dirty="0"/>
              <a:t>&lt;body&gt;</a:t>
            </a:r>
          </a:p>
          <a:p>
            <a:r>
              <a:rPr lang="en-US" dirty="0"/>
              <a:t>    &lt;p&gt;This chapter covers marking up text in &lt;acronym&gt;XHTML&lt;/acronym&gt;.&lt;/p&gt;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409627461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Text </a:t>
            </a:r>
            <a:r>
              <a:rPr lang="en-IN" dirty="0" smtClean="0"/>
              <a:t>Direction</a:t>
            </a:r>
            <a:endParaRPr lang="en-IN" dirty="0"/>
          </a:p>
        </p:txBody>
      </p:sp>
      <p:sp>
        <p:nvSpPr>
          <p:cNvPr id="3" name="Content Placeholder 2"/>
          <p:cNvSpPr>
            <a:spLocks noGrp="1"/>
          </p:cNvSpPr>
          <p:nvPr>
            <p:ph idx="1"/>
          </p:nvPr>
        </p:nvSpPr>
        <p:spPr/>
        <p:txBody>
          <a:bodyPr/>
          <a:lstStyle/>
          <a:p>
            <a:r>
              <a:rPr lang="en-US" dirty="0"/>
              <a:t>The </a:t>
            </a:r>
            <a:r>
              <a:rPr lang="en-US" b="1" dirty="0"/>
              <a:t>&lt;</a:t>
            </a:r>
            <a:r>
              <a:rPr lang="en-US" b="1" dirty="0" err="1"/>
              <a:t>bdo</a:t>
            </a:r>
            <a:r>
              <a:rPr lang="en-US" b="1" dirty="0"/>
              <a:t>&gt;...&lt;/</a:t>
            </a:r>
            <a:r>
              <a:rPr lang="en-US" b="1" dirty="0" err="1"/>
              <a:t>bdo</a:t>
            </a:r>
            <a:r>
              <a:rPr lang="en-US" b="1" dirty="0"/>
              <a:t>&gt;</a:t>
            </a:r>
            <a:r>
              <a:rPr lang="en-US" dirty="0"/>
              <a:t> element stands for Bi-Directional Override and it is used to override the current text direction.</a:t>
            </a:r>
          </a:p>
          <a:p>
            <a:r>
              <a:rPr lang="en-US" dirty="0"/>
              <a:t/>
            </a:r>
            <a:br>
              <a:rPr lang="en-US" dirty="0"/>
            </a:br>
            <a:endParaRPr lang="en-IN" dirty="0"/>
          </a:p>
        </p:txBody>
      </p:sp>
    </p:spTree>
    <p:extLst>
      <p:ext uri="{BB962C8B-B14F-4D97-AF65-F5344CB8AC3E}">
        <p14:creationId xmlns="" xmlns:p14="http://schemas.microsoft.com/office/powerpoint/2010/main" val="153588047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&lt;!DOCTYPE html&gt;</a:t>
            </a:r>
          </a:p>
          <a:p>
            <a:r>
              <a:rPr lang="en-IN" dirty="0"/>
              <a:t>&lt;html&gt;</a:t>
            </a:r>
          </a:p>
          <a:p>
            <a:endParaRPr lang="en-IN" dirty="0"/>
          </a:p>
          <a:p>
            <a:r>
              <a:rPr lang="en-IN" dirty="0"/>
              <a:t>&lt;head&gt;</a:t>
            </a:r>
          </a:p>
          <a:p>
            <a:r>
              <a:rPr lang="en-IN" dirty="0"/>
              <a:t>    &lt;title&gt;Text Direction Example&lt;/title&gt;</a:t>
            </a:r>
          </a:p>
          <a:p>
            <a:r>
              <a:rPr lang="en-IN" dirty="0"/>
              <a:t>&lt;/head&gt;</a:t>
            </a:r>
          </a:p>
          <a:p>
            <a:endParaRPr lang="en-IN" dirty="0"/>
          </a:p>
          <a:p>
            <a:r>
              <a:rPr lang="en-IN" dirty="0"/>
              <a:t>&lt;body&gt;</a:t>
            </a:r>
          </a:p>
          <a:p>
            <a:r>
              <a:rPr lang="en-US" dirty="0"/>
              <a:t>    &lt;p&gt;This text will go left to right.&lt;/p&gt;</a:t>
            </a:r>
          </a:p>
          <a:p>
            <a:r>
              <a:rPr lang="en-US" dirty="0"/>
              <a:t>    &lt;p&gt;&lt;</a:t>
            </a:r>
            <a:r>
              <a:rPr lang="en-US" dirty="0" err="1"/>
              <a:t>bdo</a:t>
            </a:r>
            <a:r>
              <a:rPr lang="en-US" dirty="0"/>
              <a:t> </a:t>
            </a:r>
            <a:r>
              <a:rPr lang="en-US" dirty="0" err="1"/>
              <a:t>dir</a:t>
            </a:r>
            <a:r>
              <a:rPr lang="en-US" dirty="0"/>
              <a:t>="</a:t>
            </a:r>
            <a:r>
              <a:rPr lang="en-US" dirty="0" err="1"/>
              <a:t>rtl</a:t>
            </a:r>
            <a:r>
              <a:rPr lang="en-US" dirty="0"/>
              <a:t>"&gt;This text will go right to left.&lt;/</a:t>
            </a:r>
            <a:r>
              <a:rPr lang="en-US" dirty="0" err="1"/>
              <a:t>bdo</a:t>
            </a:r>
            <a:r>
              <a:rPr lang="en-US" dirty="0"/>
              <a:t>&gt;&lt;/p&gt;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67262135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Special </a:t>
            </a:r>
            <a:r>
              <a:rPr lang="en-IN" dirty="0" smtClean="0"/>
              <a:t>Terms</a:t>
            </a:r>
            <a:endParaRPr lang="en-IN" dirty="0"/>
          </a:p>
        </p:txBody>
      </p:sp>
      <p:sp>
        <p:nvSpPr>
          <p:cNvPr id="3" name="Content Placeholder 2"/>
          <p:cNvSpPr>
            <a:spLocks noGrp="1"/>
          </p:cNvSpPr>
          <p:nvPr>
            <p:ph idx="1"/>
          </p:nvPr>
        </p:nvSpPr>
        <p:spPr/>
        <p:txBody>
          <a:bodyPr>
            <a:normAutofit fontScale="92500" lnSpcReduction="10000"/>
          </a:bodyPr>
          <a:lstStyle/>
          <a:p>
            <a:r>
              <a:rPr lang="en-US" dirty="0"/>
              <a:t>The </a:t>
            </a:r>
            <a:r>
              <a:rPr lang="en-US" b="1" dirty="0"/>
              <a:t>&lt;</a:t>
            </a:r>
            <a:r>
              <a:rPr lang="en-US" b="1" dirty="0" err="1"/>
              <a:t>dfn</a:t>
            </a:r>
            <a:r>
              <a:rPr lang="en-US" b="1" dirty="0"/>
              <a:t>&gt;...&lt;/</a:t>
            </a:r>
            <a:r>
              <a:rPr lang="en-US" b="1" dirty="0" err="1"/>
              <a:t>dfn</a:t>
            </a:r>
            <a:r>
              <a:rPr lang="en-US" b="1" dirty="0"/>
              <a:t>&gt;</a:t>
            </a:r>
            <a:r>
              <a:rPr lang="en-US" dirty="0"/>
              <a:t> element (or HTML Definition Element) allows you to specify that you are introducing a special term. It's usage is similar to italic words in the midst of a paragraph.</a:t>
            </a:r>
          </a:p>
          <a:p>
            <a:r>
              <a:rPr lang="en-US" dirty="0"/>
              <a:t>Typically, you would use the &lt;</a:t>
            </a:r>
            <a:r>
              <a:rPr lang="en-US" dirty="0" err="1"/>
              <a:t>dfn</a:t>
            </a:r>
            <a:r>
              <a:rPr lang="en-US" dirty="0"/>
              <a:t>&gt; element the first time you introduce a key term. Most recent browsers render the content of a &lt;</a:t>
            </a:r>
            <a:r>
              <a:rPr lang="en-US" dirty="0" err="1"/>
              <a:t>dfn</a:t>
            </a:r>
            <a:r>
              <a:rPr lang="en-US" dirty="0"/>
              <a:t>&gt; element in an italic font.</a:t>
            </a:r>
          </a:p>
          <a:p>
            <a:r>
              <a:rPr lang="en-US" dirty="0"/>
              <a:t/>
            </a:r>
            <a:br>
              <a:rPr lang="en-US" dirty="0"/>
            </a:br>
            <a:endParaRPr lang="en-IN" dirty="0"/>
          </a:p>
        </p:txBody>
      </p:sp>
    </p:spTree>
    <p:extLst>
      <p:ext uri="{BB962C8B-B14F-4D97-AF65-F5344CB8AC3E}">
        <p14:creationId xmlns="" xmlns:p14="http://schemas.microsoft.com/office/powerpoint/2010/main" val="396362061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&lt;!DOCTYPE html&gt;</a:t>
            </a:r>
          </a:p>
          <a:p>
            <a:r>
              <a:rPr lang="en-IN" dirty="0"/>
              <a:t>&lt;html&gt;</a:t>
            </a:r>
          </a:p>
          <a:p>
            <a:endParaRPr lang="en-IN" dirty="0"/>
          </a:p>
          <a:p>
            <a:r>
              <a:rPr lang="en-IN" dirty="0"/>
              <a:t>&lt;head&gt;</a:t>
            </a:r>
          </a:p>
          <a:p>
            <a:r>
              <a:rPr lang="en-IN" dirty="0"/>
              <a:t>    &lt;title&gt;Special Terms Example&lt;/title&gt;</a:t>
            </a:r>
          </a:p>
          <a:p>
            <a:r>
              <a:rPr lang="en-IN" dirty="0"/>
              <a:t>&lt;/head&gt;</a:t>
            </a:r>
          </a:p>
          <a:p>
            <a:endParaRPr lang="en-IN" dirty="0"/>
          </a:p>
          <a:p>
            <a:r>
              <a:rPr lang="en-IN" dirty="0"/>
              <a:t>&lt;body&gt;</a:t>
            </a:r>
          </a:p>
          <a:p>
            <a:r>
              <a:rPr lang="en-US" dirty="0"/>
              <a:t>    &lt;p&gt;The following word is a &lt;</a:t>
            </a:r>
            <a:r>
              <a:rPr lang="en-US" dirty="0" err="1"/>
              <a:t>dfn</a:t>
            </a:r>
            <a:r>
              <a:rPr lang="en-US" dirty="0"/>
              <a:t>&gt;special&lt;/</a:t>
            </a:r>
            <a:r>
              <a:rPr lang="en-US" dirty="0" err="1"/>
              <a:t>dfn</a:t>
            </a:r>
            <a:r>
              <a:rPr lang="en-US" dirty="0"/>
              <a:t>&gt; term.&lt;/p&gt;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375206931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Quoting </a:t>
            </a:r>
            <a:r>
              <a:rPr lang="en-IN" dirty="0" smtClean="0"/>
              <a:t>Text</a:t>
            </a:r>
            <a:endParaRPr lang="en-IN" dirty="0"/>
          </a:p>
        </p:txBody>
      </p:sp>
      <p:sp>
        <p:nvSpPr>
          <p:cNvPr id="3" name="Content Placeholder 2"/>
          <p:cNvSpPr>
            <a:spLocks noGrp="1"/>
          </p:cNvSpPr>
          <p:nvPr>
            <p:ph idx="1"/>
          </p:nvPr>
        </p:nvSpPr>
        <p:spPr/>
        <p:txBody>
          <a:bodyPr>
            <a:normAutofit lnSpcReduction="10000"/>
          </a:bodyPr>
          <a:lstStyle/>
          <a:p>
            <a:r>
              <a:rPr lang="en-US" dirty="0"/>
              <a:t>When you want to quote a passage from another source, you should put it in between </a:t>
            </a:r>
            <a:r>
              <a:rPr lang="en-US" b="1" dirty="0"/>
              <a:t>&lt;</a:t>
            </a:r>
            <a:r>
              <a:rPr lang="en-US" b="1" dirty="0" err="1"/>
              <a:t>blockquote</a:t>
            </a:r>
            <a:r>
              <a:rPr lang="en-US" b="1" dirty="0"/>
              <a:t>&gt;...&lt;/</a:t>
            </a:r>
            <a:r>
              <a:rPr lang="en-US" b="1" dirty="0" err="1"/>
              <a:t>blockquote</a:t>
            </a:r>
            <a:r>
              <a:rPr lang="en-US" b="1" dirty="0"/>
              <a:t>&gt;</a:t>
            </a:r>
            <a:r>
              <a:rPr lang="en-US" dirty="0"/>
              <a:t> tags.</a:t>
            </a:r>
          </a:p>
          <a:p>
            <a:r>
              <a:rPr lang="en-US" dirty="0"/>
              <a:t>Text inside a &lt;</a:t>
            </a:r>
            <a:r>
              <a:rPr lang="en-US" dirty="0" err="1"/>
              <a:t>blockquote</a:t>
            </a:r>
            <a:r>
              <a:rPr lang="en-US" dirty="0"/>
              <a:t>&gt; element is usually indented from the left and right edges of the surrounding text, and sometimes uses an italicized font.</a:t>
            </a:r>
          </a:p>
          <a:p>
            <a:r>
              <a:rPr lang="en-US" dirty="0"/>
              <a:t/>
            </a:r>
            <a:br>
              <a:rPr lang="en-US" dirty="0"/>
            </a:br>
            <a:endParaRPr lang="en-IN" dirty="0"/>
          </a:p>
        </p:txBody>
      </p:sp>
    </p:spTree>
    <p:extLst>
      <p:ext uri="{BB962C8B-B14F-4D97-AF65-F5344CB8AC3E}">
        <p14:creationId xmlns="" xmlns:p14="http://schemas.microsoft.com/office/powerpoint/2010/main" val="387620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IN" dirty="0"/>
              <a:t>&lt;!DOCTYPE html&gt;</a:t>
            </a:r>
          </a:p>
          <a:p>
            <a:r>
              <a:rPr lang="en-IN" dirty="0"/>
              <a:t>&lt;html&gt;</a:t>
            </a:r>
          </a:p>
          <a:p>
            <a:endParaRPr lang="en-IN" dirty="0"/>
          </a:p>
          <a:p>
            <a:r>
              <a:rPr lang="en-IN" dirty="0"/>
              <a:t>&lt;head&gt;</a:t>
            </a:r>
          </a:p>
          <a:p>
            <a:r>
              <a:rPr lang="en-IN" dirty="0"/>
              <a:t>    &lt;title&gt;Paragraph Example&lt;/title&gt;</a:t>
            </a:r>
          </a:p>
          <a:p>
            <a:r>
              <a:rPr lang="en-IN" dirty="0"/>
              <a:t>&lt;/head&gt;</a:t>
            </a:r>
          </a:p>
          <a:p>
            <a:endParaRPr lang="en-IN" dirty="0"/>
          </a:p>
          <a:p>
            <a:r>
              <a:rPr lang="en-IN" dirty="0"/>
              <a:t>&lt;body&gt;</a:t>
            </a:r>
          </a:p>
          <a:p>
            <a:r>
              <a:rPr lang="en-US" dirty="0"/>
              <a:t>    &lt;p&gt;Here is a first paragraph of text.&lt;/p&gt;</a:t>
            </a:r>
          </a:p>
          <a:p>
            <a:r>
              <a:rPr lang="en-US" dirty="0"/>
              <a:t>    &lt;p&gt;Here is a second paragraph of text.&lt;/p&gt;</a:t>
            </a:r>
          </a:p>
          <a:p>
            <a:r>
              <a:rPr lang="en-US" dirty="0"/>
              <a:t>    &lt;p&gt;Here is a third paragraph of text.&lt;/p&gt;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387150448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r>
              <a:rPr lang="en-IN" dirty="0"/>
              <a:t>&lt;!DOCTYPE html&gt;</a:t>
            </a:r>
          </a:p>
          <a:p>
            <a:r>
              <a:rPr lang="en-IN" dirty="0"/>
              <a:t>&lt;html&gt;</a:t>
            </a:r>
          </a:p>
          <a:p>
            <a:endParaRPr lang="en-IN" dirty="0"/>
          </a:p>
          <a:p>
            <a:r>
              <a:rPr lang="en-IN" dirty="0"/>
              <a:t>&lt;head&gt;</a:t>
            </a:r>
          </a:p>
          <a:p>
            <a:r>
              <a:rPr lang="en-IN" dirty="0"/>
              <a:t>    &lt;title&gt;</a:t>
            </a:r>
            <a:r>
              <a:rPr lang="en-IN" dirty="0" err="1"/>
              <a:t>Blockquote</a:t>
            </a:r>
            <a:r>
              <a:rPr lang="en-IN" dirty="0"/>
              <a:t> Example&lt;/title&gt;</a:t>
            </a:r>
          </a:p>
          <a:p>
            <a:r>
              <a:rPr lang="en-IN" dirty="0"/>
              <a:t>&lt;/head&gt;</a:t>
            </a:r>
          </a:p>
          <a:p>
            <a:endParaRPr lang="en-IN" dirty="0"/>
          </a:p>
          <a:p>
            <a:r>
              <a:rPr lang="en-IN" dirty="0"/>
              <a:t>&lt;body&gt;</a:t>
            </a:r>
          </a:p>
          <a:p>
            <a:r>
              <a:rPr lang="en-US" dirty="0"/>
              <a:t>    &lt;p&gt;The following description of XHTML is taken from the W3C Web site:&lt;/p&gt;</a:t>
            </a:r>
          </a:p>
          <a:p>
            <a:endParaRPr lang="en-IN" dirty="0"/>
          </a:p>
          <a:p>
            <a:r>
              <a:rPr lang="en-IN" dirty="0"/>
              <a:t>    &lt;</a:t>
            </a:r>
            <a:r>
              <a:rPr lang="en-IN" dirty="0" err="1"/>
              <a:t>blockquote</a:t>
            </a:r>
            <a:r>
              <a:rPr lang="en-IN" dirty="0"/>
              <a:t>&gt;</a:t>
            </a:r>
          </a:p>
          <a:p>
            <a:r>
              <a:rPr lang="en-US" dirty="0"/>
              <a:t>        XHTML 1.0 is the W3C's first Recommendation for </a:t>
            </a:r>
            <a:r>
              <a:rPr lang="en-US" dirty="0" err="1"/>
              <a:t>XHTML,following</a:t>
            </a:r>
            <a:r>
              <a:rPr lang="en-US" dirty="0"/>
              <a:t> on</a:t>
            </a:r>
          </a:p>
          <a:p>
            <a:r>
              <a:rPr lang="en-US" dirty="0"/>
              <a:t>        from earlier work on HTML 4.01, HTML 4.0, HTML 3.2 and HTML 2.0.</a:t>
            </a:r>
          </a:p>
          <a:p>
            <a:r>
              <a:rPr lang="en-IN" dirty="0"/>
              <a:t>    &lt;/</a:t>
            </a:r>
            <a:r>
              <a:rPr lang="en-IN" dirty="0" err="1"/>
              <a:t>blockquote</a:t>
            </a:r>
            <a:r>
              <a:rPr lang="en-IN" dirty="0"/>
              <a:t>&gt;</a:t>
            </a:r>
          </a:p>
          <a:p>
            <a:r>
              <a:rPr lang="en-IN" dirty="0"/>
              <a:t>&lt;/body&gt;</a:t>
            </a:r>
          </a:p>
          <a:p>
            <a:endParaRPr lang="en-IN" dirty="0"/>
          </a:p>
          <a:p>
            <a:r>
              <a:rPr lang="en-IN" dirty="0"/>
              <a:t>&lt;/html&gt;</a:t>
            </a:r>
          </a:p>
          <a:p>
            <a:endParaRPr lang="en-IN" dirty="0"/>
          </a:p>
        </p:txBody>
      </p:sp>
    </p:spTree>
    <p:extLst>
      <p:ext uri="{BB962C8B-B14F-4D97-AF65-F5344CB8AC3E}">
        <p14:creationId xmlns="" xmlns:p14="http://schemas.microsoft.com/office/powerpoint/2010/main" val="292094976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Short </a:t>
            </a:r>
            <a:r>
              <a:rPr lang="en-IN" dirty="0" smtClean="0"/>
              <a:t>Quotations</a:t>
            </a:r>
            <a:endParaRPr lang="en-IN" dirty="0"/>
          </a:p>
        </p:txBody>
      </p:sp>
      <p:sp>
        <p:nvSpPr>
          <p:cNvPr id="3" name="Content Placeholder 2"/>
          <p:cNvSpPr>
            <a:spLocks noGrp="1"/>
          </p:cNvSpPr>
          <p:nvPr>
            <p:ph idx="1"/>
          </p:nvPr>
        </p:nvSpPr>
        <p:spPr/>
        <p:txBody>
          <a:bodyPr/>
          <a:lstStyle/>
          <a:p>
            <a:r>
              <a:rPr lang="en-US" dirty="0"/>
              <a:t>The </a:t>
            </a:r>
            <a:r>
              <a:rPr lang="en-US" b="1" dirty="0"/>
              <a:t>&lt;q&gt;...&lt;/q&gt;</a:t>
            </a:r>
            <a:r>
              <a:rPr lang="en-US" dirty="0"/>
              <a:t> element is used when you want to add a double quote within a sentence.</a:t>
            </a:r>
          </a:p>
          <a:p>
            <a:r>
              <a:rPr lang="en-US" dirty="0"/>
              <a:t/>
            </a:r>
            <a:br>
              <a:rPr lang="en-US" dirty="0"/>
            </a:br>
            <a:endParaRPr lang="en-IN" dirty="0"/>
          </a:p>
        </p:txBody>
      </p:sp>
    </p:spTree>
    <p:extLst>
      <p:ext uri="{BB962C8B-B14F-4D97-AF65-F5344CB8AC3E}">
        <p14:creationId xmlns="" xmlns:p14="http://schemas.microsoft.com/office/powerpoint/2010/main" val="96245962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&lt;!DOCTYPE html&gt;</a:t>
            </a:r>
          </a:p>
          <a:p>
            <a:r>
              <a:rPr lang="en-IN" dirty="0"/>
              <a:t>&lt;html&gt;</a:t>
            </a:r>
          </a:p>
          <a:p>
            <a:endParaRPr lang="en-IN" dirty="0"/>
          </a:p>
          <a:p>
            <a:r>
              <a:rPr lang="en-IN" dirty="0"/>
              <a:t>&lt;head&gt;</a:t>
            </a:r>
          </a:p>
          <a:p>
            <a:r>
              <a:rPr lang="en-IN" dirty="0"/>
              <a:t>    &lt;title&gt;Double Quote Example&lt;/title&gt;</a:t>
            </a:r>
          </a:p>
          <a:p>
            <a:r>
              <a:rPr lang="en-IN" dirty="0"/>
              <a:t>&lt;/head&gt;</a:t>
            </a:r>
          </a:p>
          <a:p>
            <a:endParaRPr lang="en-IN" dirty="0"/>
          </a:p>
          <a:p>
            <a:r>
              <a:rPr lang="en-IN" dirty="0"/>
              <a:t>&lt;body&gt;</a:t>
            </a:r>
          </a:p>
          <a:p>
            <a:r>
              <a:rPr lang="en-US" dirty="0"/>
              <a:t>    &lt;p&gt;</a:t>
            </a:r>
            <a:r>
              <a:rPr lang="en-US" dirty="0" err="1"/>
              <a:t>Amit</a:t>
            </a:r>
            <a:r>
              <a:rPr lang="en-US" dirty="0"/>
              <a:t> is in Spain, &lt;q&gt;I think I am wrong&lt;/q&gt;.&lt;/p&gt;</a:t>
            </a:r>
          </a:p>
          <a:p>
            <a:r>
              <a:rPr lang="en-IN" dirty="0"/>
              <a:t>&lt;/body&gt;</a:t>
            </a:r>
          </a:p>
          <a:p>
            <a:endParaRPr lang="en-IN" dirty="0"/>
          </a:p>
          <a:p>
            <a:r>
              <a:rPr lang="en-IN" dirty="0"/>
              <a:t>&lt;/html&gt;</a:t>
            </a:r>
          </a:p>
        </p:txBody>
      </p:sp>
    </p:spTree>
    <p:extLst>
      <p:ext uri="{BB962C8B-B14F-4D97-AF65-F5344CB8AC3E}">
        <p14:creationId xmlns="" xmlns:p14="http://schemas.microsoft.com/office/powerpoint/2010/main" val="60834797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Text </a:t>
            </a:r>
            <a:r>
              <a:rPr lang="en-IN" dirty="0" smtClean="0"/>
              <a:t>Citations</a:t>
            </a:r>
            <a:endParaRPr lang="en-IN" dirty="0"/>
          </a:p>
        </p:txBody>
      </p:sp>
      <p:sp>
        <p:nvSpPr>
          <p:cNvPr id="3" name="Content Placeholder 2"/>
          <p:cNvSpPr>
            <a:spLocks noGrp="1"/>
          </p:cNvSpPr>
          <p:nvPr>
            <p:ph idx="1"/>
          </p:nvPr>
        </p:nvSpPr>
        <p:spPr/>
        <p:txBody>
          <a:bodyPr/>
          <a:lstStyle/>
          <a:p>
            <a:r>
              <a:rPr lang="en-US" dirty="0"/>
              <a:t>If you are quoting a text, you can indicate the source placing it between an opening </a:t>
            </a:r>
            <a:r>
              <a:rPr lang="en-US" b="1" dirty="0"/>
              <a:t>&lt;cite&gt;</a:t>
            </a:r>
            <a:r>
              <a:rPr lang="en-US" dirty="0"/>
              <a:t> tag and closing </a:t>
            </a:r>
            <a:r>
              <a:rPr lang="en-US" b="1" dirty="0"/>
              <a:t>&lt;/cite&gt;</a:t>
            </a:r>
            <a:r>
              <a:rPr lang="en-US" dirty="0"/>
              <a:t> tag</a:t>
            </a:r>
          </a:p>
          <a:p>
            <a:r>
              <a:rPr lang="en-US" dirty="0"/>
              <a:t>As you would expect in a print publication, the content of the &lt;cite&gt; element is rendered in italicized text by default.</a:t>
            </a:r>
          </a:p>
          <a:p>
            <a:r>
              <a:rPr lang="en-US" dirty="0"/>
              <a:t/>
            </a:r>
            <a:br>
              <a:rPr lang="en-US" dirty="0"/>
            </a:br>
            <a:endParaRPr lang="en-IN" dirty="0"/>
          </a:p>
        </p:txBody>
      </p:sp>
    </p:spTree>
    <p:extLst>
      <p:ext uri="{BB962C8B-B14F-4D97-AF65-F5344CB8AC3E}">
        <p14:creationId xmlns="" xmlns:p14="http://schemas.microsoft.com/office/powerpoint/2010/main" val="79186657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&lt;!DOCTYPE html&gt;</a:t>
            </a:r>
          </a:p>
          <a:p>
            <a:r>
              <a:rPr lang="en-IN" dirty="0"/>
              <a:t>&lt;html&gt;</a:t>
            </a:r>
          </a:p>
          <a:p>
            <a:endParaRPr lang="en-IN" dirty="0"/>
          </a:p>
          <a:p>
            <a:r>
              <a:rPr lang="en-IN" dirty="0"/>
              <a:t>&lt;head&gt;</a:t>
            </a:r>
          </a:p>
          <a:p>
            <a:r>
              <a:rPr lang="en-IN" dirty="0"/>
              <a:t>    &lt;title&gt;Citations Example&lt;/title&gt;</a:t>
            </a:r>
          </a:p>
          <a:p>
            <a:r>
              <a:rPr lang="en-IN" dirty="0"/>
              <a:t>&lt;/head&gt;</a:t>
            </a:r>
          </a:p>
          <a:p>
            <a:endParaRPr lang="en-IN" dirty="0"/>
          </a:p>
          <a:p>
            <a:r>
              <a:rPr lang="en-IN" dirty="0"/>
              <a:t>&lt;body&gt;</a:t>
            </a:r>
          </a:p>
          <a:p>
            <a:r>
              <a:rPr lang="en-US" dirty="0"/>
              <a:t>    &lt;p&gt;This HTML tutorial is derived from &lt;cite&gt;W3 Standard for HTML&lt;/cite&gt;.&lt;/p&gt;</a:t>
            </a:r>
          </a:p>
          <a:p>
            <a:r>
              <a:rPr lang="en-IN" dirty="0"/>
              <a:t>&lt;/body&gt;</a:t>
            </a:r>
          </a:p>
          <a:p>
            <a:endParaRPr lang="en-IN" dirty="0"/>
          </a:p>
          <a:p>
            <a:r>
              <a:rPr lang="en-IN" dirty="0"/>
              <a:t>&lt;/html&gt;</a:t>
            </a:r>
          </a:p>
          <a:p>
            <a:endParaRPr lang="en-IN" dirty="0"/>
          </a:p>
        </p:txBody>
      </p:sp>
    </p:spTree>
    <p:extLst>
      <p:ext uri="{BB962C8B-B14F-4D97-AF65-F5344CB8AC3E}">
        <p14:creationId xmlns="" xmlns:p14="http://schemas.microsoft.com/office/powerpoint/2010/main" val="305272594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Computer </a:t>
            </a:r>
            <a:r>
              <a:rPr lang="en-IN" dirty="0" smtClean="0"/>
              <a:t>Code</a:t>
            </a:r>
            <a:endParaRPr lang="en-IN" dirty="0"/>
          </a:p>
        </p:txBody>
      </p:sp>
      <p:sp>
        <p:nvSpPr>
          <p:cNvPr id="3" name="Content Placeholder 2"/>
          <p:cNvSpPr>
            <a:spLocks noGrp="1"/>
          </p:cNvSpPr>
          <p:nvPr>
            <p:ph idx="1"/>
          </p:nvPr>
        </p:nvSpPr>
        <p:spPr/>
        <p:txBody>
          <a:bodyPr/>
          <a:lstStyle/>
          <a:p>
            <a:r>
              <a:rPr lang="en-US" dirty="0"/>
              <a:t>Any programming code to appear on a Web page should be placed inside </a:t>
            </a:r>
            <a:r>
              <a:rPr lang="en-US" b="1" dirty="0"/>
              <a:t>&lt;code&gt;...&lt;/code&gt;</a:t>
            </a:r>
            <a:r>
              <a:rPr lang="en-US" dirty="0"/>
              <a:t> tags. Usually the content of the &lt;code&gt; element is presented in a </a:t>
            </a:r>
            <a:r>
              <a:rPr lang="en-US" dirty="0" err="1"/>
              <a:t>monospaced</a:t>
            </a:r>
            <a:r>
              <a:rPr lang="en-US" dirty="0"/>
              <a:t> font, just like the code in most programming books.</a:t>
            </a:r>
          </a:p>
          <a:p>
            <a:r>
              <a:rPr lang="en-US" dirty="0"/>
              <a:t/>
            </a:r>
            <a:br>
              <a:rPr lang="en-US" dirty="0"/>
            </a:br>
            <a:endParaRPr lang="en-IN" dirty="0"/>
          </a:p>
        </p:txBody>
      </p:sp>
    </p:spTree>
    <p:extLst>
      <p:ext uri="{BB962C8B-B14F-4D97-AF65-F5344CB8AC3E}">
        <p14:creationId xmlns="" xmlns:p14="http://schemas.microsoft.com/office/powerpoint/2010/main" val="240494055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&lt;!DOCTYPE html&gt;</a:t>
            </a:r>
          </a:p>
          <a:p>
            <a:r>
              <a:rPr lang="en-IN" dirty="0"/>
              <a:t>&lt;html&gt;</a:t>
            </a:r>
          </a:p>
          <a:p>
            <a:endParaRPr lang="en-IN" dirty="0"/>
          </a:p>
          <a:p>
            <a:r>
              <a:rPr lang="en-IN" dirty="0"/>
              <a:t>&lt;head&gt;</a:t>
            </a:r>
          </a:p>
          <a:p>
            <a:r>
              <a:rPr lang="en-IN" dirty="0"/>
              <a:t>    &lt;title&gt;Computer Code Example&lt;/title&gt;</a:t>
            </a:r>
          </a:p>
          <a:p>
            <a:r>
              <a:rPr lang="en-IN" dirty="0"/>
              <a:t>&lt;/head&gt;</a:t>
            </a:r>
          </a:p>
          <a:p>
            <a:endParaRPr lang="en-IN" dirty="0"/>
          </a:p>
          <a:p>
            <a:r>
              <a:rPr lang="en-IN" dirty="0"/>
              <a:t>&lt;body&gt;</a:t>
            </a:r>
          </a:p>
          <a:p>
            <a:r>
              <a:rPr lang="en-US" dirty="0"/>
              <a:t>    &lt;p&gt;Regular text. &lt;code&gt;This is code.&lt;/code&gt; Regular text.&lt;/p&gt;</a:t>
            </a:r>
          </a:p>
          <a:p>
            <a:r>
              <a:rPr lang="en-IN" dirty="0"/>
              <a:t>&lt;/body&gt;</a:t>
            </a:r>
          </a:p>
          <a:p>
            <a:endParaRPr lang="en-IN" dirty="0"/>
          </a:p>
          <a:p>
            <a:r>
              <a:rPr lang="en-IN" dirty="0"/>
              <a:t>&lt;/html&gt;</a:t>
            </a:r>
          </a:p>
          <a:p>
            <a:endParaRPr lang="en-IN" dirty="0"/>
          </a:p>
        </p:txBody>
      </p:sp>
    </p:spTree>
    <p:extLst>
      <p:ext uri="{BB962C8B-B14F-4D97-AF65-F5344CB8AC3E}">
        <p14:creationId xmlns="" xmlns:p14="http://schemas.microsoft.com/office/powerpoint/2010/main" val="407131287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Keyboard </a:t>
            </a:r>
            <a:r>
              <a:rPr lang="en-IN" dirty="0" smtClean="0"/>
              <a:t>Text</a:t>
            </a:r>
            <a:endParaRPr lang="en-IN" dirty="0"/>
          </a:p>
        </p:txBody>
      </p:sp>
      <p:sp>
        <p:nvSpPr>
          <p:cNvPr id="3" name="Content Placeholder 2"/>
          <p:cNvSpPr>
            <a:spLocks noGrp="1"/>
          </p:cNvSpPr>
          <p:nvPr>
            <p:ph idx="1"/>
          </p:nvPr>
        </p:nvSpPr>
        <p:spPr/>
        <p:txBody>
          <a:bodyPr/>
          <a:lstStyle/>
          <a:p>
            <a:r>
              <a:rPr lang="en-US" dirty="0"/>
              <a:t>When you are talking about computers, if you want to tell a reader to enter some text, you can use the </a:t>
            </a:r>
            <a:r>
              <a:rPr lang="en-US" b="1" dirty="0"/>
              <a:t>&lt;</a:t>
            </a:r>
            <a:r>
              <a:rPr lang="en-US" b="1" dirty="0" err="1"/>
              <a:t>kbd</a:t>
            </a:r>
            <a:r>
              <a:rPr lang="en-US" b="1" dirty="0"/>
              <a:t>&gt;...&lt;/</a:t>
            </a:r>
            <a:r>
              <a:rPr lang="en-US" b="1" dirty="0" err="1"/>
              <a:t>kbd</a:t>
            </a:r>
            <a:r>
              <a:rPr lang="en-US" b="1" dirty="0"/>
              <a:t>&gt;</a:t>
            </a:r>
            <a:r>
              <a:rPr lang="en-US" dirty="0"/>
              <a:t> element to indicate what should be typed in, as in this example.</a:t>
            </a:r>
          </a:p>
          <a:p>
            <a:r>
              <a:rPr lang="en-US" dirty="0"/>
              <a:t/>
            </a:r>
            <a:br>
              <a:rPr lang="en-US" dirty="0"/>
            </a:br>
            <a:endParaRPr lang="en-IN" dirty="0"/>
          </a:p>
        </p:txBody>
      </p:sp>
    </p:spTree>
    <p:extLst>
      <p:ext uri="{BB962C8B-B14F-4D97-AF65-F5344CB8AC3E}">
        <p14:creationId xmlns="" xmlns:p14="http://schemas.microsoft.com/office/powerpoint/2010/main" val="132319337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&lt;!DOCTYPE html&gt;</a:t>
            </a:r>
          </a:p>
          <a:p>
            <a:r>
              <a:rPr lang="en-IN" dirty="0"/>
              <a:t>&lt;html&gt;</a:t>
            </a:r>
          </a:p>
          <a:p>
            <a:endParaRPr lang="en-IN" dirty="0"/>
          </a:p>
          <a:p>
            <a:r>
              <a:rPr lang="en-IN" dirty="0"/>
              <a:t>&lt;head&gt;</a:t>
            </a:r>
          </a:p>
          <a:p>
            <a:r>
              <a:rPr lang="en-IN" dirty="0"/>
              <a:t>    &lt;title&gt;Keyboard Text Example&lt;/title&gt;</a:t>
            </a:r>
          </a:p>
          <a:p>
            <a:r>
              <a:rPr lang="en-IN" dirty="0"/>
              <a:t>&lt;/head&gt;</a:t>
            </a:r>
          </a:p>
          <a:p>
            <a:endParaRPr lang="en-IN" dirty="0"/>
          </a:p>
          <a:p>
            <a:r>
              <a:rPr lang="en-IN" dirty="0"/>
              <a:t>&lt;body&gt;</a:t>
            </a:r>
          </a:p>
          <a:p>
            <a:r>
              <a:rPr lang="en-US" dirty="0"/>
              <a:t>    &lt;p&gt;Regular text. &lt;</a:t>
            </a:r>
            <a:r>
              <a:rPr lang="en-US" dirty="0" err="1"/>
              <a:t>kbd</a:t>
            </a:r>
            <a:r>
              <a:rPr lang="en-US" dirty="0"/>
              <a:t>&gt;This is inside </a:t>
            </a:r>
            <a:r>
              <a:rPr lang="en-US" dirty="0" err="1"/>
              <a:t>kbd</a:t>
            </a:r>
            <a:r>
              <a:rPr lang="en-US" dirty="0"/>
              <a:t> element&lt;/</a:t>
            </a:r>
            <a:r>
              <a:rPr lang="en-US" dirty="0" err="1"/>
              <a:t>kbd</a:t>
            </a:r>
            <a:r>
              <a:rPr lang="en-US" dirty="0"/>
              <a:t>&gt; Regular text.&lt;/p&gt;</a:t>
            </a:r>
          </a:p>
          <a:p>
            <a:r>
              <a:rPr lang="en-IN" dirty="0"/>
              <a:t>&lt;/body&gt;</a:t>
            </a:r>
          </a:p>
          <a:p>
            <a:endParaRPr lang="en-IN" dirty="0"/>
          </a:p>
          <a:p>
            <a:r>
              <a:rPr lang="en-IN" dirty="0"/>
              <a:t>&lt;/html&gt;</a:t>
            </a:r>
          </a:p>
          <a:p>
            <a:endParaRPr lang="en-IN" dirty="0"/>
          </a:p>
        </p:txBody>
      </p:sp>
    </p:spTree>
    <p:extLst>
      <p:ext uri="{BB962C8B-B14F-4D97-AF65-F5344CB8AC3E}">
        <p14:creationId xmlns="" xmlns:p14="http://schemas.microsoft.com/office/powerpoint/2010/main" val="408529501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Programming </a:t>
            </a:r>
            <a:r>
              <a:rPr lang="en-IN" dirty="0" smtClean="0"/>
              <a:t>Variables</a:t>
            </a:r>
            <a:endParaRPr lang="en-IN" dirty="0"/>
          </a:p>
        </p:txBody>
      </p:sp>
      <p:sp>
        <p:nvSpPr>
          <p:cNvPr id="3" name="Content Placeholder 2"/>
          <p:cNvSpPr>
            <a:spLocks noGrp="1"/>
          </p:cNvSpPr>
          <p:nvPr>
            <p:ph idx="1"/>
          </p:nvPr>
        </p:nvSpPr>
        <p:spPr/>
        <p:txBody>
          <a:bodyPr/>
          <a:lstStyle/>
          <a:p>
            <a:r>
              <a:rPr lang="en-US" dirty="0"/>
              <a:t>This element is usually used in conjunction with the </a:t>
            </a:r>
            <a:r>
              <a:rPr lang="en-US" b="1" dirty="0"/>
              <a:t>&lt;pre&gt;</a:t>
            </a:r>
            <a:r>
              <a:rPr lang="en-US" dirty="0"/>
              <a:t> and </a:t>
            </a:r>
            <a:r>
              <a:rPr lang="en-US" b="1" dirty="0"/>
              <a:t>&lt;code&gt;</a:t>
            </a:r>
            <a:r>
              <a:rPr lang="en-US" dirty="0"/>
              <a:t> elements to indicate that the content of that element is a variable.</a:t>
            </a:r>
          </a:p>
          <a:p>
            <a:r>
              <a:rPr lang="en-US" dirty="0"/>
              <a:t/>
            </a:r>
            <a:br>
              <a:rPr lang="en-US" dirty="0"/>
            </a:br>
            <a:endParaRPr lang="en-IN" dirty="0"/>
          </a:p>
        </p:txBody>
      </p:sp>
    </p:spTree>
    <p:extLst>
      <p:ext uri="{BB962C8B-B14F-4D97-AF65-F5344CB8AC3E}">
        <p14:creationId xmlns="" xmlns:p14="http://schemas.microsoft.com/office/powerpoint/2010/main" val="18645150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Line </a:t>
            </a:r>
            <a:r>
              <a:rPr lang="en-IN" dirty="0"/>
              <a:t>Break Tag</a:t>
            </a:r>
            <a:br>
              <a:rPr lang="en-IN" dirty="0"/>
            </a:br>
            <a:r>
              <a:rPr lang="en-IN" dirty="0"/>
              <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r>
              <a:rPr lang="en-US" dirty="0"/>
              <a:t>Whenever you use the </a:t>
            </a:r>
            <a:r>
              <a:rPr lang="en-US" b="1" dirty="0"/>
              <a:t>&lt;</a:t>
            </a:r>
            <a:r>
              <a:rPr lang="en-US" b="1" dirty="0" err="1"/>
              <a:t>br</a:t>
            </a:r>
            <a:r>
              <a:rPr lang="en-US" b="1" dirty="0"/>
              <a:t> /&gt;</a:t>
            </a:r>
            <a:r>
              <a:rPr lang="en-US" dirty="0"/>
              <a:t> element, anything following it starts from the next line. This tag is an example of an </a:t>
            </a:r>
            <a:r>
              <a:rPr lang="en-US" b="1" dirty="0"/>
              <a:t>empty</a:t>
            </a:r>
            <a:r>
              <a:rPr lang="en-US" dirty="0"/>
              <a:t> element, where you do not need opening and closing tags, as there is nothing to go in between them.</a:t>
            </a:r>
          </a:p>
          <a:p>
            <a:r>
              <a:rPr lang="en-US" dirty="0"/>
              <a:t>The &lt;</a:t>
            </a:r>
            <a:r>
              <a:rPr lang="en-US" dirty="0" err="1"/>
              <a:t>br</a:t>
            </a:r>
            <a:r>
              <a:rPr lang="en-US" dirty="0"/>
              <a:t> /&gt; tag has a space between the characters </a:t>
            </a:r>
            <a:r>
              <a:rPr lang="en-US" b="1" dirty="0" err="1"/>
              <a:t>br</a:t>
            </a:r>
            <a:r>
              <a:rPr lang="en-US" dirty="0"/>
              <a:t> and the forward slash. If you omit this space, older browsers will have trouble rendering the line break, while if you miss the forward slash character and just use &lt;</a:t>
            </a:r>
            <a:r>
              <a:rPr lang="en-US" dirty="0" err="1"/>
              <a:t>br</a:t>
            </a:r>
            <a:r>
              <a:rPr lang="en-US" dirty="0"/>
              <a:t>&gt; it is not valid in XHTML.</a:t>
            </a:r>
          </a:p>
          <a:p>
            <a:r>
              <a:rPr lang="en-US" dirty="0"/>
              <a:t/>
            </a:r>
            <a:br>
              <a:rPr lang="en-US" dirty="0"/>
            </a:br>
            <a:endParaRPr lang="en-IN" dirty="0"/>
          </a:p>
        </p:txBody>
      </p:sp>
    </p:spTree>
    <p:extLst>
      <p:ext uri="{BB962C8B-B14F-4D97-AF65-F5344CB8AC3E}">
        <p14:creationId xmlns="" xmlns:p14="http://schemas.microsoft.com/office/powerpoint/2010/main" val="102573074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&lt;!DOCTYPE html&gt;</a:t>
            </a:r>
          </a:p>
          <a:p>
            <a:r>
              <a:rPr lang="en-IN" dirty="0"/>
              <a:t>&lt;html&gt;</a:t>
            </a:r>
          </a:p>
          <a:p>
            <a:endParaRPr lang="en-IN" dirty="0"/>
          </a:p>
          <a:p>
            <a:r>
              <a:rPr lang="en-IN" dirty="0"/>
              <a:t>&lt;head&gt;</a:t>
            </a:r>
          </a:p>
          <a:p>
            <a:r>
              <a:rPr lang="en-IN" dirty="0"/>
              <a:t>    &lt;title&gt;Variable Text Example&lt;/title&gt;</a:t>
            </a:r>
          </a:p>
          <a:p>
            <a:r>
              <a:rPr lang="en-IN" dirty="0"/>
              <a:t>&lt;/head&gt;</a:t>
            </a:r>
          </a:p>
          <a:p>
            <a:endParaRPr lang="en-IN" dirty="0"/>
          </a:p>
          <a:p>
            <a:r>
              <a:rPr lang="en-IN" dirty="0"/>
              <a:t>&lt;body&gt;</a:t>
            </a:r>
          </a:p>
          <a:p>
            <a:r>
              <a:rPr lang="en-IN" dirty="0"/>
              <a:t>    &lt;p&gt;&lt;code&gt;</a:t>
            </a:r>
            <a:r>
              <a:rPr lang="en-IN" dirty="0" err="1"/>
              <a:t>document.write</a:t>
            </a:r>
            <a:r>
              <a:rPr lang="en-IN" dirty="0"/>
              <a:t>("&lt;</a:t>
            </a:r>
            <a:r>
              <a:rPr lang="en-IN" dirty="0" err="1"/>
              <a:t>var</a:t>
            </a:r>
            <a:r>
              <a:rPr lang="en-IN" dirty="0"/>
              <a:t>&gt;user-name&lt;/</a:t>
            </a:r>
            <a:r>
              <a:rPr lang="en-IN" dirty="0" err="1"/>
              <a:t>var</a:t>
            </a:r>
            <a:r>
              <a:rPr lang="en-IN" dirty="0"/>
              <a:t>&gt;")&lt;/code&gt;&lt;/p&gt;</a:t>
            </a:r>
          </a:p>
          <a:p>
            <a:r>
              <a:rPr lang="en-IN" dirty="0"/>
              <a:t>&lt;/body&gt;</a:t>
            </a:r>
          </a:p>
          <a:p>
            <a:endParaRPr lang="en-IN" dirty="0"/>
          </a:p>
          <a:p>
            <a:r>
              <a:rPr lang="en-IN" dirty="0"/>
              <a:t>&lt;/html&gt;</a:t>
            </a:r>
          </a:p>
          <a:p>
            <a:endParaRPr lang="en-IN" dirty="0"/>
          </a:p>
        </p:txBody>
      </p:sp>
    </p:spTree>
    <p:extLst>
      <p:ext uri="{BB962C8B-B14F-4D97-AF65-F5344CB8AC3E}">
        <p14:creationId xmlns="" xmlns:p14="http://schemas.microsoft.com/office/powerpoint/2010/main" val="201034543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Program </a:t>
            </a:r>
            <a:r>
              <a:rPr lang="en-IN" dirty="0" smtClean="0"/>
              <a:t>Output</a:t>
            </a:r>
            <a:endParaRPr lang="en-IN" dirty="0"/>
          </a:p>
        </p:txBody>
      </p:sp>
      <p:sp>
        <p:nvSpPr>
          <p:cNvPr id="3" name="Content Placeholder 2"/>
          <p:cNvSpPr>
            <a:spLocks noGrp="1"/>
          </p:cNvSpPr>
          <p:nvPr>
            <p:ph idx="1"/>
          </p:nvPr>
        </p:nvSpPr>
        <p:spPr/>
        <p:txBody>
          <a:bodyPr/>
          <a:lstStyle/>
          <a:p>
            <a:r>
              <a:rPr lang="en-US" dirty="0"/>
              <a:t>The </a:t>
            </a:r>
            <a:r>
              <a:rPr lang="en-US" b="1" dirty="0"/>
              <a:t>&lt;</a:t>
            </a:r>
            <a:r>
              <a:rPr lang="en-US" b="1" dirty="0" err="1"/>
              <a:t>samp</a:t>
            </a:r>
            <a:r>
              <a:rPr lang="en-US" b="1" dirty="0"/>
              <a:t>&gt;...&lt;/</a:t>
            </a:r>
            <a:r>
              <a:rPr lang="en-US" b="1" dirty="0" err="1"/>
              <a:t>samp</a:t>
            </a:r>
            <a:r>
              <a:rPr lang="en-US" b="1" dirty="0"/>
              <a:t>&gt;</a:t>
            </a:r>
            <a:r>
              <a:rPr lang="en-US" dirty="0"/>
              <a:t> element indicates sample output from a program, and script etc. Again, it is mainly used when documenting programming or coding concepts.</a:t>
            </a:r>
          </a:p>
          <a:p>
            <a:r>
              <a:rPr lang="en-US" dirty="0"/>
              <a:t/>
            </a:r>
            <a:br>
              <a:rPr lang="en-US" dirty="0"/>
            </a:br>
            <a:endParaRPr lang="en-IN" dirty="0"/>
          </a:p>
        </p:txBody>
      </p:sp>
    </p:spTree>
    <p:extLst>
      <p:ext uri="{BB962C8B-B14F-4D97-AF65-F5344CB8AC3E}">
        <p14:creationId xmlns="" xmlns:p14="http://schemas.microsoft.com/office/powerpoint/2010/main" val="99577999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&lt;!DOCTYPE html&gt;</a:t>
            </a:r>
          </a:p>
          <a:p>
            <a:r>
              <a:rPr lang="en-IN" dirty="0"/>
              <a:t>&lt;html&gt;</a:t>
            </a:r>
          </a:p>
          <a:p>
            <a:endParaRPr lang="en-IN" dirty="0"/>
          </a:p>
          <a:p>
            <a:r>
              <a:rPr lang="en-IN" dirty="0"/>
              <a:t>&lt;head&gt;</a:t>
            </a:r>
          </a:p>
          <a:p>
            <a:r>
              <a:rPr lang="en-IN" dirty="0"/>
              <a:t>    &lt;title&gt;Program Output Example&lt;/title&gt;</a:t>
            </a:r>
          </a:p>
          <a:p>
            <a:r>
              <a:rPr lang="en-IN" dirty="0"/>
              <a:t>&lt;/head&gt;</a:t>
            </a:r>
          </a:p>
          <a:p>
            <a:endParaRPr lang="en-IN" dirty="0"/>
          </a:p>
          <a:p>
            <a:r>
              <a:rPr lang="en-IN" dirty="0"/>
              <a:t>&lt;body&gt;</a:t>
            </a:r>
          </a:p>
          <a:p>
            <a:r>
              <a:rPr lang="en-US" dirty="0"/>
              <a:t>    &lt;p&gt;Result produced by the program is &lt;</a:t>
            </a:r>
            <a:r>
              <a:rPr lang="en-US" dirty="0" err="1"/>
              <a:t>samp</a:t>
            </a:r>
            <a:r>
              <a:rPr lang="en-US" dirty="0"/>
              <a:t>&gt;Hello World!&lt;/</a:t>
            </a:r>
            <a:r>
              <a:rPr lang="en-US" dirty="0" err="1"/>
              <a:t>samp</a:t>
            </a:r>
            <a:r>
              <a:rPr lang="en-US" dirty="0"/>
              <a:t>&gt;&lt;/p&gt;</a:t>
            </a:r>
          </a:p>
          <a:p>
            <a:r>
              <a:rPr lang="en-IN" dirty="0"/>
              <a:t>&lt;/body&gt;</a:t>
            </a:r>
          </a:p>
          <a:p>
            <a:endParaRPr lang="en-IN" dirty="0"/>
          </a:p>
          <a:p>
            <a:r>
              <a:rPr lang="en-IN" dirty="0"/>
              <a:t>&lt;/html&gt;</a:t>
            </a:r>
          </a:p>
          <a:p>
            <a:endParaRPr lang="en-IN" dirty="0"/>
          </a:p>
        </p:txBody>
      </p:sp>
    </p:spTree>
    <p:extLst>
      <p:ext uri="{BB962C8B-B14F-4D97-AF65-F5344CB8AC3E}">
        <p14:creationId xmlns="" xmlns:p14="http://schemas.microsoft.com/office/powerpoint/2010/main" val="92469396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Address </a:t>
            </a:r>
            <a:r>
              <a:rPr lang="en-IN" dirty="0" smtClean="0"/>
              <a:t>Text</a:t>
            </a:r>
            <a:endParaRPr lang="en-IN" dirty="0"/>
          </a:p>
        </p:txBody>
      </p:sp>
      <p:sp>
        <p:nvSpPr>
          <p:cNvPr id="3" name="Content Placeholder 2"/>
          <p:cNvSpPr>
            <a:spLocks noGrp="1"/>
          </p:cNvSpPr>
          <p:nvPr>
            <p:ph idx="1"/>
          </p:nvPr>
        </p:nvSpPr>
        <p:spPr/>
        <p:txBody>
          <a:bodyPr/>
          <a:lstStyle/>
          <a:p>
            <a:r>
              <a:rPr lang="en-US" dirty="0"/>
              <a:t>The </a:t>
            </a:r>
            <a:r>
              <a:rPr lang="en-US" b="1" dirty="0"/>
              <a:t>&lt;address&gt;...&lt;/address&gt;</a:t>
            </a:r>
            <a:r>
              <a:rPr lang="en-US" dirty="0"/>
              <a:t> element is used to contain any address.</a:t>
            </a:r>
          </a:p>
          <a:p>
            <a:r>
              <a:rPr lang="en-US" dirty="0"/>
              <a:t/>
            </a:r>
            <a:br>
              <a:rPr lang="en-US" dirty="0"/>
            </a:br>
            <a:endParaRPr lang="en-IN" dirty="0"/>
          </a:p>
        </p:txBody>
      </p:sp>
    </p:spTree>
    <p:extLst>
      <p:ext uri="{BB962C8B-B14F-4D97-AF65-F5344CB8AC3E}">
        <p14:creationId xmlns="" xmlns:p14="http://schemas.microsoft.com/office/powerpoint/2010/main" val="202856415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&lt;!DOCTYPE html&gt;</a:t>
            </a:r>
          </a:p>
          <a:p>
            <a:r>
              <a:rPr lang="en-IN" dirty="0"/>
              <a:t>&lt;html&gt;</a:t>
            </a:r>
          </a:p>
          <a:p>
            <a:endParaRPr lang="en-IN" dirty="0"/>
          </a:p>
          <a:p>
            <a:r>
              <a:rPr lang="en-IN" dirty="0"/>
              <a:t>&lt;head&gt;</a:t>
            </a:r>
          </a:p>
          <a:p>
            <a:r>
              <a:rPr lang="en-IN" dirty="0"/>
              <a:t>    &lt;title&gt;Address Example&lt;/title&gt;</a:t>
            </a:r>
          </a:p>
          <a:p>
            <a:r>
              <a:rPr lang="en-IN" dirty="0"/>
              <a:t>&lt;/head&gt;</a:t>
            </a:r>
          </a:p>
          <a:p>
            <a:endParaRPr lang="en-IN" dirty="0"/>
          </a:p>
          <a:p>
            <a:r>
              <a:rPr lang="en-IN" dirty="0"/>
              <a:t>&lt;body&gt;</a:t>
            </a:r>
          </a:p>
          <a:p>
            <a:r>
              <a:rPr lang="en-US" dirty="0"/>
              <a:t>    &lt;address&gt;388A, Road No 22, Jubilee Hills -  Hyderabad&lt;/address&gt;</a:t>
            </a:r>
          </a:p>
          <a:p>
            <a:r>
              <a:rPr lang="en-IN" dirty="0"/>
              <a:t>&lt;/body&gt;</a:t>
            </a:r>
          </a:p>
          <a:p>
            <a:endParaRPr lang="en-IN" dirty="0"/>
          </a:p>
          <a:p>
            <a:r>
              <a:rPr lang="en-IN" dirty="0"/>
              <a:t>&lt;/html&gt;</a:t>
            </a:r>
          </a:p>
          <a:p>
            <a:endParaRPr lang="en-IN" dirty="0"/>
          </a:p>
        </p:txBody>
      </p:sp>
    </p:spTree>
    <p:extLst>
      <p:ext uri="{BB962C8B-B14F-4D97-AF65-F5344CB8AC3E}">
        <p14:creationId xmlns="" xmlns:p14="http://schemas.microsoft.com/office/powerpoint/2010/main" val="282814487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HTML - Meta </a:t>
            </a:r>
            <a:r>
              <a:rPr lang="en-IN" dirty="0" smtClean="0"/>
              <a:t>Tags</a:t>
            </a:r>
            <a:endParaRPr lang="en-IN" dirty="0"/>
          </a:p>
        </p:txBody>
      </p:sp>
      <p:sp>
        <p:nvSpPr>
          <p:cNvPr id="3" name="Content Placeholder 2"/>
          <p:cNvSpPr>
            <a:spLocks noGrp="1"/>
          </p:cNvSpPr>
          <p:nvPr>
            <p:ph idx="1"/>
          </p:nvPr>
        </p:nvSpPr>
        <p:spPr/>
        <p:txBody>
          <a:bodyPr>
            <a:normAutofit fontScale="70000" lnSpcReduction="20000"/>
          </a:bodyPr>
          <a:lstStyle/>
          <a:p>
            <a:r>
              <a:rPr lang="en-US" dirty="0"/>
              <a:t>HTML lets you specify metadata - additional important information about a document in a variety of ways. The META elements can be used to include name/value pairs describing properties of the HTML document, such as author, expiry date, a list of keywords, document author etc.</a:t>
            </a:r>
          </a:p>
          <a:p>
            <a:r>
              <a:rPr lang="en-US" dirty="0"/>
              <a:t>The </a:t>
            </a:r>
            <a:r>
              <a:rPr lang="en-US" b="1" dirty="0"/>
              <a:t>&lt;meta&gt;</a:t>
            </a:r>
            <a:r>
              <a:rPr lang="en-US" dirty="0"/>
              <a:t> tag is used to provide such additional information. This tag is an empty element and so does not have a closing tag but it carries information within its attributes.</a:t>
            </a:r>
          </a:p>
          <a:p>
            <a:r>
              <a:rPr lang="en-US" dirty="0"/>
              <a:t>You can include one or more meta tags in your document based on what information you want to keep in your document but in general, meta tags do not impact physical appearance of the document so from appearance point of view, it does not matter if you include them or not</a:t>
            </a:r>
            <a:r>
              <a:rPr lang="en-US" dirty="0" smtClean="0"/>
              <a:t>.</a:t>
            </a:r>
            <a:endParaRPr lang="en-US" dirty="0"/>
          </a:p>
        </p:txBody>
      </p:sp>
    </p:spTree>
    <p:extLst>
      <p:ext uri="{BB962C8B-B14F-4D97-AF65-F5344CB8AC3E}">
        <p14:creationId xmlns="" xmlns:p14="http://schemas.microsoft.com/office/powerpoint/2010/main" val="48169642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Adding Meta Tags to Your </a:t>
            </a:r>
            <a:r>
              <a:rPr lang="en-US" dirty="0" smtClean="0"/>
              <a:t>Documents</a:t>
            </a:r>
            <a:endParaRPr lang="en-IN" dirty="0"/>
          </a:p>
        </p:txBody>
      </p:sp>
      <p:sp>
        <p:nvSpPr>
          <p:cNvPr id="3" name="Content Placeholder 2"/>
          <p:cNvSpPr>
            <a:spLocks noGrp="1"/>
          </p:cNvSpPr>
          <p:nvPr>
            <p:ph idx="1"/>
          </p:nvPr>
        </p:nvSpPr>
        <p:spPr/>
        <p:txBody>
          <a:bodyPr/>
          <a:lstStyle/>
          <a:p>
            <a:r>
              <a:rPr lang="en-US" dirty="0"/>
              <a:t>You can add metadata to your web pages by placing &lt;meta&gt; tags inside the header of the document which is represented by </a:t>
            </a:r>
            <a:r>
              <a:rPr lang="en-US" b="1" dirty="0"/>
              <a:t>&lt;head&gt;</a:t>
            </a:r>
            <a:r>
              <a:rPr lang="en-US" dirty="0"/>
              <a:t> and </a:t>
            </a:r>
            <a:r>
              <a:rPr lang="en-US" b="1" dirty="0"/>
              <a:t>&lt;/head&gt;</a:t>
            </a:r>
            <a:r>
              <a:rPr lang="en-US" dirty="0"/>
              <a:t> tags. A meta tag can have following attributes in addition to core attributes −</a:t>
            </a:r>
          </a:p>
          <a:p>
            <a:r>
              <a:rPr lang="en-US" dirty="0"/>
              <a:t/>
            </a:r>
            <a:br>
              <a:rPr lang="en-US" dirty="0"/>
            </a:br>
            <a:endParaRPr lang="en-IN" dirty="0"/>
          </a:p>
        </p:txBody>
      </p:sp>
    </p:spTree>
    <p:extLst>
      <p:ext uri="{BB962C8B-B14F-4D97-AF65-F5344CB8AC3E}">
        <p14:creationId xmlns="" xmlns:p14="http://schemas.microsoft.com/office/powerpoint/2010/main" val="202623149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29972" t="23106" r="4972" b="22538"/>
          <a:stretch/>
        </p:blipFill>
        <p:spPr bwMode="auto">
          <a:xfrm>
            <a:off x="0" y="0"/>
            <a:ext cx="8915400"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96565197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Specifying </a:t>
            </a:r>
            <a:r>
              <a:rPr lang="en-IN" dirty="0" smtClean="0"/>
              <a:t>Keywords</a:t>
            </a:r>
            <a:endParaRPr lang="en-IN" dirty="0"/>
          </a:p>
        </p:txBody>
      </p:sp>
      <p:sp>
        <p:nvSpPr>
          <p:cNvPr id="3" name="Content Placeholder 2"/>
          <p:cNvSpPr>
            <a:spLocks noGrp="1"/>
          </p:cNvSpPr>
          <p:nvPr>
            <p:ph idx="1"/>
          </p:nvPr>
        </p:nvSpPr>
        <p:spPr/>
        <p:txBody>
          <a:bodyPr/>
          <a:lstStyle/>
          <a:p>
            <a:r>
              <a:rPr lang="en-US" dirty="0"/>
              <a:t>You can use &lt;meta&gt; tag to specify important keywords related to the document and later these keywords are used by the search engines while indexing your webpage for searching purpose.</a:t>
            </a:r>
          </a:p>
          <a:p>
            <a:r>
              <a:rPr lang="en-US" dirty="0"/>
              <a:t/>
            </a:r>
            <a:br>
              <a:rPr lang="en-US" dirty="0"/>
            </a:br>
            <a:endParaRPr lang="en-IN" dirty="0"/>
          </a:p>
        </p:txBody>
      </p:sp>
    </p:spTree>
    <p:extLst>
      <p:ext uri="{BB962C8B-B14F-4D97-AF65-F5344CB8AC3E}">
        <p14:creationId xmlns="" xmlns:p14="http://schemas.microsoft.com/office/powerpoint/2010/main" val="5607950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a:buNone/>
            </a:pPr>
            <a:r>
              <a:rPr lang="en-IN" dirty="0"/>
              <a:t>&lt;!DOCTYPE html&gt;</a:t>
            </a:r>
          </a:p>
          <a:p>
            <a:pPr>
              <a:buNone/>
            </a:pPr>
            <a:r>
              <a:rPr lang="en-IN" dirty="0"/>
              <a:t>&lt;html&gt;</a:t>
            </a:r>
          </a:p>
          <a:p>
            <a:pPr>
              <a:buNone/>
            </a:pPr>
            <a:endParaRPr lang="en-IN" dirty="0"/>
          </a:p>
          <a:p>
            <a:pPr>
              <a:buNone/>
            </a:pPr>
            <a:r>
              <a:rPr lang="en-IN" dirty="0"/>
              <a:t>&lt;head&gt;</a:t>
            </a:r>
          </a:p>
          <a:p>
            <a:pPr>
              <a:buNone/>
            </a:pPr>
            <a:r>
              <a:rPr lang="en-IN" dirty="0"/>
              <a:t>    &lt;title&gt;Meta Tags Example&lt;/title&gt;</a:t>
            </a:r>
          </a:p>
          <a:p>
            <a:pPr>
              <a:buNone/>
            </a:pPr>
            <a:r>
              <a:rPr lang="en-IN" dirty="0"/>
              <a:t>    &lt;meta name="keywords" content="HTML, Meta Tags, Metadata" /&gt;</a:t>
            </a:r>
          </a:p>
          <a:p>
            <a:pPr>
              <a:buNone/>
            </a:pPr>
            <a:r>
              <a:rPr lang="en-IN" dirty="0"/>
              <a:t>&lt;/head&gt;</a:t>
            </a:r>
          </a:p>
          <a:p>
            <a:pPr>
              <a:buNone/>
            </a:pPr>
            <a:endParaRPr lang="en-IN" dirty="0"/>
          </a:p>
          <a:p>
            <a:pPr>
              <a:buNone/>
            </a:pPr>
            <a:r>
              <a:rPr lang="en-IN" dirty="0"/>
              <a:t>&lt;body&gt;</a:t>
            </a:r>
          </a:p>
          <a:p>
            <a:pPr>
              <a:buNone/>
            </a:pPr>
            <a:r>
              <a:rPr lang="en-IN" dirty="0"/>
              <a:t>    &lt;p&gt;Hello HTML5!&lt;/p&gt;</a:t>
            </a:r>
          </a:p>
          <a:p>
            <a:pPr>
              <a:buNone/>
            </a:pPr>
            <a:r>
              <a:rPr lang="en-IN" dirty="0"/>
              <a:t>&lt;/body&gt;</a:t>
            </a:r>
          </a:p>
          <a:p>
            <a:pPr>
              <a:buNone/>
            </a:pPr>
            <a:endParaRPr lang="en-IN" dirty="0"/>
          </a:p>
          <a:p>
            <a:pPr>
              <a:buNone/>
            </a:pPr>
            <a:r>
              <a:rPr lang="en-IN" dirty="0"/>
              <a:t>&lt;/html&gt;</a:t>
            </a:r>
          </a:p>
          <a:p>
            <a:pPr>
              <a:buNone/>
            </a:pPr>
            <a:endParaRPr lang="en-IN" dirty="0"/>
          </a:p>
        </p:txBody>
      </p:sp>
    </p:spTree>
    <p:extLst>
      <p:ext uri="{BB962C8B-B14F-4D97-AF65-F5344CB8AC3E}">
        <p14:creationId xmlns="" xmlns:p14="http://schemas.microsoft.com/office/powerpoint/2010/main" val="17302136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4247</TotalTime>
  <Words>11680</Words>
  <Application>Microsoft Office PowerPoint</Application>
  <PresentationFormat>On-screen Show (4:3)</PresentationFormat>
  <Paragraphs>2278</Paragraphs>
  <Slides>265</Slides>
  <Notes>1</Notes>
  <HiddenSlides>0</HiddenSlides>
  <MMClips>0</MMClips>
  <ScaleCrop>false</ScaleCrop>
  <HeadingPairs>
    <vt:vector size="4" baseType="variant">
      <vt:variant>
        <vt:lpstr>Theme</vt:lpstr>
      </vt:variant>
      <vt:variant>
        <vt:i4>1</vt:i4>
      </vt:variant>
      <vt:variant>
        <vt:lpstr>Slide Titles</vt:lpstr>
      </vt:variant>
      <vt:variant>
        <vt:i4>265</vt:i4>
      </vt:variant>
    </vt:vector>
  </HeadingPairs>
  <TitlesOfParts>
    <vt:vector size="266" baseType="lpstr">
      <vt:lpstr>Office Theme</vt:lpstr>
      <vt:lpstr>HTML</vt:lpstr>
      <vt:lpstr>Slide 2</vt:lpstr>
      <vt:lpstr>Why to Learn HTML? </vt:lpstr>
      <vt:lpstr>HTML Document Structure</vt:lpstr>
      <vt:lpstr>HTML - Basic Tags</vt:lpstr>
      <vt:lpstr>Heading Tag </vt:lpstr>
      <vt:lpstr>Paragraph Tag</vt:lpstr>
      <vt:lpstr>Slide 8</vt:lpstr>
      <vt:lpstr> Line Break Tag  </vt:lpstr>
      <vt:lpstr>Slide 10</vt:lpstr>
      <vt:lpstr>Centering Content</vt:lpstr>
      <vt:lpstr>Horizontal Lines</vt:lpstr>
      <vt:lpstr>Slide 13</vt:lpstr>
      <vt:lpstr>Preserve Formatting</vt:lpstr>
      <vt:lpstr>Slide 15</vt:lpstr>
      <vt:lpstr>Nonbreaking Spaces</vt:lpstr>
      <vt:lpstr>HTML - Elements</vt:lpstr>
      <vt:lpstr>Slide 18</vt:lpstr>
      <vt:lpstr>Nested HTML Elements</vt:lpstr>
      <vt:lpstr>HTML - Attributes</vt:lpstr>
      <vt:lpstr>Slide 21</vt:lpstr>
      <vt:lpstr>Slide 22</vt:lpstr>
      <vt:lpstr>Core Attributes</vt:lpstr>
      <vt:lpstr>The Id Attribute</vt:lpstr>
      <vt:lpstr>Slide 25</vt:lpstr>
      <vt:lpstr>The title Attribute</vt:lpstr>
      <vt:lpstr>Slide 27</vt:lpstr>
      <vt:lpstr>The class Attribute</vt:lpstr>
      <vt:lpstr>Slide 29</vt:lpstr>
      <vt:lpstr>The style Attribute</vt:lpstr>
      <vt:lpstr>Slide 31</vt:lpstr>
      <vt:lpstr>Internationalization Attributes</vt:lpstr>
      <vt:lpstr>The dir Attribute</vt:lpstr>
      <vt:lpstr>Slide 34</vt:lpstr>
      <vt:lpstr>Slide 35</vt:lpstr>
      <vt:lpstr>The lang Attribute</vt:lpstr>
      <vt:lpstr>Slide 37</vt:lpstr>
      <vt:lpstr>HTML - Formatting</vt:lpstr>
      <vt:lpstr>Bold Text</vt:lpstr>
      <vt:lpstr>Slide 40</vt:lpstr>
      <vt:lpstr>Italic Text</vt:lpstr>
      <vt:lpstr>Slide 42</vt:lpstr>
      <vt:lpstr>Underlined Text</vt:lpstr>
      <vt:lpstr>Slide 44</vt:lpstr>
      <vt:lpstr>Strike Text</vt:lpstr>
      <vt:lpstr>Slide 46</vt:lpstr>
      <vt:lpstr>Monospaced Font</vt:lpstr>
      <vt:lpstr>Slide 48</vt:lpstr>
      <vt:lpstr>Superscript Text</vt:lpstr>
      <vt:lpstr>Slide 50</vt:lpstr>
      <vt:lpstr>Subscript Text</vt:lpstr>
      <vt:lpstr>Slide 52</vt:lpstr>
      <vt:lpstr>Inserted Text</vt:lpstr>
      <vt:lpstr>Slide 54</vt:lpstr>
      <vt:lpstr>Deleted Text</vt:lpstr>
      <vt:lpstr>Larger Text</vt:lpstr>
      <vt:lpstr>Slide 57</vt:lpstr>
      <vt:lpstr>Smaller Text</vt:lpstr>
      <vt:lpstr>Slide 59</vt:lpstr>
      <vt:lpstr>Grouping Content</vt:lpstr>
      <vt:lpstr>Slide 61</vt:lpstr>
      <vt:lpstr>The &lt;span&gt;</vt:lpstr>
      <vt:lpstr>Slide 63</vt:lpstr>
      <vt:lpstr>HTML - Phrase Tags</vt:lpstr>
      <vt:lpstr>Emphasized Text</vt:lpstr>
      <vt:lpstr>Slide 66</vt:lpstr>
      <vt:lpstr>Marked Text</vt:lpstr>
      <vt:lpstr>Slide 68</vt:lpstr>
      <vt:lpstr>Strong Text</vt:lpstr>
      <vt:lpstr>Slide 70</vt:lpstr>
      <vt:lpstr>Text Abbreviation</vt:lpstr>
      <vt:lpstr>Slide 72</vt:lpstr>
      <vt:lpstr>Acronym Element</vt:lpstr>
      <vt:lpstr>Slide 74</vt:lpstr>
      <vt:lpstr>Text Direction</vt:lpstr>
      <vt:lpstr>Slide 76</vt:lpstr>
      <vt:lpstr>Special Terms</vt:lpstr>
      <vt:lpstr>Slide 78</vt:lpstr>
      <vt:lpstr>Quoting Text</vt:lpstr>
      <vt:lpstr>Slide 80</vt:lpstr>
      <vt:lpstr>Short Quotations</vt:lpstr>
      <vt:lpstr>Slide 82</vt:lpstr>
      <vt:lpstr>Text Citations</vt:lpstr>
      <vt:lpstr>Slide 84</vt:lpstr>
      <vt:lpstr>Computer Code</vt:lpstr>
      <vt:lpstr>Slide 86</vt:lpstr>
      <vt:lpstr>Keyboard Text</vt:lpstr>
      <vt:lpstr>Slide 88</vt:lpstr>
      <vt:lpstr>Programming Variables</vt:lpstr>
      <vt:lpstr>Slide 90</vt:lpstr>
      <vt:lpstr>Program Output</vt:lpstr>
      <vt:lpstr>Slide 92</vt:lpstr>
      <vt:lpstr>Address Text</vt:lpstr>
      <vt:lpstr>Slide 94</vt:lpstr>
      <vt:lpstr>HTML - Meta Tags</vt:lpstr>
      <vt:lpstr>Adding Meta Tags to Your Documents</vt:lpstr>
      <vt:lpstr>Slide 97</vt:lpstr>
      <vt:lpstr>Specifying Keywords</vt:lpstr>
      <vt:lpstr>Slide 99</vt:lpstr>
      <vt:lpstr>Document Description</vt:lpstr>
      <vt:lpstr>Slide 101</vt:lpstr>
      <vt:lpstr>Document Revision Date</vt:lpstr>
      <vt:lpstr>Slide 103</vt:lpstr>
      <vt:lpstr>Document Refreshing</vt:lpstr>
      <vt:lpstr>Slide 105</vt:lpstr>
      <vt:lpstr>Page Redirection</vt:lpstr>
      <vt:lpstr>Slide 107</vt:lpstr>
      <vt:lpstr>Setting Cookies</vt:lpstr>
      <vt:lpstr>Slide 109</vt:lpstr>
      <vt:lpstr>Setting Author Name</vt:lpstr>
      <vt:lpstr>Slide 111</vt:lpstr>
      <vt:lpstr>Specify Character Set</vt:lpstr>
      <vt:lpstr>Slide 113</vt:lpstr>
      <vt:lpstr>HTML - Comments</vt:lpstr>
      <vt:lpstr>Slide 115</vt:lpstr>
      <vt:lpstr>Valid vs Invalid Comments</vt:lpstr>
      <vt:lpstr>Slide 117</vt:lpstr>
      <vt:lpstr>Invalid comment</vt:lpstr>
      <vt:lpstr>Multiline Comments</vt:lpstr>
      <vt:lpstr>Slide 120</vt:lpstr>
      <vt:lpstr>HTML - Images</vt:lpstr>
      <vt:lpstr>Insert Image</vt:lpstr>
      <vt:lpstr>Slide 123</vt:lpstr>
      <vt:lpstr>Set Image Width/Height</vt:lpstr>
      <vt:lpstr>Slide 125</vt:lpstr>
      <vt:lpstr>Set Image Border  </vt:lpstr>
      <vt:lpstr>Set Image Alignment</vt:lpstr>
      <vt:lpstr>Slide 128</vt:lpstr>
      <vt:lpstr>HTML - Tables</vt:lpstr>
      <vt:lpstr>Slide 130</vt:lpstr>
      <vt:lpstr>Table Heading</vt:lpstr>
      <vt:lpstr>Slide 132</vt:lpstr>
      <vt:lpstr>Cellpadding and Cellspacing Attributes</vt:lpstr>
      <vt:lpstr>Slide 134</vt:lpstr>
      <vt:lpstr>Colspan and Rowspan Attributes </vt:lpstr>
      <vt:lpstr>Slide 136</vt:lpstr>
      <vt:lpstr>Tables Backgrounds</vt:lpstr>
      <vt:lpstr>Slide 138</vt:lpstr>
      <vt:lpstr>Table Height and Width</vt:lpstr>
      <vt:lpstr>Slide 140</vt:lpstr>
      <vt:lpstr>Table Caption</vt:lpstr>
      <vt:lpstr>Slide 142</vt:lpstr>
      <vt:lpstr>Table Header, Body, and Footer</vt:lpstr>
      <vt:lpstr>Slide 144</vt:lpstr>
      <vt:lpstr>Nested Tables</vt:lpstr>
      <vt:lpstr>Slide 146</vt:lpstr>
      <vt:lpstr>HTML - Lists</vt:lpstr>
      <vt:lpstr>HTML Unordered Lists</vt:lpstr>
      <vt:lpstr>Slide 149</vt:lpstr>
      <vt:lpstr>The type Attribute</vt:lpstr>
      <vt:lpstr>Slide 151</vt:lpstr>
      <vt:lpstr>HTML Ordered Lists</vt:lpstr>
      <vt:lpstr>Slide 153</vt:lpstr>
      <vt:lpstr>The type Attribute</vt:lpstr>
      <vt:lpstr>Slide 155</vt:lpstr>
      <vt:lpstr>Slide 156</vt:lpstr>
      <vt:lpstr>The start Attribute</vt:lpstr>
      <vt:lpstr>Slide 158</vt:lpstr>
      <vt:lpstr>Slide 159</vt:lpstr>
      <vt:lpstr>HTML Definition Lists</vt:lpstr>
      <vt:lpstr>Slide 161</vt:lpstr>
      <vt:lpstr>HTML - Text Links</vt:lpstr>
      <vt:lpstr>  Linking Documents  </vt:lpstr>
      <vt:lpstr>Slide 164</vt:lpstr>
      <vt:lpstr>The target Attribute</vt:lpstr>
      <vt:lpstr>Slide 166</vt:lpstr>
      <vt:lpstr>Linking to a Page Section</vt:lpstr>
      <vt:lpstr>HTML - Image Links</vt:lpstr>
      <vt:lpstr>Slide 169</vt:lpstr>
      <vt:lpstr>HTML - Frames</vt:lpstr>
      <vt:lpstr>Creating Frames</vt:lpstr>
      <vt:lpstr>Slide 172</vt:lpstr>
      <vt:lpstr>HTML - Blocks</vt:lpstr>
      <vt:lpstr>Block Elements</vt:lpstr>
      <vt:lpstr>Inline Elements</vt:lpstr>
      <vt:lpstr>Grouping HTML Elements</vt:lpstr>
      <vt:lpstr>The &lt;div&gt; tag</vt:lpstr>
      <vt:lpstr>Slide 178</vt:lpstr>
      <vt:lpstr>The &lt;span&gt; tag</vt:lpstr>
      <vt:lpstr>Slide 180</vt:lpstr>
      <vt:lpstr>HTML - Backgrounds</vt:lpstr>
      <vt:lpstr>Html Background with Colors</vt:lpstr>
      <vt:lpstr>Slide 183</vt:lpstr>
      <vt:lpstr>Html Background with Images</vt:lpstr>
      <vt:lpstr>HTML - Colors</vt:lpstr>
      <vt:lpstr>HTML Color Coding Methods</vt:lpstr>
      <vt:lpstr>HTML Colors - Color Names</vt:lpstr>
      <vt:lpstr>W3C Standard 16 Colors</vt:lpstr>
      <vt:lpstr>Slide 189</vt:lpstr>
      <vt:lpstr>HTML Colors - Hex Codes</vt:lpstr>
      <vt:lpstr>Slide 191</vt:lpstr>
      <vt:lpstr>Slide 192</vt:lpstr>
      <vt:lpstr>HTML Colors - RGB Values </vt:lpstr>
      <vt:lpstr>Slide 194</vt:lpstr>
      <vt:lpstr>Slide 195</vt:lpstr>
      <vt:lpstr>Browser Safe Colors</vt:lpstr>
      <vt:lpstr>Slide 197</vt:lpstr>
      <vt:lpstr>Slide 198</vt:lpstr>
      <vt:lpstr>HTML - Fonts</vt:lpstr>
      <vt:lpstr>Set Font Size</vt:lpstr>
      <vt:lpstr>Slide 201</vt:lpstr>
      <vt:lpstr>Relative Font Size</vt:lpstr>
      <vt:lpstr>Setting Font Face</vt:lpstr>
      <vt:lpstr>Slide 204</vt:lpstr>
      <vt:lpstr>Slide 205</vt:lpstr>
      <vt:lpstr>Slide 206</vt:lpstr>
      <vt:lpstr>Setting Font Color </vt:lpstr>
      <vt:lpstr>Slide 208</vt:lpstr>
      <vt:lpstr>The &lt;basefont&gt; Element  </vt:lpstr>
      <vt:lpstr>Slide 210</vt:lpstr>
      <vt:lpstr>HTML - Forms</vt:lpstr>
      <vt:lpstr>Slide 212</vt:lpstr>
      <vt:lpstr>Form Attributes </vt:lpstr>
      <vt:lpstr>HTML Form Controls</vt:lpstr>
      <vt:lpstr>Text Input Controls</vt:lpstr>
      <vt:lpstr>Single-line text input controls</vt:lpstr>
      <vt:lpstr>Slide 217</vt:lpstr>
      <vt:lpstr>Password input controls</vt:lpstr>
      <vt:lpstr>Slide 219</vt:lpstr>
      <vt:lpstr>Multiple-Line Text Input Controls</vt:lpstr>
      <vt:lpstr>Slide 221</vt:lpstr>
      <vt:lpstr>Slide 222</vt:lpstr>
      <vt:lpstr>Checkbox Control</vt:lpstr>
      <vt:lpstr>Slide 224</vt:lpstr>
      <vt:lpstr>Slide 225</vt:lpstr>
      <vt:lpstr>Attributes</vt:lpstr>
      <vt:lpstr>Radio Button Control</vt:lpstr>
      <vt:lpstr>Slide 228</vt:lpstr>
      <vt:lpstr>Attributes</vt:lpstr>
      <vt:lpstr>Select Box Control</vt:lpstr>
      <vt:lpstr>Slide 231</vt:lpstr>
      <vt:lpstr>Attributes</vt:lpstr>
      <vt:lpstr>Slide 233</vt:lpstr>
      <vt:lpstr>Following is the list of important attributes of &lt;option&gt; tag − </vt:lpstr>
      <vt:lpstr>File Upload Box</vt:lpstr>
      <vt:lpstr>Slide 236</vt:lpstr>
      <vt:lpstr>Attributes</vt:lpstr>
      <vt:lpstr>Button Controls</vt:lpstr>
      <vt:lpstr>Slide 239</vt:lpstr>
      <vt:lpstr>Slide 240</vt:lpstr>
      <vt:lpstr>Hidden Form Controls </vt:lpstr>
      <vt:lpstr>Slide 242</vt:lpstr>
      <vt:lpstr>HTML - Embed Multimedia</vt:lpstr>
      <vt:lpstr>Supported Video Types</vt:lpstr>
      <vt:lpstr>Slide 245</vt:lpstr>
      <vt:lpstr>HTML - Marquees</vt:lpstr>
      <vt:lpstr>Slide 247</vt:lpstr>
      <vt:lpstr>Slide 248</vt:lpstr>
      <vt:lpstr>Slide 249</vt:lpstr>
      <vt:lpstr>Slide 250</vt:lpstr>
      <vt:lpstr>  HTML - Header  </vt:lpstr>
      <vt:lpstr>Slide 252</vt:lpstr>
      <vt:lpstr>The HTML &lt;title&gt; Tag</vt:lpstr>
      <vt:lpstr>The HTML &lt;meta&gt; Tag</vt:lpstr>
      <vt:lpstr>The HTML &lt;base&gt; Tag</vt:lpstr>
      <vt:lpstr>The HTML &lt;link&gt; Tag</vt:lpstr>
      <vt:lpstr>The HTML &lt;style&gt; Tag</vt:lpstr>
      <vt:lpstr>Slide 258</vt:lpstr>
      <vt:lpstr>The HTML &lt;style&gt; Tag</vt:lpstr>
      <vt:lpstr>Slide 260</vt:lpstr>
      <vt:lpstr>The HTML &lt;script&gt; Tag</vt:lpstr>
      <vt:lpstr>Slide 262</vt:lpstr>
      <vt:lpstr>Vedio tag</vt:lpstr>
      <vt:lpstr>Audio tag</vt:lpstr>
      <vt:lpstr>Slide 265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sharmaji</dc:creator>
  <cp:lastModifiedBy>vivek chouhan</cp:lastModifiedBy>
  <cp:revision>85</cp:revision>
  <dcterms:created xsi:type="dcterms:W3CDTF">2006-08-16T00:00:00Z</dcterms:created>
  <dcterms:modified xsi:type="dcterms:W3CDTF">2024-09-05T09:29:48Z</dcterms:modified>
</cp:coreProperties>
</file>