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8.png" ContentType="image/png"/>
  <Override PartName="/ppt/media/image22.png" ContentType="image/png"/>
  <Override PartName="/ppt/media/image21.png" ContentType="image/png"/>
  <Override PartName="/ppt/media/image39.png" ContentType="image/png"/>
  <Override PartName="/ppt/media/image19.wmf" ContentType="image/x-wmf"/>
  <Override PartName="/ppt/media/image27.png" ContentType="image/png"/>
  <Override PartName="/ppt/media/image32.png" ContentType="image/png"/>
  <Override PartName="/ppt/media/image12.wmf" ContentType="image/x-wmf"/>
  <Override PartName="/ppt/media/image26.png" ContentType="image/png"/>
  <Override PartName="/ppt/media/image31.png" ContentType="image/png"/>
  <Override PartName="/ppt/media/image11.wmf" ContentType="image/x-wmf"/>
  <Override PartName="/ppt/media/image13.jpeg" ContentType="image/jpeg"/>
  <Override PartName="/ppt/media/image25.png" ContentType="image/png"/>
  <Override PartName="/ppt/media/image30.png" ContentType="image/png"/>
  <Override PartName="/ppt/media/image10.wmf" ContentType="image/x-wmf"/>
  <Override PartName="/ppt/media/image37.png" ContentType="image/png"/>
  <Override PartName="/ppt/media/image17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38.png" ContentType="image/png"/>
  <Override PartName="/ppt/media/image18.wmf" ContentType="image/x-wmf"/>
  <Override PartName="/ppt/media/image5.jpeg" ContentType="image/jpeg"/>
  <Override PartName="/ppt/media/image41.png" ContentType="image/png"/>
  <Override PartName="/ppt/media/image16.png" ContentType="image/png"/>
  <Override PartName="/ppt/media/image23.png" ContentType="image/png"/>
  <Override PartName="/ppt/media/image20.jpeg" ContentType="image/jpeg"/>
  <Override PartName="/ppt/media/image4.wmf" ContentType="image/x-wmf"/>
  <Override PartName="/ppt/media/image14.png" ContentType="image/png"/>
  <Override PartName="/ppt/media/image2.wmf" ContentType="image/x-wmf"/>
  <Override PartName="/ppt/media/image40.png" ContentType="image/png"/>
  <Override PartName="/ppt/media/image15.png" ContentType="image/png"/>
  <Override PartName="/ppt/media/image3.wmf" ContentType="image/x-wmf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D3ADD5-80DD-495C-AA17-75B8238880B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You will need to enable post fix operators by importing scala.language.postfixOps to stop IntelliJ giving you a warning.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You will need to enable post fix operators by importing scala.language.postfixOps to stop IntelliJ giving you a warning.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You will need to enable post fix operators by importing scala.language.postfixOps to stop IntelliJ giving you a warning.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Squiggly arrows are basically saying “Ignore this and look at that”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~&gt; Ignore the left look at right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&lt;~ Ignore right look at left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Squiggly arrows are basically saying “Ignore this and look at that”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~&gt; Ignore the left look at right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&lt;~ Ignore right look at left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Squiggly arrows are basically saying “Ignore this and look at that”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~&gt; Ignore the left look at right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&lt;~ Ignore right look at left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Squiggly arrows are basically saying “Ignore this and look at that”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~&gt; Ignore the left look at right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&lt;~ Ignore right look at left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Squiggly arrows are basically saying “Ignore this and look at that”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~&gt; Ignore the left look at right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&lt;~ Ignore right look at left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Ordering is important here. </a:t>
            </a:r>
            <a:endParaRPr/>
          </a:p>
          <a:p>
            <a:r>
              <a:rPr lang="en-GB" sz="2000">
                <a:latin typeface="Arial"/>
              </a:rPr>
              <a:t>If I fails it will try V then X.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A ~ B simply means, match A then match B.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There's 2 things going on here.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The ~ parser combinator and the ~ type.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This is confusing.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 Type should be a tuple, if I were to create this library I'd use tuples instead of ~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A ~ B simply means, match A then match B.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There's 2 things going on here.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The ~ parser combinator and the ~ type.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This is confusing.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~ Type should be a tuple, if I were to create this library I'd use tuples instead of ~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20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20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20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3840" cy="248040"/>
          </a:xfrm>
          <a:prstGeom prst="rect">
            <a:avLst/>
          </a:prstGeom>
          <a:ln>
            <a:noFill/>
          </a:ln>
        </p:spPr>
      </p:pic>
      <p:pic>
        <p:nvPicPr>
          <p:cNvPr id="1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2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3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560" cy="14256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480" cy="9252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0" y="0"/>
            <a:ext cx="9141120" cy="5142240"/>
          </a:xfrm>
          <a:prstGeom prst="rect">
            <a:avLst/>
          </a:prstGeom>
          <a:solidFill>
            <a:srgbClr val="ff7500"/>
          </a:solidFill>
          <a:ln w="25560">
            <a:noFill/>
          </a:ln>
        </p:spPr>
      </p:sp>
      <p:sp>
        <p:nvSpPr>
          <p:cNvPr id="6" name="CustomShape 2"/>
          <p:cNvSpPr/>
          <p:nvPr/>
        </p:nvSpPr>
        <p:spPr>
          <a:xfrm flipV="1">
            <a:off x="0" y="2568240"/>
            <a:ext cx="8674200" cy="210492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7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74000" y="2733840"/>
            <a:ext cx="1384920" cy="50076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77720" y="2708280"/>
            <a:ext cx="1597320" cy="1666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GB" sz="1100">
                <a:solidFill>
                  <a:srgbClr val="4b4c4d"/>
                </a:solidFill>
                <a:latin typeface="Verdana"/>
              </a:rPr>
              <a:t>www.autoscout24.com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3840" cy="248040"/>
          </a:xfrm>
          <a:prstGeom prst="rect">
            <a:avLst/>
          </a:prstGeom>
          <a:ln>
            <a:noFill/>
          </a:ln>
        </p:spPr>
      </p:pic>
      <p:pic>
        <p:nvPicPr>
          <p:cNvPr id="46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47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48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560" cy="14256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480" cy="9252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200" cy="9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3840" cy="248040"/>
          </a:xfrm>
          <a:prstGeom prst="rect">
            <a:avLst/>
          </a:prstGeom>
          <a:ln>
            <a:noFill/>
          </a:ln>
        </p:spPr>
      </p:pic>
      <p:pic>
        <p:nvPicPr>
          <p:cNvPr id="87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88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560" cy="133560"/>
          </a:xfrm>
          <a:prstGeom prst="rect">
            <a:avLst/>
          </a:prstGeom>
          <a:ln>
            <a:noFill/>
          </a:ln>
        </p:spPr>
      </p:pic>
      <p:pic>
        <p:nvPicPr>
          <p:cNvPr id="89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560" cy="14256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480" cy="9252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9141120" cy="5142240"/>
          </a:xfrm>
          <a:prstGeom prst="rect">
            <a:avLst/>
          </a:prstGeom>
          <a:solidFill>
            <a:srgbClr val="b6b7b8"/>
          </a:solidFill>
          <a:ln w="25560">
            <a:noFill/>
          </a:ln>
        </p:spPr>
      </p:sp>
      <p:sp>
        <p:nvSpPr>
          <p:cNvPr id="92" name="CustomShape 2"/>
          <p:cNvSpPr/>
          <p:nvPr/>
        </p:nvSpPr>
        <p:spPr>
          <a:xfrm flipV="1">
            <a:off x="720" y="651240"/>
            <a:ext cx="5145840" cy="1159560"/>
          </a:xfrm>
          <a:prstGeom prst="round1Rect">
            <a:avLst>
              <a:gd name="adj" fmla="val 23540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93" name="Grafik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017920" y="4592160"/>
            <a:ext cx="663840" cy="248040"/>
          </a:xfrm>
          <a:prstGeom prst="rect">
            <a:avLst/>
          </a:prstGeom>
          <a:ln>
            <a:noFill/>
          </a:ln>
        </p:spPr>
      </p:pic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68360" y="3111840"/>
            <a:ext cx="6118200" cy="97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18000" anchor="b"/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Scala School</a:t>
            </a:r>
            <a:endParaRPr/>
          </a:p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68360" y="4191840"/>
            <a:ext cx="6118200" cy="32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b"/>
          <a:p>
            <a:pPr>
              <a:lnSpc>
                <a:spcPct val="100000"/>
              </a:lnSpc>
            </a:pPr>
            <a:r>
              <a:rPr lang="en-GB" sz="1500">
                <a:solidFill>
                  <a:srgbClr val="4b4c4d"/>
                </a:solidFill>
                <a:latin typeface="Verdana"/>
              </a:rPr>
              <a:t>16.02.2016 Matthew Lloyd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But wait that seems silly? Can't I make it repeat?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BE52DDB-7759-4981-8398-6B88CA75C466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1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Sure! By adding + or * on to the end of your parser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+ means 1 or more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* means 0 or more</a:t>
            </a:r>
            <a:endParaRPr/>
          </a:p>
        </p:txBody>
      </p:sp>
      <p:pic>
        <p:nvPicPr>
          <p:cNvPr id="1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520000"/>
            <a:ext cx="6070320" cy="9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But I want a number not a list of numbers!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E953506-7C3B-4112-AF74-068C6FBC56CF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Well use ^^ to map the result!</a:t>
            </a:r>
            <a:endParaRPr/>
          </a:p>
        </p:txBody>
      </p:sp>
      <p:pic>
        <p:nvPicPr>
          <p:cNvPr id="1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72000"/>
            <a:ext cx="7797600" cy="67248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>
            <a:off x="763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Be aware that sometimes you will need to place parentheses around parsers for it to make sense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4b4c4d"/>
                </a:solidFill>
                <a:latin typeface="Verdana"/>
              </a:rPr>
              <a:t>But I only need 3 Xs, It should fail if there's more. Can I do that?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A6AD88F-4ABE-4469-9E7E-CBF089CE061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Yes! You can use the repN parser!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763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It will match exactly 3 repetitions of the parser</a:t>
            </a:r>
            <a:endParaRPr/>
          </a:p>
        </p:txBody>
      </p:sp>
      <p:pic>
        <p:nvPicPr>
          <p:cNvPr id="2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728000"/>
            <a:ext cx="8839080" cy="7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But there's a bunch of junk I don't care about in the string.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How do I ignore it?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73C6DA9-7582-456F-BD17-646E4034E11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1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So lets take the example of a JSON array, 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where we don't care about the square brackets: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619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You use the squiggly arrow operators ~&gt; and &lt;~ !</a:t>
            </a:r>
            <a:endParaRPr/>
          </a:p>
        </p:txBody>
      </p:sp>
      <p:pic>
        <p:nvPicPr>
          <p:cNvPr id="2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990800"/>
            <a:ext cx="9143640" cy="8892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0" y="3803400"/>
            <a:ext cx="9143640" cy="44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But what if I have optional parts?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1AA98C7-3F78-4EC7-87F8-EC55B06E4F6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9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You can use the postfix ? operator!</a:t>
            </a:r>
            <a:endParaRPr/>
          </a:p>
        </p:txBody>
      </p:sp>
      <p:sp>
        <p:nvSpPr>
          <p:cNvPr id="220" name="CustomShape 6"/>
          <p:cNvSpPr/>
          <p:nvPr/>
        </p:nvSpPr>
        <p:spPr>
          <a:xfrm>
            <a:off x="619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Adding ? after the parser means it is optional</a:t>
            </a:r>
            <a:endParaRPr/>
          </a:p>
          <a:p>
            <a:r>
              <a:rPr lang="en-GB">
                <a:latin typeface="Arial"/>
              </a:rPr>
              <a:t>The parser will not fail if it is not there</a:t>
            </a:r>
            <a:endParaRPr/>
          </a:p>
          <a:p>
            <a:r>
              <a:rPr lang="en-GB">
                <a:latin typeface="Arial"/>
              </a:rPr>
              <a:t>However it means the type is now Option[T]</a:t>
            </a:r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" y="1380240"/>
            <a:ext cx="9143640" cy="179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How do I use them?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BF2CC33-CE2E-49A6-BFFD-9D79BAA4324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You'll need to add the Parser Combinator library to your build.sbt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It used to be part of the core language until it wasn't.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619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2304000"/>
            <a:ext cx="8119440" cy="131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How do I use them?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B622ABF-608A-4DB3-AEF4-C679B4ED837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3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Create a class and have it extend RegexParsers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Inside of that class you now have access to all of the parser methods</a:t>
            </a:r>
            <a:endParaRPr/>
          </a:p>
        </p:txBody>
      </p:sp>
      <p:sp>
        <p:nvSpPr>
          <p:cNvPr id="234" name="CustomShape 6"/>
          <p:cNvSpPr/>
          <p:nvPr/>
        </p:nvSpPr>
        <p:spPr>
          <a:xfrm>
            <a:off x="619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3680" y="1519920"/>
            <a:ext cx="6654240" cy="318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This is all very well and good, but what about real examples?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AA0C734-353C-44E7-9605-1B1F5BCA4C3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0" name="CustomShape 5"/>
          <p:cNvSpPr/>
          <p:nvPr/>
        </p:nvSpPr>
        <p:spPr>
          <a:xfrm>
            <a:off x="735480" y="80928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Okay then! Here's a (bad) JSON parser in 8 lines:</a:t>
            </a:r>
            <a:endParaRPr/>
          </a:p>
        </p:txBody>
      </p:sp>
      <p:sp>
        <p:nvSpPr>
          <p:cNvPr id="241" name="CustomShape 6"/>
          <p:cNvSpPr/>
          <p:nvPr/>
        </p:nvSpPr>
        <p:spPr>
          <a:xfrm>
            <a:off x="619560" y="319536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" y="1842480"/>
            <a:ext cx="9143640" cy="19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What's a Parser?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B621E90-B5E8-4213-8520-23F1D49A3196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1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Takes in a String and a Grammar and Transforms 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the string to something else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We are used to just seeing XML or JSON parsers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Scala gives us generic parsers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Think of them like super powerful Regular Expressions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043720"/>
            <a:ext cx="7081920" cy="76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do Parsers look like in Scala?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5A152EBF-8708-4038-B627-6319176784B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7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In their most basic form you can match a string, 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and transform in to a value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8440" y="2160000"/>
            <a:ext cx="3715560" cy="16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But I'm used to regular expressions, this seems like more work...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D9D244D-E942-4515-A04C-845504CD35B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3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Well Regular Expressions can be treated as parsers in Scala!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8120" y="1872000"/>
            <a:ext cx="587988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 </a:t>
            </a:r>
            <a:r>
              <a:rPr b="1" lang="en-GB">
                <a:solidFill>
                  <a:srgbClr val="4b4c4d"/>
                </a:solidFill>
                <a:latin typeface="Verdana"/>
              </a:rPr>
              <a:t>But that's still a string? How do I make it a number?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E5578BC-F03C-424C-ABBA-B02B365EE576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9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You can use the ^^ operator to transform it!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7520" y="1849320"/>
            <a:ext cx="5930640" cy="22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So how would I say "Some thing" OR "Other thing" ?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AA59883-39C0-438E-9B8B-EBD8B93AE26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5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Simple! Just use the | operator!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4560" y="1656000"/>
            <a:ext cx="568944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Okay cool but that seems pretty limited?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E32102B7-3BC3-419C-8DD0-10A2CE15CAF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1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Wait! You can join (compose) parsers together with ~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589040"/>
            <a:ext cx="5041440" cy="5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Okay cool but that seems pretty limited?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7D6CFF4-1DB3-406F-B51E-436A5BF25CD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7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Wait! You can join (compose) parsers together with ~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78" name="TextShape 6"/>
          <p:cNvSpPr txBox="1"/>
          <p:nvPr/>
        </p:nvSpPr>
        <p:spPr>
          <a:xfrm>
            <a:off x="686880" y="2279160"/>
            <a:ext cx="7317720" cy="1032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Composed parsers results are joined together with the ~ type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Think of ~ as a tuple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Maybe this syntax makes it more understandable:</a:t>
            </a:r>
            <a:endParaRPr/>
          </a:p>
        </p:txBody>
      </p:sp>
      <p:pic>
        <p:nvPicPr>
          <p:cNvPr id="1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589040"/>
            <a:ext cx="5041440" cy="57096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7040" y="3486240"/>
            <a:ext cx="5358960" cy="5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68360" y="249480"/>
            <a:ext cx="8205840" cy="53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What? No! That's not what I want! This is confusing!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68360" y="4704840"/>
            <a:ext cx="525492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Parser Combinators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68360" y="4569840"/>
            <a:ext cx="862560" cy="1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6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DADC1A4-E9FC-437E-96E2-5173717576E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744120" y="847080"/>
            <a:ext cx="6076440" cy="26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5" name="CustomShape 5"/>
          <p:cNvSpPr/>
          <p:nvPr/>
        </p:nvSpPr>
        <p:spPr>
          <a:xfrm>
            <a:off x="755640" y="789120"/>
            <a:ext cx="7811280" cy="3519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The reality is we never use the ~ type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Verdana"/>
              </a:rPr>
              <a:t>It's always transformed into other things using ^^</a:t>
            </a:r>
            <a:endParaRPr/>
          </a:p>
        </p:txBody>
      </p:sp>
      <p:pic>
        <p:nvPicPr>
          <p:cNvPr id="1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839600"/>
            <a:ext cx="9143640" cy="26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