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8.png" ContentType="image/png"/>
  <Override PartName="/ppt/media/image22.png" ContentType="image/png"/>
  <Override PartName="/ppt/media/image21.png" ContentType="image/png"/>
  <Override PartName="/ppt/media/image19.wmf" ContentType="image/x-wmf"/>
  <Override PartName="/ppt/media/image27.png" ContentType="image/png"/>
  <Override PartName="/ppt/media/image32.png" ContentType="image/png"/>
  <Override PartName="/ppt/media/image12.wmf" ContentType="image/x-wmf"/>
  <Override PartName="/ppt/media/image26.png" ContentType="image/png"/>
  <Override PartName="/ppt/media/image31.png" ContentType="image/png"/>
  <Override PartName="/ppt/media/image11.wmf" ContentType="image/x-wmf"/>
  <Override PartName="/ppt/media/image13.jpeg" ContentType="image/jpeg"/>
  <Override PartName="/ppt/media/image25.png" ContentType="image/png"/>
  <Override PartName="/ppt/media/image30.png" ContentType="image/png"/>
  <Override PartName="/ppt/media/image10.wmf" ContentType="image/x-wmf"/>
  <Override PartName="/ppt/media/image17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18.wmf" ContentType="image/x-wmf"/>
  <Override PartName="/ppt/media/image5.jpeg" ContentType="image/jpeg"/>
  <Override PartName="/ppt/media/image16.png" ContentType="image/png"/>
  <Override PartName="/ppt/media/image23.png" ContentType="image/png"/>
  <Override PartName="/ppt/media/image20.jpeg" ContentType="image/jpeg"/>
  <Override PartName="/ppt/media/image4.wmf" ContentType="image/x-wmf"/>
  <Override PartName="/ppt/media/image14.png" ContentType="image/png"/>
  <Override PartName="/ppt/media/image2.wmf" ContentType="image/x-wmf"/>
  <Override PartName="/ppt/media/image15.png" ContentType="image/png"/>
  <Override PartName="/ppt/media/image3.wmf" ContentType="image/x-wmf"/>
  <Override PartName="/ppt/media/image24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1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2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3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0" y="0"/>
            <a:ext cx="9141480" cy="5142600"/>
          </a:xfrm>
          <a:prstGeom prst="rect">
            <a:avLst/>
          </a:prstGeom>
          <a:solidFill>
            <a:srgbClr val="ff7500"/>
          </a:solidFill>
          <a:ln w="25560">
            <a:noFill/>
          </a:ln>
        </p:spPr>
      </p:sp>
      <p:sp>
        <p:nvSpPr>
          <p:cNvPr id="6" name="CustomShape 2"/>
          <p:cNvSpPr/>
          <p:nvPr/>
        </p:nvSpPr>
        <p:spPr>
          <a:xfrm flipV="1">
            <a:off x="0" y="2570040"/>
            <a:ext cx="8674560" cy="2105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7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74000" y="2733840"/>
            <a:ext cx="1385280" cy="50112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77720" y="2708280"/>
            <a:ext cx="1597680" cy="1670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GB" sz="1100">
                <a:solidFill>
                  <a:srgbClr val="4b4c4d"/>
                </a:solidFill>
                <a:latin typeface="Verdana"/>
              </a:rPr>
              <a:t>www.autoscout24.com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46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7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8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87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8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9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9141480" cy="5142600"/>
          </a:xfrm>
          <a:prstGeom prst="rect">
            <a:avLst/>
          </a:prstGeom>
          <a:solidFill>
            <a:srgbClr val="b6b7b8"/>
          </a:solidFill>
          <a:ln w="25560">
            <a:noFill/>
          </a:ln>
        </p:spPr>
      </p:sp>
      <p:sp>
        <p:nvSpPr>
          <p:cNvPr id="92" name="CustomShape 2"/>
          <p:cNvSpPr/>
          <p:nvPr/>
        </p:nvSpPr>
        <p:spPr>
          <a:xfrm flipV="1">
            <a:off x="720" y="653040"/>
            <a:ext cx="5146200" cy="1159920"/>
          </a:xfrm>
          <a:prstGeom prst="round1Rect">
            <a:avLst>
              <a:gd name="adj" fmla="val 23540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93" name="Grafik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111840"/>
            <a:ext cx="6118560" cy="97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18000" anchor="b"/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Scala School – Filters &amp; Action Composition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68360" y="4191840"/>
            <a:ext cx="611856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b"/>
          <a:p>
            <a:pPr>
              <a:lnSpc>
                <a:spcPct val="100000"/>
              </a:lnSpc>
            </a:pPr>
            <a:r>
              <a:rPr lang="en-GB" sz="1500">
                <a:solidFill>
                  <a:srgbClr val="4b4c4d"/>
                </a:solidFill>
                <a:latin typeface="Verdana"/>
              </a:rPr>
              <a:t>02.02.2016 Matthew Lloyd, Alexey Gravanov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GB" sz="2200">
                <a:solidFill>
                  <a:srgbClr val="4b4c4d"/>
                </a:solidFill>
                <a:latin typeface="Verdana"/>
              </a:rPr>
              <a:t>A Login Action –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4EF607C9-A2F4-4ECA-A7AE-4E7179317039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7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56000"/>
            <a:ext cx="8736480" cy="18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 - Usage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87BFC07F-8823-4065-BC58-8AB3AA16562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584000"/>
            <a:ext cx="6526800" cy="14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Advanced Login Action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F3FCA88D-6F41-4B21-9E94-973DA8EC6636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3F39F08-1D5A-44FB-83D0-D8EB2A7451B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3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want to be able to access our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once logged in.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pass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through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use a </a:t>
            </a:r>
            <a:r>
              <a:rPr lang="en-GB">
                <a:solidFill>
                  <a:srgbClr val="4b4c4d"/>
                </a:solidFill>
                <a:latin typeface="Courier New"/>
              </a:rPr>
              <a:t>WrappedRequest</a:t>
            </a:r>
            <a:r>
              <a:rPr lang="en-GB">
                <a:solidFill>
                  <a:srgbClr val="4b4c4d"/>
                </a:solidFill>
                <a:latin typeface="Verdana"/>
              </a:rPr>
              <a:t> to include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– Custom Request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F80837B-A469-4AE4-8144-27723728FE1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117520"/>
            <a:ext cx="8408880" cy="5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Implementation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1123ABAA-3552-48AB-A3E8-1672A65A0C8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224000"/>
            <a:ext cx="8352720" cy="27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Usage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10BADFF0-E918-4BF8-9A8B-931EFED3730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89640"/>
            <a:ext cx="8273520" cy="12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 it all together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5DAE4967-68F1-4AD3-8DE5-2167C68422DB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Putting it all together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7D15D02-6B8E-4F5C-8E97-C551E407C69F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Courier New"/>
              </a:rPr>
              <a:t>ActionBuilder</a:t>
            </a:r>
            <a:r>
              <a:rPr lang="en-GB">
                <a:solidFill>
                  <a:srgbClr val="4b4c4d"/>
                </a:solidFill>
                <a:latin typeface="Verdana"/>
              </a:rPr>
              <a:t> allows us to easily compose multiple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You can build up Actions to perform specific tasks.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Then compose them together when using them.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</a:t>
            </a:r>
            <a:r>
              <a:rPr b="1" lang="en-GB" sz="2200">
                <a:solidFill>
                  <a:srgbClr val="4b4c4d"/>
                </a:solidFill>
                <a:latin typeface="Verdana"/>
              </a:rPr>
              <a:t> it all together – Action Composition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D5A798F-D3EC-4254-A222-31212E1D166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872000"/>
            <a:ext cx="8429040" cy="11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Actions?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963861A8-23E6-4D2D-B988-871AFB0A376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The standard way of handling requests in Play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Request[A]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return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Result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Asynchronous by default (they return in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)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Utilise BodyParsers to parse request bodies.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6600" y="1728000"/>
            <a:ext cx="7441200" cy="9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&amp; Actions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A48ABBED-3652-4A3F-9697-1B6B94494356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Filters?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E9F113FB-1489-489B-9A0B-08F81467079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 way of applying logic to all requests.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will apply to all requests.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can be used similarly to Action Composition.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Good for Timing, Logging, Gzip etc...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Timing Filter – Implementation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9CF505D5-3330-4A54-979E-5A1E8C8F98A8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722880"/>
            <a:ext cx="765108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HTTP Auth Filter – Implementation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1F9DAD57-DBF5-4A2E-86A0-3C0F390FAE22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678600"/>
            <a:ext cx="6983280" cy="38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- Usage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7E08295-781D-452F-8471-7C22F16B7D7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560" y="936000"/>
            <a:ext cx="6476040" cy="18658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7040" y="3549960"/>
            <a:ext cx="5574240" cy="4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Anything else to know?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8E8F6EE-28EE-4539-A758-2DC2507F505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9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in a chain one by one.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can modify both requests and results.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AFTER routing but BEFORE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This means they have access to the routing info from the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Request header.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When to use Filters vs Action Composition?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9544933F-B522-43C0-9FDA-E3CA963F3E4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4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Only to be used for global cross cutting concerns.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to affect ALL routes at once.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Action Composition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For specific concerns for certain endpoints.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access to Route Parameters.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Should only really be used for sub set of endpoints.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Timing Action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D53E9199-E640-4135-B671-15DCC39D3D0F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ADC1C39-ED40-47BD-B944-F5DB2835345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We can do more with Actions by creating custom actions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calculate how long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our service takes to respond.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be able to wrap an existing </a:t>
            </a:r>
            <a:r>
              <a:rPr lang="en-GB">
                <a:solidFill>
                  <a:srgbClr val="4b4c4d"/>
                </a:solidFill>
                <a:latin typeface="Courier New"/>
              </a:rPr>
              <a:t>Action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Calculate the time it's taken.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modify it's response by adding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Response-Time</a:t>
            </a:r>
            <a:r>
              <a:rPr lang="en-GB">
                <a:solidFill>
                  <a:srgbClr val="4b4c4d"/>
                </a:solidFill>
                <a:latin typeface="Verdana"/>
              </a:rPr>
              <a:t> Header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- Implementation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7B0DB91-F7C0-4B9D-80A5-64163B75F58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1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735840"/>
            <a:ext cx="7492680" cy="358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F19C542-721E-44E2-850D-497ACD67407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7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What's this doing?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Wrap the existing action in the constructor.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Implement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apply</a:t>
            </a:r>
            <a:r>
              <a:rPr lang="en-GB">
                <a:solidFill>
                  <a:srgbClr val="4b4c4d"/>
                </a:solidFill>
                <a:latin typeface="Verdana"/>
              </a:rPr>
              <a:t> method.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Call the wrapped action.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Map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 and add the Header.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Ensure we carry across any existing BodyParsers.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– Usage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5FE19A55-103A-41C1-86E8-BCDCA3B78735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080" y="1042560"/>
            <a:ext cx="6488640" cy="21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Login Action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9ED2E4DE-242D-4C97-A206-96D80F0C30C1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E1D6A404-343E-439F-A890-CB7BE4C5B0D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UserID</a:t>
            </a:r>
            <a:r>
              <a:rPr lang="en-GB">
                <a:solidFill>
                  <a:srgbClr val="4b4c4d"/>
                </a:solidFill>
                <a:latin typeface="Verdana"/>
              </a:rPr>
              <a:t> and </a:t>
            </a:r>
            <a:r>
              <a:rPr lang="en-GB">
                <a:solidFill>
                  <a:srgbClr val="4b4c4d"/>
                </a:solidFill>
                <a:latin typeface="Courier New"/>
              </a:rPr>
              <a:t>Pass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Arial"/>
              </a:rPr>
              <a:t>Lookup the User from the ID.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Compare the password.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either allow access to the resource or return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lang="en-GB">
                <a:solidFill>
                  <a:srgbClr val="4b4c4d"/>
                </a:solidFill>
                <a:latin typeface="Courier New"/>
              </a:rPr>
              <a:t>Forbidden.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