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8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7.png" ContentType="image/png"/>
  <Override PartName="/ppt/media/image32.png" ContentType="image/png"/>
  <Override PartName="/ppt/media/image12.wmf" ContentType="image/x-wmf"/>
  <Override PartName="/ppt/media/image26.png" ContentType="image/png"/>
  <Override PartName="/ppt/media/image31.png" ContentType="image/png"/>
  <Override PartName="/ppt/media/image11.wmf" ContentType="image/x-wmf"/>
  <Override PartName="/ppt/media/image13.jpeg" ContentType="image/jpeg"/>
  <Override PartName="/ppt/media/image25.png" ContentType="image/png"/>
  <Override PartName="/ppt/media/image30.png" ContentType="image/png"/>
  <Override PartName="/ppt/media/image10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17.png" ContentType="image/png"/>
  <Override PartName="/ppt/media/image5.jpeg" ContentType="image/jpeg"/>
  <Override PartName="/ppt/media/image16.png" ContentType="image/png"/>
  <Override PartName="/ppt/media/image23.png" ContentType="image/png"/>
  <Override PartName="/ppt/media/image4.wmf" ContentType="image/x-wmf"/>
  <Override PartName="/ppt/media/image14.png" ContentType="image/png"/>
  <Override PartName="/ppt/media/image2.wmf" ContentType="image/x-wmf"/>
  <Override PartName="/ppt/media/image15.png" ContentType="image/png"/>
  <Override PartName="/ppt/media/image3.wmf" ContentType="image/x-wmf"/>
  <Override PartName="/ppt/media/image24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712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712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2760" cy="246960"/>
          </a:xfrm>
          <a:prstGeom prst="rect">
            <a:avLst/>
          </a:prstGeom>
          <a:ln>
            <a:noFill/>
          </a:ln>
        </p:spPr>
      </p:pic>
      <p:pic>
        <p:nvPicPr>
          <p:cNvPr id="1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7480" cy="132480"/>
          </a:xfrm>
          <a:prstGeom prst="rect">
            <a:avLst/>
          </a:prstGeom>
          <a:ln>
            <a:noFill/>
          </a:ln>
        </p:spPr>
      </p:pic>
      <p:pic>
        <p:nvPicPr>
          <p:cNvPr id="2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7480" cy="132480"/>
          </a:xfrm>
          <a:prstGeom prst="rect">
            <a:avLst/>
          </a:prstGeom>
          <a:ln>
            <a:noFill/>
          </a:ln>
        </p:spPr>
      </p:pic>
      <p:pic>
        <p:nvPicPr>
          <p:cNvPr id="3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5480" cy="1414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2400" cy="9144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0" y="0"/>
            <a:ext cx="9140040" cy="5141160"/>
          </a:xfrm>
          <a:prstGeom prst="rect">
            <a:avLst/>
          </a:prstGeom>
          <a:solidFill>
            <a:srgbClr val="ff7500"/>
          </a:solidFill>
          <a:ln w="25560">
            <a:noFill/>
          </a:ln>
        </p:spPr>
      </p:sp>
      <p:sp>
        <p:nvSpPr>
          <p:cNvPr id="6" name="CustomShape 2"/>
          <p:cNvSpPr/>
          <p:nvPr/>
        </p:nvSpPr>
        <p:spPr>
          <a:xfrm flipV="1">
            <a:off x="0" y="2566440"/>
            <a:ext cx="8673120" cy="210384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7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74000" y="2733840"/>
            <a:ext cx="1383840" cy="49968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77720" y="2708280"/>
            <a:ext cx="1596240" cy="165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GB" sz="1100">
                <a:solidFill>
                  <a:srgbClr val="4b4c4d"/>
                </a:solidFill>
                <a:latin typeface="Verdana"/>
              </a:rPr>
              <a:t>www.autoscout24.com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2760" cy="246960"/>
          </a:xfrm>
          <a:prstGeom prst="rect">
            <a:avLst/>
          </a:prstGeom>
          <a:ln>
            <a:noFill/>
          </a:ln>
        </p:spPr>
      </p:pic>
      <p:pic>
        <p:nvPicPr>
          <p:cNvPr id="46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7480" cy="132480"/>
          </a:xfrm>
          <a:prstGeom prst="rect">
            <a:avLst/>
          </a:prstGeom>
          <a:ln>
            <a:noFill/>
          </a:ln>
        </p:spPr>
      </p:pic>
      <p:pic>
        <p:nvPicPr>
          <p:cNvPr id="47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7480" cy="132480"/>
          </a:xfrm>
          <a:prstGeom prst="rect">
            <a:avLst/>
          </a:prstGeom>
          <a:ln>
            <a:noFill/>
          </a:ln>
        </p:spPr>
      </p:pic>
      <p:pic>
        <p:nvPicPr>
          <p:cNvPr id="48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5480" cy="14148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2400" cy="9144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712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8360" y="3111840"/>
            <a:ext cx="611712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18000" anchor="b"/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Show &amp;&amp; Tell</a:t>
            </a:r>
            <a:endParaRPr/>
          </a:p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Type Classes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68360" y="4191840"/>
            <a:ext cx="6117120" cy="32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b"/>
          <a:p>
            <a:pPr>
              <a:lnSpc>
                <a:spcPct val="100000"/>
              </a:lnSpc>
            </a:pPr>
            <a:r>
              <a:rPr lang="en-GB" sz="1500">
                <a:solidFill>
                  <a:srgbClr val="4b4c4d"/>
                </a:solidFill>
                <a:latin typeface="Verdana"/>
              </a:rPr>
              <a:t>16.02.2016 Matthew Lloyd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How do we make it more generic?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076AFBC6-872D-4299-974A-5CFF2D2C8E4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4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Let's make our WrappedInt use the Equals trait instead:</a:t>
            </a: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720360" y="2442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We pull in an implementation of Equals as an implicit parameter.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We can then use this to implement our eql method.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The key part here is the implementation of equality is external.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70320"/>
            <a:ext cx="9143640" cy="9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So what did we just do?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95350E6C-BE00-487A-B49B-933ACC8FE33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1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CustomShape 6"/>
          <p:cNvSpPr/>
          <p:nvPr/>
        </p:nvSpPr>
        <p:spPr>
          <a:xfrm>
            <a:off x="720360" y="720000"/>
            <a:ext cx="7415640" cy="108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We have created a new trait to abstract out the idea of equality between any two items. </a:t>
            </a:r>
            <a:r>
              <a:rPr b="1" lang="en-GB">
                <a:solidFill>
                  <a:srgbClr val="4b4c4d"/>
                </a:solidFill>
                <a:latin typeface="Arial"/>
              </a:rPr>
              <a:t>Equals is our Type Class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A representation of equality that can work for any type.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720360" y="1866600"/>
            <a:ext cx="7415640" cy="108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Our WrappedInt class gives us a way to </a:t>
            </a:r>
            <a:r>
              <a:rPr b="1" lang="en-GB">
                <a:solidFill>
                  <a:srgbClr val="4b4c4d"/>
                </a:solidFill>
                <a:latin typeface="Arial"/>
              </a:rPr>
              <a:t>promote</a:t>
            </a:r>
            <a:r>
              <a:rPr lang="en-GB">
                <a:solidFill>
                  <a:srgbClr val="4b4c4d"/>
                </a:solidFill>
                <a:latin typeface="Arial"/>
              </a:rPr>
              <a:t> standard integers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into</a:t>
            </a:r>
            <a:r>
              <a:rPr lang="en-GB">
                <a:solidFill>
                  <a:srgbClr val="4b4c4d"/>
                </a:solidFill>
                <a:latin typeface="Arial"/>
              </a:rPr>
              <a:t> the Type Class.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This is done via implicit conversions and implicit parameters.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implicit conversion adds the new operations.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implicit parameters bring the typeclass instance in to scope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But WrappedInt is silly, can't that be generic too?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1A99E39-CB95-4135-BDEE-1F2BF4DB74A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8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Yes it can, but we need to think of it slightly differently. 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720000" y="1074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Instead of it 'wrapping an Int'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It should be 'adding operations to a value'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2062440"/>
            <a:ext cx="9060480" cy="23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Okay, so I can add methods to any other type...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But where does the Equals implementation come from?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BD76CA7-8B11-497D-84F6-8853C9B81D8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5" name="CustomShape 5"/>
          <p:cNvSpPr/>
          <p:nvPr/>
        </p:nvSpPr>
        <p:spPr>
          <a:xfrm>
            <a:off x="648360" y="1800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To make things easier, we can define a helper method: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" y="2428920"/>
            <a:ext cx="9143640" cy="11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Okay, so I can add methods to any other type...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But where does the Equals implementation come from?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213A3C2-A772-4E98-9C28-3F92E54E878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20000" y="1224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This enables us to easily create a new Equals implementation like so: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760" y="1800000"/>
            <a:ext cx="9143640" cy="756360"/>
          </a:xfrm>
          <a:prstGeom prst="rect">
            <a:avLst/>
          </a:prstGeom>
          <a:ln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648360" y="2730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These implementations of Equals are known as </a:t>
            </a:r>
            <a:r>
              <a:rPr b="1" lang="en-GB">
                <a:solidFill>
                  <a:srgbClr val="4b4c4d"/>
                </a:solidFill>
                <a:latin typeface="Arial"/>
              </a:rPr>
              <a:t>Type Class Instances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A Quick Recap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CA9AE71-A1BC-42ED-9F87-876BE59F84B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7" name="CustomShape 5"/>
          <p:cNvSpPr/>
          <p:nvPr/>
        </p:nvSpPr>
        <p:spPr>
          <a:xfrm>
            <a:off x="720360" y="2304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Equals is our </a:t>
            </a:r>
            <a:r>
              <a:rPr b="1" lang="en-GB">
                <a:solidFill>
                  <a:srgbClr val="4b4c4d"/>
                </a:solidFill>
                <a:latin typeface="Arial"/>
              </a:rPr>
              <a:t>Type Class.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It allows us to define operations that we can add to other types.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Type Classes exist </a:t>
            </a:r>
            <a:r>
              <a:rPr b="1" lang="en-GB">
                <a:solidFill>
                  <a:srgbClr val="4b4c4d"/>
                </a:solidFill>
                <a:latin typeface="Arial"/>
              </a:rPr>
              <a:t>outside</a:t>
            </a:r>
            <a:r>
              <a:rPr lang="en-GB">
                <a:solidFill>
                  <a:srgbClr val="4b4c4d"/>
                </a:solidFill>
                <a:latin typeface="Arial"/>
              </a:rPr>
              <a:t> the existing Type Hierarchy.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78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0400" y="1072440"/>
            <a:ext cx="5079600" cy="10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A Quick Recap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5ED88E4-822C-41AC-8821-EA086B3B2F0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4" name="CustomShape 5"/>
          <p:cNvSpPr/>
          <p:nvPr/>
        </p:nvSpPr>
        <p:spPr>
          <a:xfrm>
            <a:off x="720360" y="2988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Operations Objects </a:t>
            </a:r>
            <a:r>
              <a:rPr b="1" lang="en-GB">
                <a:solidFill>
                  <a:srgbClr val="4b4c4d"/>
                </a:solidFill>
                <a:latin typeface="Arial"/>
              </a:rPr>
              <a:t>elevate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values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into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our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Type Class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This is the glue that joins the values with our type specific implementations.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" y="691560"/>
            <a:ext cx="9143640" cy="241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A Quick Recap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B7E40EF-B53D-48F3-B9F6-988B48AD4C1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1" name="CustomShape 5"/>
          <p:cNvSpPr/>
          <p:nvPr/>
        </p:nvSpPr>
        <p:spPr>
          <a:xfrm>
            <a:off x="720360" y="2988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Operations Objects </a:t>
            </a:r>
            <a:r>
              <a:rPr b="1" lang="en-GB">
                <a:solidFill>
                  <a:srgbClr val="4b4c4d"/>
                </a:solidFill>
                <a:latin typeface="Arial"/>
              </a:rPr>
              <a:t>elevate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values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into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our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b="1" lang="en-GB">
                <a:solidFill>
                  <a:srgbClr val="4b4c4d"/>
                </a:solidFill>
                <a:latin typeface="Arial"/>
              </a:rPr>
              <a:t>Type Class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This is the glue that joins the values with our type specific implementations.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92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" y="691560"/>
            <a:ext cx="9143640" cy="2410200"/>
          </a:xfrm>
          <a:prstGeom prst="rect">
            <a:avLst/>
          </a:prstGeom>
          <a:ln>
            <a:noFill/>
          </a:ln>
        </p:spPr>
      </p:pic>
      <p:sp>
        <p:nvSpPr>
          <p:cNvPr id="194" name="TextShape 7"/>
          <p:cNvSpPr txBox="1"/>
          <p:nvPr/>
        </p:nvSpPr>
        <p:spPr>
          <a:xfrm>
            <a:off x="2232000" y="4608000"/>
            <a:ext cx="4248000" cy="346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Note: The final keyword is important!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A Quick Recap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A8893A7-551B-4E6A-B751-27235E8D4D0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9" name="CustomShape 5"/>
          <p:cNvSpPr/>
          <p:nvPr/>
        </p:nvSpPr>
        <p:spPr>
          <a:xfrm>
            <a:off x="720360" y="2988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Type Class Instances</a:t>
            </a:r>
            <a:r>
              <a:rPr lang="en-GB">
                <a:solidFill>
                  <a:srgbClr val="4b4c4d"/>
                </a:solidFill>
                <a:latin typeface="Arial"/>
              </a:rPr>
              <a:t> are the implementations for types.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You can have </a:t>
            </a:r>
            <a:r>
              <a:rPr b="1" lang="en-GB">
                <a:solidFill>
                  <a:srgbClr val="4b4c4d"/>
                </a:solidFill>
                <a:latin typeface="Arial"/>
              </a:rPr>
              <a:t>multiple</a:t>
            </a:r>
            <a:r>
              <a:rPr lang="en-GB">
                <a:solidFill>
                  <a:srgbClr val="4b4c4d"/>
                </a:solidFill>
                <a:latin typeface="Arial"/>
              </a:rPr>
              <a:t> instances per Typeclass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" y="1041120"/>
            <a:ext cx="9143640" cy="15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Single vs </a:t>
            </a:r>
            <a:r>
              <a:rPr b="1" lang="en-GB" sz="2000">
                <a:solidFill>
                  <a:srgbClr val="4b4c4d"/>
                </a:solidFill>
                <a:latin typeface="Verdana"/>
              </a:rPr>
              <a:t>Multi parameter Type classes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6C16E82-AE0A-47B6-B24B-B0610CFD2E7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720000" y="786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Single</a:t>
            </a:r>
            <a:r>
              <a:rPr lang="en-GB">
                <a:solidFill>
                  <a:srgbClr val="4b4c4d"/>
                </a:solidFill>
                <a:latin typeface="Arial"/>
              </a:rPr>
              <a:t> Parameter Type Classes are said to define a </a:t>
            </a:r>
            <a:r>
              <a:rPr b="1" lang="en-GB">
                <a:solidFill>
                  <a:srgbClr val="4b4c4d"/>
                </a:solidFill>
                <a:latin typeface="Arial"/>
              </a:rPr>
              <a:t>Set of Types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E.g. toString, toJson, fromJson, Integral, Fractional, Float etc... 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CustomShape 6"/>
          <p:cNvSpPr/>
          <p:nvPr/>
        </p:nvSpPr>
        <p:spPr>
          <a:xfrm>
            <a:off x="720000" y="2304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Multi</a:t>
            </a:r>
            <a:r>
              <a:rPr lang="en-GB">
                <a:solidFill>
                  <a:srgbClr val="4b4c4d"/>
                </a:solidFill>
                <a:latin typeface="Arial"/>
              </a:rPr>
              <a:t> Parameter Type Classes are said to define a </a:t>
            </a:r>
            <a:r>
              <a:rPr b="1" lang="en-GB">
                <a:solidFill>
                  <a:srgbClr val="4b4c4d"/>
                </a:solidFill>
                <a:latin typeface="Arial"/>
              </a:rPr>
              <a:t>Relationship between Types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E.g. Equality, Ordering, Addition, Concatenation etc...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Quick Reminder - Implicits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01AA3F1-8DC4-497C-9441-3081A9C0448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2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Implicit Parameters – We can provide parameters to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 method by specifying the parameters to be implicitly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provided: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The intX is provided to the method automatically as it is available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within scope.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232000"/>
            <a:ext cx="3874680" cy="14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Taking it further...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8BB4BB65-91CA-4579-9E22-D0DB8A18DF52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2" name="CustomShape 5"/>
          <p:cNvSpPr/>
          <p:nvPr/>
        </p:nvSpPr>
        <p:spPr>
          <a:xfrm>
            <a:off x="720360" y="2154600"/>
            <a:ext cx="7631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You can define Type Classes to have</a:t>
            </a:r>
            <a:r>
              <a:rPr b="1" lang="en-GB">
                <a:solidFill>
                  <a:srgbClr val="4b4c4d"/>
                </a:solidFill>
                <a:latin typeface="Arial"/>
              </a:rPr>
              <a:t> self-referential implementations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When you define your Type Class instance, you only need to override equal, and you get notEqual for free!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8200" y="723600"/>
            <a:ext cx="7772400" cy="13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Taking it further...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5E7D368-9E02-4278-A6C8-F0A83123464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9" name="CustomShape 5"/>
          <p:cNvSpPr/>
          <p:nvPr/>
        </p:nvSpPr>
        <p:spPr>
          <a:xfrm>
            <a:off x="720000" y="38160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By defining </a:t>
            </a:r>
            <a:r>
              <a:rPr b="1" lang="en-GB">
                <a:solidFill>
                  <a:srgbClr val="4b4c4d"/>
                </a:solidFill>
                <a:latin typeface="Arial"/>
              </a:rPr>
              <a:t>Higher Kinded</a:t>
            </a:r>
            <a:r>
              <a:rPr lang="en-GB">
                <a:solidFill>
                  <a:srgbClr val="4b4c4d"/>
                </a:solidFill>
                <a:latin typeface="Arial"/>
              </a:rPr>
              <a:t> Operations Objects you can compare container types.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20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" y="648360"/>
            <a:ext cx="9143640" cy="32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Taking it further...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99B6FE7B-F46C-453F-9AC7-A3F419AA32DF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720360" y="1866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Which means you can implement generic comparisons between </a:t>
            </a:r>
            <a:r>
              <a:rPr b="1" lang="en-GB">
                <a:solidFill>
                  <a:srgbClr val="4b4c4d"/>
                </a:solidFill>
                <a:latin typeface="Arial"/>
              </a:rPr>
              <a:t>Lists</a:t>
            </a:r>
            <a:r>
              <a:rPr lang="en-GB">
                <a:solidFill>
                  <a:srgbClr val="4b4c4d"/>
                </a:solidFill>
                <a:latin typeface="Arial"/>
              </a:rPr>
              <a:t> or </a:t>
            </a:r>
            <a:r>
              <a:rPr b="1" lang="en-GB">
                <a:solidFill>
                  <a:srgbClr val="4b4c4d"/>
                </a:solidFill>
                <a:latin typeface="Arial"/>
              </a:rPr>
              <a:t>Options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6400" y="2677320"/>
            <a:ext cx="6781680" cy="55836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000" y="3245040"/>
            <a:ext cx="6197400" cy="5709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240" y="794880"/>
            <a:ext cx="9143640" cy="10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4b4c4d"/>
                </a:solidFill>
                <a:latin typeface="Verdana"/>
              </a:rPr>
              <a:t>Taking it further...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87EB595-8B34-46B4-9C06-A87DD6D0B141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5" name="CustomShape 5"/>
          <p:cNvSpPr/>
          <p:nvPr/>
        </p:nvSpPr>
        <p:spPr>
          <a:xfrm>
            <a:off x="720360" y="1866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Which means you can implement generic comparisons between </a:t>
            </a:r>
            <a:r>
              <a:rPr b="1" lang="en-GB">
                <a:solidFill>
                  <a:srgbClr val="4b4c4d"/>
                </a:solidFill>
                <a:latin typeface="Arial"/>
              </a:rPr>
              <a:t>Lists</a:t>
            </a:r>
            <a:r>
              <a:rPr lang="en-GB">
                <a:solidFill>
                  <a:srgbClr val="4b4c4d"/>
                </a:solidFill>
                <a:latin typeface="Arial"/>
              </a:rPr>
              <a:t> or </a:t>
            </a:r>
            <a:r>
              <a:rPr b="1" lang="en-GB">
                <a:solidFill>
                  <a:srgbClr val="4b4c4d"/>
                </a:solidFill>
                <a:latin typeface="Arial"/>
              </a:rPr>
              <a:t>Options</a:t>
            </a:r>
            <a:r>
              <a:rPr lang="en-GB">
                <a:solidFill>
                  <a:srgbClr val="4b4c4d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729360" y="3852000"/>
            <a:ext cx="7415640" cy="65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6400" y="2677320"/>
            <a:ext cx="6781680" cy="55836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000" y="3245040"/>
            <a:ext cx="6197400" cy="570960"/>
          </a:xfrm>
          <a:prstGeom prst="rect">
            <a:avLst/>
          </a:prstGeom>
          <a:ln>
            <a:noFill/>
          </a:ln>
        </p:spPr>
      </p:pic>
      <p:sp>
        <p:nvSpPr>
          <p:cNvPr id="239" name="CustomShape 7"/>
          <p:cNvSpPr/>
          <p:nvPr/>
        </p:nvSpPr>
        <p:spPr>
          <a:xfrm>
            <a:off x="1080360" y="417060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Arial"/>
              </a:rPr>
              <a:t>Note how this accepts the implementation for Equals[A, B]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2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240" y="825120"/>
            <a:ext cx="9143640" cy="95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Quick Reminder – Implicits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455481F-5854-46D9-8A80-AD5162D358D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8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Implicit Conversion – We can provide methods to implicitly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convert between types: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By bringing in the intToString method to scope, 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we can call needsString with an int.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994400"/>
            <a:ext cx="4229280" cy="14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Typeclasses?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BBA1371-9F76-41F2-8AD8-B5AABB1DBAD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 Type Class is an 'interface' that defines behaviour.</a:t>
            </a:r>
            <a:r>
              <a:rPr b="1" lang="en-GB">
                <a:solidFill>
                  <a:srgbClr val="4b4c4d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Allows us to define new behaviour for any type.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Not to be confused with traditional 'classes'.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Typeclass doesn't belong to the traditional hierarchy of types.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Instead of extending you create 'instances' for types.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can I use them for?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5BBB9321-9D33-45FD-A733-A43309A4E72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9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Cross cutting concerns that are not type specific for example: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Serializing types to be transferred (e.g. Json / XML)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Equality of types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Converting to and from String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Where do we start?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B383287-1275-44F9-A4DE-5E99D014CF9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4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Let's take Equality as an example. We might want to compare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Different types to see if they are equal. E.g: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725840"/>
            <a:ext cx="3990600" cy="8658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792000" y="280224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However Int doesn't have any way of comparing between Ints and Roman Numerals...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So how do we add functionality?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AC814045-5E5F-411F-9F90-14EE0E3C2C4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1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Well first we need to 'enhance' our integers.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So we need to create a 'wrapper' for Ints: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720000" y="251424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So we have a WrappedInt that defines the operation, now lets define an implicit conversion for Ints: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728000"/>
            <a:ext cx="4532040" cy="7466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3000" y="3312000"/>
            <a:ext cx="7137000" cy="10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So how do we add functionality?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E492AFD6-15F7-45A1-A5E5-109C553C231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9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This now means now through 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implicit conversion we can do the following: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720000" y="251424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Which is the same as: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584000"/>
            <a:ext cx="3251160" cy="5756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3128760"/>
            <a:ext cx="5906160" cy="32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68360" y="249480"/>
            <a:ext cx="8204760" cy="53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How do we make it more generic?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68360" y="4704840"/>
            <a:ext cx="525384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Typeclasses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68360" y="4569840"/>
            <a:ext cx="861480" cy="13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1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0E50384-8124-401D-B4BB-662D575F39D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744120" y="847080"/>
            <a:ext cx="6075360" cy="2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7" name="CustomShape 5"/>
          <p:cNvSpPr/>
          <p:nvPr/>
        </p:nvSpPr>
        <p:spPr>
          <a:xfrm>
            <a:off x="755640" y="789120"/>
            <a:ext cx="7810200" cy="3518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So lets take a step back and think about a </a:t>
            </a: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more generic Equals trait: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720000" y="2802240"/>
            <a:ext cx="74156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>
                <a:solidFill>
                  <a:srgbClr val="4b4c4d"/>
                </a:solidFill>
                <a:latin typeface="Arial"/>
              </a:rPr>
              <a:t>Simple enough we take 2 things and return a boolean if they are the same.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944000"/>
            <a:ext cx="3394080" cy="6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