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9"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Lst>
  <p:sldSz cy="10287000" cx="18288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0368">
          <p15:clr>
            <a:srgbClr val="9AA0A6"/>
          </p15:clr>
        </p15:guide>
        <p15:guide id="2" pos="11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1B3CEA-BFA8-4A1D-81D5-0B8DE658248E}">
  <a:tblStyle styleId="{621B3CEA-BFA8-4A1D-81D5-0B8DE65824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p:guide pos="115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0" Type="http://schemas.openxmlformats.org/officeDocument/2006/relationships/font" Target="fonts/GoogleSans-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5.xml"/><Relationship Id="rId66" Type="http://schemas.openxmlformats.org/officeDocument/2006/relationships/font" Target="fonts/Roboto-boldItalic.fntdata"/><Relationship Id="rId21" Type="http://schemas.openxmlformats.org/officeDocument/2006/relationships/slide" Target="slides/slide14.xml"/><Relationship Id="rId65" Type="http://schemas.openxmlformats.org/officeDocument/2006/relationships/font" Target="fonts/Roboto-italic.fntdata"/><Relationship Id="rId24" Type="http://schemas.openxmlformats.org/officeDocument/2006/relationships/slide" Target="slides/slide17.xml"/><Relationship Id="rId68" Type="http://schemas.openxmlformats.org/officeDocument/2006/relationships/font" Target="fonts/GoogleSans-bold.fntdata"/><Relationship Id="rId23" Type="http://schemas.openxmlformats.org/officeDocument/2006/relationships/slide" Target="slides/slide16.xml"/><Relationship Id="rId67" Type="http://schemas.openxmlformats.org/officeDocument/2006/relationships/font" Target="fonts/GoogleSans-regular.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GoogleSans-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132dd0405_0_1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132dd0405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132dd0405_0_1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132dd0405_0_1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want to scale, for example, a web server, you can do so in seconds and deploy dozens or hundreds of them (depending on the size or your workload) on a single host.</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Now that's a simple example of scaling one container running the whole application on a single host.</a:t>
            </a:r>
            <a:br>
              <a:rPr lang="en"/>
            </a:br>
            <a:endParaRPr/>
          </a:p>
          <a:p>
            <a:pPr indent="0" lvl="0" marL="0" rtl="0" algn="l">
              <a:lnSpc>
                <a:spcPct val="115000"/>
              </a:lnSpc>
              <a:spcBef>
                <a:spcPts val="0"/>
              </a:spcBef>
              <a:spcAft>
                <a:spcPts val="0"/>
              </a:spcAft>
              <a:buNone/>
            </a:pPr>
            <a:r>
              <a:rPr lang="en"/>
              <a:t>You'll likely want to build your applications using lots of containers, each performing their own function like </a:t>
            </a:r>
            <a:r>
              <a:rPr b="1" lang="en">
                <a:solidFill>
                  <a:srgbClr val="0000FF"/>
                </a:solidFill>
              </a:rPr>
              <a:t>microservices</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If you build them this way, and connect them with network connections, you can make them modular, deploy easily, and scale independently across a group of </a:t>
            </a:r>
            <a:r>
              <a:rPr b="1" lang="en">
                <a:solidFill>
                  <a:srgbClr val="0000FF"/>
                </a:solidFill>
              </a:rPr>
              <a:t>hosts</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And the hosts can scale up and down and start and stop containers as demand for your app changes or as hosts fail.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132dd0405_0_1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132dd0405_0_1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32dd0405_0_1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132dd0405_0_1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 tool that helps you do this well is </a:t>
            </a:r>
            <a:r>
              <a:rPr b="1" lang="en">
                <a:solidFill>
                  <a:srgbClr val="0000FF"/>
                </a:solidFill>
              </a:rPr>
              <a:t>Kubernetes</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solidFill>
                  <a:srgbClr val="0000FF"/>
                </a:solidFill>
              </a:rPr>
              <a:t>Kubernetes</a:t>
            </a:r>
            <a:r>
              <a:rPr lang="en"/>
              <a:t> makes it easy to orchestrate many containers on many hosts, scale them as microservices, and deploy rollouts and rollbacks.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First, I'll show you how you build and run containers.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132dd0405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132dd0405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I'll use an open-source tool called </a:t>
            </a:r>
            <a:r>
              <a:rPr b="1" lang="en">
                <a:solidFill>
                  <a:srgbClr val="0000FF"/>
                </a:solidFill>
              </a:rPr>
              <a:t>Docker</a:t>
            </a:r>
            <a:r>
              <a:rPr lang="en"/>
              <a:t> that defines a format for bundling your application, its dependencies, and machine-specific settings into a container; you could use a different tool like </a:t>
            </a:r>
            <a:r>
              <a:rPr b="1" lang="en">
                <a:solidFill>
                  <a:srgbClr val="0000FF"/>
                </a:solidFill>
              </a:rPr>
              <a:t>Cloud Build</a:t>
            </a:r>
            <a:r>
              <a:rPr lang="en"/>
              <a:t>. It's up to you.</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Here is an example of some code you may have written.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It's a Python app.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It says "Hello World"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Or if you reach the second endpoint '/version', it gives you the version.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132dd0405_0_1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132dd0405_0_1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how do you get this app into Kubernetes?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have to think about your version of Python, what dependency you have on Flask, how to use the requirements.txt file, how to install Python, and so 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t>So you use a </a:t>
            </a:r>
            <a:r>
              <a:rPr b="1" lang="en">
                <a:solidFill>
                  <a:srgbClr val="0000FF"/>
                </a:solidFill>
              </a:rPr>
              <a:t>Dockerfile</a:t>
            </a:r>
            <a:r>
              <a:rPr lang="en"/>
              <a:t> to specify how your code gets packaged into a container.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example, if you're a developer, and you're used to using Ubuntu with all your tools, </a:t>
            </a:r>
            <a:r>
              <a:rPr lang="en">
                <a:solidFill>
                  <a:srgbClr val="FF0000"/>
                </a:solidFill>
              </a:rPr>
              <a:t>you start there.</a:t>
            </a:r>
            <a:endParaRPr>
              <a:solidFill>
                <a:srgbClr val="FF0000"/>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install Python the same way you would on your dev environment.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take that requirements file from Python that you know.</a:t>
            </a:r>
            <a:endParaRPr>
              <a:solidFill>
                <a:schemeClr val="dk1"/>
              </a:solidFill>
            </a:endParaRPr>
          </a:p>
          <a:p>
            <a:pPr indent="0" lvl="0" marL="0" rtl="0" algn="l">
              <a:spcBef>
                <a:spcPts val="0"/>
              </a:spcBef>
              <a:spcAft>
                <a:spcPts val="0"/>
              </a:spcAft>
              <a:buClr>
                <a:schemeClr val="dk1"/>
              </a:buClr>
              <a:buSzPts val="1100"/>
              <a:buFont typeface="Arial"/>
              <a:buNone/>
            </a:pPr>
            <a:br>
              <a:rPr lang="en"/>
            </a:br>
            <a:r>
              <a:rPr lang="en"/>
              <a:t>And you can use tools inside </a:t>
            </a:r>
            <a:r>
              <a:rPr b="1" lang="en">
                <a:solidFill>
                  <a:srgbClr val="0000FF"/>
                </a:solidFill>
              </a:rPr>
              <a:t>Docker</a:t>
            </a:r>
            <a:r>
              <a:rPr lang="en"/>
              <a:t> or </a:t>
            </a:r>
            <a:r>
              <a:rPr b="1" lang="en">
                <a:solidFill>
                  <a:srgbClr val="0000FF"/>
                </a:solidFill>
              </a:rPr>
              <a:t>Cloud Build</a:t>
            </a:r>
            <a:r>
              <a:rPr b="1" lang="en"/>
              <a:t> </a:t>
            </a:r>
            <a:r>
              <a:rPr lang="en"/>
              <a:t>to install your dependencies the way you want.</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Eventually, it produces an app, and you run it with the ENDPOINT command.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132dd0405_0_1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132dd0405_0_1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Then you use the "</a:t>
            </a:r>
            <a:r>
              <a:rPr b="1" lang="en">
                <a:solidFill>
                  <a:srgbClr val="0000FF"/>
                </a:solidFill>
              </a:rPr>
              <a:t>docker build</a:t>
            </a:r>
            <a:r>
              <a:rPr lang="en">
                <a:solidFill>
                  <a:schemeClr val="dk1"/>
                </a:solidFill>
              </a:rPr>
              <a:t>" command to build the container.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builds the container and stores it locally as a runnable </a:t>
            </a:r>
            <a:r>
              <a:rPr b="1" lang="en">
                <a:solidFill>
                  <a:srgbClr val="0000FF"/>
                </a:solidFill>
              </a:rPr>
              <a:t>image</a:t>
            </a:r>
            <a:r>
              <a:rPr lang="en">
                <a:solidFill>
                  <a:schemeClr val="dk1"/>
                </a:solidFill>
              </a:rPr>
              <a:t>. You can save and upload the image to a container registry service and share or download it from there.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you use the "</a:t>
            </a:r>
            <a:r>
              <a:rPr b="1" lang="en">
                <a:solidFill>
                  <a:srgbClr val="0000FF"/>
                </a:solidFill>
              </a:rPr>
              <a:t>docker run</a:t>
            </a:r>
            <a:r>
              <a:rPr lang="en">
                <a:solidFill>
                  <a:schemeClr val="dk1"/>
                </a:solidFill>
              </a:rPr>
              <a:t>" command to run the image.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it turns out, packaging applications is only about 5% of the issue. The rest has to do with: application configuration, service discovery, managing updates, and monitoring.  These are the components of a reliable, scalable, distributed system.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132dd0405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132dd0405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I'll show you where </a:t>
            </a:r>
            <a:r>
              <a:rPr b="1" lang="en">
                <a:solidFill>
                  <a:srgbClr val="0000FF"/>
                </a:solidFill>
              </a:rPr>
              <a:t>Kubernetes</a:t>
            </a:r>
            <a:r>
              <a:rPr lang="en">
                <a:solidFill>
                  <a:schemeClr val="dk1"/>
                </a:solidFill>
              </a:rPr>
              <a:t> comes in.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Kubernetes is an open-source </a:t>
            </a:r>
            <a:r>
              <a:rPr b="1" lang="en">
                <a:solidFill>
                  <a:srgbClr val="0000FF"/>
                </a:solidFill>
              </a:rPr>
              <a:t>orchestrator</a:t>
            </a:r>
            <a:r>
              <a:rPr lang="en">
                <a:solidFill>
                  <a:schemeClr val="dk1"/>
                </a:solidFill>
              </a:rPr>
              <a:t> that abstracts containers at a higher level so you can better manage and scale your applications.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the highest level, Kubernetes is a set of APIs that you can use to deploy containers on a set of </a:t>
            </a:r>
            <a:r>
              <a:rPr b="1" lang="en">
                <a:solidFill>
                  <a:srgbClr val="0000FF"/>
                </a:solidFill>
              </a:rPr>
              <a:t>nodes</a:t>
            </a:r>
            <a:r>
              <a:rPr lang="en">
                <a:solidFill>
                  <a:schemeClr val="dk1"/>
                </a:solidFill>
              </a:rPr>
              <a:t> called a </a:t>
            </a:r>
            <a:r>
              <a:rPr b="1" lang="en">
                <a:solidFill>
                  <a:srgbClr val="0000FF"/>
                </a:solidFill>
              </a:rPr>
              <a:t>cluster</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system is divided into a set of </a:t>
            </a:r>
            <a:r>
              <a:rPr lang="en">
                <a:solidFill>
                  <a:srgbClr val="202124"/>
                </a:solidFill>
              </a:rPr>
              <a:t>primary components</a:t>
            </a:r>
            <a:r>
              <a:rPr lang="en">
                <a:solidFill>
                  <a:schemeClr val="dk1"/>
                </a:solidFill>
              </a:rPr>
              <a:t> that run as the control plane and a set of </a:t>
            </a:r>
            <a:r>
              <a:rPr b="1" lang="en">
                <a:solidFill>
                  <a:srgbClr val="0000FF"/>
                </a:solidFill>
              </a:rPr>
              <a:t>nodes</a:t>
            </a:r>
            <a:r>
              <a:rPr lang="en">
                <a:solidFill>
                  <a:schemeClr val="dk1"/>
                </a:solidFill>
              </a:rPr>
              <a:t> that run containers. In Kubernetes, a node represents a computing instance, like a machine. In Google Cloud, nodes are virtual machines running in Compute Engine.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describe a set of applications and how they should interact with each other and Kubernetes figures how to make that happen.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132dd0405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132dd0405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that you've built a container, you'll want to deploy one into a </a:t>
            </a:r>
            <a:r>
              <a:rPr b="1" lang="en">
                <a:solidFill>
                  <a:srgbClr val="0000FF"/>
                </a:solidFill>
              </a:rPr>
              <a:t>cluster</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Kubernetes can be configured with many options and add-ons, but can be time consuming to bootstrap from the ground up. Instead, you can bootstrap Kubernetes using </a:t>
            </a:r>
            <a:r>
              <a:rPr b="1" lang="en">
                <a:solidFill>
                  <a:srgbClr val="0000FF"/>
                </a:solidFill>
              </a:rPr>
              <a:t>Google Kubernetes Engine</a:t>
            </a:r>
            <a:r>
              <a:rPr lang="en">
                <a:solidFill>
                  <a:schemeClr val="dk1"/>
                </a:solidFill>
              </a:rPr>
              <a:t> or (GKE).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rgbClr val="0000FF"/>
                </a:solidFill>
              </a:rPr>
              <a:t>GKE</a:t>
            </a:r>
            <a:r>
              <a:rPr lang="en">
                <a:solidFill>
                  <a:schemeClr val="dk1"/>
                </a:solidFill>
              </a:rPr>
              <a:t> is a hosted Kubernetes by Google. GKE clusters can be customized and they support different machine types, number of nodes, and network settings.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start up Kubernetes on a </a:t>
            </a:r>
            <a:r>
              <a:rPr b="1" lang="en">
                <a:solidFill>
                  <a:srgbClr val="0000FF"/>
                </a:solidFill>
              </a:rPr>
              <a:t>cluster</a:t>
            </a:r>
            <a:r>
              <a:rPr lang="en">
                <a:solidFill>
                  <a:schemeClr val="dk1"/>
                </a:solidFill>
              </a:rPr>
              <a:t> in GKE, all you do is run this </a:t>
            </a:r>
            <a:r>
              <a:rPr lang="en">
                <a:solidFill>
                  <a:schemeClr val="dk1"/>
                </a:solidFill>
              </a:rPr>
              <a:t>command:</a:t>
            </a:r>
            <a:r>
              <a:rPr lang="en">
                <a:solidFill>
                  <a:schemeClr val="dk1"/>
                </a:solidFill>
              </a:rPr>
              <a:t> </a:t>
            </a:r>
            <a:r>
              <a:rPr b="1" lang="en" sz="1000">
                <a:latin typeface="Consolas"/>
                <a:ea typeface="Consolas"/>
                <a:cs typeface="Consolas"/>
                <a:sym typeface="Consolas"/>
              </a:rPr>
              <a:t>$&gt; gcloud container clusters create k1</a:t>
            </a:r>
            <a:endParaRPr b="1"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this point, you should have a cluster called 'k1' configured and ready to go.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check its status in admin console.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132dd0405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132dd0405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you deploy </a:t>
            </a:r>
            <a:r>
              <a:rPr b="1" lang="en">
                <a:solidFill>
                  <a:srgbClr val="0000FF"/>
                </a:solidFill>
              </a:rPr>
              <a:t>containers</a:t>
            </a:r>
            <a:r>
              <a:rPr lang="en">
                <a:solidFill>
                  <a:schemeClr val="dk1"/>
                </a:solidFill>
              </a:rPr>
              <a:t> on nodes using a wrapper around one or more containers called a Pod.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a:solidFill>
                  <a:schemeClr val="dk1"/>
                </a:solidFill>
              </a:rPr>
            </a:br>
            <a:r>
              <a:rPr lang="en">
                <a:solidFill>
                  <a:schemeClr val="dk1"/>
                </a:solidFill>
              </a:rPr>
              <a:t>A </a:t>
            </a:r>
            <a:r>
              <a:rPr b="1" lang="en">
                <a:solidFill>
                  <a:srgbClr val="0000FF"/>
                </a:solidFill>
              </a:rPr>
              <a:t>Pod</a:t>
            </a:r>
            <a:r>
              <a:rPr lang="en">
                <a:solidFill>
                  <a:schemeClr val="dk1"/>
                </a:solidFill>
              </a:rPr>
              <a:t> is the smallest unit in Kubernetes that you create or deploy. A Pod represents a running process on your cluster as either a component of your application or an entire app.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Generally, you only have one container per pod, but if you have multiple containers with a hard dependency, you can package them into a single pod and share networking and storage. The Pod provides a unique network IP and set of ports for your containers, and options that govern how containers should run.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br>
              <a:rPr lang="en">
                <a:solidFill>
                  <a:schemeClr val="dk1"/>
                </a:solidFill>
              </a:rPr>
            </a:br>
            <a:r>
              <a:rPr lang="en">
                <a:solidFill>
                  <a:schemeClr val="dk1"/>
                </a:solidFill>
              </a:rPr>
              <a:t>Containers inside a Pod can communicate with one another using localhost and ports that remain fixed as they're started and stopped on different nodes.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b132dd0405_0_1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b132dd0405_0_1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One way to run a container in a Pod in Kubernetes is to use the </a:t>
            </a:r>
            <a:r>
              <a:rPr b="1" lang="en">
                <a:solidFill>
                  <a:schemeClr val="dk1"/>
                </a:solidFill>
              </a:rPr>
              <a:t>kubectl</a:t>
            </a:r>
            <a:r>
              <a:rPr lang="en">
                <a:solidFill>
                  <a:schemeClr val="dk1"/>
                </a:solidFill>
              </a:rPr>
              <a:t> </a:t>
            </a:r>
            <a:r>
              <a:rPr b="1" lang="en">
                <a:solidFill>
                  <a:schemeClr val="dk1"/>
                </a:solidFill>
              </a:rPr>
              <a:t>run</a:t>
            </a:r>
            <a:r>
              <a:rPr lang="en">
                <a:solidFill>
                  <a:schemeClr val="dk1"/>
                </a:solidFill>
              </a:rPr>
              <a:t> command. We'll learn a better way later in this module, but this gets you started quickly.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starts a </a:t>
            </a:r>
            <a:r>
              <a:rPr b="1" lang="en">
                <a:solidFill>
                  <a:srgbClr val="0000FF"/>
                </a:solidFill>
              </a:rPr>
              <a:t>Deployment</a:t>
            </a:r>
            <a:r>
              <a:rPr lang="en">
                <a:solidFill>
                  <a:schemeClr val="dk1"/>
                </a:solidFill>
              </a:rPr>
              <a:t> with a container running in a </a:t>
            </a:r>
            <a:r>
              <a:rPr b="1" lang="en">
                <a:solidFill>
                  <a:srgbClr val="0000FF"/>
                </a:solidFill>
              </a:rPr>
              <a:t>Pod </a:t>
            </a:r>
            <a:r>
              <a:rPr lang="en">
                <a:solidFill>
                  <a:schemeClr val="dk1"/>
                </a:solidFill>
              </a:rPr>
              <a:t>and in this case, the container inside the Pod is an image of the nginx server.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132dd0405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132dd0405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4285F4"/>
              </a:buClr>
              <a:buSzPts val="1100"/>
              <a:buFont typeface="Arial"/>
              <a:buNone/>
            </a:pPr>
            <a:r>
              <a:rPr lang="en"/>
              <a:t>We've already discussed Compute Engine, which is Google Cloud's Infrastructure as a Service offering, with access to servers, file systems, and networking.</a:t>
            </a:r>
            <a:endParaRPr/>
          </a:p>
          <a:p>
            <a:pPr indent="0" lvl="0" marL="0" rtl="0" algn="l">
              <a:spcBef>
                <a:spcPts val="0"/>
              </a:spcBef>
              <a:spcAft>
                <a:spcPts val="0"/>
              </a:spcAft>
              <a:buClr>
                <a:srgbClr val="4285F4"/>
              </a:buClr>
              <a:buSzPts val="1100"/>
              <a:buFont typeface="Arial"/>
              <a:buNone/>
            </a:pPr>
            <a:r>
              <a:t/>
            </a:r>
            <a:endParaRPr/>
          </a:p>
          <a:p>
            <a:pPr indent="0" lvl="0" marL="0" rtl="0" algn="l">
              <a:lnSpc>
                <a:spcPct val="115000"/>
              </a:lnSpc>
              <a:spcBef>
                <a:spcPts val="0"/>
              </a:spcBef>
              <a:spcAft>
                <a:spcPts val="0"/>
              </a:spcAft>
              <a:buNone/>
            </a:pPr>
            <a:r>
              <a:rPr lang="en"/>
              <a:t>And App Engine which is Google Cloud's PaaS offering.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Now I'm going to introduce you to containers and Google Kubernetes Engine, which is a hybrid which conceptually sits between the two and benefits from both.</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b132dd0405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b132dd0405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 </a:t>
            </a:r>
            <a:r>
              <a:rPr b="1" lang="en">
                <a:solidFill>
                  <a:srgbClr val="0000FF"/>
                </a:solidFill>
              </a:rPr>
              <a:t>Deployment</a:t>
            </a:r>
            <a:r>
              <a:rPr lang="en"/>
              <a:t> represents a group of replicas of the same Pod and keeps your Pods running even when nodes they run on fail. It could represent a component of an application or an entire app. In this case, it's the nginx web server.</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To see the running nginx Pods, run the command: $ kubectl </a:t>
            </a:r>
            <a:r>
              <a:rPr b="1" lang="en">
                <a:solidFill>
                  <a:srgbClr val="0000FF"/>
                </a:solidFill>
              </a:rPr>
              <a:t>get pods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132dd0405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132dd0405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By default, Pods in a Deployment are only accessible inside your GKE cluster.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To make them publicly available, you can connect a load balancer to your Deployment by running the </a:t>
            </a:r>
            <a:r>
              <a:rPr b="1" lang="en"/>
              <a:t>kubectl expose</a:t>
            </a:r>
            <a:r>
              <a:rPr lang="en"/>
              <a:t> command: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Kubernetes creates a </a:t>
            </a:r>
            <a:r>
              <a:rPr b="1" lang="en">
                <a:solidFill>
                  <a:srgbClr val="0000FF"/>
                </a:solidFill>
              </a:rPr>
              <a:t>Service</a:t>
            </a:r>
            <a:r>
              <a:rPr lang="en">
                <a:solidFill>
                  <a:schemeClr val="dk1"/>
                </a:solidFill>
              </a:rPr>
              <a:t> with a fixed IP for your Pods,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a controller says "I need to attach an external </a:t>
            </a:r>
            <a:r>
              <a:rPr b="1" lang="en">
                <a:solidFill>
                  <a:srgbClr val="0000FF"/>
                </a:solidFill>
              </a:rPr>
              <a:t>load balance</a:t>
            </a:r>
            <a:r>
              <a:rPr lang="en">
                <a:solidFill>
                  <a:schemeClr val="dk1"/>
                </a:solidFill>
              </a:rPr>
              <a:t>r with a public IP address to that </a:t>
            </a:r>
            <a:r>
              <a:rPr b="1" lang="en">
                <a:solidFill>
                  <a:srgbClr val="0000FF"/>
                </a:solidFill>
              </a:rPr>
              <a:t>Service</a:t>
            </a:r>
            <a:r>
              <a:rPr lang="en">
                <a:solidFill>
                  <a:schemeClr val="dk1"/>
                </a:solidFill>
              </a:rPr>
              <a:t> so others outside the cluster can access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a:t>
            </a:r>
            <a:r>
              <a:rPr b="1" lang="en">
                <a:solidFill>
                  <a:srgbClr val="0000FF"/>
                </a:solidFill>
              </a:rPr>
              <a:t>GKE</a:t>
            </a:r>
            <a:r>
              <a:rPr lang="en">
                <a:solidFill>
                  <a:schemeClr val="dk1"/>
                </a:solidFill>
              </a:rPr>
              <a:t>, the load balancer is created as a </a:t>
            </a:r>
            <a:r>
              <a:rPr b="1" lang="en">
                <a:solidFill>
                  <a:srgbClr val="0000FF"/>
                </a:solidFill>
              </a:rPr>
              <a:t>Network Load Balancer</a:t>
            </a:r>
            <a:r>
              <a:rPr lang="en">
                <a:solidFill>
                  <a:schemeClr val="dk1"/>
                </a:solidFill>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b132dd0405_0_1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b132dd0405_0_1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Any client that reaches that IP address will be routed to a Pod behind the Service, in this case there is only one--your simple nginx Pod.</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a:t>
            </a:r>
            <a:r>
              <a:rPr b="1" lang="en">
                <a:solidFill>
                  <a:srgbClr val="0000FF"/>
                </a:solidFill>
              </a:rPr>
              <a:t>Service</a:t>
            </a:r>
            <a:r>
              <a:rPr lang="en">
                <a:solidFill>
                  <a:schemeClr val="dk1"/>
                </a:solidFill>
              </a:rPr>
              <a:t> is an abstraction which defines a logical set of Pods and a policy by which to access them.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Deployments create and destroy Pods, Pods get their own IP address. But those addresses don't remain stable over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Service groups a set of Pods and provides a stable endpoint (or fixed IP) for them.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if you create two sets of Pods called frontend and backend, and put them behind their own Services, backend Pods may change, but frontend Pods are not aware of this. They simply refer to the backend Service.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b132dd0405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b132dd0405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run the </a:t>
            </a:r>
            <a:r>
              <a:rPr b="1" lang="en">
                <a:solidFill>
                  <a:schemeClr val="dk1"/>
                </a:solidFill>
              </a:rPr>
              <a:t>kubectl get services</a:t>
            </a:r>
            <a:r>
              <a:rPr lang="en">
                <a:solidFill>
                  <a:schemeClr val="dk1"/>
                </a:solidFill>
              </a:rPr>
              <a:t> command to get the public IP to reach the nginx container remotely.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b132dd0405_0_1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b132dd0405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scale a Deployment, run the </a:t>
            </a:r>
            <a:r>
              <a:rPr b="1" lang="en">
                <a:solidFill>
                  <a:schemeClr val="dk1"/>
                </a:solidFill>
              </a:rPr>
              <a:t>kubectl scale</a:t>
            </a:r>
            <a:r>
              <a:rPr lang="en">
                <a:solidFill>
                  <a:schemeClr val="dk1"/>
                </a:solidFill>
              </a:rPr>
              <a:t>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case, three Pods are created in your Deployment and they're placed behind the Service and share one fixed IP.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b132dd0405_0_1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b132dd0405_0_1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could also use </a:t>
            </a:r>
            <a:r>
              <a:rPr b="1" lang="en">
                <a:solidFill>
                  <a:srgbClr val="0000FF"/>
                </a:solidFill>
              </a:rPr>
              <a:t>autoscaling</a:t>
            </a:r>
            <a:r>
              <a:rPr lang="en">
                <a:solidFill>
                  <a:schemeClr val="dk1"/>
                </a:solidFill>
              </a:rPr>
              <a:t> with all kinds of parameters.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Here's an example of how to autoscale the Deployment to between 10 and 15 Pods when CPU utilization reaches 80 percent.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b132dd0405_0_1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b132dd0405_0_1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far, I've shown you how to run </a:t>
            </a:r>
            <a:r>
              <a:rPr b="1" lang="en">
                <a:solidFill>
                  <a:srgbClr val="0000FF"/>
                </a:solidFill>
              </a:rPr>
              <a:t>imperative</a:t>
            </a:r>
            <a:r>
              <a:rPr lang="en">
                <a:solidFill>
                  <a:schemeClr val="dk1"/>
                </a:solidFill>
              </a:rPr>
              <a:t> commands like </a:t>
            </a:r>
            <a:r>
              <a:rPr b="1" lang="en">
                <a:solidFill>
                  <a:schemeClr val="dk1"/>
                </a:solidFill>
              </a:rPr>
              <a:t>expose</a:t>
            </a:r>
            <a:r>
              <a:rPr lang="en">
                <a:solidFill>
                  <a:schemeClr val="dk1"/>
                </a:solidFill>
              </a:rPr>
              <a:t> and </a:t>
            </a:r>
            <a:r>
              <a:rPr b="1" lang="en">
                <a:solidFill>
                  <a:schemeClr val="dk1"/>
                </a:solidFill>
              </a:rPr>
              <a:t>scale</a:t>
            </a:r>
            <a:r>
              <a:rPr lang="en">
                <a:solidFill>
                  <a:schemeClr val="dk1"/>
                </a:solidFill>
              </a:rPr>
              <a:t>. This works well to learn and test Kubernetes step-by-step.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the real strength of Kubernetes comes when you work in a </a:t>
            </a:r>
            <a:r>
              <a:rPr b="1" lang="en">
                <a:solidFill>
                  <a:srgbClr val="0000FF"/>
                </a:solidFill>
              </a:rPr>
              <a:t>declarative</a:t>
            </a:r>
            <a:r>
              <a:rPr lang="en">
                <a:solidFill>
                  <a:schemeClr val="dk1"/>
                </a:solidFill>
              </a:rPr>
              <a:t> way.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Instead of issuing commands, you provide a configuration file that tells Kubernetes what you want your desired state to look like, and Kubernetes figures out how to do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Let me show you how to scale your Deployment using an existing Deployment config file.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To get the file, you can run a kubectl get pods command like the following, a</a:t>
            </a:r>
            <a:r>
              <a:rPr lang="en"/>
              <a:t>nd you'll get a Deployment configuration file like the following.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In this case, it declares you want three replicas of your nginx Pod.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It defines a </a:t>
            </a:r>
            <a:r>
              <a:rPr b="1" lang="en">
                <a:solidFill>
                  <a:srgbClr val="0000FF"/>
                </a:solidFill>
              </a:rPr>
              <a:t>selector</a:t>
            </a:r>
            <a:r>
              <a:rPr lang="en"/>
              <a:t> field so your Deployment knows how to group specific Pods as replicas, and you add a </a:t>
            </a:r>
            <a:r>
              <a:rPr b="1" lang="en">
                <a:solidFill>
                  <a:srgbClr val="0000FF"/>
                </a:solidFill>
              </a:rPr>
              <a:t>label</a:t>
            </a:r>
            <a:r>
              <a:rPr lang="en"/>
              <a:t> to the Pod template so they get selected.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b132dd0405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b132dd0405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run five replicas instead of three, all you do is update the Deployment config file.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run the </a:t>
            </a:r>
            <a:r>
              <a:rPr b="1" lang="en">
                <a:solidFill>
                  <a:schemeClr val="dk1"/>
                </a:solidFill>
              </a:rPr>
              <a:t>kubectl apply </a:t>
            </a:r>
            <a:r>
              <a:rPr lang="en">
                <a:solidFill>
                  <a:schemeClr val="dk1"/>
                </a:solidFill>
              </a:rPr>
              <a:t>command to use the config file.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b132dd0405_0_2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b132dd0405_0_2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look at your replicas to see their updated state.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132dd0405_0_2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132dd0405_0_2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use the </a:t>
            </a:r>
            <a:r>
              <a:rPr b="1" lang="en">
                <a:solidFill>
                  <a:schemeClr val="dk1"/>
                </a:solidFill>
              </a:rPr>
              <a:t>kubectl get pods</a:t>
            </a:r>
            <a:r>
              <a:rPr lang="en">
                <a:solidFill>
                  <a:schemeClr val="dk1"/>
                </a:solidFill>
              </a:rPr>
              <a:t> command to watch the pods come online.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case, all five are </a:t>
            </a:r>
            <a:r>
              <a:rPr b="1" lang="en">
                <a:solidFill>
                  <a:srgbClr val="0000FF"/>
                </a:solidFill>
              </a:rPr>
              <a:t>READY</a:t>
            </a:r>
            <a:r>
              <a:rPr lang="en">
                <a:solidFill>
                  <a:schemeClr val="dk1"/>
                </a:solidFill>
              </a:rPr>
              <a:t> and </a:t>
            </a:r>
            <a:r>
              <a:rPr b="1" lang="en">
                <a:solidFill>
                  <a:srgbClr val="0000FF"/>
                </a:solidFill>
              </a:rPr>
              <a:t>RUNNING</a:t>
            </a:r>
            <a:r>
              <a:rPr lang="en">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132dd0405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132dd0405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describe why you want to use containers and how to manage them in</a:t>
            </a:r>
            <a:r>
              <a:rPr b="1" lang="en">
                <a:solidFill>
                  <a:srgbClr val="0000FF"/>
                </a:solidFill>
              </a:rPr>
              <a:t> Google Kubernetes Engine</a:t>
            </a:r>
            <a:r>
              <a:rPr lang="en"/>
              <a:t>.</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b132dd0405_0_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b132dd0405_0_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And check the Deployment to make sure the proper number of replicas are running using either $ kubectl </a:t>
            </a:r>
            <a:r>
              <a:rPr b="1" lang="en">
                <a:solidFill>
                  <a:srgbClr val="0000FF"/>
                </a:solidFill>
              </a:rPr>
              <a:t>get deployments</a:t>
            </a:r>
            <a:r>
              <a:rPr lang="en">
                <a:solidFill>
                  <a:schemeClr val="dk1"/>
                </a:solidFill>
              </a:rPr>
              <a:t> or $ kubectl </a:t>
            </a:r>
            <a:r>
              <a:rPr b="1" lang="en">
                <a:solidFill>
                  <a:srgbClr val="0000FF"/>
                </a:solidFill>
              </a:rPr>
              <a:t>describe deployments</a:t>
            </a:r>
            <a:r>
              <a:rPr lang="en">
                <a:solidFill>
                  <a:schemeClr val="dk1"/>
                </a:solidFill>
              </a:rPr>
              <a:t>.  In this case, all five Pod replicas are  </a:t>
            </a:r>
            <a:r>
              <a:rPr b="1" lang="en">
                <a:solidFill>
                  <a:srgbClr val="0000FF"/>
                </a:solidFill>
              </a:rPr>
              <a:t>AVAILABLE</a:t>
            </a:r>
            <a:r>
              <a:rPr lang="en">
                <a:solidFill>
                  <a:schemeClr val="dk1"/>
                </a:solidFill>
              </a:rPr>
              <a:t>.</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b132dd0405_0_2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b132dd0405_0_2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And you can still reach your endpoint like before using $ kubectl </a:t>
            </a:r>
            <a:r>
              <a:rPr b="1" lang="en">
                <a:solidFill>
                  <a:srgbClr val="0000FF"/>
                </a:solidFill>
              </a:rPr>
              <a:t>get services</a:t>
            </a:r>
            <a:r>
              <a:rPr lang="en">
                <a:solidFill>
                  <a:schemeClr val="dk1"/>
                </a:solidFill>
              </a:rPr>
              <a:t> to get the external IP of the Service, and reach the public IP from a client.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this point, you have five copies of your nginx Pod running in GKE, and you have a single Service that's proxying the traffic to all five Pods. This allows you to share the load and scale your Service in Kubernetes.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b132dd0405_0_2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b132dd0405_0_2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last question is what happens when you want to update a new version of your app?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want to update your container to get new code out in front of users, but it would be risky to roll out all those changes at once.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you use </a:t>
            </a:r>
            <a:r>
              <a:rPr b="1" lang="en">
                <a:solidFill>
                  <a:srgbClr val="0000FF"/>
                </a:solidFill>
              </a:rPr>
              <a:t>kubectl rollout</a:t>
            </a:r>
            <a:r>
              <a:rPr lang="en">
                <a:solidFill>
                  <a:schemeClr val="dk1"/>
                </a:solidFill>
              </a:rPr>
              <a:t> or change your deployment configuration file and apply the change using </a:t>
            </a:r>
            <a:r>
              <a:rPr b="1" lang="en">
                <a:solidFill>
                  <a:srgbClr val="0000FF"/>
                </a:solidFill>
              </a:rPr>
              <a:t>kubectl apply</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New Pods will be created according to your update strategy.  Here is an example configuration that will create new version Pods one by one, and wait for a new Pod to be available before destroying one of the old Pods.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b132dd0405_0_2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b132dd0405_0_2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b132dd0405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b132dd0405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Now that you understand containers, let’s take that understanding a step further and talk </a:t>
            </a:r>
            <a:r>
              <a:rPr lang="en"/>
              <a:t>about </a:t>
            </a:r>
            <a:r>
              <a:rPr lang="en"/>
              <a:t>using them in a modern hybrid cloud and multi-cloud architecture.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But before we do that, however, let’s have a quick look at a typical on-premises distributed systems architecture, which is </a:t>
            </a:r>
            <a:r>
              <a:rPr lang="en"/>
              <a:t>how businesses </a:t>
            </a:r>
            <a:r>
              <a:rPr lang="en"/>
              <a:t>traditionally met their enterprise computing needs before cloud computing.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As you may know, most enterprise-scale applications are designed as distributed systems, spreading the computing workload required to provide services over two or more networked servers. Over the past few years, containers have become a popular way to break these workloads down into “microservices” so they can be more easily maintained and expanded.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Traditionally, these enterprise systems (and their workloads, containerized or not) have been housed on-premises, which means they are housed on a set of high-capacity servers running somewhere within the company’s network, or within a company-owned data center.</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When an application’s computing needs begin to outstrip its available computing resources, a company using on-premises systems would need to requisition more (or more powerful) servers, install them on the company network (after any necessary network changes or expansion), configure the new servers, and finally load the application and its dependencies onto the new servers, before resource bottlenecks could be resolved.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time required to complete an on-premises upgrade of this kind could be anywhere from several months to one or more</a:t>
            </a:r>
            <a:r>
              <a:rPr i="1" lang="en"/>
              <a:t> years</a:t>
            </a:r>
            <a:r>
              <a:rPr lang="en"/>
              <a:t>.  It may also be quite costly, especially when you consider the useful lifespan of the average server is only 3-5 years.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gb132dd0405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 name="Google Shape;1090;gb132dd0405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But what if you need more computing power </a:t>
            </a:r>
            <a:r>
              <a:rPr i="1" lang="en"/>
              <a:t>now</a:t>
            </a:r>
            <a:r>
              <a:rPr lang="en"/>
              <a:t>, not </a:t>
            </a:r>
            <a:r>
              <a:rPr i="1" lang="en"/>
              <a:t>months</a:t>
            </a:r>
            <a:r>
              <a:rPr lang="en"/>
              <a:t> from now?</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What if your company wants to begin to relocate some workloads away from on-premises, to the cloud, to take advantage of lower costs and higher availability, but is unwilling (or unable) to move the entire enterprise application from the on-premises network?</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What if you want to use specialized products and services that are only available in the cloud?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is where a modern hybrid or multi-cloud architecture can help.  It allows you to:</a:t>
            </a:r>
            <a:endParaRPr/>
          </a:p>
          <a:p>
            <a:pPr indent="-317500" lvl="0" marL="457200" rtl="0" algn="l">
              <a:lnSpc>
                <a:spcPct val="115000"/>
              </a:lnSpc>
              <a:spcBef>
                <a:spcPts val="0"/>
              </a:spcBef>
              <a:spcAft>
                <a:spcPts val="0"/>
              </a:spcAft>
              <a:buSzPts val="1400"/>
              <a:buChar char="●"/>
            </a:pPr>
            <a:r>
              <a:rPr lang="en"/>
              <a:t>Keep parts of your systems infrastructure on-premises, while moving other parts to the cloud, creating an environment that is uniquely suited to your company’s needs.</a:t>
            </a:r>
            <a:endParaRPr/>
          </a:p>
          <a:p>
            <a:pPr indent="-317500" lvl="0" marL="457200" rtl="0" algn="l">
              <a:lnSpc>
                <a:spcPct val="115000"/>
              </a:lnSpc>
              <a:spcBef>
                <a:spcPts val="0"/>
              </a:spcBef>
              <a:spcAft>
                <a:spcPts val="0"/>
              </a:spcAft>
              <a:buSzPts val="1400"/>
              <a:buChar char="●"/>
            </a:pPr>
            <a:r>
              <a:rPr lang="en"/>
              <a:t>Move only specific workloads to the cloud at your own pace, because a full scale migration is not required for it to work.</a:t>
            </a:r>
            <a:endParaRPr/>
          </a:p>
          <a:p>
            <a:pPr indent="-317500" lvl="0" marL="457200" rtl="0" algn="l">
              <a:lnSpc>
                <a:spcPct val="115000"/>
              </a:lnSpc>
              <a:spcBef>
                <a:spcPts val="0"/>
              </a:spcBef>
              <a:spcAft>
                <a:spcPts val="0"/>
              </a:spcAft>
              <a:buSzPts val="1400"/>
              <a:buChar char="●"/>
            </a:pPr>
            <a:r>
              <a:rPr lang="en"/>
              <a:t>Take advantage of the flexibility, scalability and lower computing costs offered by cloud services for running the workloads you decide to migrate.</a:t>
            </a:r>
            <a:endParaRPr/>
          </a:p>
          <a:p>
            <a:pPr indent="-317500" lvl="0" marL="457200" rtl="0" algn="l">
              <a:lnSpc>
                <a:spcPct val="115000"/>
              </a:lnSpc>
              <a:spcBef>
                <a:spcPts val="0"/>
              </a:spcBef>
              <a:spcAft>
                <a:spcPts val="0"/>
              </a:spcAft>
              <a:buSzPts val="1400"/>
              <a:buChar char="●"/>
            </a:pPr>
            <a:r>
              <a:rPr lang="en"/>
              <a:t>Add </a:t>
            </a:r>
            <a:r>
              <a:rPr lang="en"/>
              <a:t>specialized services such as machine learning</a:t>
            </a:r>
            <a:r>
              <a:rPr lang="en"/>
              <a:t>, content caching, data analysis, long-term storage, and IoT to your computing resources toolkit.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b132dd0405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b132dd0405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a lot of discussions recently concerning the adoption of “hybrid” architecture for powering distributed systems and services. You may have even heard discussion of Google’s answer to modern hybrid and multi-cloud distributed systems and services management, called “Anthos.”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is Anthos?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Anthos is a hybrid and multi-cloud solution powered by the latest innovations in distributed systems and service management software from Google. The Anthos framework rests on Kubernetes and GKE On-Prem, which provides the foundation for an architecture that is fully integrated, with centralized management through a central control plane that supports policy-based application lifecycle delivery across hybrid and multiple cloud environments.  Anthos also provides a rich set of tools for monitoring and maintaining the consistency of your applications across all of your network, whether on-premises, in the cloud, or in multiple clouds.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b132dd0405_0_2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1" name="Google Shape;1111;gb132dd0405_0_22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rPr lang="en">
                <a:solidFill>
                  <a:srgbClr val="222222"/>
                </a:solidFill>
                <a:highlight>
                  <a:srgbClr val="FFFFFF"/>
                </a:highlight>
              </a:rPr>
              <a:t>Let’s take a deeper look at this framework, as we build a modern hybrid infrastructure stack, step by step, with Anthos.</a:t>
            </a:r>
            <a:endParaRPr>
              <a:solidFill>
                <a:srgbClr val="222222"/>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b132dd0405_0_2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3" name="Google Shape;1123;gb132dd0405_0_2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First, let’s look at Google Kubernetes Engine on the cloud side of our hybrid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Kubernetes Engine:</a:t>
            </a:r>
            <a:endParaRPr/>
          </a:p>
          <a:p>
            <a:pPr indent="-317500" lvl="0" marL="457200" rtl="0" algn="l">
              <a:spcBef>
                <a:spcPts val="0"/>
              </a:spcBef>
              <a:spcAft>
                <a:spcPts val="0"/>
              </a:spcAft>
              <a:buSzPts val="1400"/>
              <a:buChar char="●"/>
            </a:pPr>
            <a:r>
              <a:rPr lang="en"/>
              <a:t>Is a managed, production-ready environment for deploying containerized applications.</a:t>
            </a:r>
            <a:endParaRPr/>
          </a:p>
          <a:p>
            <a:pPr indent="-317500" lvl="0" marL="457200" rtl="0" algn="l">
              <a:spcBef>
                <a:spcPts val="0"/>
              </a:spcBef>
              <a:spcAft>
                <a:spcPts val="0"/>
              </a:spcAft>
              <a:buSzPts val="1400"/>
              <a:buChar char="●"/>
            </a:pPr>
            <a:r>
              <a:rPr lang="en"/>
              <a:t>Operates seamlessly with high availability and an SLA.</a:t>
            </a:r>
            <a:endParaRPr/>
          </a:p>
          <a:p>
            <a:pPr indent="-317500" lvl="0" marL="457200" rtl="0" algn="l">
              <a:spcBef>
                <a:spcPts val="0"/>
              </a:spcBef>
              <a:spcAft>
                <a:spcPts val="0"/>
              </a:spcAft>
              <a:buSzPts val="1400"/>
              <a:buChar char="●"/>
            </a:pPr>
            <a:r>
              <a:rPr lang="en"/>
              <a:t>Runs Certified Kubernetes, ensuring portability across clouds and on-premises.</a:t>
            </a:r>
            <a:endParaRPr/>
          </a:p>
          <a:p>
            <a:pPr indent="-317500" lvl="0" marL="457200" rtl="0" algn="l">
              <a:spcBef>
                <a:spcPts val="0"/>
              </a:spcBef>
              <a:spcAft>
                <a:spcPts val="0"/>
              </a:spcAft>
              <a:buSzPts val="1400"/>
              <a:buChar char="●"/>
            </a:pPr>
            <a:r>
              <a:rPr lang="en"/>
              <a:t>Includes auto node repair, auto upgrade, auto scaling.</a:t>
            </a:r>
            <a:endParaRPr/>
          </a:p>
          <a:p>
            <a:pPr indent="-317500" lvl="0" marL="457200" rtl="0" algn="l">
              <a:spcBef>
                <a:spcPts val="0"/>
              </a:spcBef>
              <a:spcAft>
                <a:spcPts val="0"/>
              </a:spcAft>
              <a:buSzPts val="1400"/>
              <a:buChar char="●"/>
            </a:pPr>
            <a:r>
              <a:rPr lang="en"/>
              <a:t>Uses regional clusters for high availability with multiple control planes, node st</a:t>
            </a:r>
            <a:r>
              <a:rPr lang="en">
                <a:solidFill>
                  <a:srgbClr val="414141"/>
                </a:solidFill>
              </a:rPr>
              <a:t>orage replication across multiple zones (as of Oct. 2019 the number of zones is 3.) </a:t>
            </a:r>
            <a:endParaRPr>
              <a:solidFill>
                <a:srgbClr val="414141"/>
              </a:solidFill>
            </a:endParaRPr>
          </a:p>
          <a:p>
            <a:pPr indent="0" lvl="0" marL="0" rtl="0" algn="l">
              <a:spcBef>
                <a:spcPts val="0"/>
              </a:spcBef>
              <a:spcAft>
                <a:spcPts val="0"/>
              </a:spcAft>
              <a:buClr>
                <a:schemeClr val="dk1"/>
              </a:buClr>
              <a:buSzPts val="1400"/>
              <a:buFont typeface="Calibri"/>
              <a:buNone/>
            </a:pPr>
            <a:r>
              <a:t/>
            </a:r>
            <a:endParaRPr sz="1400">
              <a:solidFill>
                <a:srgbClr val="222222"/>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b132dd0405_0_2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3" name="Google Shape;1143;gb132dd0405_0_22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
              <a:t>Its counterpart on the on-premises side of our hybrid network is GKE On-Prem.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GKE On-Prem:</a:t>
            </a:r>
            <a:endParaRPr/>
          </a:p>
          <a:p>
            <a:pPr indent="-317500" lvl="0" marL="457200" rtl="0" algn="l">
              <a:lnSpc>
                <a:spcPct val="100000"/>
              </a:lnSpc>
              <a:spcBef>
                <a:spcPts val="0"/>
              </a:spcBef>
              <a:spcAft>
                <a:spcPts val="0"/>
              </a:spcAft>
              <a:buSzPts val="1400"/>
              <a:buChar char="●"/>
            </a:pPr>
            <a:r>
              <a:rPr lang="en"/>
              <a:t>Is a turn-key, production-grade, conformant version of Kubernetes with a best-practice configuration already pre-loaded. </a:t>
            </a:r>
            <a:endParaRPr/>
          </a:p>
          <a:p>
            <a:pPr indent="-317500" lvl="0" marL="457200" rtl="0" algn="l">
              <a:lnSpc>
                <a:spcPct val="100000"/>
              </a:lnSpc>
              <a:spcBef>
                <a:spcPts val="0"/>
              </a:spcBef>
              <a:spcAft>
                <a:spcPts val="0"/>
              </a:spcAft>
              <a:buSzPts val="1400"/>
              <a:buChar char="●"/>
            </a:pPr>
            <a:r>
              <a:rPr lang="en"/>
              <a:t>Provides an easy upgrade path to the latest Kubernetes releases that have been validated and tested by Google.</a:t>
            </a:r>
            <a:endParaRPr/>
          </a:p>
          <a:p>
            <a:pPr indent="-317500" lvl="0" marL="457200" rtl="0" algn="l">
              <a:lnSpc>
                <a:spcPct val="100000"/>
              </a:lnSpc>
              <a:spcBef>
                <a:spcPts val="0"/>
              </a:spcBef>
              <a:spcAft>
                <a:spcPts val="0"/>
              </a:spcAft>
              <a:buSzPts val="1400"/>
              <a:buChar char="●"/>
            </a:pPr>
            <a:r>
              <a:rPr lang="en"/>
              <a:t>Provides access to Container services on Google Cloud, such as Cloud Build, Container Registry, Cloud Audit Logs, and more.</a:t>
            </a:r>
            <a:endParaRPr/>
          </a:p>
          <a:p>
            <a:pPr indent="-317500" lvl="0" marL="457200" rtl="0" algn="l">
              <a:lnSpc>
                <a:spcPct val="100000"/>
              </a:lnSpc>
              <a:spcBef>
                <a:spcPts val="0"/>
              </a:spcBef>
              <a:spcAft>
                <a:spcPts val="0"/>
              </a:spcAft>
              <a:buSzPts val="1400"/>
              <a:buChar char="●"/>
            </a:pPr>
            <a:r>
              <a:rPr lang="en"/>
              <a:t>Integrates with Istio, Knative, and Cloud Marketplace solutions.</a:t>
            </a:r>
            <a:endParaRPr/>
          </a:p>
          <a:p>
            <a:pPr indent="-317500" lvl="0" marL="457200" rtl="0" algn="l">
              <a:lnSpc>
                <a:spcPct val="100000"/>
              </a:lnSpc>
              <a:spcBef>
                <a:spcPts val="0"/>
              </a:spcBef>
              <a:spcAft>
                <a:spcPts val="0"/>
              </a:spcAft>
              <a:buSzPts val="1400"/>
              <a:buChar char="●"/>
            </a:pPr>
            <a:r>
              <a:rPr lang="en"/>
              <a:t>Ensures a consistent Kubernetes version and experience across cloud and on-premises environments.</a:t>
            </a:r>
            <a:endParaRPr sz="1400">
              <a:solidFill>
                <a:srgbClr val="222222"/>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132dd0405_0_1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132dd0405_0_1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Let's begin, by remembering that </a:t>
            </a:r>
            <a:r>
              <a:rPr b="1" lang="en">
                <a:solidFill>
                  <a:srgbClr val="0000FF"/>
                </a:solidFill>
              </a:rPr>
              <a:t>Infrastructure as a Service</a:t>
            </a:r>
            <a:r>
              <a:rPr lang="en"/>
              <a:t> allows you to share compute resources with other developers by</a:t>
            </a:r>
            <a:r>
              <a:rPr b="1" lang="en">
                <a:solidFill>
                  <a:srgbClr val="0000FF"/>
                </a:solidFill>
              </a:rPr>
              <a:t> virtualizing the hardware</a:t>
            </a:r>
            <a:r>
              <a:rPr lang="en"/>
              <a:t> using</a:t>
            </a:r>
            <a:r>
              <a:rPr b="1" lang="en">
                <a:solidFill>
                  <a:srgbClr val="0000FF"/>
                </a:solidFill>
              </a:rPr>
              <a:t> virtual machines</a:t>
            </a:r>
            <a:r>
              <a:rPr lang="en"/>
              <a:t>. Each developer can deploy their own operating system, access the hardware, and build their applications in a self-contained environment with access to RAM, file systems, networking interfaces, and so on.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But flexibility comes with a cost. The smallest unit of compute is an app with its </a:t>
            </a:r>
            <a:r>
              <a:rPr b="1" lang="en">
                <a:solidFill>
                  <a:srgbClr val="0000FF"/>
                </a:solidFill>
              </a:rPr>
              <a:t>VM</a:t>
            </a:r>
            <a:r>
              <a:rPr lang="en"/>
              <a:t>. The guest OS may be large, even gigabytes in size, and takes minutes to boot.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But you have your tools of choice on a configurable system. So you can install your favorite runtime, web server, database, or middleware, configure the underlying system resources, such as disk space, disk I/O, or networking and build as you like.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b132dd0405_0_23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7" name="Google Shape;1167;gb132dd0405_0_23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rPr lang="en">
                <a:solidFill>
                  <a:srgbClr val="222222"/>
                </a:solidFill>
                <a:highlight>
                  <a:srgbClr val="FFFFFF"/>
                </a:highlight>
              </a:rPr>
              <a:t>As mentioned, both Google Kubernetes Engine and GKE On-Prem integrate with Marketplace, so that all of the clusters in your network, whether on-premises or in the cloud, have access to the same repository of containerized applications.  This allows you to use the same configurations on both sides of the network, reducing time spent developing applications (write once, replicate anywhere) and maintaining conformity between your clusters.  </a:t>
            </a:r>
            <a:endParaRPr>
              <a:solidFill>
                <a:srgbClr val="222222"/>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b132dd0405_0_23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5" name="Google Shape;1205;gb132dd0405_0_23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rPr lang="en"/>
              <a:t>Enterprise applications may use hundreds of microservices to handle computing workloads.  Keeping track of all of these services and monitoring their health can quickly become a challenge.  Anthos and Istio Open Source service meshes take all of the guesswork out of managing and securing your microservices.  These service mesh layers communicate across the hybrid network using Cloud Interconnect, as shown, to sync and pass their data.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b132dd0405_0_23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9" name="Google Shape;1249;gb132dd0405_0_23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a:t>Cloud Logging and Cloud Monitoring are the built-in logging and monitoring solutions for Google Cloud. Google Cloud’s operations suite offers a fully managed logging, metrics collection, monitoring, dashboarding, and alerting solution that watches all sides of your hybrid or multi-cloud network. It’s the ideal solution for customers wanting a single, easy to configure, powerful cloud-based observability solution that also gives you a single pane of glass dashboard to monitor all of your environments.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b132dd0405_0_24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9" name="Google Shape;1299;gb132dd0405_0_24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Calibri"/>
              <a:buNone/>
            </a:pPr>
            <a:r>
              <a:rPr lang="en"/>
              <a:t>Lastly, Anthos Configuration Management provides a single source of truth for your clusters configuration. That source of truth is kept in the Policy Repository, which is actually a git repository (in this illustration this repository happened to be located on premises, but it can also be hosted in the cloud.) The Anthos Configuration Management agents use the Policy Repository to enforce configurations locally in each environment, managing the complexity of owning clusters across environments. </a:t>
            </a:r>
            <a:endParaRPr/>
          </a:p>
          <a:p>
            <a:pPr indent="0" lvl="0" marL="0" rtl="0" algn="l">
              <a:spcBef>
                <a:spcPts val="0"/>
              </a:spcBef>
              <a:spcAft>
                <a:spcPts val="0"/>
              </a:spcAft>
              <a:buClr>
                <a:schemeClr val="dk1"/>
              </a:buClr>
              <a:buSzPts val="1400"/>
              <a:buFont typeface="Calibri"/>
              <a:buNone/>
            </a:pPr>
            <a:r>
              <a:t/>
            </a:r>
            <a:endParaRPr/>
          </a:p>
          <a:p>
            <a:pPr indent="0" lvl="0" marL="0" rtl="0" algn="l">
              <a:spcBef>
                <a:spcPts val="0"/>
              </a:spcBef>
              <a:spcAft>
                <a:spcPts val="0"/>
              </a:spcAft>
              <a:buClr>
                <a:schemeClr val="dk1"/>
              </a:buClr>
              <a:buSzPts val="1400"/>
              <a:buFont typeface="Calibri"/>
              <a:buNone/>
            </a:pPr>
            <a:r>
              <a:rPr lang="en"/>
              <a:t>Anthos Configuration Management also provides administrators and developers the ability to deploy code changes with a single repository commit, and the option to implement configuration inheritance by using Namespaces.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b132dd0405_0_2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b132dd0405_0_2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If you would like to learn more about Anthos, here are some more resources to get you started!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b132dd0405_0_2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b132dd0405_0_2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8" name="Shape 1378"/>
        <p:cNvGrpSpPr/>
        <p:nvPr/>
      </p:nvGrpSpPr>
      <p:grpSpPr>
        <a:xfrm>
          <a:off x="0" y="0"/>
          <a:ext cx="0" cy="0"/>
          <a:chOff x="0" y="0"/>
          <a:chExt cx="0" cy="0"/>
        </a:xfrm>
      </p:grpSpPr>
      <p:sp>
        <p:nvSpPr>
          <p:cNvPr id="1379" name="Google Shape;1379;gb132dd0405_0_2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0" name="Google Shape;1380;gb132dd0405_0_2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b132dd0405_0_2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b132dd0405_0_2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b132dd0405_0_2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b132dd0405_0_2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b132dd0405_0_2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b132dd0405_0_2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132dd0405_0_1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132dd0405_0_1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4285F4"/>
              </a:buClr>
              <a:buSzPts val="1100"/>
              <a:buFont typeface="Arial"/>
              <a:buNone/>
            </a:pPr>
            <a:r>
              <a:rPr lang="en"/>
              <a:t>However, as demand for your application increases, you have to copy an entire VM and boot the guest OS for each instance of your app, which can be slow and costly.</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b132dd0405_0_2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b132dd0405_0_2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b132dd0405_0_2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b132dd0405_0_2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b132dd0405_0_25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2" name="Google Shape;1422;gb132dd0405_0_25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objectives for this lab are for you to:</a:t>
            </a:r>
            <a:endParaRPr/>
          </a:p>
          <a:p>
            <a:pPr indent="-298450" lvl="0" marL="457200" rtl="0" algn="l">
              <a:lnSpc>
                <a:spcPct val="115000"/>
              </a:lnSpc>
              <a:spcBef>
                <a:spcPts val="0"/>
              </a:spcBef>
              <a:spcAft>
                <a:spcPts val="0"/>
              </a:spcAft>
              <a:buSzPts val="1100"/>
              <a:buChar char="●"/>
            </a:pPr>
            <a:r>
              <a:rPr lang="en"/>
              <a:t>Provision a Kubernetes cluster using Google Kubernetes Engine.</a:t>
            </a:r>
            <a:endParaRPr/>
          </a:p>
          <a:p>
            <a:pPr indent="-298450" lvl="0" marL="457200" rtl="0" algn="l">
              <a:lnSpc>
                <a:spcPct val="115000"/>
              </a:lnSpc>
              <a:spcBef>
                <a:spcPts val="0"/>
              </a:spcBef>
              <a:spcAft>
                <a:spcPts val="0"/>
              </a:spcAft>
              <a:buSzPts val="1100"/>
              <a:buChar char="●"/>
            </a:pPr>
            <a:r>
              <a:rPr lang="en"/>
              <a:t>Deploy and manage Docker containers using kubectl.</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gb132dd0405_0_2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9" name="Google Shape;1429;gb132dd0405_0_2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b132dd0405_0_2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b132dd0405_0_2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9" name="Shape 1439"/>
        <p:cNvGrpSpPr/>
        <p:nvPr/>
      </p:nvGrpSpPr>
      <p:grpSpPr>
        <a:xfrm>
          <a:off x="0" y="0"/>
          <a:ext cx="0" cy="0"/>
          <a:chOff x="0" y="0"/>
          <a:chExt cx="0" cy="0"/>
        </a:xfrm>
      </p:grpSpPr>
      <p:sp>
        <p:nvSpPr>
          <p:cNvPr id="1440" name="Google Shape;1440;gb132dd0405_0_2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1" name="Google Shape;1441;gb132dd0405_0_2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132dd0405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132dd0405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With App engine, you get access to programming services.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So all you do is write your code in self-contained </a:t>
            </a:r>
            <a:r>
              <a:rPr b="1" lang="en">
                <a:solidFill>
                  <a:srgbClr val="0000FF"/>
                </a:solidFill>
              </a:rPr>
              <a:t>workloads</a:t>
            </a:r>
            <a:r>
              <a:rPr lang="en"/>
              <a:t> that use these services and include any dependent libraries.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132dd0405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132dd0405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As demand for your app increases, the platform scales your app seamlessly and independently by workload and infrastructure.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scales rapidly but you won't be able to fine-tune the underlying architecture to save cost.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132dd0405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132dd0405_0_1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That's where containers come in.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idea of a container is to give you the independent scalability of workloads in PaaS and an abstraction layer of the OS and hardware in IaaS.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you get is an invisible box around your code and its dependencies, with limited access to its own partition of the file system and hardware.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only requires a few system calls to create and it starts as quickly as a process.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All you need on each host is an OS kernel that supports containers and a container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essence, you are virtualizing the OS. It scales like PaaS, but gives you nearly the same flexibility as IaaS.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132dd0405_0_1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132dd0405_0_1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With this abstraction, your code is ultra portable and you can treat the OS and hardware as a black box.</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t>So you can go from development, to staging, to production, or from your laptop to the cloud, without changing or rebuilding anything.</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37" name="Shape 37"/>
        <p:cNvGrpSpPr/>
        <p:nvPr/>
      </p:nvGrpSpPr>
      <p:grpSpPr>
        <a:xfrm>
          <a:off x="0" y="0"/>
          <a:ext cx="0" cy="0"/>
          <a:chOff x="0" y="0"/>
          <a:chExt cx="0" cy="0"/>
        </a:xfrm>
      </p:grpSpPr>
      <p:sp>
        <p:nvSpPr>
          <p:cNvPr id="38" name="Google Shape;38;p11"/>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_2">
    <p:spTree>
      <p:nvGrpSpPr>
        <p:cNvPr id="39" name="Shape 39"/>
        <p:cNvGrpSpPr/>
        <p:nvPr/>
      </p:nvGrpSpPr>
      <p:grpSpPr>
        <a:xfrm>
          <a:off x="0" y="0"/>
          <a:ext cx="0" cy="0"/>
          <a:chOff x="0" y="0"/>
          <a:chExt cx="0" cy="0"/>
        </a:xfrm>
      </p:grpSpPr>
      <p:sp>
        <p:nvSpPr>
          <p:cNvPr id="40" name="Google Shape;40;p12"/>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41" name="Google Shape;41;p12"/>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1_Header slide - light_1_1_1">
    <p:spTree>
      <p:nvGrpSpPr>
        <p:cNvPr id="42" name="Shape 4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4"/>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indent="0" lvl="5"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indent="0" lvl="6"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indent="0" lvl="7"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indent="0" lvl="8"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a - Presenter - Master title - Blue">
  <p:cSld name="CUSTOM_2_4">
    <p:spTree>
      <p:nvGrpSpPr>
        <p:cNvPr id="47" name="Shape 47"/>
        <p:cNvGrpSpPr/>
        <p:nvPr/>
      </p:nvGrpSpPr>
      <p:grpSpPr>
        <a:xfrm>
          <a:off x="0" y="0"/>
          <a:ext cx="0" cy="0"/>
          <a:chOff x="0" y="0"/>
          <a:chExt cx="0" cy="0"/>
        </a:xfrm>
      </p:grpSpPr>
      <p:pic>
        <p:nvPicPr>
          <p:cNvPr id="48" name="Google Shape;48;p16"/>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49" name="Google Shape;49;p16"/>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0" name="Google Shape;50;p16"/>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1" name="Google Shape;51;p16"/>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2" name="Google Shape;52;p16"/>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
        <p:nvSpPr>
          <p:cNvPr id="53" name="Google Shape;53;p16"/>
          <p:cNvSpPr/>
          <p:nvPr/>
        </p:nvSpPr>
        <p:spPr>
          <a:xfrm>
            <a:off x="835075" y="9269250"/>
            <a:ext cx="2978400" cy="528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b - Presenter - Master title - Yellow">
  <p:cSld name="CUSTOM_2_4_1">
    <p:spTree>
      <p:nvGrpSpPr>
        <p:cNvPr id="54" name="Shape 54"/>
        <p:cNvGrpSpPr/>
        <p:nvPr/>
      </p:nvGrpSpPr>
      <p:grpSpPr>
        <a:xfrm>
          <a:off x="0" y="0"/>
          <a:ext cx="0" cy="0"/>
          <a:chOff x="0" y="0"/>
          <a:chExt cx="0" cy="0"/>
        </a:xfrm>
      </p:grpSpPr>
      <p:pic>
        <p:nvPicPr>
          <p:cNvPr id="55" name="Google Shape;55;p17"/>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6" name="Google Shape;56;p17"/>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7" name="Google Shape;57;p17"/>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8" name="Google Shape;58;p17"/>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9" name="Google Shape;59;p17"/>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c - Presenter - Master title - Green">
  <p:cSld name="CUSTOM_2_4_1_3">
    <p:spTree>
      <p:nvGrpSpPr>
        <p:cNvPr id="60" name="Shape 60"/>
        <p:cNvGrpSpPr/>
        <p:nvPr/>
      </p:nvGrpSpPr>
      <p:grpSpPr>
        <a:xfrm>
          <a:off x="0" y="0"/>
          <a:ext cx="0" cy="0"/>
          <a:chOff x="0" y="0"/>
          <a:chExt cx="0" cy="0"/>
        </a:xfrm>
      </p:grpSpPr>
      <p:pic>
        <p:nvPicPr>
          <p:cNvPr id="61" name="Google Shape;61;p18"/>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62" name="Google Shape;62;p18"/>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63" name="Google Shape;63;p18"/>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64" name="Google Shape;64;p18"/>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65" name="Google Shape;65;p18"/>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a - Demo/Lab Solution - Presenter - Blue">
  <p:cSld name="CUSTOM_2_4_1_1_1">
    <p:spTree>
      <p:nvGrpSpPr>
        <p:cNvPr id="66" name="Shape 66"/>
        <p:cNvGrpSpPr/>
        <p:nvPr/>
      </p:nvGrpSpPr>
      <p:grpSpPr>
        <a:xfrm>
          <a:off x="0" y="0"/>
          <a:ext cx="0" cy="0"/>
          <a:chOff x="0" y="0"/>
          <a:chExt cx="0" cy="0"/>
        </a:xfrm>
      </p:grpSpPr>
      <p:sp>
        <p:nvSpPr>
          <p:cNvPr id="67" name="Google Shape;67;p19"/>
          <p:cNvSpPr/>
          <p:nvPr/>
        </p:nvSpPr>
        <p:spPr>
          <a:xfrm>
            <a:off x="0" y="0"/>
            <a:ext cx="18288000" cy="10296600"/>
          </a:xfrm>
          <a:prstGeom prst="rect">
            <a:avLst/>
          </a:prstGeom>
          <a:solidFill>
            <a:schemeClr val="accent3"/>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68" name="Google Shape;68;p19"/>
          <p:cNvPicPr preferRelativeResize="0"/>
          <p:nvPr/>
        </p:nvPicPr>
        <p:blipFill>
          <a:blip r:embed="rId2">
            <a:alphaModFix/>
          </a:blip>
          <a:stretch>
            <a:fillRect/>
          </a:stretch>
        </p:blipFill>
        <p:spPr>
          <a:xfrm>
            <a:off x="1" y="0"/>
            <a:ext cx="18288000" cy="10287000"/>
          </a:xfrm>
          <a:prstGeom prst="rect">
            <a:avLst/>
          </a:prstGeom>
          <a:noFill/>
          <a:ln>
            <a:noFill/>
          </a:ln>
        </p:spPr>
      </p:pic>
      <p:sp>
        <p:nvSpPr>
          <p:cNvPr id="69" name="Google Shape;69;p19"/>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70" name="Google Shape;70;p19"/>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1" name="Google Shape;71;p19"/>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2" name="Google Shape;72;p19"/>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b - Demo/Lab Solution - Presenter  - Yellow">
  <p:cSld name="CUSTOM_2_4_1_1_1_3">
    <p:spTree>
      <p:nvGrpSpPr>
        <p:cNvPr id="73" name="Shape 73"/>
        <p:cNvGrpSpPr/>
        <p:nvPr/>
      </p:nvGrpSpPr>
      <p:grpSpPr>
        <a:xfrm>
          <a:off x="0" y="0"/>
          <a:ext cx="0" cy="0"/>
          <a:chOff x="0" y="0"/>
          <a:chExt cx="0" cy="0"/>
        </a:xfrm>
      </p:grpSpPr>
      <p:sp>
        <p:nvSpPr>
          <p:cNvPr id="74" name="Google Shape;74;p20"/>
          <p:cNvSpPr/>
          <p:nvPr/>
        </p:nvSpPr>
        <p:spPr>
          <a:xfrm>
            <a:off x="0" y="0"/>
            <a:ext cx="18288000" cy="102966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75" name="Google Shape;75;p20"/>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76" name="Google Shape;76;p20"/>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77" name="Google Shape;77;p20"/>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8" name="Google Shape;78;p20"/>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9" name="Google Shape;79;p20"/>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c - Demo/Lab Solution - Presenter - Green">
  <p:cSld name="CUSTOM_2_4_1_1_1_3_1">
    <p:spTree>
      <p:nvGrpSpPr>
        <p:cNvPr id="80" name="Shape 80"/>
        <p:cNvGrpSpPr/>
        <p:nvPr/>
      </p:nvGrpSpPr>
      <p:grpSpPr>
        <a:xfrm>
          <a:off x="0" y="0"/>
          <a:ext cx="0" cy="0"/>
          <a:chOff x="0" y="0"/>
          <a:chExt cx="0" cy="0"/>
        </a:xfrm>
      </p:grpSpPr>
      <p:sp>
        <p:nvSpPr>
          <p:cNvPr id="81" name="Google Shape;81;p21"/>
          <p:cNvSpPr/>
          <p:nvPr/>
        </p:nvSpPr>
        <p:spPr>
          <a:xfrm>
            <a:off x="0" y="0"/>
            <a:ext cx="18288000" cy="102966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82" name="Google Shape;82;p21"/>
          <p:cNvPicPr preferRelativeResize="0"/>
          <p:nvPr/>
        </p:nvPicPr>
        <p:blipFill>
          <a:blip r:embed="rId2">
            <a:alphaModFix/>
          </a:blip>
          <a:stretch>
            <a:fillRect/>
          </a:stretch>
        </p:blipFill>
        <p:spPr>
          <a:xfrm>
            <a:off x="0" y="4800"/>
            <a:ext cx="18288000" cy="10287000"/>
          </a:xfrm>
          <a:prstGeom prst="rect">
            <a:avLst/>
          </a:prstGeom>
          <a:noFill/>
          <a:ln>
            <a:noFill/>
          </a:ln>
        </p:spPr>
      </p:pic>
      <p:sp>
        <p:nvSpPr>
          <p:cNvPr id="83" name="Google Shape;83;p21"/>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84" name="Google Shape;84;p21"/>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5" name="Google Shape;85;p21"/>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86" name="Google Shape;86;p21"/>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a - Lab Intro - Presenter - Blue">
  <p:cSld name="CUSTOM_2_4_1_1_1_2">
    <p:spTree>
      <p:nvGrpSpPr>
        <p:cNvPr id="87" name="Shape 87"/>
        <p:cNvGrpSpPr/>
        <p:nvPr/>
      </p:nvGrpSpPr>
      <p:grpSpPr>
        <a:xfrm>
          <a:off x="0" y="0"/>
          <a:ext cx="0" cy="0"/>
          <a:chOff x="0" y="0"/>
          <a:chExt cx="0" cy="0"/>
        </a:xfrm>
      </p:grpSpPr>
      <p:pic>
        <p:nvPicPr>
          <p:cNvPr id="88" name="Google Shape;88;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89" name="Google Shape;89;p22"/>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0" name="Google Shape;90;p22"/>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1" name="Google Shape;91;p22"/>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2" name="Google Shape;92;p22"/>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b - Lab Intro - Presenter - Yellow">
  <p:cSld name="CUSTOM_2_4_1_1_1_2_2">
    <p:spTree>
      <p:nvGrpSpPr>
        <p:cNvPr id="93" name="Shape 93"/>
        <p:cNvGrpSpPr/>
        <p:nvPr/>
      </p:nvGrpSpPr>
      <p:grpSpPr>
        <a:xfrm>
          <a:off x="0" y="0"/>
          <a:ext cx="0" cy="0"/>
          <a:chOff x="0" y="0"/>
          <a:chExt cx="0" cy="0"/>
        </a:xfrm>
      </p:grpSpPr>
      <p:pic>
        <p:nvPicPr>
          <p:cNvPr id="94" name="Google Shape;94;p2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5" name="Google Shape;95;p23"/>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6" name="Google Shape;96;p23"/>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7" name="Google Shape;97;p23"/>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8" name="Google Shape;98;p23"/>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c - Lab Intro - Presenter - Green">
  <p:cSld name="CUSTOM_2_4_1_1_1_2_2_1">
    <p:spTree>
      <p:nvGrpSpPr>
        <p:cNvPr id="99" name="Shape 99"/>
        <p:cNvGrpSpPr/>
        <p:nvPr/>
      </p:nvGrpSpPr>
      <p:grpSpPr>
        <a:xfrm>
          <a:off x="0" y="0"/>
          <a:ext cx="0" cy="0"/>
          <a:chOff x="0" y="0"/>
          <a:chExt cx="0" cy="0"/>
        </a:xfrm>
      </p:grpSpPr>
      <p:pic>
        <p:nvPicPr>
          <p:cNvPr id="100" name="Google Shape;100;p24"/>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1" name="Google Shape;101;p24"/>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2" name="Google Shape;102;p24"/>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103" name="Google Shape;103;p24"/>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4" name="Google Shape;104;p24"/>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c - Lab Intro - Full">
  <p:cSld name="CUSTOM_2_4_1_1_1_2_1">
    <p:spTree>
      <p:nvGrpSpPr>
        <p:cNvPr id="105" name="Shape 105"/>
        <p:cNvGrpSpPr/>
        <p:nvPr/>
      </p:nvGrpSpPr>
      <p:grpSpPr>
        <a:xfrm>
          <a:off x="0" y="0"/>
          <a:ext cx="0" cy="0"/>
          <a:chOff x="0" y="0"/>
          <a:chExt cx="0" cy="0"/>
        </a:xfrm>
      </p:grpSpPr>
      <p:sp>
        <p:nvSpPr>
          <p:cNvPr id="106" name="Google Shape;106;p25"/>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7" name="Google Shape;107;p25"/>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8" name="Google Shape;108;p25"/>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
        <p:nvSpPr>
          <p:cNvPr id="109" name="Google Shape;109;p25"/>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2900"/>
              </a:spcBef>
              <a:spcAft>
                <a:spcPts val="290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a - Agenda/Learn how to... - Presenter">
  <p:cSld name="CUSTOM_2_4_1_1_2">
    <p:spTree>
      <p:nvGrpSpPr>
        <p:cNvPr id="110" name="Shape 110"/>
        <p:cNvGrpSpPr/>
        <p:nvPr/>
      </p:nvGrpSpPr>
      <p:grpSpPr>
        <a:xfrm>
          <a:off x="0" y="0"/>
          <a:ext cx="0" cy="0"/>
          <a:chOff x="0" y="0"/>
          <a:chExt cx="0" cy="0"/>
        </a:xfrm>
      </p:grpSpPr>
      <p:pic>
        <p:nvPicPr>
          <p:cNvPr id="111" name="Google Shape;111;p26"/>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12" name="Google Shape;112;p2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3" name="Google Shape;113;p26"/>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14" name="Google Shape;114;p26"/>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b - Agenda/Learn how to... - Full">
  <p:cSld name="CUSTOM_2_4_1_1_1_1">
    <p:spTree>
      <p:nvGrpSpPr>
        <p:cNvPr id="115" name="Shape 115"/>
        <p:cNvGrpSpPr/>
        <p:nvPr/>
      </p:nvGrpSpPr>
      <p:grpSpPr>
        <a:xfrm>
          <a:off x="0" y="0"/>
          <a:ext cx="0" cy="0"/>
          <a:chOff x="0" y="0"/>
          <a:chExt cx="0" cy="0"/>
        </a:xfrm>
      </p:grpSpPr>
      <p:sp>
        <p:nvSpPr>
          <p:cNvPr id="116" name="Google Shape;116;p27"/>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17" name="Google Shape;117;p27"/>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8" name="Google Shape;118;p27"/>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
        <p:nvSpPr>
          <p:cNvPr id="119" name="Google Shape;119;p27"/>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c - Agenda/Learn how to... - Journal ">
  <p:cSld name="CUSTOM_2_4_1_1_1_1_1">
    <p:spTree>
      <p:nvGrpSpPr>
        <p:cNvPr id="120" name="Shape 120"/>
        <p:cNvGrpSpPr/>
        <p:nvPr/>
      </p:nvGrpSpPr>
      <p:grpSpPr>
        <a:xfrm>
          <a:off x="0" y="0"/>
          <a:ext cx="0" cy="0"/>
          <a:chOff x="0" y="0"/>
          <a:chExt cx="0" cy="0"/>
        </a:xfrm>
      </p:grpSpPr>
      <p:sp>
        <p:nvSpPr>
          <p:cNvPr id="121" name="Google Shape;121;p28"/>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22" name="Google Shape;122;p28"/>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3" name="Google Shape;123;p28"/>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pic>
        <p:nvPicPr>
          <p:cNvPr id="124" name="Google Shape;124;p28"/>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 - Circle - Title">
  <p:cSld name="CUSTOM_3_1_1_1_1">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27" name="Google Shape;127;p29"/>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8" name="Google Shape;128;p29"/>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 - Pesenter - Title">
  <p:cSld name="CUSTOM_3_1_1_1_1_2">
    <p:spTree>
      <p:nvGrpSpPr>
        <p:cNvPr id="129" name="Shape 129"/>
        <p:cNvGrpSpPr/>
        <p:nvPr/>
      </p:nvGrpSpPr>
      <p:grpSpPr>
        <a:xfrm>
          <a:off x="0" y="0"/>
          <a:ext cx="0" cy="0"/>
          <a:chOff x="0" y="0"/>
          <a:chExt cx="0" cy="0"/>
        </a:xfrm>
      </p:grpSpPr>
      <p:pic>
        <p:nvPicPr>
          <p:cNvPr id="130" name="Google Shape;130;p30"/>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31" name="Google Shape;131;p30"/>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2" name="Google Shape;132;p30"/>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 Full - Title">
  <p:cSld name="CUSTOM_3_1_1_1_1_1">
    <p:spTree>
      <p:nvGrpSpPr>
        <p:cNvPr id="133" name="Shape 133"/>
        <p:cNvGrpSpPr/>
        <p:nvPr/>
      </p:nvGrpSpPr>
      <p:grpSpPr>
        <a:xfrm>
          <a:off x="0" y="0"/>
          <a:ext cx="0" cy="0"/>
          <a:chOff x="0" y="0"/>
          <a:chExt cx="0" cy="0"/>
        </a:xfrm>
      </p:grpSpPr>
      <p:cxnSp>
        <p:nvCxnSpPr>
          <p:cNvPr id="134" name="Google Shape;134;p31"/>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5" name="Google Shape;135;p31"/>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 - Circle - Title, Body">
  <p:cSld name="CUSTOM_3_1_1_1_1_4">
    <p:spTree>
      <p:nvGrpSpPr>
        <p:cNvPr id="136" name="Shape 136"/>
        <p:cNvGrpSpPr/>
        <p:nvPr/>
      </p:nvGrpSpPr>
      <p:grpSpPr>
        <a:xfrm>
          <a:off x="0" y="0"/>
          <a:ext cx="0" cy="0"/>
          <a:chOff x="0" y="0"/>
          <a:chExt cx="0" cy="0"/>
        </a:xfrm>
      </p:grpSpPr>
      <p:pic>
        <p:nvPicPr>
          <p:cNvPr id="137" name="Google Shape;137;p32"/>
          <p:cNvPicPr preferRelativeResize="0"/>
          <p:nvPr/>
        </p:nvPicPr>
        <p:blipFill>
          <a:blip r:embed="rId2">
            <a:alphaModFix/>
          </a:blip>
          <a:stretch>
            <a:fillRect/>
          </a:stretch>
        </p:blipFill>
        <p:spPr>
          <a:xfrm>
            <a:off x="-4" y="-2"/>
            <a:ext cx="18288000" cy="10286978"/>
          </a:xfrm>
          <a:prstGeom prst="rect">
            <a:avLst/>
          </a:prstGeom>
          <a:noFill/>
          <a:ln>
            <a:noFill/>
          </a:ln>
        </p:spPr>
      </p:pic>
      <p:sp>
        <p:nvSpPr>
          <p:cNvPr id="138" name="Google Shape;138;p32"/>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39" name="Google Shape;139;p32"/>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40" name="Google Shape;140;p32"/>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 - Presenter - Title, Body">
  <p:cSld name="CUSTOM_3_1_1_1_1_2_2">
    <p:spTree>
      <p:nvGrpSpPr>
        <p:cNvPr id="141" name="Shape 141"/>
        <p:cNvGrpSpPr/>
        <p:nvPr/>
      </p:nvGrpSpPr>
      <p:grpSpPr>
        <a:xfrm>
          <a:off x="0" y="0"/>
          <a:ext cx="0" cy="0"/>
          <a:chOff x="0" y="0"/>
          <a:chExt cx="0" cy="0"/>
        </a:xfrm>
      </p:grpSpPr>
      <p:pic>
        <p:nvPicPr>
          <p:cNvPr id="142" name="Google Shape;142;p3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3" name="Google Shape;143;p33"/>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4" name="Google Shape;144;p33"/>
          <p:cNvSpPr txBox="1"/>
          <p:nvPr>
            <p:ph idx="1" type="body"/>
          </p:nvPr>
        </p:nvSpPr>
        <p:spPr>
          <a:xfrm>
            <a:off x="1742475" y="2432125"/>
            <a:ext cx="7428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45" name="Google Shape;145;p33"/>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 - Full - Title, Body">
  <p:cSld name="CUSTOM_3_1_1_1_1_1_3">
    <p:spTree>
      <p:nvGrpSpPr>
        <p:cNvPr id="146" name="Shape 146"/>
        <p:cNvGrpSpPr/>
        <p:nvPr/>
      </p:nvGrpSpPr>
      <p:grpSpPr>
        <a:xfrm>
          <a:off x="0" y="0"/>
          <a:ext cx="0" cy="0"/>
          <a:chOff x="0" y="0"/>
          <a:chExt cx="0" cy="0"/>
        </a:xfrm>
      </p:grpSpPr>
      <p:cxnSp>
        <p:nvCxnSpPr>
          <p:cNvPr id="147" name="Google Shape;147;p34"/>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48" name="Google Shape;148;p34"/>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9" name="Google Shape;149;p34"/>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 - Circle - Title, Subtitle, Body">
  <p:cSld name="CUSTOM_3_1_1_1_1_3_1">
    <p:spTree>
      <p:nvGrpSpPr>
        <p:cNvPr id="150" name="Shape 150"/>
        <p:cNvGrpSpPr/>
        <p:nvPr/>
      </p:nvGrpSpPr>
      <p:grpSpPr>
        <a:xfrm>
          <a:off x="0" y="0"/>
          <a:ext cx="0" cy="0"/>
          <a:chOff x="0" y="0"/>
          <a:chExt cx="0" cy="0"/>
        </a:xfrm>
      </p:grpSpPr>
      <p:pic>
        <p:nvPicPr>
          <p:cNvPr id="151" name="Google Shape;151;p35"/>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52" name="Google Shape;152;p3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3" name="Google Shape;153;p35"/>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4" name="Google Shape;154;p35"/>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5" name="Google Shape;155;p35"/>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 - Presenter - Title, Subtitle, Body">
  <p:cSld name="CUSTOM_3_1_1_1_1_2_1">
    <p:spTree>
      <p:nvGrpSpPr>
        <p:cNvPr id="156" name="Shape 156"/>
        <p:cNvGrpSpPr/>
        <p:nvPr/>
      </p:nvGrpSpPr>
      <p:grpSpPr>
        <a:xfrm>
          <a:off x="0" y="0"/>
          <a:ext cx="0" cy="0"/>
          <a:chOff x="0" y="0"/>
          <a:chExt cx="0" cy="0"/>
        </a:xfrm>
      </p:grpSpPr>
      <p:pic>
        <p:nvPicPr>
          <p:cNvPr id="157" name="Google Shape;157;p36"/>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58" name="Google Shape;158;p3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9" name="Google Shape;159;p36"/>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60" name="Google Shape;160;p36"/>
          <p:cNvSpPr txBox="1"/>
          <p:nvPr>
            <p:ph idx="1" type="subTitle"/>
          </p:nvPr>
        </p:nvSpPr>
        <p:spPr>
          <a:xfrm>
            <a:off x="1730150" y="20273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1" name="Google Shape;161;p36"/>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 - Full - Title, Subtitle, Body">
  <p:cSld name="CUSTOM_3_1_1_1_1_1_2">
    <p:spTree>
      <p:nvGrpSpPr>
        <p:cNvPr id="162" name="Shape 162"/>
        <p:cNvGrpSpPr/>
        <p:nvPr/>
      </p:nvGrpSpPr>
      <p:grpSpPr>
        <a:xfrm>
          <a:off x="0" y="0"/>
          <a:ext cx="0" cy="0"/>
          <a:chOff x="0" y="0"/>
          <a:chExt cx="0" cy="0"/>
        </a:xfrm>
      </p:grpSpPr>
      <p:cxnSp>
        <p:nvCxnSpPr>
          <p:cNvPr id="163" name="Google Shape;163;p37"/>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64" name="Google Shape;164;p37"/>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65" name="Google Shape;165;p37"/>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6" name="Google Shape;166;p37"/>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 - Full - Presenter only">
  <p:cSld name="CUSTOM">
    <p:spTree>
      <p:nvGrpSpPr>
        <p:cNvPr id="167" name="Shape 167"/>
        <p:cNvGrpSpPr/>
        <p:nvPr/>
      </p:nvGrpSpPr>
      <p:grpSpPr>
        <a:xfrm>
          <a:off x="0" y="0"/>
          <a:ext cx="0" cy="0"/>
          <a:chOff x="0" y="0"/>
          <a:chExt cx="0" cy="0"/>
        </a:xfrm>
      </p:grpSpPr>
      <p:pic>
        <p:nvPicPr>
          <p:cNvPr id="168" name="Google Shape;168;p38"/>
          <p:cNvPicPr preferRelativeResize="0"/>
          <p:nvPr/>
        </p:nvPicPr>
        <p:blipFill>
          <a:blip r:embed="rId2">
            <a:alphaModFix/>
          </a:blip>
          <a:stretch>
            <a:fillRect/>
          </a:stretch>
        </p:blipFill>
        <p:spPr>
          <a:xfrm>
            <a:off x="0" y="0"/>
            <a:ext cx="18288000" cy="1028699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 - Presenter - No text">
  <p:cSld name="CUSTOM_2">
    <p:spTree>
      <p:nvGrpSpPr>
        <p:cNvPr id="169" name="Shape 169"/>
        <p:cNvGrpSpPr/>
        <p:nvPr/>
      </p:nvGrpSpPr>
      <p:grpSpPr>
        <a:xfrm>
          <a:off x="0" y="0"/>
          <a:ext cx="0" cy="0"/>
          <a:chOff x="0" y="0"/>
          <a:chExt cx="0" cy="0"/>
        </a:xfrm>
      </p:grpSpPr>
      <p:pic>
        <p:nvPicPr>
          <p:cNvPr id="170" name="Google Shape;170;p39"/>
          <p:cNvPicPr preferRelativeResize="0"/>
          <p:nvPr/>
        </p:nvPicPr>
        <p:blipFill>
          <a:blip r:embed="rId2">
            <a:alphaModFix/>
          </a:blip>
          <a:stretch>
            <a:fillRect/>
          </a:stretch>
        </p:blipFill>
        <p:spPr>
          <a:xfrm>
            <a:off x="0" y="0"/>
            <a:ext cx="18288000" cy="102870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 - Full - No text">
  <p:cSld name="CUSTOM_2_6">
    <p:spTree>
      <p:nvGrpSpPr>
        <p:cNvPr id="171" name="Shape 171"/>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 - Circle - No text">
  <p:cSld name="CUSTOM_2_5">
    <p:spTree>
      <p:nvGrpSpPr>
        <p:cNvPr id="172" name="Shape 172"/>
        <p:cNvGrpSpPr/>
        <p:nvPr/>
      </p:nvGrpSpPr>
      <p:grpSpPr>
        <a:xfrm>
          <a:off x="0" y="0"/>
          <a:ext cx="0" cy="0"/>
          <a:chOff x="0" y="0"/>
          <a:chExt cx="0" cy="0"/>
        </a:xfrm>
      </p:grpSpPr>
      <p:pic>
        <p:nvPicPr>
          <p:cNvPr id="173" name="Google Shape;173;p41"/>
          <p:cNvPicPr preferRelativeResize="0"/>
          <p:nvPr/>
        </p:nvPicPr>
        <p:blipFill>
          <a:blip r:embed="rId2">
            <a:alphaModFix/>
          </a:blip>
          <a:stretch>
            <a:fillRect/>
          </a:stretch>
        </p:blipFill>
        <p:spPr>
          <a:xfrm>
            <a:off x="-4" y="-2"/>
            <a:ext cx="18288000" cy="1028697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 - Screencast Placeholder">
  <p:cSld name="CUSTOM_1">
    <p:spTree>
      <p:nvGrpSpPr>
        <p:cNvPr id="174" name="Shape 174"/>
        <p:cNvGrpSpPr/>
        <p:nvPr/>
      </p:nvGrpSpPr>
      <p:grpSpPr>
        <a:xfrm>
          <a:off x="0" y="0"/>
          <a:ext cx="0" cy="0"/>
          <a:chOff x="0" y="0"/>
          <a:chExt cx="0" cy="0"/>
        </a:xfrm>
      </p:grpSpPr>
      <p:sp>
        <p:nvSpPr>
          <p:cNvPr id="175" name="Google Shape;175;p42"/>
          <p:cNvSpPr/>
          <p:nvPr/>
        </p:nvSpPr>
        <p:spPr>
          <a:xfrm>
            <a:off x="910625" y="529125"/>
            <a:ext cx="16451100" cy="8700600"/>
          </a:xfrm>
          <a:prstGeom prst="rect">
            <a:avLst/>
          </a:prstGeom>
          <a:solidFill>
            <a:srgbClr val="FBBC0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6" name="Google Shape;176;p42"/>
          <p:cNvSpPr txBox="1"/>
          <p:nvPr/>
        </p:nvSpPr>
        <p:spPr>
          <a:xfrm>
            <a:off x="2350950" y="4552950"/>
            <a:ext cx="13662600" cy="15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1"/>
                </a:solidFill>
                <a:latin typeface="Google Sans"/>
                <a:ea typeface="Google Sans"/>
                <a:cs typeface="Google Sans"/>
                <a:sym typeface="Google Sans"/>
              </a:rPr>
              <a:t>Screencast</a:t>
            </a:r>
            <a:endParaRPr sz="7200">
              <a:solidFill>
                <a:schemeClr val="lt1"/>
              </a:solidFill>
              <a:latin typeface="Google Sans"/>
              <a:ea typeface="Google Sans"/>
              <a:cs typeface="Google Sans"/>
              <a:sym typeface="Google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a - Template - Video Info" showMasterSp="0">
  <p:cSld name="Blank_1_1">
    <p:bg>
      <p:bgPr>
        <a:noFill/>
      </p:bgPr>
    </p:bg>
    <p:spTree>
      <p:nvGrpSpPr>
        <p:cNvPr id="177" name="Shape 177"/>
        <p:cNvGrpSpPr/>
        <p:nvPr/>
      </p:nvGrpSpPr>
      <p:grpSpPr>
        <a:xfrm>
          <a:off x="0" y="0"/>
          <a:ext cx="0" cy="0"/>
          <a:chOff x="0" y="0"/>
          <a:chExt cx="0" cy="0"/>
        </a:xfrm>
      </p:grpSpPr>
      <p:sp>
        <p:nvSpPr>
          <p:cNvPr id="178" name="Google Shape;178;p43"/>
          <p:cNvSpPr/>
          <p:nvPr/>
        </p:nvSpPr>
        <p:spPr>
          <a:xfrm>
            <a:off x="-18300" y="-95250"/>
            <a:ext cx="18400800" cy="10496400"/>
          </a:xfrm>
          <a:prstGeom prst="rect">
            <a:avLst/>
          </a:prstGeom>
          <a:solidFill>
            <a:srgbClr val="4285F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9" name="Google Shape;179;p43"/>
          <p:cNvSpPr txBox="1"/>
          <p:nvPr>
            <p:ph type="title"/>
          </p:nvPr>
        </p:nvSpPr>
        <p:spPr>
          <a:xfrm>
            <a:off x="1503300" y="2771400"/>
            <a:ext cx="15357600" cy="4744200"/>
          </a:xfrm>
          <a:prstGeom prst="rect">
            <a:avLst/>
          </a:prstGeom>
          <a:noFill/>
          <a:ln>
            <a:noFill/>
          </a:ln>
        </p:spPr>
        <p:txBody>
          <a:bodyPr anchorCtr="0" anchor="t" bIns="91450" lIns="91450" spcFirstLastPara="1" rIns="91450" wrap="square" tIns="91450">
            <a:noAutofit/>
          </a:bodyPr>
          <a:lstStyle>
            <a:lvl1pPr lvl="0" rtl="0">
              <a:spcBef>
                <a:spcPts val="0"/>
              </a:spcBef>
              <a:spcAft>
                <a:spcPts val="0"/>
              </a:spcAft>
              <a:buNone/>
              <a:defRPr sz="4800">
                <a:solidFill>
                  <a:srgbClr val="FAFAFA"/>
                </a:solidFill>
                <a:latin typeface="Google Sans"/>
                <a:ea typeface="Google Sans"/>
                <a:cs typeface="Google Sans"/>
                <a:sym typeface="Google Sans"/>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c - Template - Instructions Slide" showMasterSp="0">
  <p:cSld name="Blank_1_1_1">
    <p:bg>
      <p:bgPr>
        <a:noFill/>
      </p:bgPr>
    </p:bg>
    <p:spTree>
      <p:nvGrpSpPr>
        <p:cNvPr id="180" name="Shape 180"/>
        <p:cNvGrpSpPr/>
        <p:nvPr/>
      </p:nvGrpSpPr>
      <p:grpSpPr>
        <a:xfrm>
          <a:off x="0" y="0"/>
          <a:ext cx="0" cy="0"/>
          <a:chOff x="0" y="0"/>
          <a:chExt cx="0" cy="0"/>
        </a:xfrm>
      </p:grpSpPr>
      <p:sp>
        <p:nvSpPr>
          <p:cNvPr id="181" name="Google Shape;181;p44"/>
          <p:cNvSpPr/>
          <p:nvPr/>
        </p:nvSpPr>
        <p:spPr>
          <a:xfrm>
            <a:off x="-18300" y="-95250"/>
            <a:ext cx="18400800" cy="10496400"/>
          </a:xfrm>
          <a:prstGeom prst="rect">
            <a:avLst/>
          </a:prstGeom>
          <a:solidFill>
            <a:schemeClr val="accent1"/>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2" name="Google Shape;182;p44"/>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b - Template - ILT Start/End" showMasterSp="0">
  <p:cSld name="Blank_1_1_1_1">
    <p:bg>
      <p:bgPr>
        <a:noFill/>
      </p:bgPr>
    </p:bg>
    <p:spTree>
      <p:nvGrpSpPr>
        <p:cNvPr id="183" name="Shape 183"/>
        <p:cNvGrpSpPr/>
        <p:nvPr/>
      </p:nvGrpSpPr>
      <p:grpSpPr>
        <a:xfrm>
          <a:off x="0" y="0"/>
          <a:ext cx="0" cy="0"/>
          <a:chOff x="0" y="0"/>
          <a:chExt cx="0" cy="0"/>
        </a:xfrm>
      </p:grpSpPr>
      <p:sp>
        <p:nvSpPr>
          <p:cNvPr id="184" name="Google Shape;184;p45"/>
          <p:cNvSpPr/>
          <p:nvPr/>
        </p:nvSpPr>
        <p:spPr>
          <a:xfrm>
            <a:off x="-18300" y="-95250"/>
            <a:ext cx="18400800" cy="104964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5" name="Google Shape;185;p45"/>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afe and Google Cloud logo Saved Here - Copy to Master Slide when needed">
  <p:cSld name="CUSTOM_3">
    <p:spTree>
      <p:nvGrpSpPr>
        <p:cNvPr id="186" name="Shape 186"/>
        <p:cNvGrpSpPr/>
        <p:nvPr/>
      </p:nvGrpSpPr>
      <p:grpSpPr>
        <a:xfrm>
          <a:off x="0" y="0"/>
          <a:ext cx="0" cy="0"/>
          <a:chOff x="0" y="0"/>
          <a:chExt cx="0" cy="0"/>
        </a:xfrm>
      </p:grpSpPr>
      <p:pic>
        <p:nvPicPr>
          <p:cNvPr id="187" name="Google Shape;187;p46"/>
          <p:cNvPicPr preferRelativeResize="0"/>
          <p:nvPr/>
        </p:nvPicPr>
        <p:blipFill>
          <a:blip r:embed="rId2">
            <a:alphaModFix/>
          </a:blip>
          <a:stretch>
            <a:fillRect/>
          </a:stretch>
        </p:blipFill>
        <p:spPr>
          <a:xfrm>
            <a:off x="0" y="26"/>
            <a:ext cx="18288000" cy="10286960"/>
          </a:xfrm>
          <a:prstGeom prst="rect">
            <a:avLst/>
          </a:prstGeom>
          <a:noFill/>
          <a:ln>
            <a:noFill/>
          </a:ln>
        </p:spPr>
      </p:pic>
      <p:pic>
        <p:nvPicPr>
          <p:cNvPr id="188" name="Google Shape;188;p46"/>
          <p:cNvPicPr preferRelativeResize="0"/>
          <p:nvPr/>
        </p:nvPicPr>
        <p:blipFill rotWithShape="1">
          <a:blip r:embed="rId3">
            <a:alphaModFix/>
          </a:blip>
          <a:srcRect b="0" l="0" r="-21669" t="0"/>
          <a:stretch/>
        </p:blipFill>
        <p:spPr>
          <a:xfrm>
            <a:off x="1010600" y="9256050"/>
            <a:ext cx="3223152" cy="507026"/>
          </a:xfrm>
          <a:prstGeom prst="rect">
            <a:avLst/>
          </a:prstGeom>
          <a:noFill/>
          <a:ln>
            <a:noFill/>
          </a:ln>
        </p:spPr>
      </p:pic>
      <p:sp>
        <p:nvSpPr>
          <p:cNvPr id="189" name="Google Shape;189;p46"/>
          <p:cNvSpPr txBox="1"/>
          <p:nvPr/>
        </p:nvSpPr>
        <p:spPr>
          <a:xfrm>
            <a:off x="594300" y="8552850"/>
            <a:ext cx="1225800" cy="450000"/>
          </a:xfrm>
          <a:prstGeom prst="rect">
            <a:avLst/>
          </a:prstGeom>
          <a:noFill/>
          <a:ln>
            <a:noFill/>
          </a:ln>
        </p:spPr>
        <p:txBody>
          <a:bodyPr anchorCtr="0" anchor="t" bIns="91450" lIns="91450" spcFirstLastPara="1" rIns="91450" wrap="square" tIns="91450">
            <a:noAutofit/>
          </a:bodyPr>
          <a:lstStyle/>
          <a:p>
            <a:pPr indent="0" lvl="0" marL="0" rtl="0" algn="r">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190" name="Google Shape;190;p46"/>
          <p:cNvSpPr txBox="1"/>
          <p:nvPr/>
        </p:nvSpPr>
        <p:spPr>
          <a:xfrm>
            <a:off x="858200" y="7957950"/>
            <a:ext cx="1368600" cy="45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5">
    <p:spTree>
      <p:nvGrpSpPr>
        <p:cNvPr id="191" name="Shape 191"/>
        <p:cNvGrpSpPr/>
        <p:nvPr/>
      </p:nvGrpSpPr>
      <p:grpSpPr>
        <a:xfrm>
          <a:off x="0" y="0"/>
          <a:ext cx="0" cy="0"/>
          <a:chOff x="0" y="0"/>
          <a:chExt cx="0" cy="0"/>
        </a:xfrm>
      </p:grpSpPr>
      <p:pic>
        <p:nvPicPr>
          <p:cNvPr id="192" name="Google Shape;192;p47"/>
          <p:cNvPicPr preferRelativeResize="0"/>
          <p:nvPr/>
        </p:nvPicPr>
        <p:blipFill>
          <a:blip r:embed="rId2">
            <a:alphaModFix/>
          </a:blip>
          <a:stretch>
            <a:fillRect/>
          </a:stretch>
        </p:blipFill>
        <p:spPr>
          <a:xfrm>
            <a:off x="5180400" y="4192500"/>
            <a:ext cx="7530232" cy="1441176"/>
          </a:xfrm>
          <a:prstGeom prst="rect">
            <a:avLst/>
          </a:prstGeom>
          <a:noFill/>
          <a:ln>
            <a:noFill/>
          </a:ln>
        </p:spPr>
      </p:pic>
      <p:sp>
        <p:nvSpPr>
          <p:cNvPr id="193" name="Google Shape;193;p47"/>
          <p:cNvSpPr/>
          <p:nvPr/>
        </p:nvSpPr>
        <p:spPr>
          <a:xfrm>
            <a:off x="590450" y="8936550"/>
            <a:ext cx="3670500" cy="97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194" name="Shape 194"/>
        <p:cNvGrpSpPr/>
        <p:nvPr/>
      </p:nvGrpSpPr>
      <p:grpSpPr>
        <a:xfrm>
          <a:off x="0" y="0"/>
          <a:ext cx="0" cy="0"/>
          <a:chOff x="0" y="0"/>
          <a:chExt cx="0" cy="0"/>
        </a:xfrm>
      </p:grpSpPr>
      <p:pic>
        <p:nvPicPr>
          <p:cNvPr id="195" name="Google Shape;195;p4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96" name="Google Shape;196;p4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197" name="Google Shape;197;p4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8" name="Google Shape;198;p4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99" name="Shape 199"/>
        <p:cNvGrpSpPr/>
        <p:nvPr/>
      </p:nvGrpSpPr>
      <p:grpSpPr>
        <a:xfrm>
          <a:off x="0" y="0"/>
          <a:ext cx="0" cy="0"/>
          <a:chOff x="0" y="0"/>
          <a:chExt cx="0" cy="0"/>
        </a:xfrm>
      </p:grpSpPr>
      <p:sp>
        <p:nvSpPr>
          <p:cNvPr id="200" name="Google Shape;200;p49"/>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1" name="Shape 201"/>
        <p:cNvGrpSpPr/>
        <p:nvPr/>
      </p:nvGrpSpPr>
      <p:grpSpPr>
        <a:xfrm>
          <a:off x="0" y="0"/>
          <a:ext cx="0" cy="0"/>
          <a:chOff x="0" y="0"/>
          <a:chExt cx="0" cy="0"/>
        </a:xfrm>
      </p:grpSpPr>
      <p:sp>
        <p:nvSpPr>
          <p:cNvPr id="202" name="Google Shape;202;p50"/>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03" name="Google Shape;203;p50"/>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204" name="Shape 204"/>
        <p:cNvGrpSpPr/>
        <p:nvPr/>
      </p:nvGrpSpPr>
      <p:grpSpPr>
        <a:xfrm>
          <a:off x="0" y="0"/>
          <a:ext cx="0" cy="0"/>
          <a:chOff x="0" y="0"/>
          <a:chExt cx="0" cy="0"/>
        </a:xfrm>
      </p:grpSpPr>
      <p:sp>
        <p:nvSpPr>
          <p:cNvPr id="205" name="Google Shape;205;p51"/>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206" name="Google Shape;206;p51"/>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indent="-457200" lvl="1" marL="914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indent="-457200" lvl="2" marL="1371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indent="-457200" lvl="3" marL="18288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indent="-457200" lvl="4" marL="22860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indent="-457200" lvl="5" marL="2743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indent="-457200" lvl="6" marL="3200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indent="-457200" lvl="7" marL="3657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indent="-457200" lvl="8" marL="41148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1pPr>
            <a:lvl2pPr indent="-457200" lvl="1" marL="914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2pPr>
            <a:lvl3pPr indent="-457200" lvl="2" marL="1371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3pPr>
            <a:lvl4pPr indent="-457200" lvl="3" marL="18288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4pPr>
            <a:lvl5pPr indent="-457200" lvl="4" marL="22860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5pPr>
            <a:lvl6pPr indent="-457200" lvl="5" marL="27432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6pPr>
            <a:lvl7pPr indent="-457200" lvl="6" marL="32004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7pPr>
            <a:lvl8pPr indent="-457200" lvl="7" marL="3657600" rtl="0">
              <a:lnSpc>
                <a:spcPct val="100000"/>
              </a:lnSpc>
              <a:spcBef>
                <a:spcPts val="1000"/>
              </a:spcBef>
              <a:spcAft>
                <a:spcPts val="0"/>
              </a:spcAft>
              <a:buClr>
                <a:srgbClr val="434343"/>
              </a:buClr>
              <a:buSzPts val="3600"/>
              <a:buFont typeface="Google Sans"/>
              <a:buChar char="○"/>
              <a:defRPr sz="3600">
                <a:solidFill>
                  <a:srgbClr val="434343"/>
                </a:solidFill>
                <a:latin typeface="Google Sans"/>
                <a:ea typeface="Google Sans"/>
                <a:cs typeface="Google Sans"/>
                <a:sym typeface="Google Sans"/>
              </a:defRPr>
            </a:lvl8pPr>
            <a:lvl9pPr indent="-457200" lvl="8" marL="4114800" rtl="0">
              <a:lnSpc>
                <a:spcPct val="100000"/>
              </a:lnSpc>
              <a:spcBef>
                <a:spcPts val="1000"/>
              </a:spcBef>
              <a:spcAft>
                <a:spcPts val="1000"/>
              </a:spcAft>
              <a:buClr>
                <a:srgbClr val="434343"/>
              </a:buClr>
              <a:buSzPts val="3600"/>
              <a:buFont typeface="Google Sans"/>
              <a:buChar char="■"/>
              <a:defRPr sz="3600">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52"/>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Autofit/>
          </a:bodyPr>
          <a:lstStyle>
            <a:lvl1pPr indent="0" lvl="0"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0" lvl="1"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0" lvl="2"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3pPr>
            <a:lvl4pPr indent="0" lvl="3"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4pPr>
            <a:lvl5pPr indent="0" lvl="4"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5pPr>
            <a:lvl6pPr indent="0" lvl="5"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6pPr>
            <a:lvl7pPr indent="0" lvl="6"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7pPr>
            <a:lvl8pPr indent="0" lvl="7"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8pPr>
            <a:lvl9pPr indent="0" lvl="8" marL="0" marR="0" rtl="0" algn="l">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09" name="Shape 209"/>
        <p:cNvGrpSpPr/>
        <p:nvPr/>
      </p:nvGrpSpPr>
      <p:grpSpPr>
        <a:xfrm>
          <a:off x="0" y="0"/>
          <a:ext cx="0" cy="0"/>
          <a:chOff x="0" y="0"/>
          <a:chExt cx="0" cy="0"/>
        </a:xfrm>
      </p:grpSpPr>
      <p:pic>
        <p:nvPicPr>
          <p:cNvPr id="210" name="Google Shape;210;p53"/>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211" name="Google Shape;211;p53"/>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12" name="Google Shape;212;p53"/>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3" name="Google Shape;213;p53"/>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4" name="Google Shape;214;p53"/>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30" name="Google Shape;30;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1" name="Google Shape;31;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34" name="Shape 34"/>
        <p:cNvGrpSpPr/>
        <p:nvPr/>
      </p:nvGrpSpPr>
      <p:grpSpPr>
        <a:xfrm>
          <a:off x="0" y="0"/>
          <a:ext cx="0" cy="0"/>
          <a:chOff x="0" y="0"/>
          <a:chExt cx="0" cy="0"/>
        </a:xfrm>
      </p:grpSpPr>
      <p:sp>
        <p:nvSpPr>
          <p:cNvPr id="35" name="Google Shape;35;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6" name="Google Shape;36;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image" Target="../media/image11.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11" Type="http://schemas.openxmlformats.org/officeDocument/2006/relationships/slideLayout" Target="../slideLayouts/slideLayout23.xml"/><Relationship Id="rId33" Type="http://schemas.openxmlformats.org/officeDocument/2006/relationships/slideLayout" Target="../slideLayouts/slideLayout45.xml"/><Relationship Id="rId10" Type="http://schemas.openxmlformats.org/officeDocument/2006/relationships/slideLayout" Target="../slideLayouts/slideLayout22.xml"/><Relationship Id="rId32" Type="http://schemas.openxmlformats.org/officeDocument/2006/relationships/slideLayout" Target="../slideLayouts/slideLayout44.xml"/><Relationship Id="rId13" Type="http://schemas.openxmlformats.org/officeDocument/2006/relationships/slideLayout" Target="../slideLayouts/slideLayout25.xml"/><Relationship Id="rId35" Type="http://schemas.openxmlformats.org/officeDocument/2006/relationships/slideLayout" Target="../slideLayouts/slideLayout47.xml"/><Relationship Id="rId12" Type="http://schemas.openxmlformats.org/officeDocument/2006/relationships/slideLayout" Target="../slideLayouts/slideLayout24.xml"/><Relationship Id="rId34" Type="http://schemas.openxmlformats.org/officeDocument/2006/relationships/slideLayout" Target="../slideLayouts/slideLayout46.xml"/><Relationship Id="rId15" Type="http://schemas.openxmlformats.org/officeDocument/2006/relationships/slideLayout" Target="../slideLayouts/slideLayout27.xml"/><Relationship Id="rId37" Type="http://schemas.openxmlformats.org/officeDocument/2006/relationships/slideLayout" Target="../slideLayouts/slideLayout49.xml"/><Relationship Id="rId14" Type="http://schemas.openxmlformats.org/officeDocument/2006/relationships/slideLayout" Target="../slideLayouts/slideLayout26.xml"/><Relationship Id="rId36" Type="http://schemas.openxmlformats.org/officeDocument/2006/relationships/slideLayout" Target="../slideLayouts/slideLayout48.xml"/><Relationship Id="rId17" Type="http://schemas.openxmlformats.org/officeDocument/2006/relationships/slideLayout" Target="../slideLayouts/slideLayout29.xml"/><Relationship Id="rId39" Type="http://schemas.openxmlformats.org/officeDocument/2006/relationships/slideLayout" Target="../slideLayouts/slideLayout51.xml"/><Relationship Id="rId16" Type="http://schemas.openxmlformats.org/officeDocument/2006/relationships/slideLayout" Target="../slideLayouts/slideLayout28.xml"/><Relationship Id="rId38" Type="http://schemas.openxmlformats.org/officeDocument/2006/relationships/slideLayout" Target="../slideLayouts/slideLayout50.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5" name="Shape 45"/>
        <p:cNvGrpSpPr/>
        <p:nvPr/>
      </p:nvGrpSpPr>
      <p:grpSpPr>
        <a:xfrm>
          <a:off x="0" y="0"/>
          <a:ext cx="0" cy="0"/>
          <a:chOff x="0" y="0"/>
          <a:chExt cx="0" cy="0"/>
        </a:xfrm>
      </p:grpSpPr>
      <p:pic>
        <p:nvPicPr>
          <p:cNvPr id="46" name="Google Shape;46;p15"/>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6.xml"/><Relationship Id="rId3"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23.png"/><Relationship Id="rId5"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9.xml"/><Relationship Id="rId3" Type="http://schemas.openxmlformats.org/officeDocument/2006/relationships/image" Target="../media/image23.png"/><Relationship Id="rId4" Type="http://schemas.openxmlformats.org/officeDocument/2006/relationships/image" Target="../media/image43.png"/><Relationship Id="rId5" Type="http://schemas.openxmlformats.org/officeDocument/2006/relationships/image" Target="../media/image36.png"/><Relationship Id="rId6"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39.png"/><Relationship Id="rId9" Type="http://schemas.openxmlformats.org/officeDocument/2006/relationships/image" Target="../media/image40.png"/><Relationship Id="rId5" Type="http://schemas.openxmlformats.org/officeDocument/2006/relationships/image" Target="../media/image43.png"/><Relationship Id="rId6" Type="http://schemas.openxmlformats.org/officeDocument/2006/relationships/image" Target="../media/image42.png"/><Relationship Id="rId7" Type="http://schemas.openxmlformats.org/officeDocument/2006/relationships/image" Target="../media/image36.png"/><Relationship Id="rId8" Type="http://schemas.openxmlformats.org/officeDocument/2006/relationships/image" Target="../media/image4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1.xml"/><Relationship Id="rId3"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44.png"/><Relationship Id="rId5" Type="http://schemas.openxmlformats.org/officeDocument/2006/relationships/image" Target="../media/image39.png"/><Relationship Id="rId6" Type="http://schemas.openxmlformats.org/officeDocument/2006/relationships/image" Target="../media/image43.png"/><Relationship Id="rId7" Type="http://schemas.openxmlformats.org/officeDocument/2006/relationships/image" Target="../media/image42.png"/><Relationship Id="rId8" Type="http://schemas.openxmlformats.org/officeDocument/2006/relationships/image" Target="../media/image36.png"/><Relationship Id="rId10"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2.xml"/><Relationship Id="rId3" Type="http://schemas.openxmlformats.org/officeDocument/2006/relationships/image" Target="../media/image45.png"/><Relationship Id="rId4" Type="http://schemas.openxmlformats.org/officeDocument/2006/relationships/image" Target="../media/image23.png"/><Relationship Id="rId9" Type="http://schemas.openxmlformats.org/officeDocument/2006/relationships/image" Target="../media/image44.png"/><Relationship Id="rId5" Type="http://schemas.openxmlformats.org/officeDocument/2006/relationships/image" Target="../media/image39.png"/><Relationship Id="rId6" Type="http://schemas.openxmlformats.org/officeDocument/2006/relationships/image" Target="../media/image43.png"/><Relationship Id="rId7" Type="http://schemas.openxmlformats.org/officeDocument/2006/relationships/image" Target="../media/image42.png"/><Relationship Id="rId8" Type="http://schemas.openxmlformats.org/officeDocument/2006/relationships/image" Target="../media/image36.png"/><Relationship Id="rId11" Type="http://schemas.openxmlformats.org/officeDocument/2006/relationships/image" Target="../media/image41.png"/><Relationship Id="rId10"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3.xml"/><Relationship Id="rId3" Type="http://schemas.openxmlformats.org/officeDocument/2006/relationships/image" Target="../media/image45.png"/><Relationship Id="rId4" Type="http://schemas.openxmlformats.org/officeDocument/2006/relationships/image" Target="../media/image23.png"/><Relationship Id="rId9" Type="http://schemas.openxmlformats.org/officeDocument/2006/relationships/image" Target="../media/image42.png"/><Relationship Id="rId5" Type="http://schemas.openxmlformats.org/officeDocument/2006/relationships/image" Target="../media/image47.png"/><Relationship Id="rId6" Type="http://schemas.openxmlformats.org/officeDocument/2006/relationships/image" Target="../media/image46.png"/><Relationship Id="rId7" Type="http://schemas.openxmlformats.org/officeDocument/2006/relationships/image" Target="../media/image39.png"/><Relationship Id="rId8" Type="http://schemas.openxmlformats.org/officeDocument/2006/relationships/image" Target="../media/image43.png"/><Relationship Id="rId11" Type="http://schemas.openxmlformats.org/officeDocument/2006/relationships/image" Target="../media/image44.png"/><Relationship Id="rId10" Type="http://schemas.openxmlformats.org/officeDocument/2006/relationships/image" Target="../media/image36.png"/><Relationship Id="rId13" Type="http://schemas.openxmlformats.org/officeDocument/2006/relationships/image" Target="../media/image41.png"/><Relationship Id="rId12" Type="http://schemas.openxmlformats.org/officeDocument/2006/relationships/image" Target="../media/image4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4.xml"/><Relationship Id="rId3" Type="http://schemas.openxmlformats.org/officeDocument/2006/relationships/hyperlink" Target="https://cloud.google.com/anthos/" TargetMode="External"/><Relationship Id="rId4" Type="http://schemas.openxmlformats.org/officeDocument/2006/relationships/hyperlink" Target="https://cloud.google.com/anthos/docs/" TargetMode="External"/><Relationship Id="rId5"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4.xml"/><Relationship Id="rId3" Type="http://schemas.openxmlformats.org/officeDocument/2006/relationships/hyperlink" Target="https://cloud.google.com/kubernetes-engine/docs/" TargetMode="External"/><Relationship Id="rId4" Type="http://schemas.openxmlformats.org/officeDocument/2006/relationships/hyperlink" Target="http://kubernetes.io/" TargetMode="External"/><Relationship Id="rId5" Type="http://schemas.openxmlformats.org/officeDocument/2006/relationships/hyperlink" Target="https://cloud.google.com/cloud-build/docs/" TargetMode="External"/><Relationship Id="rId6" Type="http://schemas.openxmlformats.org/officeDocument/2006/relationships/hyperlink" Target="https://cloud.google.com/container-registry/docs/"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8" name="Shape 218"/>
        <p:cNvGrpSpPr/>
        <p:nvPr/>
      </p:nvGrpSpPr>
      <p:grpSpPr>
        <a:xfrm>
          <a:off x="0" y="0"/>
          <a:ext cx="0" cy="0"/>
          <a:chOff x="0" y="0"/>
          <a:chExt cx="0" cy="0"/>
        </a:xfrm>
      </p:grpSpPr>
      <p:sp>
        <p:nvSpPr>
          <p:cNvPr id="219" name="Google Shape;219;p54"/>
          <p:cNvSpPr txBox="1"/>
          <p:nvPr>
            <p:ph type="title"/>
          </p:nvPr>
        </p:nvSpPr>
        <p:spPr>
          <a:xfrm>
            <a:off x="1753100" y="4201375"/>
            <a:ext cx="72069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in the Cloud</a:t>
            </a:r>
            <a:endParaRPr/>
          </a:p>
        </p:txBody>
      </p:sp>
      <p:sp>
        <p:nvSpPr>
          <p:cNvPr id="220" name="Google Shape;220;p54"/>
          <p:cNvSpPr txBox="1"/>
          <p:nvPr>
            <p:ph idx="1" type="subTitle"/>
          </p:nvPr>
        </p:nvSpPr>
        <p:spPr>
          <a:xfrm>
            <a:off x="1753100" y="8001175"/>
            <a:ext cx="74289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4"/>
          <p:cNvSpPr txBox="1"/>
          <p:nvPr>
            <p:ph idx="2" type="subTitle"/>
          </p:nvPr>
        </p:nvSpPr>
        <p:spPr>
          <a:xfrm>
            <a:off x="1795700" y="8564800"/>
            <a:ext cx="81747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3"/>
          <p:cNvSpPr/>
          <p:nvPr/>
        </p:nvSpPr>
        <p:spPr>
          <a:xfrm>
            <a:off x="9359295" y="4511592"/>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90" name="Google Shape;390;p63"/>
          <p:cNvSpPr/>
          <p:nvPr/>
        </p:nvSpPr>
        <p:spPr>
          <a:xfrm>
            <a:off x="9197758" y="4349885"/>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91" name="Google Shape;391;p63"/>
          <p:cNvSpPr/>
          <p:nvPr/>
        </p:nvSpPr>
        <p:spPr>
          <a:xfrm>
            <a:off x="11346618" y="3525778"/>
            <a:ext cx="1270800" cy="6843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t/>
            </a:r>
            <a:endParaRPr sz="3200">
              <a:latin typeface="Google Sans"/>
              <a:ea typeface="Google Sans"/>
              <a:cs typeface="Google Sans"/>
              <a:sym typeface="Google Sans"/>
            </a:endParaRPr>
          </a:p>
        </p:txBody>
      </p:sp>
      <p:sp>
        <p:nvSpPr>
          <p:cNvPr id="392" name="Google Shape;392;p63"/>
          <p:cNvSpPr/>
          <p:nvPr/>
        </p:nvSpPr>
        <p:spPr>
          <a:xfrm>
            <a:off x="9036220" y="4188179"/>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93" name="Google Shape;393;p63"/>
          <p:cNvSpPr/>
          <p:nvPr/>
        </p:nvSpPr>
        <p:spPr>
          <a:xfrm>
            <a:off x="11185081" y="3364072"/>
            <a:ext cx="1270800" cy="6843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t/>
            </a:r>
            <a:endParaRPr sz="3200">
              <a:latin typeface="Google Sans"/>
              <a:ea typeface="Google Sans"/>
              <a:cs typeface="Google Sans"/>
              <a:sym typeface="Google Sans"/>
            </a:endParaRPr>
          </a:p>
        </p:txBody>
      </p:sp>
      <p:sp>
        <p:nvSpPr>
          <p:cNvPr id="394" name="Google Shape;394;p63"/>
          <p:cNvSpPr/>
          <p:nvPr/>
        </p:nvSpPr>
        <p:spPr>
          <a:xfrm>
            <a:off x="8874683" y="4026473"/>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95" name="Google Shape;395;p63"/>
          <p:cNvSpPr/>
          <p:nvPr/>
        </p:nvSpPr>
        <p:spPr>
          <a:xfrm>
            <a:off x="11023543" y="3202366"/>
            <a:ext cx="1270800" cy="6843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t/>
            </a:r>
            <a:endParaRPr sz="3200">
              <a:latin typeface="Google Sans"/>
              <a:ea typeface="Google Sans"/>
              <a:cs typeface="Google Sans"/>
              <a:sym typeface="Google Sans"/>
            </a:endParaRPr>
          </a:p>
        </p:txBody>
      </p:sp>
      <p:sp>
        <p:nvSpPr>
          <p:cNvPr id="396" name="Google Shape;396;p63"/>
          <p:cNvSpPr/>
          <p:nvPr/>
        </p:nvSpPr>
        <p:spPr>
          <a:xfrm>
            <a:off x="13305163" y="3864766"/>
            <a:ext cx="1270800" cy="6843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t/>
            </a:r>
            <a:endParaRPr sz="3200">
              <a:latin typeface="Google Sans"/>
              <a:ea typeface="Google Sans"/>
              <a:cs typeface="Google Sans"/>
              <a:sym typeface="Google Sans"/>
            </a:endParaRPr>
          </a:p>
        </p:txBody>
      </p:sp>
      <p:sp>
        <p:nvSpPr>
          <p:cNvPr id="397" name="Google Shape;397;p63"/>
          <p:cNvSpPr/>
          <p:nvPr/>
        </p:nvSpPr>
        <p:spPr>
          <a:xfrm>
            <a:off x="8713145" y="3864766"/>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98" name="Google Shape;398;p63"/>
          <p:cNvSpPr/>
          <p:nvPr/>
        </p:nvSpPr>
        <p:spPr>
          <a:xfrm>
            <a:off x="10862006" y="3040659"/>
            <a:ext cx="1270800" cy="6843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rPr lang="en" sz="3200">
                <a:solidFill>
                  <a:schemeClr val="lt1"/>
                </a:solidFill>
                <a:latin typeface="Roboto"/>
                <a:ea typeface="Roboto"/>
                <a:cs typeface="Roboto"/>
                <a:sym typeface="Roboto"/>
              </a:rPr>
              <a:t>MS2</a:t>
            </a:r>
            <a:endParaRPr sz="3200">
              <a:solidFill>
                <a:schemeClr val="lt1"/>
              </a:solidFill>
              <a:latin typeface="Roboto"/>
              <a:ea typeface="Roboto"/>
              <a:cs typeface="Roboto"/>
              <a:sym typeface="Roboto"/>
            </a:endParaRPr>
          </a:p>
        </p:txBody>
      </p:sp>
      <p:sp>
        <p:nvSpPr>
          <p:cNvPr id="399" name="Google Shape;399;p63"/>
          <p:cNvSpPr/>
          <p:nvPr/>
        </p:nvSpPr>
        <p:spPr>
          <a:xfrm>
            <a:off x="13143626" y="3703060"/>
            <a:ext cx="1270800" cy="6843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None/>
            </a:pPr>
            <a:r>
              <a:rPr lang="en" sz="3200">
                <a:solidFill>
                  <a:schemeClr val="lt1"/>
                </a:solidFill>
                <a:latin typeface="Roboto"/>
                <a:ea typeface="Roboto"/>
                <a:cs typeface="Roboto"/>
                <a:sym typeface="Roboto"/>
              </a:rPr>
              <a:t>MS3</a:t>
            </a:r>
            <a:endParaRPr sz="3200">
              <a:solidFill>
                <a:schemeClr val="lt1"/>
              </a:solidFill>
              <a:latin typeface="Roboto"/>
              <a:ea typeface="Roboto"/>
              <a:cs typeface="Roboto"/>
              <a:sym typeface="Roboto"/>
            </a:endParaRPr>
          </a:p>
        </p:txBody>
      </p:sp>
      <p:sp>
        <p:nvSpPr>
          <p:cNvPr id="400" name="Google Shape;400;p63"/>
          <p:cNvSpPr/>
          <p:nvPr/>
        </p:nvSpPr>
        <p:spPr>
          <a:xfrm>
            <a:off x="8551608" y="3703060"/>
            <a:ext cx="1270800" cy="6843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200">
                <a:solidFill>
                  <a:schemeClr val="lt1"/>
                </a:solidFill>
                <a:latin typeface="Roboto"/>
                <a:ea typeface="Roboto"/>
                <a:cs typeface="Roboto"/>
                <a:sym typeface="Roboto"/>
              </a:rPr>
              <a:t>MS1</a:t>
            </a:r>
            <a:endParaRPr sz="3200">
              <a:solidFill>
                <a:schemeClr val="lt1"/>
              </a:solidFill>
              <a:latin typeface="Roboto"/>
              <a:ea typeface="Roboto"/>
              <a:cs typeface="Roboto"/>
              <a:sym typeface="Roboto"/>
            </a:endParaRPr>
          </a:p>
        </p:txBody>
      </p:sp>
      <p:sp>
        <p:nvSpPr>
          <p:cNvPr id="401" name="Google Shape;401;p63"/>
          <p:cNvSpPr/>
          <p:nvPr/>
        </p:nvSpPr>
        <p:spPr>
          <a:xfrm>
            <a:off x="8746102" y="6003914"/>
            <a:ext cx="6249000" cy="2280300"/>
          </a:xfrm>
          <a:prstGeom prst="rect">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3"/>
          <p:cNvSpPr/>
          <p:nvPr/>
        </p:nvSpPr>
        <p:spPr>
          <a:xfrm>
            <a:off x="9294179" y="6399533"/>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Host1</a:t>
            </a:r>
            <a:endParaRPr sz="2800">
              <a:solidFill>
                <a:schemeClr val="lt1"/>
              </a:solidFill>
              <a:latin typeface="Roboto"/>
              <a:ea typeface="Roboto"/>
              <a:cs typeface="Roboto"/>
              <a:sym typeface="Roboto"/>
            </a:endParaRPr>
          </a:p>
        </p:txBody>
      </p:sp>
      <p:sp>
        <p:nvSpPr>
          <p:cNvPr id="403" name="Google Shape;403;p63"/>
          <p:cNvSpPr/>
          <p:nvPr/>
        </p:nvSpPr>
        <p:spPr>
          <a:xfrm>
            <a:off x="9294179" y="7208065"/>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Host4</a:t>
            </a:r>
            <a:endParaRPr sz="2800">
              <a:solidFill>
                <a:schemeClr val="lt1"/>
              </a:solidFill>
              <a:latin typeface="Roboto"/>
              <a:ea typeface="Roboto"/>
              <a:cs typeface="Roboto"/>
              <a:sym typeface="Roboto"/>
            </a:endParaRPr>
          </a:p>
        </p:txBody>
      </p:sp>
      <p:sp>
        <p:nvSpPr>
          <p:cNvPr id="404" name="Google Shape;404;p63"/>
          <p:cNvSpPr/>
          <p:nvPr/>
        </p:nvSpPr>
        <p:spPr>
          <a:xfrm>
            <a:off x="11071092" y="6399533"/>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Host2</a:t>
            </a:r>
            <a:endParaRPr sz="2800">
              <a:solidFill>
                <a:schemeClr val="lt1"/>
              </a:solidFill>
              <a:latin typeface="Roboto"/>
              <a:ea typeface="Roboto"/>
              <a:cs typeface="Roboto"/>
              <a:sym typeface="Roboto"/>
            </a:endParaRPr>
          </a:p>
        </p:txBody>
      </p:sp>
      <p:sp>
        <p:nvSpPr>
          <p:cNvPr id="405" name="Google Shape;405;p63"/>
          <p:cNvSpPr/>
          <p:nvPr/>
        </p:nvSpPr>
        <p:spPr>
          <a:xfrm>
            <a:off x="11071092" y="7208065"/>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Host5</a:t>
            </a:r>
            <a:endParaRPr sz="2800">
              <a:solidFill>
                <a:schemeClr val="lt1"/>
              </a:solidFill>
              <a:latin typeface="Roboto"/>
              <a:ea typeface="Roboto"/>
              <a:cs typeface="Roboto"/>
              <a:sym typeface="Roboto"/>
            </a:endParaRPr>
          </a:p>
        </p:txBody>
      </p:sp>
      <p:sp>
        <p:nvSpPr>
          <p:cNvPr id="406" name="Google Shape;406;p63"/>
          <p:cNvSpPr/>
          <p:nvPr/>
        </p:nvSpPr>
        <p:spPr>
          <a:xfrm>
            <a:off x="12848004" y="6399533"/>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Host3</a:t>
            </a:r>
            <a:endParaRPr sz="2800">
              <a:solidFill>
                <a:schemeClr val="lt1"/>
              </a:solidFill>
              <a:latin typeface="Roboto"/>
              <a:ea typeface="Roboto"/>
              <a:cs typeface="Roboto"/>
              <a:sym typeface="Roboto"/>
            </a:endParaRPr>
          </a:p>
        </p:txBody>
      </p:sp>
      <p:sp>
        <p:nvSpPr>
          <p:cNvPr id="407" name="Google Shape;407;p63"/>
          <p:cNvSpPr/>
          <p:nvPr/>
        </p:nvSpPr>
        <p:spPr>
          <a:xfrm>
            <a:off x="12848004" y="7208065"/>
            <a:ext cx="1567500" cy="684300"/>
          </a:xfrm>
          <a:prstGeom prst="rect">
            <a:avLst/>
          </a:prstGeom>
          <a:solidFill>
            <a:srgbClr val="BDBDB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Roboto"/>
                <a:ea typeface="Roboto"/>
                <a:cs typeface="Roboto"/>
                <a:sym typeface="Roboto"/>
              </a:rPr>
              <a:t>Host6</a:t>
            </a:r>
            <a:endParaRPr sz="2800">
              <a:solidFill>
                <a:schemeClr val="lt1"/>
              </a:solidFill>
              <a:latin typeface="Roboto"/>
              <a:ea typeface="Roboto"/>
              <a:cs typeface="Roboto"/>
              <a:sym typeface="Roboto"/>
            </a:endParaRPr>
          </a:p>
        </p:txBody>
      </p:sp>
      <p:cxnSp>
        <p:nvCxnSpPr>
          <p:cNvPr id="408" name="Google Shape;408;p63"/>
          <p:cNvCxnSpPr/>
          <p:nvPr/>
        </p:nvCxnSpPr>
        <p:spPr>
          <a:xfrm>
            <a:off x="10156171" y="5357686"/>
            <a:ext cx="283500" cy="382800"/>
          </a:xfrm>
          <a:prstGeom prst="straightConnector1">
            <a:avLst/>
          </a:prstGeom>
          <a:noFill/>
          <a:ln cap="flat" cmpd="sng" w="28575">
            <a:solidFill>
              <a:srgbClr val="666666"/>
            </a:solidFill>
            <a:prstDash val="solid"/>
            <a:round/>
            <a:headEnd len="med" w="med" type="none"/>
            <a:tailEnd len="med" w="med" type="triangle"/>
          </a:ln>
        </p:spPr>
      </p:cxnSp>
      <p:cxnSp>
        <p:nvCxnSpPr>
          <p:cNvPr id="409" name="Google Shape;409;p63"/>
          <p:cNvCxnSpPr/>
          <p:nvPr/>
        </p:nvCxnSpPr>
        <p:spPr>
          <a:xfrm flipH="1">
            <a:off x="13347580" y="4809207"/>
            <a:ext cx="585900" cy="931200"/>
          </a:xfrm>
          <a:prstGeom prst="straightConnector1">
            <a:avLst/>
          </a:prstGeom>
          <a:noFill/>
          <a:ln cap="flat" cmpd="sng" w="28575">
            <a:solidFill>
              <a:srgbClr val="666666"/>
            </a:solidFill>
            <a:prstDash val="solid"/>
            <a:round/>
            <a:headEnd len="med" w="med" type="none"/>
            <a:tailEnd len="med" w="med" type="triangle"/>
          </a:ln>
        </p:spPr>
      </p:cxnSp>
      <p:cxnSp>
        <p:nvCxnSpPr>
          <p:cNvPr id="410" name="Google Shape;410;p63"/>
          <p:cNvCxnSpPr/>
          <p:nvPr/>
        </p:nvCxnSpPr>
        <p:spPr>
          <a:xfrm>
            <a:off x="11937673" y="4560639"/>
            <a:ext cx="27600" cy="1015800"/>
          </a:xfrm>
          <a:prstGeom prst="straightConnector1">
            <a:avLst/>
          </a:prstGeom>
          <a:noFill/>
          <a:ln cap="flat" cmpd="sng" w="28575">
            <a:solidFill>
              <a:srgbClr val="666666"/>
            </a:solidFill>
            <a:prstDash val="solid"/>
            <a:round/>
            <a:headEnd len="med" w="med" type="none"/>
            <a:tailEnd len="med" w="med" type="triangle"/>
          </a:ln>
        </p:spPr>
      </p:cxnSp>
      <p:sp>
        <p:nvSpPr>
          <p:cNvPr id="411" name="Google Shape;411;p63"/>
          <p:cNvSpPr txBox="1"/>
          <p:nvPr>
            <p:ph idx="1" type="body"/>
          </p:nvPr>
        </p:nvSpPr>
        <p:spPr>
          <a:xfrm>
            <a:off x="1746504" y="2980944"/>
            <a:ext cx="6460800" cy="49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Roboto"/>
                <a:ea typeface="Roboto"/>
                <a:cs typeface="Roboto"/>
                <a:sym typeface="Roboto"/>
              </a:rPr>
              <a:t>With a cluster, you can:</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Connect containers using network connections.</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Build code modularly.</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Deploy it easily.</a:t>
            </a:r>
            <a:endParaRPr sz="2800">
              <a:solidFill>
                <a:schemeClr val="lt1"/>
              </a:solidFill>
              <a:latin typeface="Roboto"/>
              <a:ea typeface="Roboto"/>
              <a:cs typeface="Roboto"/>
              <a:sym typeface="Roboto"/>
            </a:endParaRPr>
          </a:p>
          <a:p>
            <a:pPr indent="-406400" lvl="0" marL="457200" rtl="0" algn="l">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Scale containers and hosts independently for maximum efficiency and savings.</a:t>
            </a:r>
            <a:endParaRPr sz="2800">
              <a:solidFill>
                <a:schemeClr val="lt1"/>
              </a:solidFill>
              <a:latin typeface="Roboto"/>
              <a:ea typeface="Roboto"/>
              <a:cs typeface="Roboto"/>
              <a:sym typeface="Roboto"/>
            </a:endParaRPr>
          </a:p>
        </p:txBody>
      </p:sp>
      <p:sp>
        <p:nvSpPr>
          <p:cNvPr id="412" name="Google Shape;412;p6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common host configuration, you can deploy containers on a group of servers called a cluster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6" name="Shape 416"/>
        <p:cNvGrpSpPr/>
        <p:nvPr/>
      </p:nvGrpSpPr>
      <p:grpSpPr>
        <a:xfrm>
          <a:off x="0" y="0"/>
          <a:ext cx="0" cy="0"/>
          <a:chOff x="0" y="0"/>
          <a:chExt cx="0" cy="0"/>
        </a:xfrm>
      </p:grpSpPr>
      <p:sp>
        <p:nvSpPr>
          <p:cNvPr id="417" name="Google Shape;417;p64"/>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Containers</a:t>
            </a:r>
            <a:endParaRPr/>
          </a:p>
          <a:p>
            <a:pPr indent="0" lvl="0" marL="0" rtl="0" algn="l">
              <a:spcBef>
                <a:spcPts val="2900"/>
              </a:spcBef>
              <a:spcAft>
                <a:spcPts val="0"/>
              </a:spcAft>
              <a:buNone/>
            </a:pPr>
            <a:r>
              <a:rPr lang="en">
                <a:solidFill>
                  <a:schemeClr val="accent2"/>
                </a:solidFill>
              </a:rPr>
              <a:t>Kubernetes and Google Kubernetes Engine</a:t>
            </a:r>
            <a:endParaRPr>
              <a:solidFill>
                <a:schemeClr val="accent2"/>
              </a:solidFill>
            </a:endParaRPr>
          </a:p>
          <a:p>
            <a:pPr indent="0" lvl="0" marL="0" rtl="0" algn="l">
              <a:spcBef>
                <a:spcPts val="2900"/>
              </a:spcBef>
              <a:spcAft>
                <a:spcPts val="0"/>
              </a:spcAft>
              <a:buNone/>
            </a:pPr>
            <a:r>
              <a:rPr lang="en"/>
              <a:t>Hybrid and Multi-Cloud</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418" name="Google Shape;418;p64"/>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p:nvPr/>
        </p:nvSpPr>
        <p:spPr>
          <a:xfrm>
            <a:off x="10600808" y="43348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4" name="Google Shape;424;p65"/>
          <p:cNvSpPr/>
          <p:nvPr/>
        </p:nvSpPr>
        <p:spPr>
          <a:xfrm>
            <a:off x="10448408" y="41824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5" name="Google Shape;425;p65"/>
          <p:cNvSpPr/>
          <p:nvPr/>
        </p:nvSpPr>
        <p:spPr>
          <a:xfrm>
            <a:off x="12475716" y="34057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6" name="Google Shape;426;p65"/>
          <p:cNvSpPr/>
          <p:nvPr/>
        </p:nvSpPr>
        <p:spPr>
          <a:xfrm>
            <a:off x="10296008" y="40300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7" name="Google Shape;427;p65"/>
          <p:cNvSpPr/>
          <p:nvPr/>
        </p:nvSpPr>
        <p:spPr>
          <a:xfrm>
            <a:off x="12323316" y="32533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8" name="Google Shape;428;p65"/>
          <p:cNvSpPr/>
          <p:nvPr/>
        </p:nvSpPr>
        <p:spPr>
          <a:xfrm>
            <a:off x="10143608" y="38776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29" name="Google Shape;429;p65"/>
          <p:cNvSpPr/>
          <p:nvPr/>
        </p:nvSpPr>
        <p:spPr>
          <a:xfrm>
            <a:off x="12170916" y="31009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30" name="Google Shape;430;p65"/>
          <p:cNvSpPr/>
          <p:nvPr/>
        </p:nvSpPr>
        <p:spPr>
          <a:xfrm>
            <a:off x="14323475" y="3725263"/>
            <a:ext cx="1198800" cy="6450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31" name="Google Shape;431;p65"/>
          <p:cNvSpPr/>
          <p:nvPr/>
        </p:nvSpPr>
        <p:spPr>
          <a:xfrm>
            <a:off x="9991208" y="37252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432" name="Google Shape;432;p65"/>
          <p:cNvSpPr/>
          <p:nvPr/>
        </p:nvSpPr>
        <p:spPr>
          <a:xfrm>
            <a:off x="12018516" y="29485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MS2</a:t>
            </a:r>
            <a:endParaRPr i="0" sz="3200" u="none" cap="none" strike="noStrike">
              <a:solidFill>
                <a:schemeClr val="lt1"/>
              </a:solidFill>
              <a:latin typeface="Roboto"/>
              <a:ea typeface="Roboto"/>
              <a:cs typeface="Roboto"/>
              <a:sym typeface="Roboto"/>
            </a:endParaRPr>
          </a:p>
        </p:txBody>
      </p:sp>
      <p:sp>
        <p:nvSpPr>
          <p:cNvPr id="433" name="Google Shape;433;p65"/>
          <p:cNvSpPr/>
          <p:nvPr/>
        </p:nvSpPr>
        <p:spPr>
          <a:xfrm>
            <a:off x="14171075" y="3572863"/>
            <a:ext cx="1198800" cy="6450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MS3</a:t>
            </a:r>
            <a:endParaRPr i="0" sz="3200" u="none" cap="none" strike="noStrike">
              <a:solidFill>
                <a:schemeClr val="lt1"/>
              </a:solidFill>
              <a:latin typeface="Roboto"/>
              <a:ea typeface="Roboto"/>
              <a:cs typeface="Roboto"/>
              <a:sym typeface="Roboto"/>
            </a:endParaRPr>
          </a:p>
        </p:txBody>
      </p:sp>
      <p:sp>
        <p:nvSpPr>
          <p:cNvPr id="434" name="Google Shape;434;p65"/>
          <p:cNvSpPr/>
          <p:nvPr/>
        </p:nvSpPr>
        <p:spPr>
          <a:xfrm>
            <a:off x="9838808" y="35728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MS1</a:t>
            </a:r>
            <a:endParaRPr i="0" sz="3200" u="none" cap="none" strike="noStrike">
              <a:solidFill>
                <a:schemeClr val="lt1"/>
              </a:solidFill>
              <a:latin typeface="Roboto"/>
              <a:ea typeface="Roboto"/>
              <a:cs typeface="Roboto"/>
              <a:sym typeface="Roboto"/>
            </a:endParaRPr>
          </a:p>
        </p:txBody>
      </p:sp>
      <p:cxnSp>
        <p:nvCxnSpPr>
          <p:cNvPr id="435" name="Google Shape;435;p65"/>
          <p:cNvCxnSpPr/>
          <p:nvPr/>
        </p:nvCxnSpPr>
        <p:spPr>
          <a:xfrm>
            <a:off x="11352608" y="5132263"/>
            <a:ext cx="267300" cy="360600"/>
          </a:xfrm>
          <a:prstGeom prst="straightConnector1">
            <a:avLst/>
          </a:prstGeom>
          <a:noFill/>
          <a:ln cap="flat" cmpd="sng" w="28575">
            <a:solidFill>
              <a:srgbClr val="666666"/>
            </a:solidFill>
            <a:prstDash val="solid"/>
            <a:round/>
            <a:headEnd len="sm" w="sm" type="none"/>
            <a:tailEnd len="med" w="med" type="triangle"/>
          </a:ln>
        </p:spPr>
      </p:cxnSp>
      <p:cxnSp>
        <p:nvCxnSpPr>
          <p:cNvPr id="436" name="Google Shape;436;p65"/>
          <p:cNvCxnSpPr/>
          <p:nvPr/>
        </p:nvCxnSpPr>
        <p:spPr>
          <a:xfrm flipH="1">
            <a:off x="14363050" y="4615350"/>
            <a:ext cx="553200" cy="877500"/>
          </a:xfrm>
          <a:prstGeom prst="straightConnector1">
            <a:avLst/>
          </a:prstGeom>
          <a:noFill/>
          <a:ln cap="flat" cmpd="sng" w="28575">
            <a:solidFill>
              <a:srgbClr val="666666"/>
            </a:solidFill>
            <a:prstDash val="solid"/>
            <a:round/>
            <a:headEnd len="sm" w="sm" type="none"/>
            <a:tailEnd len="med" w="med" type="triangle"/>
          </a:ln>
        </p:spPr>
      </p:cxnSp>
      <p:cxnSp>
        <p:nvCxnSpPr>
          <p:cNvPr id="437" name="Google Shape;437;p65"/>
          <p:cNvCxnSpPr/>
          <p:nvPr/>
        </p:nvCxnSpPr>
        <p:spPr>
          <a:xfrm>
            <a:off x="13033338" y="4381088"/>
            <a:ext cx="25800" cy="957000"/>
          </a:xfrm>
          <a:prstGeom prst="straightConnector1">
            <a:avLst/>
          </a:prstGeom>
          <a:noFill/>
          <a:ln cap="flat" cmpd="sng" w="28575">
            <a:solidFill>
              <a:srgbClr val="666666"/>
            </a:solidFill>
            <a:prstDash val="solid"/>
            <a:round/>
            <a:headEnd len="sm" w="sm" type="none"/>
            <a:tailEnd len="med" w="med" type="triangle"/>
          </a:ln>
        </p:spPr>
      </p:cxnSp>
      <p:sp>
        <p:nvSpPr>
          <p:cNvPr id="438" name="Google Shape;438;p65"/>
          <p:cNvSpPr txBox="1"/>
          <p:nvPr/>
        </p:nvSpPr>
        <p:spPr>
          <a:xfrm>
            <a:off x="1902250" y="4979875"/>
            <a:ext cx="6363600" cy="1437600"/>
          </a:xfrm>
          <a:prstGeom prst="rect">
            <a:avLst/>
          </a:prstGeom>
          <a:noFill/>
          <a:ln>
            <a:noFill/>
          </a:ln>
        </p:spPr>
        <p:txBody>
          <a:bodyPr anchorCtr="0" anchor="t" bIns="91425" lIns="91425" spcFirstLastPara="1" rIns="91425" wrap="square" tIns="91425">
            <a:noAutofit/>
          </a:bodyPr>
          <a:lstStyle/>
          <a:p>
            <a:pPr indent="0" lvl="0" marL="0" rtl="0" algn="ctr">
              <a:lnSpc>
                <a:spcPct val="125000"/>
              </a:lnSpc>
              <a:spcBef>
                <a:spcPts val="0"/>
              </a:spcBef>
              <a:spcAft>
                <a:spcPts val="0"/>
              </a:spcAft>
              <a:buNone/>
            </a:pPr>
            <a:r>
              <a:rPr lang="en" sz="3600">
                <a:solidFill>
                  <a:srgbClr val="3B83F3"/>
                </a:solidFill>
                <a:latin typeface="Roboto"/>
                <a:ea typeface="Roboto"/>
                <a:cs typeface="Roboto"/>
                <a:sym typeface="Roboto"/>
              </a:rPr>
              <a:t>An open-source container management platform</a:t>
            </a:r>
            <a:endParaRPr sz="3600">
              <a:solidFill>
                <a:srgbClr val="3B83F3"/>
              </a:solidFill>
              <a:latin typeface="Roboto"/>
              <a:ea typeface="Roboto"/>
              <a:cs typeface="Roboto"/>
              <a:sym typeface="Roboto"/>
            </a:endParaRPr>
          </a:p>
        </p:txBody>
      </p:sp>
      <p:pic>
        <p:nvPicPr>
          <p:cNvPr id="439" name="Google Shape;439;p65"/>
          <p:cNvPicPr preferRelativeResize="0"/>
          <p:nvPr/>
        </p:nvPicPr>
        <p:blipFill>
          <a:blip r:embed="rId3">
            <a:alphaModFix/>
          </a:blip>
          <a:stretch>
            <a:fillRect/>
          </a:stretch>
        </p:blipFill>
        <p:spPr>
          <a:xfrm>
            <a:off x="11827050" y="5492850"/>
            <a:ext cx="2438400" cy="2362200"/>
          </a:xfrm>
          <a:prstGeom prst="rect">
            <a:avLst/>
          </a:prstGeom>
          <a:noFill/>
          <a:ln>
            <a:noFill/>
          </a:ln>
        </p:spPr>
      </p:pic>
      <p:pic>
        <p:nvPicPr>
          <p:cNvPr id="440" name="Google Shape;440;p65"/>
          <p:cNvPicPr preferRelativeResize="0"/>
          <p:nvPr/>
        </p:nvPicPr>
        <p:blipFill>
          <a:blip r:embed="rId4">
            <a:alphaModFix/>
          </a:blip>
          <a:stretch>
            <a:fillRect/>
          </a:stretch>
        </p:blipFill>
        <p:spPr>
          <a:xfrm>
            <a:off x="11742863" y="8014700"/>
            <a:ext cx="2648788" cy="439633"/>
          </a:xfrm>
          <a:prstGeom prst="rect">
            <a:avLst/>
          </a:prstGeom>
          <a:noFill/>
          <a:ln>
            <a:noFill/>
          </a:ln>
        </p:spPr>
      </p:pic>
      <p:sp>
        <p:nvSpPr>
          <p:cNvPr id="441" name="Google Shape;441;p6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makes it easy to orchestrate many containers on many hosts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6"/>
          <p:cNvSpPr txBox="1"/>
          <p:nvPr/>
        </p:nvSpPr>
        <p:spPr>
          <a:xfrm>
            <a:off x="10520125" y="3245225"/>
            <a:ext cx="5925000" cy="58461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chemeClr val="lt1"/>
                </a:solidFill>
                <a:latin typeface="Consolas"/>
                <a:ea typeface="Consolas"/>
                <a:cs typeface="Consolas"/>
                <a:sym typeface="Consolas"/>
              </a:rPr>
              <a:t>from flask import Flask</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app = Flask(__name__)</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@app.route("/")</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def hello():</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  return "Hello World!\n"</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@app.route("/version")</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def version():</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  return "Helloworld 1.0\n"</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if __name__ == "__main__":</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  app.run(host='0.0.0.0')</a:t>
            </a:r>
            <a:endParaRPr sz="2800">
              <a:solidFill>
                <a:schemeClr val="lt1"/>
              </a:solidFill>
              <a:latin typeface="Consolas"/>
              <a:ea typeface="Consolas"/>
              <a:cs typeface="Consolas"/>
              <a:sym typeface="Consolas"/>
            </a:endParaRPr>
          </a:p>
        </p:txBody>
      </p:sp>
      <p:sp>
        <p:nvSpPr>
          <p:cNvPr id="447" name="Google Shape;447;p66"/>
          <p:cNvSpPr txBox="1"/>
          <p:nvPr/>
        </p:nvSpPr>
        <p:spPr>
          <a:xfrm>
            <a:off x="1746504" y="3194304"/>
            <a:ext cx="7980000" cy="3960300"/>
          </a:xfrm>
          <a:prstGeom prst="rect">
            <a:avLst/>
          </a:prstGeom>
          <a:noFill/>
          <a:ln>
            <a:noFill/>
          </a:ln>
        </p:spPr>
        <p:txBody>
          <a:bodyPr anchorCtr="0" anchor="t" bIns="91425" lIns="182875" spcFirstLastPara="1" rIns="91425" wrap="square" tIns="91425">
            <a:noAutofit/>
          </a:bodyPr>
          <a:lstStyle/>
          <a:p>
            <a:pPr indent="-452119" lvl="0" marL="457200" rtl="0" algn="l">
              <a:lnSpc>
                <a:spcPct val="100000"/>
              </a:lnSpc>
              <a:spcBef>
                <a:spcPts val="0"/>
              </a:spcBef>
              <a:spcAft>
                <a:spcPts val="0"/>
              </a:spcAft>
              <a:buClr>
                <a:srgbClr val="666666"/>
              </a:buClr>
              <a:buSzPts val="2800"/>
              <a:buFont typeface="Google Sans"/>
              <a:buChar char="●"/>
            </a:pPr>
            <a:r>
              <a:rPr lang="en" sz="2800">
                <a:solidFill>
                  <a:schemeClr val="lt1"/>
                </a:solidFill>
                <a:latin typeface="Roboto"/>
                <a:ea typeface="Roboto"/>
                <a:cs typeface="Roboto"/>
                <a:sym typeface="Roboto"/>
              </a:rPr>
              <a:t>We'll use an open-source tool called </a:t>
            </a:r>
            <a:r>
              <a:rPr b="1" lang="en" sz="2800">
                <a:solidFill>
                  <a:srgbClr val="4285F4"/>
                </a:solidFill>
                <a:latin typeface="Roboto"/>
                <a:ea typeface="Roboto"/>
                <a:cs typeface="Roboto"/>
                <a:sym typeface="Roboto"/>
              </a:rPr>
              <a:t>Docker</a:t>
            </a:r>
            <a:r>
              <a:rPr lang="en" sz="2800">
                <a:solidFill>
                  <a:srgbClr val="666666"/>
                </a:solidFill>
                <a:latin typeface="Roboto"/>
                <a:ea typeface="Roboto"/>
                <a:cs typeface="Roboto"/>
                <a:sym typeface="Roboto"/>
              </a:rPr>
              <a:t> </a:t>
            </a:r>
            <a:r>
              <a:rPr lang="en" sz="2800">
                <a:solidFill>
                  <a:schemeClr val="lt1"/>
                </a:solidFill>
                <a:latin typeface="Roboto"/>
                <a:ea typeface="Roboto"/>
                <a:cs typeface="Roboto"/>
                <a:sym typeface="Roboto"/>
              </a:rPr>
              <a:t>that bundles your app, its dependencies, and system settings. (You could use another tool like </a:t>
            </a:r>
            <a:r>
              <a:rPr b="1" lang="en" sz="2800">
                <a:solidFill>
                  <a:srgbClr val="4285F4"/>
                </a:solidFill>
                <a:latin typeface="Roboto"/>
                <a:ea typeface="Roboto"/>
                <a:cs typeface="Roboto"/>
                <a:sym typeface="Roboto"/>
              </a:rPr>
              <a:t>Cloud Build</a:t>
            </a:r>
            <a:r>
              <a:rPr b="1" lang="en" sz="2800">
                <a:solidFill>
                  <a:schemeClr val="lt1"/>
                </a:solidFill>
                <a:latin typeface="Roboto"/>
                <a:ea typeface="Roboto"/>
                <a:cs typeface="Roboto"/>
                <a:sym typeface="Roboto"/>
              </a:rPr>
              <a:t>.</a:t>
            </a:r>
            <a:r>
              <a:rPr lang="en" sz="2800">
                <a:solidFill>
                  <a:schemeClr val="lt1"/>
                </a:solidFill>
                <a:latin typeface="Roboto"/>
                <a:ea typeface="Roboto"/>
                <a:cs typeface="Roboto"/>
                <a:sym typeface="Roboto"/>
              </a:rPr>
              <a:t>)</a:t>
            </a:r>
            <a:endParaRPr sz="2800">
              <a:solidFill>
                <a:schemeClr val="lt1"/>
              </a:solidFill>
              <a:latin typeface="Roboto"/>
              <a:ea typeface="Roboto"/>
              <a:cs typeface="Roboto"/>
              <a:sym typeface="Roboto"/>
            </a:endParaRPr>
          </a:p>
          <a:p>
            <a:pPr indent="-452119"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Here is an example of some code you may have written:</a:t>
            </a:r>
            <a:endParaRPr sz="2800">
              <a:solidFill>
                <a:schemeClr val="lt1"/>
              </a:solidFill>
              <a:latin typeface="Roboto"/>
              <a:ea typeface="Roboto"/>
              <a:cs typeface="Roboto"/>
              <a:sym typeface="Roboto"/>
            </a:endParaRPr>
          </a:p>
          <a:p>
            <a:pPr indent="-452119" lvl="1" marL="9144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It's a Python app that says 'hello world'.</a:t>
            </a:r>
            <a:endParaRPr sz="2800">
              <a:solidFill>
                <a:schemeClr val="lt1"/>
              </a:solidFill>
              <a:latin typeface="Roboto"/>
              <a:ea typeface="Roboto"/>
              <a:cs typeface="Roboto"/>
              <a:sym typeface="Roboto"/>
            </a:endParaRPr>
          </a:p>
          <a:p>
            <a:pPr indent="-452119" lvl="1" marL="914400" rtl="0" algn="l">
              <a:lnSpc>
                <a:spcPct val="100000"/>
              </a:lnSpc>
              <a:spcBef>
                <a:spcPts val="1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Or if you reach the second endpoint, it gives you the version.</a:t>
            </a:r>
            <a:endParaRPr sz="2800">
              <a:solidFill>
                <a:schemeClr val="lt1"/>
              </a:solidFill>
              <a:latin typeface="Roboto"/>
              <a:ea typeface="Roboto"/>
              <a:cs typeface="Roboto"/>
              <a:sym typeface="Roboto"/>
            </a:endParaRPr>
          </a:p>
        </p:txBody>
      </p:sp>
      <p:sp>
        <p:nvSpPr>
          <p:cNvPr id="448" name="Google Shape;448;p66"/>
          <p:cNvSpPr txBox="1"/>
          <p:nvPr/>
        </p:nvSpPr>
        <p:spPr>
          <a:xfrm>
            <a:off x="10484325" y="2412525"/>
            <a:ext cx="2355000" cy="7566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lang="en" sz="4000">
                <a:solidFill>
                  <a:schemeClr val="lt1"/>
                </a:solidFill>
                <a:latin typeface="Google Sans"/>
                <a:ea typeface="Google Sans"/>
                <a:cs typeface="Google Sans"/>
                <a:sym typeface="Google Sans"/>
              </a:rPr>
              <a:t>app.py</a:t>
            </a:r>
            <a:endParaRPr sz="4000">
              <a:solidFill>
                <a:schemeClr val="lt1"/>
              </a:solidFill>
              <a:latin typeface="Google Sans"/>
              <a:ea typeface="Google Sans"/>
              <a:cs typeface="Google Sans"/>
              <a:sym typeface="Google Sans"/>
            </a:endParaRPr>
          </a:p>
        </p:txBody>
      </p:sp>
      <p:sp>
        <p:nvSpPr>
          <p:cNvPr id="449" name="Google Shape;449;p6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begin by building and running an app as a container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7"/>
          <p:cNvSpPr txBox="1"/>
          <p:nvPr/>
        </p:nvSpPr>
        <p:spPr>
          <a:xfrm>
            <a:off x="2188000" y="2953125"/>
            <a:ext cx="4098600" cy="14265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chemeClr val="lt1"/>
                </a:solidFill>
                <a:latin typeface="Consolas"/>
                <a:ea typeface="Consolas"/>
                <a:cs typeface="Consolas"/>
                <a:sym typeface="Consolas"/>
              </a:rPr>
              <a:t>Flask==0.12</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uwsgi==2.0.15</a:t>
            </a:r>
            <a:endParaRPr sz="2800">
              <a:solidFill>
                <a:schemeClr val="lt1"/>
              </a:solidFill>
              <a:latin typeface="Consolas"/>
              <a:ea typeface="Consolas"/>
              <a:cs typeface="Consolas"/>
              <a:sym typeface="Consolas"/>
            </a:endParaRPr>
          </a:p>
        </p:txBody>
      </p:sp>
      <p:sp>
        <p:nvSpPr>
          <p:cNvPr id="455" name="Google Shape;455;p67"/>
          <p:cNvSpPr txBox="1"/>
          <p:nvPr/>
        </p:nvSpPr>
        <p:spPr>
          <a:xfrm>
            <a:off x="2219572" y="2157675"/>
            <a:ext cx="4999800" cy="10641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lang="en" sz="3600">
                <a:solidFill>
                  <a:schemeClr val="accent2"/>
                </a:solidFill>
                <a:latin typeface="Roboto"/>
                <a:ea typeface="Roboto"/>
                <a:cs typeface="Roboto"/>
                <a:sym typeface="Roboto"/>
              </a:rPr>
              <a:t>requirements.txt</a:t>
            </a:r>
            <a:endParaRPr sz="3600">
              <a:solidFill>
                <a:schemeClr val="accent2"/>
              </a:solidFill>
              <a:latin typeface="Roboto"/>
              <a:ea typeface="Roboto"/>
              <a:cs typeface="Roboto"/>
              <a:sym typeface="Roboto"/>
            </a:endParaRPr>
          </a:p>
        </p:txBody>
      </p:sp>
      <p:sp>
        <p:nvSpPr>
          <p:cNvPr id="456" name="Google Shape;456;p67"/>
          <p:cNvSpPr txBox="1"/>
          <p:nvPr/>
        </p:nvSpPr>
        <p:spPr>
          <a:xfrm>
            <a:off x="2149500" y="5520500"/>
            <a:ext cx="9738600" cy="35709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Clr>
                <a:srgbClr val="000000"/>
              </a:buClr>
              <a:buSzPts val="1100"/>
              <a:buFont typeface="Arial"/>
              <a:buNone/>
            </a:pPr>
            <a:r>
              <a:rPr lang="en" sz="2600">
                <a:solidFill>
                  <a:schemeClr val="lt1"/>
                </a:solidFill>
                <a:latin typeface="Consolas"/>
                <a:ea typeface="Consolas"/>
                <a:cs typeface="Consolas"/>
                <a:sym typeface="Consolas"/>
              </a:rPr>
              <a:t>FROM ubuntu:18.10</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RUN apt-get update -y &amp;&amp; \</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    apt-get install -y python3-pip python3-dev</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COPY requirements.txt /app/requirements.txt</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WORKDIR /app</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RUN pip3 install -r requirements.txt</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COPY . /app</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rPr lang="en" sz="2600">
                <a:solidFill>
                  <a:schemeClr val="lt1"/>
                </a:solidFill>
                <a:latin typeface="Consolas"/>
                <a:ea typeface="Consolas"/>
                <a:cs typeface="Consolas"/>
                <a:sym typeface="Consolas"/>
              </a:rPr>
              <a:t>ENTRYPOINT ["python3", "app.py"]</a:t>
            </a:r>
            <a:endParaRPr sz="2600">
              <a:solidFill>
                <a:schemeClr val="lt1"/>
              </a:solidFill>
              <a:latin typeface="Consolas"/>
              <a:ea typeface="Consolas"/>
              <a:cs typeface="Consolas"/>
              <a:sym typeface="Consolas"/>
            </a:endParaRPr>
          </a:p>
          <a:p>
            <a:pPr indent="0" lvl="0" marL="0" rtl="0" algn="l">
              <a:spcBef>
                <a:spcPts val="0"/>
              </a:spcBef>
              <a:spcAft>
                <a:spcPts val="0"/>
              </a:spcAft>
              <a:buNone/>
            </a:pPr>
            <a:r>
              <a:t/>
            </a:r>
            <a:endParaRPr sz="2600">
              <a:solidFill>
                <a:schemeClr val="lt1"/>
              </a:solidFill>
              <a:latin typeface="Consolas"/>
              <a:ea typeface="Consolas"/>
              <a:cs typeface="Consolas"/>
              <a:sym typeface="Consolas"/>
            </a:endParaRPr>
          </a:p>
        </p:txBody>
      </p:sp>
      <p:sp>
        <p:nvSpPr>
          <p:cNvPr id="457" name="Google Shape;457;p67"/>
          <p:cNvSpPr txBox="1"/>
          <p:nvPr/>
        </p:nvSpPr>
        <p:spPr>
          <a:xfrm>
            <a:off x="2219572" y="4748475"/>
            <a:ext cx="4999800" cy="1064100"/>
          </a:xfrm>
          <a:prstGeom prst="rect">
            <a:avLst/>
          </a:prstGeom>
          <a:noFill/>
          <a:ln>
            <a:noFill/>
          </a:ln>
        </p:spPr>
        <p:txBody>
          <a:bodyPr anchorCtr="0" anchor="t" bIns="91450" lIns="91450" spcFirstLastPara="1" rIns="91450" wrap="square" tIns="91450">
            <a:noAutofit/>
          </a:bodyPr>
          <a:lstStyle/>
          <a:p>
            <a:pPr indent="0" lvl="0" marL="0" marR="0" rtl="0" algn="l">
              <a:lnSpc>
                <a:spcPct val="100000"/>
              </a:lnSpc>
              <a:spcBef>
                <a:spcPts val="0"/>
              </a:spcBef>
              <a:spcAft>
                <a:spcPts val="0"/>
              </a:spcAft>
              <a:buNone/>
            </a:pPr>
            <a:r>
              <a:rPr lang="en" sz="3600">
                <a:solidFill>
                  <a:schemeClr val="accent2"/>
                </a:solidFill>
                <a:latin typeface="Google Sans"/>
                <a:ea typeface="Google Sans"/>
                <a:cs typeface="Google Sans"/>
                <a:sym typeface="Google Sans"/>
              </a:rPr>
              <a:t>Dockerfile</a:t>
            </a:r>
            <a:endParaRPr sz="3600">
              <a:solidFill>
                <a:schemeClr val="accent2"/>
              </a:solidFill>
              <a:latin typeface="Google Sans"/>
              <a:ea typeface="Google Sans"/>
              <a:cs typeface="Google Sans"/>
              <a:sym typeface="Google Sans"/>
            </a:endParaRPr>
          </a:p>
        </p:txBody>
      </p:sp>
      <p:sp>
        <p:nvSpPr>
          <p:cNvPr id="458" name="Google Shape;458;p67"/>
          <p:cNvSpPr txBox="1"/>
          <p:nvPr/>
        </p:nvSpPr>
        <p:spPr>
          <a:xfrm>
            <a:off x="7344500" y="2142475"/>
            <a:ext cx="9843600" cy="3004800"/>
          </a:xfrm>
          <a:prstGeom prst="rect">
            <a:avLst/>
          </a:prstGeom>
          <a:noFill/>
          <a:ln>
            <a:noFill/>
          </a:ln>
        </p:spPr>
        <p:txBody>
          <a:bodyPr anchorCtr="0" anchor="t" bIns="182850" lIns="182850" spcFirstLastPara="1" rIns="182850" wrap="square" tIns="182850">
            <a:noAutofit/>
          </a:bodyPr>
          <a:lstStyle/>
          <a:p>
            <a:pPr indent="0" lvl="0" marL="0" rtl="0" algn="l">
              <a:lnSpc>
                <a:spcPct val="125000"/>
              </a:lnSpc>
              <a:spcBef>
                <a:spcPts val="0"/>
              </a:spcBef>
              <a:spcAft>
                <a:spcPts val="0"/>
              </a:spcAft>
              <a:buNone/>
            </a:pPr>
            <a:r>
              <a:rPr lang="en" sz="2800">
                <a:solidFill>
                  <a:srgbClr val="434343"/>
                </a:solidFill>
                <a:latin typeface="Roboto"/>
                <a:ea typeface="Roboto"/>
                <a:cs typeface="Roboto"/>
                <a:sym typeface="Roboto"/>
              </a:rPr>
              <a:t>You use a Dockerfile to specify such things as:</a:t>
            </a:r>
            <a:endParaRPr sz="2800">
              <a:solidFill>
                <a:srgbClr val="434343"/>
              </a:solidFill>
              <a:latin typeface="Roboto"/>
              <a:ea typeface="Roboto"/>
              <a:cs typeface="Roboto"/>
              <a:sym typeface="Roboto"/>
            </a:endParaRPr>
          </a:p>
          <a:p>
            <a:pPr indent="-635000" lvl="0" marL="914400" rtl="0" algn="l">
              <a:lnSpc>
                <a:spcPct val="125000"/>
              </a:lnSpc>
              <a:spcBef>
                <a:spcPts val="2000"/>
              </a:spcBef>
              <a:spcAft>
                <a:spcPts val="0"/>
              </a:spcAft>
              <a:buClr>
                <a:srgbClr val="434343"/>
              </a:buClr>
              <a:buSzPts val="2800"/>
              <a:buFont typeface="Roboto"/>
              <a:buChar char="●"/>
            </a:pPr>
            <a:r>
              <a:rPr lang="en" sz="2800">
                <a:solidFill>
                  <a:srgbClr val="434343"/>
                </a:solidFill>
                <a:latin typeface="Roboto"/>
                <a:ea typeface="Roboto"/>
                <a:cs typeface="Roboto"/>
                <a:sym typeface="Roboto"/>
              </a:rPr>
              <a:t>A requirements.txt file for Flask dependencies.</a:t>
            </a:r>
            <a:endParaRPr sz="2800">
              <a:solidFill>
                <a:srgbClr val="434343"/>
              </a:solidFill>
              <a:latin typeface="Roboto"/>
              <a:ea typeface="Roboto"/>
              <a:cs typeface="Roboto"/>
              <a:sym typeface="Roboto"/>
            </a:endParaRPr>
          </a:p>
          <a:p>
            <a:pPr indent="-635000" lvl="0" marL="914400" rtl="0" algn="l">
              <a:lnSpc>
                <a:spcPct val="125000"/>
              </a:lnSpc>
              <a:spcBef>
                <a:spcPts val="0"/>
              </a:spcBef>
              <a:spcAft>
                <a:spcPts val="0"/>
              </a:spcAft>
              <a:buClr>
                <a:srgbClr val="434343"/>
              </a:buClr>
              <a:buSzPts val="2800"/>
              <a:buFont typeface="Roboto"/>
              <a:buChar char="●"/>
            </a:pPr>
            <a:r>
              <a:rPr lang="en" sz="2800">
                <a:solidFill>
                  <a:srgbClr val="434343"/>
                </a:solidFill>
                <a:latin typeface="Roboto"/>
                <a:ea typeface="Roboto"/>
                <a:cs typeface="Roboto"/>
                <a:sym typeface="Roboto"/>
              </a:rPr>
              <a:t>Your OS image and version of Python.</a:t>
            </a:r>
            <a:endParaRPr sz="2800">
              <a:solidFill>
                <a:srgbClr val="434343"/>
              </a:solidFill>
              <a:latin typeface="Roboto"/>
              <a:ea typeface="Roboto"/>
              <a:cs typeface="Roboto"/>
              <a:sym typeface="Roboto"/>
            </a:endParaRPr>
          </a:p>
          <a:p>
            <a:pPr indent="-635000" lvl="0" marL="914400" rtl="0" algn="l">
              <a:lnSpc>
                <a:spcPct val="125000"/>
              </a:lnSpc>
              <a:spcBef>
                <a:spcPts val="0"/>
              </a:spcBef>
              <a:spcAft>
                <a:spcPts val="0"/>
              </a:spcAft>
              <a:buClr>
                <a:srgbClr val="434343"/>
              </a:buClr>
              <a:buSzPts val="2800"/>
              <a:buFont typeface="Roboto"/>
              <a:buChar char="●"/>
            </a:pPr>
            <a:r>
              <a:rPr lang="en" sz="2800">
                <a:solidFill>
                  <a:srgbClr val="434343"/>
                </a:solidFill>
                <a:latin typeface="Roboto"/>
                <a:ea typeface="Roboto"/>
                <a:cs typeface="Roboto"/>
                <a:sym typeface="Roboto"/>
              </a:rPr>
              <a:t>How to install Python.</a:t>
            </a:r>
            <a:endParaRPr sz="2800">
              <a:solidFill>
                <a:srgbClr val="434343"/>
              </a:solidFill>
              <a:latin typeface="Roboto"/>
              <a:ea typeface="Roboto"/>
              <a:cs typeface="Roboto"/>
              <a:sym typeface="Roboto"/>
            </a:endParaRPr>
          </a:p>
          <a:p>
            <a:pPr indent="-635000" lvl="0" marL="914400" rtl="0" algn="l">
              <a:lnSpc>
                <a:spcPct val="125000"/>
              </a:lnSpc>
              <a:spcBef>
                <a:spcPts val="0"/>
              </a:spcBef>
              <a:spcAft>
                <a:spcPts val="0"/>
              </a:spcAft>
              <a:buClr>
                <a:srgbClr val="434343"/>
              </a:buClr>
              <a:buSzPts val="2800"/>
              <a:buFont typeface="Roboto"/>
              <a:buChar char="●"/>
            </a:pPr>
            <a:r>
              <a:rPr lang="en" sz="2800">
                <a:solidFill>
                  <a:srgbClr val="434343"/>
                </a:solidFill>
                <a:latin typeface="Roboto"/>
                <a:ea typeface="Roboto"/>
                <a:cs typeface="Roboto"/>
                <a:sym typeface="Roboto"/>
              </a:rPr>
              <a:t>How to run your app.</a:t>
            </a:r>
            <a:endParaRPr sz="2800">
              <a:solidFill>
                <a:srgbClr val="434343"/>
              </a:solidFill>
              <a:latin typeface="Roboto"/>
              <a:ea typeface="Roboto"/>
              <a:cs typeface="Roboto"/>
              <a:sym typeface="Roboto"/>
            </a:endParaRPr>
          </a:p>
          <a:p>
            <a:pPr indent="0" lvl="0" marL="0" rtl="0" algn="l">
              <a:lnSpc>
                <a:spcPct val="125000"/>
              </a:lnSpc>
              <a:spcBef>
                <a:spcPts val="2000"/>
              </a:spcBef>
              <a:spcAft>
                <a:spcPts val="2000"/>
              </a:spcAft>
              <a:buNone/>
            </a:pPr>
            <a:r>
              <a:t/>
            </a:r>
            <a:endParaRPr sz="2800">
              <a:solidFill>
                <a:srgbClr val="434343"/>
              </a:solidFill>
              <a:latin typeface="Roboto"/>
              <a:ea typeface="Roboto"/>
              <a:cs typeface="Roboto"/>
              <a:sym typeface="Roboto"/>
            </a:endParaRPr>
          </a:p>
        </p:txBody>
      </p:sp>
      <p:sp>
        <p:nvSpPr>
          <p:cNvPr id="459" name="Google Shape;459;p6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get this app into Kubernetes?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nvSpPr>
        <p:spPr>
          <a:xfrm>
            <a:off x="1999900" y="2363375"/>
            <a:ext cx="7960200" cy="12756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800">
                <a:solidFill>
                  <a:schemeClr val="lt1"/>
                </a:solidFill>
                <a:latin typeface="Consolas"/>
                <a:ea typeface="Consolas"/>
                <a:cs typeface="Consolas"/>
                <a:sym typeface="Consolas"/>
              </a:rPr>
              <a:t>$&gt; docker build -t py-server .</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rPr lang="en" sz="2800">
                <a:solidFill>
                  <a:schemeClr val="lt1"/>
                </a:solidFill>
                <a:latin typeface="Consolas"/>
                <a:ea typeface="Consolas"/>
                <a:cs typeface="Consolas"/>
                <a:sym typeface="Consolas"/>
              </a:rPr>
              <a:t>$&gt; docker run -d py-server</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t/>
            </a:r>
            <a:endParaRPr sz="2800">
              <a:solidFill>
                <a:schemeClr val="lt1"/>
              </a:solidFill>
              <a:latin typeface="Consolas"/>
              <a:ea typeface="Consolas"/>
              <a:cs typeface="Consolas"/>
              <a:sym typeface="Consolas"/>
            </a:endParaRPr>
          </a:p>
          <a:p>
            <a:pPr indent="0" lvl="0" marL="0" rtl="0" algn="l">
              <a:spcBef>
                <a:spcPts val="0"/>
              </a:spcBef>
              <a:spcAft>
                <a:spcPts val="0"/>
              </a:spcAft>
              <a:buNone/>
            </a:pPr>
            <a:r>
              <a:t/>
            </a:r>
            <a:endParaRPr sz="2800">
              <a:solidFill>
                <a:schemeClr val="lt1"/>
              </a:solidFill>
              <a:latin typeface="Consolas"/>
              <a:ea typeface="Consolas"/>
              <a:cs typeface="Consolas"/>
              <a:sym typeface="Consolas"/>
            </a:endParaRPr>
          </a:p>
        </p:txBody>
      </p:sp>
      <p:sp>
        <p:nvSpPr>
          <p:cNvPr id="465" name="Google Shape;465;p68"/>
          <p:cNvSpPr txBox="1"/>
          <p:nvPr/>
        </p:nvSpPr>
        <p:spPr>
          <a:xfrm>
            <a:off x="1746498" y="4470325"/>
            <a:ext cx="13952700" cy="42582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chemeClr val="lt1"/>
              </a:buClr>
              <a:buSzPts val="2800"/>
              <a:buChar char="●"/>
            </a:pPr>
            <a:r>
              <a:rPr b="1" lang="en" sz="2800">
                <a:solidFill>
                  <a:schemeClr val="lt1"/>
                </a:solidFill>
                <a:latin typeface="Consolas"/>
                <a:ea typeface="Consolas"/>
                <a:cs typeface="Consolas"/>
                <a:sym typeface="Consolas"/>
              </a:rPr>
              <a:t>docker build</a:t>
            </a:r>
            <a:r>
              <a:rPr lang="en" sz="2800">
                <a:solidFill>
                  <a:schemeClr val="lt1"/>
                </a:solidFill>
                <a:latin typeface="Google Sans"/>
                <a:ea typeface="Google Sans"/>
                <a:cs typeface="Google Sans"/>
                <a:sym typeface="Google Sans"/>
              </a:rPr>
              <a:t> </a:t>
            </a:r>
            <a:r>
              <a:rPr lang="en" sz="2800">
                <a:solidFill>
                  <a:schemeClr val="lt1"/>
                </a:solidFill>
                <a:latin typeface="Roboto"/>
                <a:ea typeface="Roboto"/>
                <a:cs typeface="Roboto"/>
                <a:sym typeface="Roboto"/>
              </a:rPr>
              <a:t>builds a container and stores it locally as a runnable image.</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SzPts val="2800"/>
              <a:buFont typeface="Roboto"/>
              <a:buChar char="●"/>
            </a:pPr>
            <a:r>
              <a:rPr lang="en" sz="2800">
                <a:solidFill>
                  <a:schemeClr val="lt1"/>
                </a:solidFill>
                <a:latin typeface="Roboto"/>
                <a:ea typeface="Roboto"/>
                <a:cs typeface="Roboto"/>
                <a:sym typeface="Roboto"/>
              </a:rPr>
              <a:t>You can upload images to a registry service (like </a:t>
            </a:r>
            <a:r>
              <a:rPr b="1" lang="en" sz="2800">
                <a:solidFill>
                  <a:srgbClr val="4285F4"/>
                </a:solidFill>
                <a:latin typeface="Roboto"/>
                <a:ea typeface="Roboto"/>
                <a:cs typeface="Roboto"/>
                <a:sym typeface="Roboto"/>
              </a:rPr>
              <a:t>Container Registry</a:t>
            </a:r>
            <a:r>
              <a:rPr lang="en" sz="2800">
                <a:solidFill>
                  <a:schemeClr val="lt1"/>
                </a:solidFill>
                <a:latin typeface="Roboto"/>
                <a:ea typeface="Roboto"/>
                <a:cs typeface="Roboto"/>
                <a:sym typeface="Roboto"/>
              </a:rPr>
              <a:t>) for sharing.</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Char char="●"/>
            </a:pPr>
            <a:r>
              <a:rPr b="1" lang="en" sz="2800">
                <a:solidFill>
                  <a:schemeClr val="lt1"/>
                </a:solidFill>
                <a:latin typeface="Consolas"/>
                <a:ea typeface="Consolas"/>
                <a:cs typeface="Consolas"/>
                <a:sym typeface="Consolas"/>
              </a:rPr>
              <a:t>docker run</a:t>
            </a:r>
            <a:r>
              <a:rPr lang="en" sz="2800">
                <a:solidFill>
                  <a:schemeClr val="lt1"/>
                </a:solidFill>
                <a:latin typeface="Google Sans"/>
                <a:ea typeface="Google Sans"/>
                <a:cs typeface="Google Sans"/>
                <a:sym typeface="Google Sans"/>
              </a:rPr>
              <a:t> </a:t>
            </a:r>
            <a:r>
              <a:rPr lang="en" sz="2800">
                <a:solidFill>
                  <a:schemeClr val="lt1"/>
                </a:solidFill>
                <a:latin typeface="Roboto"/>
                <a:ea typeface="Roboto"/>
                <a:cs typeface="Roboto"/>
                <a:sym typeface="Roboto"/>
              </a:rPr>
              <a:t>starts the container image.</a:t>
            </a:r>
            <a:endParaRPr sz="2800">
              <a:solidFill>
                <a:schemeClr val="lt1"/>
              </a:solidFill>
              <a:latin typeface="Roboto"/>
              <a:ea typeface="Roboto"/>
              <a:cs typeface="Roboto"/>
              <a:sym typeface="Roboto"/>
            </a:endParaRPr>
          </a:p>
          <a:p>
            <a:pPr indent="-228600" lvl="0" marL="457200" rtl="0" algn="l">
              <a:lnSpc>
                <a:spcPct val="115000"/>
              </a:lnSpc>
              <a:spcBef>
                <a:spcPts val="2000"/>
              </a:spcBef>
              <a:spcAft>
                <a:spcPts val="2000"/>
              </a:spcAft>
              <a:buNone/>
            </a:pPr>
            <a:r>
              <a:t/>
            </a:r>
            <a:endParaRPr sz="2800">
              <a:solidFill>
                <a:srgbClr val="666666"/>
              </a:solidFill>
              <a:latin typeface="Google Sans"/>
              <a:ea typeface="Google Sans"/>
              <a:cs typeface="Google Sans"/>
              <a:sym typeface="Google Sans"/>
            </a:endParaRPr>
          </a:p>
        </p:txBody>
      </p:sp>
      <p:sp>
        <p:nvSpPr>
          <p:cNvPr id="466" name="Google Shape;466;p6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you build and run the container as an image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grpSp>
        <p:nvGrpSpPr>
          <p:cNvPr id="471" name="Google Shape;471;p69"/>
          <p:cNvGrpSpPr/>
          <p:nvPr/>
        </p:nvGrpSpPr>
        <p:grpSpPr>
          <a:xfrm>
            <a:off x="1971230" y="4813559"/>
            <a:ext cx="1990187" cy="1155044"/>
            <a:chOff x="975500" y="1434333"/>
            <a:chExt cx="3869700" cy="1890417"/>
          </a:xfrm>
        </p:grpSpPr>
        <p:sp>
          <p:nvSpPr>
            <p:cNvPr id="472" name="Google Shape;472;p69"/>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473" name="Google Shape;473;p69"/>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474" name="Google Shape;474;p69"/>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475" name="Google Shape;475;p69"/>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476" name="Google Shape;476;p69"/>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477" name="Google Shape;477;p69"/>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478" name="Google Shape;478;p69"/>
          <p:cNvCxnSpPr/>
          <p:nvPr/>
        </p:nvCxnSpPr>
        <p:spPr>
          <a:xfrm rot="5400000">
            <a:off x="2583225" y="4431400"/>
            <a:ext cx="738600" cy="0"/>
          </a:xfrm>
          <a:prstGeom prst="straightConnector1">
            <a:avLst/>
          </a:prstGeom>
          <a:noFill/>
          <a:ln cap="flat" cmpd="sng" w="28575">
            <a:solidFill>
              <a:srgbClr val="666666"/>
            </a:solidFill>
            <a:prstDash val="solid"/>
            <a:round/>
            <a:headEnd len="med" w="med" type="none"/>
            <a:tailEnd len="med" w="med" type="triangle"/>
          </a:ln>
        </p:spPr>
      </p:cxnSp>
      <p:sp>
        <p:nvSpPr>
          <p:cNvPr id="479" name="Google Shape;479;p69"/>
          <p:cNvSpPr/>
          <p:nvPr/>
        </p:nvSpPr>
        <p:spPr>
          <a:xfrm>
            <a:off x="1909475" y="6586775"/>
            <a:ext cx="6413100" cy="24336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rgbClr val="666666"/>
                </a:solidFill>
                <a:latin typeface="Roboto"/>
                <a:ea typeface="Roboto"/>
                <a:cs typeface="Roboto"/>
                <a:sym typeface="Roboto"/>
              </a:rPr>
              <a:t>cluster</a:t>
            </a:r>
            <a:endParaRPr b="1" sz="3000">
              <a:solidFill>
                <a:srgbClr val="666666"/>
              </a:solidFill>
              <a:latin typeface="Roboto"/>
              <a:ea typeface="Roboto"/>
              <a:cs typeface="Roboto"/>
              <a:sym typeface="Roboto"/>
            </a:endParaRPr>
          </a:p>
        </p:txBody>
      </p:sp>
      <p:sp>
        <p:nvSpPr>
          <p:cNvPr id="480" name="Google Shape;480;p69"/>
          <p:cNvSpPr/>
          <p:nvPr/>
        </p:nvSpPr>
        <p:spPr>
          <a:xfrm>
            <a:off x="2352225" y="7381075"/>
            <a:ext cx="1204200" cy="13443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481" name="Google Shape;481;p69"/>
          <p:cNvSpPr/>
          <p:nvPr/>
        </p:nvSpPr>
        <p:spPr>
          <a:xfrm>
            <a:off x="3820767"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482" name="Google Shape;482;p69"/>
          <p:cNvSpPr/>
          <p:nvPr/>
        </p:nvSpPr>
        <p:spPr>
          <a:xfrm>
            <a:off x="5289309"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483" name="Google Shape;483;p69"/>
          <p:cNvSpPr/>
          <p:nvPr/>
        </p:nvSpPr>
        <p:spPr>
          <a:xfrm>
            <a:off x="6757852"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484" name="Google Shape;484;p69"/>
          <p:cNvGrpSpPr/>
          <p:nvPr/>
        </p:nvGrpSpPr>
        <p:grpSpPr>
          <a:xfrm>
            <a:off x="2341608" y="2956531"/>
            <a:ext cx="1249470" cy="980541"/>
            <a:chOff x="3560808" y="2651731"/>
            <a:chExt cx="1249470" cy="980541"/>
          </a:xfrm>
        </p:grpSpPr>
        <p:grpSp>
          <p:nvGrpSpPr>
            <p:cNvPr id="485" name="Google Shape;485;p69"/>
            <p:cNvGrpSpPr/>
            <p:nvPr/>
          </p:nvGrpSpPr>
          <p:grpSpPr>
            <a:xfrm>
              <a:off x="3560808" y="2651731"/>
              <a:ext cx="677619" cy="648347"/>
              <a:chOff x="230975" y="2070013"/>
              <a:chExt cx="1444200" cy="1429338"/>
            </a:xfrm>
          </p:grpSpPr>
          <p:sp>
            <p:nvSpPr>
              <p:cNvPr id="486" name="Google Shape;486;p6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7" name="Google Shape;487;p6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488" name="Google Shape;488;p69"/>
            <p:cNvGrpSpPr/>
            <p:nvPr/>
          </p:nvGrpSpPr>
          <p:grpSpPr>
            <a:xfrm>
              <a:off x="4132659" y="2714406"/>
              <a:ext cx="677619" cy="648347"/>
              <a:chOff x="230975" y="2070013"/>
              <a:chExt cx="1444200" cy="1429338"/>
            </a:xfrm>
          </p:grpSpPr>
          <p:sp>
            <p:nvSpPr>
              <p:cNvPr id="489" name="Google Shape;489;p6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0" name="Google Shape;490;p6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491" name="Google Shape;491;p69"/>
            <p:cNvGrpSpPr/>
            <p:nvPr/>
          </p:nvGrpSpPr>
          <p:grpSpPr>
            <a:xfrm>
              <a:off x="3837380" y="2983924"/>
              <a:ext cx="677619" cy="648347"/>
              <a:chOff x="230975" y="2070013"/>
              <a:chExt cx="1444200" cy="1429338"/>
            </a:xfrm>
          </p:grpSpPr>
          <p:sp>
            <p:nvSpPr>
              <p:cNvPr id="492" name="Google Shape;492;p6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3" name="Google Shape;493;p6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cxnSp>
        <p:nvCxnSpPr>
          <p:cNvPr id="494" name="Google Shape;494;p69"/>
          <p:cNvCxnSpPr/>
          <p:nvPr/>
        </p:nvCxnSpPr>
        <p:spPr>
          <a:xfrm>
            <a:off x="2952525" y="6043300"/>
            <a:ext cx="0" cy="1007100"/>
          </a:xfrm>
          <a:prstGeom prst="straightConnector1">
            <a:avLst/>
          </a:prstGeom>
          <a:noFill/>
          <a:ln cap="flat" cmpd="sng" w="28575">
            <a:solidFill>
              <a:srgbClr val="666666"/>
            </a:solidFill>
            <a:prstDash val="solid"/>
            <a:round/>
            <a:headEnd len="med" w="med" type="none"/>
            <a:tailEnd len="med" w="med" type="triangle"/>
          </a:ln>
        </p:spPr>
      </p:cxnSp>
      <p:sp>
        <p:nvSpPr>
          <p:cNvPr id="495" name="Google Shape;495;p69"/>
          <p:cNvSpPr txBox="1"/>
          <p:nvPr/>
        </p:nvSpPr>
        <p:spPr>
          <a:xfrm>
            <a:off x="6356100" y="2950600"/>
            <a:ext cx="10788900" cy="2915400"/>
          </a:xfrm>
          <a:prstGeom prst="rect">
            <a:avLst/>
          </a:prstGeom>
          <a:noFill/>
          <a:ln>
            <a:noFill/>
          </a:ln>
        </p:spPr>
        <p:txBody>
          <a:bodyPr anchorCtr="0" anchor="t" bIns="182850" lIns="182850" spcFirstLastPara="1" rIns="182850" wrap="square" tIns="182850">
            <a:noAutofit/>
          </a:bodyPr>
          <a:lstStyle/>
          <a:p>
            <a:pPr indent="-635000" lvl="0" marL="9144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Nodes run containers.</a:t>
            </a:r>
            <a:endParaRPr sz="2800">
              <a:solidFill>
                <a:schemeClr val="lt1"/>
              </a:solidFill>
              <a:latin typeface="Roboto"/>
              <a:ea typeface="Roboto"/>
              <a:cs typeface="Roboto"/>
              <a:sym typeface="Roboto"/>
            </a:endParaRPr>
          </a:p>
          <a:p>
            <a:pPr indent="-635000" lvl="0" marL="914400" rtl="0" algn="l">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Nodes are VMs (in GKE they're Compute Engine instances).</a:t>
            </a:r>
            <a:endParaRPr sz="2800">
              <a:solidFill>
                <a:schemeClr val="lt1"/>
              </a:solidFill>
              <a:latin typeface="Roboto"/>
              <a:ea typeface="Roboto"/>
              <a:cs typeface="Roboto"/>
              <a:sym typeface="Roboto"/>
            </a:endParaRPr>
          </a:p>
          <a:p>
            <a:pPr indent="-635000" lvl="0" marL="914400" rtl="0" algn="l">
              <a:lnSpc>
                <a:spcPct val="100000"/>
              </a:lnSpc>
              <a:spcBef>
                <a:spcPts val="1000"/>
              </a:spcBef>
              <a:spcAft>
                <a:spcPts val="1000"/>
              </a:spcAft>
              <a:buClr>
                <a:schemeClr val="lt1"/>
              </a:buClr>
              <a:buSzPts val="2800"/>
              <a:buFont typeface="Roboto"/>
              <a:buChar char="●"/>
            </a:pPr>
            <a:r>
              <a:rPr lang="en" sz="2800">
                <a:solidFill>
                  <a:schemeClr val="lt1"/>
                </a:solidFill>
                <a:latin typeface="Roboto"/>
                <a:ea typeface="Roboto"/>
                <a:cs typeface="Roboto"/>
                <a:sym typeface="Roboto"/>
              </a:rPr>
              <a:t>You describe the apps, Kubernetes figures out how to make that happen.</a:t>
            </a:r>
            <a:endParaRPr sz="2800">
              <a:solidFill>
                <a:schemeClr val="lt1"/>
              </a:solidFill>
              <a:latin typeface="Roboto"/>
              <a:ea typeface="Roboto"/>
              <a:cs typeface="Roboto"/>
              <a:sym typeface="Roboto"/>
            </a:endParaRPr>
          </a:p>
        </p:txBody>
      </p:sp>
      <p:sp>
        <p:nvSpPr>
          <p:cNvPr id="496" name="Google Shape;496;p6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use Kubernetes APIs to deploy containers on a set of nodes called a cluster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pSp>
        <p:nvGrpSpPr>
          <p:cNvPr id="501" name="Google Shape;501;p70"/>
          <p:cNvGrpSpPr/>
          <p:nvPr/>
        </p:nvGrpSpPr>
        <p:grpSpPr>
          <a:xfrm>
            <a:off x="4104830" y="4127759"/>
            <a:ext cx="1990187" cy="1155044"/>
            <a:chOff x="975500" y="1434333"/>
            <a:chExt cx="3869700" cy="1890417"/>
          </a:xfrm>
        </p:grpSpPr>
        <p:sp>
          <p:nvSpPr>
            <p:cNvPr id="502" name="Google Shape;502;p70"/>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03" name="Google Shape;503;p70"/>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04" name="Google Shape;504;p70"/>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05" name="Google Shape;505;p70"/>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06" name="Google Shape;506;p70"/>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07" name="Google Shape;507;p70"/>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GKE</a:t>
              </a:r>
              <a:endParaRPr b="1" sz="3600">
                <a:solidFill>
                  <a:srgbClr val="FFFFFF"/>
                </a:solidFill>
                <a:latin typeface="Google Sans"/>
                <a:ea typeface="Google Sans"/>
                <a:cs typeface="Google Sans"/>
                <a:sym typeface="Google Sans"/>
              </a:endParaRPr>
            </a:p>
          </p:txBody>
        </p:sp>
      </p:grpSp>
      <p:cxnSp>
        <p:nvCxnSpPr>
          <p:cNvPr id="508" name="Google Shape;508;p70"/>
          <p:cNvCxnSpPr/>
          <p:nvPr/>
        </p:nvCxnSpPr>
        <p:spPr>
          <a:xfrm>
            <a:off x="3714525" y="3528700"/>
            <a:ext cx="547500" cy="639000"/>
          </a:xfrm>
          <a:prstGeom prst="straightConnector1">
            <a:avLst/>
          </a:prstGeom>
          <a:noFill/>
          <a:ln cap="flat" cmpd="sng" w="28575">
            <a:solidFill>
              <a:srgbClr val="666666"/>
            </a:solidFill>
            <a:prstDash val="solid"/>
            <a:round/>
            <a:headEnd len="med" w="med" type="none"/>
            <a:tailEnd len="med" w="med" type="triangle"/>
          </a:ln>
        </p:spPr>
      </p:cxnSp>
      <p:sp>
        <p:nvSpPr>
          <p:cNvPr id="509" name="Google Shape;509;p70"/>
          <p:cNvSpPr/>
          <p:nvPr/>
        </p:nvSpPr>
        <p:spPr>
          <a:xfrm>
            <a:off x="1909475" y="6586775"/>
            <a:ext cx="6413100" cy="24336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rgbClr val="666666"/>
                </a:solidFill>
                <a:latin typeface="Roboto"/>
                <a:ea typeface="Roboto"/>
                <a:cs typeface="Roboto"/>
                <a:sym typeface="Roboto"/>
              </a:rPr>
              <a:t>cluster k1</a:t>
            </a:r>
            <a:endParaRPr b="1" sz="3000">
              <a:solidFill>
                <a:srgbClr val="666666"/>
              </a:solidFill>
              <a:latin typeface="Roboto"/>
              <a:ea typeface="Roboto"/>
              <a:cs typeface="Roboto"/>
              <a:sym typeface="Roboto"/>
            </a:endParaRPr>
          </a:p>
        </p:txBody>
      </p:sp>
      <p:sp>
        <p:nvSpPr>
          <p:cNvPr id="510" name="Google Shape;510;p70"/>
          <p:cNvSpPr/>
          <p:nvPr/>
        </p:nvSpPr>
        <p:spPr>
          <a:xfrm>
            <a:off x="2352225" y="7381075"/>
            <a:ext cx="1204200" cy="13443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511" name="Google Shape;511;p70"/>
          <p:cNvSpPr/>
          <p:nvPr/>
        </p:nvSpPr>
        <p:spPr>
          <a:xfrm>
            <a:off x="3820767"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12" name="Google Shape;512;p70"/>
          <p:cNvSpPr/>
          <p:nvPr/>
        </p:nvSpPr>
        <p:spPr>
          <a:xfrm>
            <a:off x="5289309"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13" name="Google Shape;513;p70"/>
          <p:cNvSpPr/>
          <p:nvPr/>
        </p:nvSpPr>
        <p:spPr>
          <a:xfrm>
            <a:off x="6757852"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514" name="Google Shape;514;p70"/>
          <p:cNvGrpSpPr/>
          <p:nvPr/>
        </p:nvGrpSpPr>
        <p:grpSpPr>
          <a:xfrm>
            <a:off x="2341608" y="2423131"/>
            <a:ext cx="1249470" cy="980541"/>
            <a:chOff x="3560808" y="2651731"/>
            <a:chExt cx="1249470" cy="980541"/>
          </a:xfrm>
        </p:grpSpPr>
        <p:grpSp>
          <p:nvGrpSpPr>
            <p:cNvPr id="515" name="Google Shape;515;p70"/>
            <p:cNvGrpSpPr/>
            <p:nvPr/>
          </p:nvGrpSpPr>
          <p:grpSpPr>
            <a:xfrm>
              <a:off x="3560808" y="2651731"/>
              <a:ext cx="677619" cy="648347"/>
              <a:chOff x="230975" y="2070013"/>
              <a:chExt cx="1444200" cy="1429338"/>
            </a:xfrm>
          </p:grpSpPr>
          <p:sp>
            <p:nvSpPr>
              <p:cNvPr id="516" name="Google Shape;516;p7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7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18" name="Google Shape;518;p70"/>
            <p:cNvGrpSpPr/>
            <p:nvPr/>
          </p:nvGrpSpPr>
          <p:grpSpPr>
            <a:xfrm>
              <a:off x="4132659" y="2714406"/>
              <a:ext cx="677619" cy="648347"/>
              <a:chOff x="230975" y="2070013"/>
              <a:chExt cx="1444200" cy="1429338"/>
            </a:xfrm>
          </p:grpSpPr>
          <p:sp>
            <p:nvSpPr>
              <p:cNvPr id="519" name="Google Shape;519;p7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7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21" name="Google Shape;521;p70"/>
            <p:cNvGrpSpPr/>
            <p:nvPr/>
          </p:nvGrpSpPr>
          <p:grpSpPr>
            <a:xfrm>
              <a:off x="3837380" y="2983924"/>
              <a:ext cx="677619" cy="648347"/>
              <a:chOff x="230975" y="2070013"/>
              <a:chExt cx="1444200" cy="1429338"/>
            </a:xfrm>
          </p:grpSpPr>
          <p:sp>
            <p:nvSpPr>
              <p:cNvPr id="522" name="Google Shape;522;p7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3" name="Google Shape;523;p7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cxnSp>
        <p:nvCxnSpPr>
          <p:cNvPr id="524" name="Google Shape;524;p70"/>
          <p:cNvCxnSpPr/>
          <p:nvPr/>
        </p:nvCxnSpPr>
        <p:spPr>
          <a:xfrm>
            <a:off x="5116025" y="5522575"/>
            <a:ext cx="0" cy="902400"/>
          </a:xfrm>
          <a:prstGeom prst="straightConnector1">
            <a:avLst/>
          </a:prstGeom>
          <a:noFill/>
          <a:ln cap="flat" cmpd="sng" w="28575">
            <a:solidFill>
              <a:srgbClr val="666666"/>
            </a:solidFill>
            <a:prstDash val="solid"/>
            <a:round/>
            <a:headEnd len="med" w="med" type="none"/>
            <a:tailEnd len="med" w="med" type="triangle"/>
          </a:ln>
        </p:spPr>
      </p:cxnSp>
      <p:sp>
        <p:nvSpPr>
          <p:cNvPr id="525" name="Google Shape;525;p70"/>
          <p:cNvSpPr txBox="1"/>
          <p:nvPr/>
        </p:nvSpPr>
        <p:spPr>
          <a:xfrm>
            <a:off x="4257225" y="2449550"/>
            <a:ext cx="3663600" cy="11550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gcloud container clusters create k1</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526" name="Google Shape;526;p70"/>
          <p:cNvSpPr txBox="1"/>
          <p:nvPr/>
        </p:nvSpPr>
        <p:spPr>
          <a:xfrm>
            <a:off x="9173300" y="2856675"/>
            <a:ext cx="7271700" cy="3266400"/>
          </a:xfrm>
          <a:prstGeom prst="rect">
            <a:avLst/>
          </a:prstGeom>
          <a:noFill/>
          <a:ln>
            <a:noFill/>
          </a:ln>
        </p:spPr>
        <p:txBody>
          <a:bodyPr anchorCtr="0" anchor="t" bIns="182850" lIns="182850" spcFirstLastPara="1" rIns="182850" wrap="square" tIns="182850">
            <a:noAutofit/>
          </a:bodyPr>
          <a:lstStyle/>
          <a:p>
            <a:pPr indent="0" lvl="0" marL="0" rtl="0" algn="l">
              <a:lnSpc>
                <a:spcPct val="125000"/>
              </a:lnSpc>
              <a:spcBef>
                <a:spcPts val="0"/>
              </a:spcBef>
              <a:spcAft>
                <a:spcPts val="0"/>
              </a:spcAft>
              <a:buNone/>
            </a:pPr>
            <a:r>
              <a:rPr lang="en" sz="2800">
                <a:solidFill>
                  <a:schemeClr val="lt1"/>
                </a:solidFill>
                <a:latin typeface="Roboto"/>
                <a:ea typeface="Roboto"/>
                <a:cs typeface="Roboto"/>
                <a:sym typeface="Roboto"/>
              </a:rPr>
              <a:t>In a GKE cluster, you can specify:</a:t>
            </a:r>
            <a:endParaRPr sz="2800">
              <a:solidFill>
                <a:schemeClr val="lt1"/>
              </a:solidFill>
              <a:latin typeface="Roboto"/>
              <a:ea typeface="Roboto"/>
              <a:cs typeface="Roboto"/>
              <a:sym typeface="Roboto"/>
            </a:endParaRPr>
          </a:p>
          <a:p>
            <a:pPr indent="-635000" lvl="0" marL="914400" rtl="0" algn="l">
              <a:lnSpc>
                <a:spcPct val="12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Machine types</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Number of nodes</a:t>
            </a:r>
            <a:endParaRPr sz="2800">
              <a:solidFill>
                <a:schemeClr val="lt1"/>
              </a:solidFill>
              <a:latin typeface="Roboto"/>
              <a:ea typeface="Roboto"/>
              <a:cs typeface="Roboto"/>
              <a:sym typeface="Roboto"/>
            </a:endParaRPr>
          </a:p>
          <a:p>
            <a:pPr indent="-635000" lvl="0" marL="914400" rtl="0" algn="l">
              <a:lnSpc>
                <a:spcPct val="12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Network settings, and so on</a:t>
            </a:r>
            <a:endParaRPr sz="2800">
              <a:solidFill>
                <a:schemeClr val="lt1"/>
              </a:solidFill>
              <a:latin typeface="Roboto"/>
              <a:ea typeface="Roboto"/>
              <a:cs typeface="Roboto"/>
              <a:sym typeface="Roboto"/>
            </a:endParaRPr>
          </a:p>
        </p:txBody>
      </p:sp>
      <p:sp>
        <p:nvSpPr>
          <p:cNvPr id="527" name="Google Shape;527;p7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how to bootstrap Google Kubernetes Engine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1"/>
          <p:cNvSpPr/>
          <p:nvPr/>
        </p:nvSpPr>
        <p:spPr>
          <a:xfrm>
            <a:off x="11601025" y="3301577"/>
            <a:ext cx="4851300" cy="4957200"/>
          </a:xfrm>
          <a:prstGeom prst="rect">
            <a:avLst/>
          </a:prstGeom>
          <a:solidFill>
            <a:srgbClr val="B6D7A8"/>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600">
              <a:latin typeface="Google Sans"/>
              <a:ea typeface="Google Sans"/>
              <a:cs typeface="Google Sans"/>
              <a:sym typeface="Google Sans"/>
            </a:endParaRPr>
          </a:p>
        </p:txBody>
      </p:sp>
      <p:sp>
        <p:nvSpPr>
          <p:cNvPr id="533" name="Google Shape;533;p71"/>
          <p:cNvSpPr/>
          <p:nvPr/>
        </p:nvSpPr>
        <p:spPr>
          <a:xfrm>
            <a:off x="11813884" y="7007361"/>
            <a:ext cx="2072700" cy="9462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volume A</a:t>
            </a:r>
            <a:endParaRPr b="1" sz="3000">
              <a:solidFill>
                <a:srgbClr val="FFFFFF"/>
              </a:solidFill>
              <a:latin typeface="Roboto"/>
              <a:ea typeface="Roboto"/>
              <a:cs typeface="Roboto"/>
              <a:sym typeface="Roboto"/>
            </a:endParaRPr>
          </a:p>
        </p:txBody>
      </p:sp>
      <p:sp>
        <p:nvSpPr>
          <p:cNvPr id="534" name="Google Shape;534;p71"/>
          <p:cNvSpPr/>
          <p:nvPr/>
        </p:nvSpPr>
        <p:spPr>
          <a:xfrm>
            <a:off x="14053077" y="7007361"/>
            <a:ext cx="2072700" cy="9462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volume B</a:t>
            </a:r>
            <a:endParaRPr b="1" sz="3000">
              <a:solidFill>
                <a:srgbClr val="FFFFFF"/>
              </a:solidFill>
              <a:latin typeface="Roboto"/>
              <a:ea typeface="Roboto"/>
              <a:cs typeface="Roboto"/>
              <a:sym typeface="Roboto"/>
            </a:endParaRPr>
          </a:p>
        </p:txBody>
      </p:sp>
      <p:cxnSp>
        <p:nvCxnSpPr>
          <p:cNvPr id="535" name="Google Shape;535;p71"/>
          <p:cNvCxnSpPr>
            <a:stCxn id="536" idx="2"/>
            <a:endCxn id="533" idx="0"/>
          </p:cNvCxnSpPr>
          <p:nvPr/>
        </p:nvCxnSpPr>
        <p:spPr>
          <a:xfrm flipH="1">
            <a:off x="12850266" y="6118353"/>
            <a:ext cx="9900" cy="888900"/>
          </a:xfrm>
          <a:prstGeom prst="straightConnector1">
            <a:avLst/>
          </a:prstGeom>
          <a:noFill/>
          <a:ln cap="flat" cmpd="sng" w="19050">
            <a:solidFill>
              <a:srgbClr val="000000"/>
            </a:solidFill>
            <a:prstDash val="solid"/>
            <a:round/>
            <a:headEnd len="med" w="med" type="none"/>
            <a:tailEnd len="med" w="med" type="none"/>
          </a:ln>
        </p:spPr>
      </p:cxnSp>
      <p:cxnSp>
        <p:nvCxnSpPr>
          <p:cNvPr id="537" name="Google Shape;537;p71"/>
          <p:cNvCxnSpPr>
            <a:stCxn id="536" idx="2"/>
            <a:endCxn id="534" idx="0"/>
          </p:cNvCxnSpPr>
          <p:nvPr/>
        </p:nvCxnSpPr>
        <p:spPr>
          <a:xfrm>
            <a:off x="12860166" y="6118353"/>
            <a:ext cx="2229300" cy="888900"/>
          </a:xfrm>
          <a:prstGeom prst="straightConnector1">
            <a:avLst/>
          </a:prstGeom>
          <a:noFill/>
          <a:ln cap="flat" cmpd="sng" w="19050">
            <a:solidFill>
              <a:srgbClr val="000000"/>
            </a:solidFill>
            <a:prstDash val="solid"/>
            <a:round/>
            <a:headEnd len="med" w="med" type="none"/>
            <a:tailEnd len="med" w="med" type="none"/>
          </a:ln>
        </p:spPr>
      </p:cxnSp>
      <p:cxnSp>
        <p:nvCxnSpPr>
          <p:cNvPr id="538" name="Google Shape;538;p71"/>
          <p:cNvCxnSpPr>
            <a:stCxn id="539" idx="2"/>
            <a:endCxn id="533" idx="0"/>
          </p:cNvCxnSpPr>
          <p:nvPr/>
        </p:nvCxnSpPr>
        <p:spPr>
          <a:xfrm flipH="1">
            <a:off x="12850254" y="6118353"/>
            <a:ext cx="2233800" cy="888900"/>
          </a:xfrm>
          <a:prstGeom prst="straightConnector1">
            <a:avLst/>
          </a:prstGeom>
          <a:noFill/>
          <a:ln cap="flat" cmpd="sng" w="19050">
            <a:solidFill>
              <a:srgbClr val="000000"/>
            </a:solidFill>
            <a:prstDash val="solid"/>
            <a:round/>
            <a:headEnd len="med" w="med" type="none"/>
            <a:tailEnd len="med" w="med" type="none"/>
          </a:ln>
        </p:spPr>
      </p:cxnSp>
      <p:cxnSp>
        <p:nvCxnSpPr>
          <p:cNvPr id="540" name="Google Shape;540;p71"/>
          <p:cNvCxnSpPr>
            <a:stCxn id="539" idx="2"/>
            <a:endCxn id="534" idx="0"/>
          </p:cNvCxnSpPr>
          <p:nvPr/>
        </p:nvCxnSpPr>
        <p:spPr>
          <a:xfrm>
            <a:off x="15084054" y="6118353"/>
            <a:ext cx="5400" cy="888900"/>
          </a:xfrm>
          <a:prstGeom prst="straightConnector1">
            <a:avLst/>
          </a:prstGeom>
          <a:noFill/>
          <a:ln cap="flat" cmpd="sng" w="19050">
            <a:solidFill>
              <a:srgbClr val="000000"/>
            </a:solidFill>
            <a:prstDash val="solid"/>
            <a:round/>
            <a:headEnd len="med" w="med" type="none"/>
            <a:tailEnd len="med" w="med" type="none"/>
          </a:ln>
        </p:spPr>
      </p:cxnSp>
      <p:cxnSp>
        <p:nvCxnSpPr>
          <p:cNvPr id="541" name="Google Shape;541;p71"/>
          <p:cNvCxnSpPr/>
          <p:nvPr/>
        </p:nvCxnSpPr>
        <p:spPr>
          <a:xfrm rot="10800000">
            <a:off x="15127062" y="4017677"/>
            <a:ext cx="0" cy="1198200"/>
          </a:xfrm>
          <a:prstGeom prst="straightConnector1">
            <a:avLst/>
          </a:prstGeom>
          <a:noFill/>
          <a:ln cap="flat" cmpd="sng" w="19050">
            <a:solidFill>
              <a:srgbClr val="000000"/>
            </a:solidFill>
            <a:prstDash val="solid"/>
            <a:round/>
            <a:headEnd len="med" w="med" type="none"/>
            <a:tailEnd len="med" w="med" type="none"/>
          </a:ln>
        </p:spPr>
      </p:cxnSp>
      <p:cxnSp>
        <p:nvCxnSpPr>
          <p:cNvPr id="542" name="Google Shape;542;p71"/>
          <p:cNvCxnSpPr/>
          <p:nvPr/>
        </p:nvCxnSpPr>
        <p:spPr>
          <a:xfrm rot="10800000">
            <a:off x="12897433" y="4017677"/>
            <a:ext cx="0" cy="1198200"/>
          </a:xfrm>
          <a:prstGeom prst="straightConnector1">
            <a:avLst/>
          </a:prstGeom>
          <a:noFill/>
          <a:ln cap="flat" cmpd="sng" w="19050">
            <a:solidFill>
              <a:srgbClr val="000000"/>
            </a:solidFill>
            <a:prstDash val="solid"/>
            <a:round/>
            <a:headEnd len="med" w="med" type="none"/>
            <a:tailEnd len="med" w="med" type="none"/>
          </a:ln>
        </p:spPr>
      </p:cxnSp>
      <p:sp>
        <p:nvSpPr>
          <p:cNvPr id="543" name="Google Shape;543;p71"/>
          <p:cNvSpPr txBox="1"/>
          <p:nvPr/>
        </p:nvSpPr>
        <p:spPr>
          <a:xfrm>
            <a:off x="11975459" y="4268436"/>
            <a:ext cx="1480800" cy="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port</a:t>
            </a:r>
            <a:endParaRPr b="1" sz="2400">
              <a:solidFill>
                <a:schemeClr val="lt1"/>
              </a:solidFill>
              <a:latin typeface="Roboto"/>
              <a:ea typeface="Roboto"/>
              <a:cs typeface="Roboto"/>
              <a:sym typeface="Roboto"/>
            </a:endParaRPr>
          </a:p>
        </p:txBody>
      </p:sp>
      <p:sp>
        <p:nvSpPr>
          <p:cNvPr id="544" name="Google Shape;544;p71"/>
          <p:cNvSpPr txBox="1"/>
          <p:nvPr/>
        </p:nvSpPr>
        <p:spPr>
          <a:xfrm>
            <a:off x="14183982" y="4268436"/>
            <a:ext cx="1480800" cy="9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Roboto"/>
                <a:ea typeface="Roboto"/>
                <a:cs typeface="Roboto"/>
                <a:sym typeface="Roboto"/>
              </a:rPr>
              <a:t>port</a:t>
            </a:r>
            <a:endParaRPr b="1" sz="2400">
              <a:solidFill>
                <a:schemeClr val="lt1"/>
              </a:solidFill>
              <a:latin typeface="Roboto"/>
              <a:ea typeface="Roboto"/>
              <a:cs typeface="Roboto"/>
              <a:sym typeface="Roboto"/>
            </a:endParaRPr>
          </a:p>
        </p:txBody>
      </p:sp>
      <p:sp>
        <p:nvSpPr>
          <p:cNvPr id="536" name="Google Shape;536;p71"/>
          <p:cNvSpPr/>
          <p:nvPr/>
        </p:nvSpPr>
        <p:spPr>
          <a:xfrm>
            <a:off x="11814066" y="5172153"/>
            <a:ext cx="2092200" cy="946200"/>
          </a:xfrm>
          <a:prstGeom prst="rect">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container</a:t>
            </a:r>
            <a:endParaRPr b="1" sz="3000">
              <a:solidFill>
                <a:srgbClr val="FFFFFF"/>
              </a:solidFill>
              <a:latin typeface="Roboto"/>
              <a:ea typeface="Roboto"/>
              <a:cs typeface="Roboto"/>
              <a:sym typeface="Roboto"/>
            </a:endParaRPr>
          </a:p>
        </p:txBody>
      </p:sp>
      <p:sp>
        <p:nvSpPr>
          <p:cNvPr id="539" name="Google Shape;539;p71"/>
          <p:cNvSpPr/>
          <p:nvPr/>
        </p:nvSpPr>
        <p:spPr>
          <a:xfrm>
            <a:off x="14037954" y="5172153"/>
            <a:ext cx="2092200" cy="946200"/>
          </a:xfrm>
          <a:prstGeom prst="rect">
            <a:avLst/>
          </a:prstGeom>
          <a:solidFill>
            <a:srgbClr val="38761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container</a:t>
            </a:r>
            <a:endParaRPr b="1" sz="3000">
              <a:solidFill>
                <a:srgbClr val="FFFFFF"/>
              </a:solidFill>
              <a:latin typeface="Roboto"/>
              <a:ea typeface="Roboto"/>
              <a:cs typeface="Roboto"/>
              <a:sym typeface="Roboto"/>
            </a:endParaRPr>
          </a:p>
        </p:txBody>
      </p:sp>
      <p:sp>
        <p:nvSpPr>
          <p:cNvPr id="545" name="Google Shape;545;p71"/>
          <p:cNvSpPr/>
          <p:nvPr/>
        </p:nvSpPr>
        <p:spPr>
          <a:xfrm>
            <a:off x="12194449" y="3612396"/>
            <a:ext cx="3603600" cy="7221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FFFFFF"/>
                </a:solidFill>
                <a:latin typeface="Roboto"/>
                <a:ea typeface="Roboto"/>
                <a:cs typeface="Roboto"/>
                <a:sym typeface="Roboto"/>
              </a:rPr>
              <a:t>Virtual Ethernet</a:t>
            </a:r>
            <a:endParaRPr b="1" sz="3000">
              <a:solidFill>
                <a:srgbClr val="FFFF00"/>
              </a:solidFill>
              <a:latin typeface="Roboto"/>
              <a:ea typeface="Roboto"/>
              <a:cs typeface="Roboto"/>
              <a:sym typeface="Roboto"/>
            </a:endParaRPr>
          </a:p>
        </p:txBody>
      </p:sp>
      <p:cxnSp>
        <p:nvCxnSpPr>
          <p:cNvPr id="546" name="Google Shape;546;p71"/>
          <p:cNvCxnSpPr/>
          <p:nvPr/>
        </p:nvCxnSpPr>
        <p:spPr>
          <a:xfrm>
            <a:off x="14004671" y="2747072"/>
            <a:ext cx="5100" cy="889200"/>
          </a:xfrm>
          <a:prstGeom prst="straightConnector1">
            <a:avLst/>
          </a:prstGeom>
          <a:noFill/>
          <a:ln cap="flat" cmpd="sng" w="19050">
            <a:solidFill>
              <a:srgbClr val="000000"/>
            </a:solidFill>
            <a:prstDash val="solid"/>
            <a:round/>
            <a:headEnd len="med" w="med" type="none"/>
            <a:tailEnd len="med" w="med" type="none"/>
          </a:ln>
        </p:spPr>
      </p:cxnSp>
      <p:sp>
        <p:nvSpPr>
          <p:cNvPr id="547" name="Google Shape;547;p71"/>
          <p:cNvSpPr/>
          <p:nvPr/>
        </p:nvSpPr>
        <p:spPr>
          <a:xfrm>
            <a:off x="1909475" y="6583680"/>
            <a:ext cx="6413100" cy="24336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rgbClr val="666666"/>
                </a:solidFill>
                <a:latin typeface="Roboto"/>
                <a:ea typeface="Roboto"/>
                <a:cs typeface="Roboto"/>
                <a:sym typeface="Roboto"/>
              </a:rPr>
              <a:t>cluster k1</a:t>
            </a:r>
            <a:endParaRPr b="1" sz="3000">
              <a:solidFill>
                <a:srgbClr val="666666"/>
              </a:solidFill>
              <a:latin typeface="Roboto"/>
              <a:ea typeface="Roboto"/>
              <a:cs typeface="Roboto"/>
              <a:sym typeface="Roboto"/>
            </a:endParaRPr>
          </a:p>
        </p:txBody>
      </p:sp>
      <p:sp>
        <p:nvSpPr>
          <p:cNvPr id="548" name="Google Shape;548;p71"/>
          <p:cNvSpPr/>
          <p:nvPr/>
        </p:nvSpPr>
        <p:spPr>
          <a:xfrm>
            <a:off x="2352225" y="7381075"/>
            <a:ext cx="1204200" cy="13443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549" name="Google Shape;549;p71"/>
          <p:cNvSpPr/>
          <p:nvPr/>
        </p:nvSpPr>
        <p:spPr>
          <a:xfrm>
            <a:off x="3820767"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50" name="Google Shape;550;p71"/>
          <p:cNvSpPr/>
          <p:nvPr/>
        </p:nvSpPr>
        <p:spPr>
          <a:xfrm>
            <a:off x="5289309"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51" name="Google Shape;551;p71"/>
          <p:cNvSpPr/>
          <p:nvPr/>
        </p:nvSpPr>
        <p:spPr>
          <a:xfrm>
            <a:off x="6757852"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52" name="Google Shape;552;p71"/>
          <p:cNvSpPr/>
          <p:nvPr/>
        </p:nvSpPr>
        <p:spPr>
          <a:xfrm>
            <a:off x="4021167" y="75247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553" name="Google Shape;553;p71"/>
          <p:cNvSpPr txBox="1"/>
          <p:nvPr/>
        </p:nvSpPr>
        <p:spPr>
          <a:xfrm>
            <a:off x="10220587" y="5392584"/>
            <a:ext cx="16392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latin typeface="Roboto"/>
                <a:ea typeface="Roboto"/>
                <a:cs typeface="Roboto"/>
                <a:sym typeface="Roboto"/>
              </a:rPr>
              <a:t>pod</a:t>
            </a:r>
            <a:endParaRPr b="1" sz="3600">
              <a:solidFill>
                <a:schemeClr val="lt1"/>
              </a:solidFill>
              <a:latin typeface="Roboto"/>
              <a:ea typeface="Roboto"/>
              <a:cs typeface="Roboto"/>
              <a:sym typeface="Roboto"/>
            </a:endParaRPr>
          </a:p>
        </p:txBody>
      </p:sp>
      <p:sp>
        <p:nvSpPr>
          <p:cNvPr id="554" name="Google Shape;554;p71"/>
          <p:cNvSpPr txBox="1"/>
          <p:nvPr/>
        </p:nvSpPr>
        <p:spPr>
          <a:xfrm>
            <a:off x="14260163" y="2443263"/>
            <a:ext cx="3253500" cy="12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oboto"/>
                <a:ea typeface="Roboto"/>
                <a:cs typeface="Roboto"/>
                <a:sym typeface="Roboto"/>
              </a:rPr>
              <a:t>unique IP</a:t>
            </a:r>
            <a:endParaRPr b="1" sz="3000">
              <a:solidFill>
                <a:schemeClr val="lt1"/>
              </a:solidFill>
              <a:latin typeface="Roboto"/>
              <a:ea typeface="Roboto"/>
              <a:cs typeface="Roboto"/>
              <a:sym typeface="Roboto"/>
            </a:endParaRPr>
          </a:p>
        </p:txBody>
      </p:sp>
      <p:sp>
        <p:nvSpPr>
          <p:cNvPr id="555" name="Google Shape;555;p71"/>
          <p:cNvSpPr/>
          <p:nvPr/>
        </p:nvSpPr>
        <p:spPr>
          <a:xfrm>
            <a:off x="4838300" y="4851250"/>
            <a:ext cx="6413390" cy="2156041"/>
          </a:xfrm>
          <a:custGeom>
            <a:rect b="b" l="l" r="r" t="t"/>
            <a:pathLst>
              <a:path extrusionOk="0" h="77153" w="258344">
                <a:moveTo>
                  <a:pt x="258344" y="0"/>
                </a:moveTo>
                <a:cubicBezTo>
                  <a:pt x="239640" y="1754"/>
                  <a:pt x="179828" y="5650"/>
                  <a:pt x="146122" y="10521"/>
                </a:cubicBezTo>
                <a:cubicBezTo>
                  <a:pt x="112417" y="15392"/>
                  <a:pt x="80465" y="18120"/>
                  <a:pt x="56111" y="29225"/>
                </a:cubicBezTo>
                <a:cubicBezTo>
                  <a:pt x="31757" y="40330"/>
                  <a:pt x="9352" y="69165"/>
                  <a:pt x="0" y="77153"/>
                </a:cubicBezTo>
              </a:path>
            </a:pathLst>
          </a:custGeom>
          <a:noFill/>
          <a:ln cap="flat" cmpd="sng" w="28575">
            <a:solidFill>
              <a:schemeClr val="dk2"/>
            </a:solidFill>
            <a:prstDash val="solid"/>
            <a:round/>
            <a:headEnd len="med" w="med" type="none"/>
            <a:tailEnd len="med" w="med" type="triangle"/>
          </a:ln>
        </p:spPr>
      </p:sp>
      <p:sp>
        <p:nvSpPr>
          <p:cNvPr id="556" name="Google Shape;556;p7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deploy containers on nodes you use a wrapper called a </a:t>
            </a:r>
            <a:r>
              <a:rPr lang="en">
                <a:solidFill>
                  <a:schemeClr val="accent2"/>
                </a:solidFill>
              </a:rPr>
              <a:t>Pod</a:t>
            </a:r>
            <a:endParaRPr>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grpSp>
        <p:nvGrpSpPr>
          <p:cNvPr id="561" name="Google Shape;561;p72"/>
          <p:cNvGrpSpPr/>
          <p:nvPr/>
        </p:nvGrpSpPr>
        <p:grpSpPr>
          <a:xfrm>
            <a:off x="1971230" y="4661159"/>
            <a:ext cx="1990187" cy="1155044"/>
            <a:chOff x="975500" y="1434333"/>
            <a:chExt cx="3869700" cy="1890417"/>
          </a:xfrm>
        </p:grpSpPr>
        <p:sp>
          <p:nvSpPr>
            <p:cNvPr id="562" name="Google Shape;562;p72"/>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63" name="Google Shape;563;p72"/>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64" name="Google Shape;564;p72"/>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65" name="Google Shape;565;p72"/>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66" name="Google Shape;566;p72"/>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67" name="Google Shape;567;p72"/>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568" name="Google Shape;568;p72"/>
          <p:cNvCxnSpPr/>
          <p:nvPr/>
        </p:nvCxnSpPr>
        <p:spPr>
          <a:xfrm rot="5400000">
            <a:off x="2583225" y="4050400"/>
            <a:ext cx="738600" cy="0"/>
          </a:xfrm>
          <a:prstGeom prst="straightConnector1">
            <a:avLst/>
          </a:prstGeom>
          <a:noFill/>
          <a:ln cap="flat" cmpd="sng" w="28575">
            <a:solidFill>
              <a:srgbClr val="666666"/>
            </a:solidFill>
            <a:prstDash val="solid"/>
            <a:round/>
            <a:headEnd len="med" w="med" type="none"/>
            <a:tailEnd len="med" w="med" type="triangle"/>
          </a:ln>
        </p:spPr>
      </p:cxnSp>
      <p:sp>
        <p:nvSpPr>
          <p:cNvPr id="569" name="Google Shape;569;p72"/>
          <p:cNvSpPr/>
          <p:nvPr/>
        </p:nvSpPr>
        <p:spPr>
          <a:xfrm>
            <a:off x="1909475" y="6583680"/>
            <a:ext cx="6413100" cy="24336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rgbClr val="666666"/>
                </a:solidFill>
                <a:latin typeface="Roboto"/>
                <a:ea typeface="Roboto"/>
                <a:cs typeface="Roboto"/>
                <a:sym typeface="Roboto"/>
              </a:rPr>
              <a:t>cluster k1</a:t>
            </a:r>
            <a:endParaRPr b="1" sz="3000">
              <a:solidFill>
                <a:srgbClr val="666666"/>
              </a:solidFill>
              <a:latin typeface="Roboto"/>
              <a:ea typeface="Roboto"/>
              <a:cs typeface="Roboto"/>
              <a:sym typeface="Roboto"/>
            </a:endParaRPr>
          </a:p>
        </p:txBody>
      </p:sp>
      <p:sp>
        <p:nvSpPr>
          <p:cNvPr id="570" name="Google Shape;570;p72"/>
          <p:cNvSpPr/>
          <p:nvPr/>
        </p:nvSpPr>
        <p:spPr>
          <a:xfrm>
            <a:off x="2352225" y="7381075"/>
            <a:ext cx="1204200" cy="13443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80000"/>
              </a:lnSpc>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571" name="Google Shape;571;p72"/>
          <p:cNvSpPr/>
          <p:nvPr/>
        </p:nvSpPr>
        <p:spPr>
          <a:xfrm>
            <a:off x="3820767"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72" name="Google Shape;572;p72"/>
          <p:cNvSpPr/>
          <p:nvPr/>
        </p:nvSpPr>
        <p:spPr>
          <a:xfrm>
            <a:off x="5289309"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573" name="Google Shape;573;p72"/>
          <p:cNvSpPr/>
          <p:nvPr/>
        </p:nvSpPr>
        <p:spPr>
          <a:xfrm>
            <a:off x="6757852" y="73810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574" name="Google Shape;574;p72"/>
          <p:cNvGrpSpPr/>
          <p:nvPr/>
        </p:nvGrpSpPr>
        <p:grpSpPr>
          <a:xfrm>
            <a:off x="2341608" y="2423131"/>
            <a:ext cx="1249470" cy="980541"/>
            <a:chOff x="3560808" y="2651731"/>
            <a:chExt cx="1249470" cy="980541"/>
          </a:xfrm>
        </p:grpSpPr>
        <p:grpSp>
          <p:nvGrpSpPr>
            <p:cNvPr id="575" name="Google Shape;575;p72"/>
            <p:cNvGrpSpPr/>
            <p:nvPr/>
          </p:nvGrpSpPr>
          <p:grpSpPr>
            <a:xfrm>
              <a:off x="3560808" y="2651731"/>
              <a:ext cx="677619" cy="648347"/>
              <a:chOff x="230975" y="2070013"/>
              <a:chExt cx="1444200" cy="1429338"/>
            </a:xfrm>
          </p:grpSpPr>
          <p:sp>
            <p:nvSpPr>
              <p:cNvPr id="576" name="Google Shape;576;p7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7" name="Google Shape;577;p7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78" name="Google Shape;578;p72"/>
            <p:cNvGrpSpPr/>
            <p:nvPr/>
          </p:nvGrpSpPr>
          <p:grpSpPr>
            <a:xfrm>
              <a:off x="4132659" y="2714406"/>
              <a:ext cx="677619" cy="648347"/>
              <a:chOff x="230975" y="2070013"/>
              <a:chExt cx="1444200" cy="1429338"/>
            </a:xfrm>
          </p:grpSpPr>
          <p:sp>
            <p:nvSpPr>
              <p:cNvPr id="579" name="Google Shape;579;p7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0" name="Google Shape;580;p7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581" name="Google Shape;581;p72"/>
            <p:cNvGrpSpPr/>
            <p:nvPr/>
          </p:nvGrpSpPr>
          <p:grpSpPr>
            <a:xfrm>
              <a:off x="3837380" y="2983924"/>
              <a:ext cx="677619" cy="648347"/>
              <a:chOff x="230975" y="2070013"/>
              <a:chExt cx="1444200" cy="1429338"/>
            </a:xfrm>
          </p:grpSpPr>
          <p:sp>
            <p:nvSpPr>
              <p:cNvPr id="582" name="Google Shape;582;p7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3" name="Google Shape;583;p7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cxnSp>
        <p:nvCxnSpPr>
          <p:cNvPr id="584" name="Google Shape;584;p72"/>
          <p:cNvCxnSpPr/>
          <p:nvPr/>
        </p:nvCxnSpPr>
        <p:spPr>
          <a:xfrm>
            <a:off x="2952525" y="6043300"/>
            <a:ext cx="0" cy="1007100"/>
          </a:xfrm>
          <a:prstGeom prst="straightConnector1">
            <a:avLst/>
          </a:prstGeom>
          <a:noFill/>
          <a:ln cap="flat" cmpd="sng" w="28575">
            <a:solidFill>
              <a:srgbClr val="666666"/>
            </a:solidFill>
            <a:prstDash val="solid"/>
            <a:round/>
            <a:headEnd len="med" w="med" type="none"/>
            <a:tailEnd len="med" w="med" type="triangle"/>
          </a:ln>
        </p:spPr>
      </p:cxnSp>
      <p:sp>
        <p:nvSpPr>
          <p:cNvPr id="585" name="Google Shape;585;p72"/>
          <p:cNvSpPr txBox="1"/>
          <p:nvPr/>
        </p:nvSpPr>
        <p:spPr>
          <a:xfrm>
            <a:off x="3723825" y="3440150"/>
            <a:ext cx="4092300" cy="11550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run nginx --image=nginx:1.15.7</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586" name="Google Shape;586;p72"/>
          <p:cNvSpPr/>
          <p:nvPr/>
        </p:nvSpPr>
        <p:spPr>
          <a:xfrm>
            <a:off x="4021167" y="75247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587" name="Google Shape;587;p72"/>
          <p:cNvSpPr/>
          <p:nvPr/>
        </p:nvSpPr>
        <p:spPr>
          <a:xfrm>
            <a:off x="2573367" y="7524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588" name="Google Shape;588;p72"/>
          <p:cNvSpPr txBox="1"/>
          <p:nvPr/>
        </p:nvSpPr>
        <p:spPr>
          <a:xfrm>
            <a:off x="9202625" y="2699750"/>
            <a:ext cx="7256700" cy="49626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chemeClr val="lt1"/>
              </a:buClr>
              <a:buSzPts val="2800"/>
              <a:buFont typeface="Google Sans"/>
              <a:buChar char="●"/>
            </a:pPr>
            <a:r>
              <a:rPr lang="en" sz="2800">
                <a:solidFill>
                  <a:schemeClr val="accent2"/>
                </a:solidFill>
                <a:latin typeface="Roboto"/>
                <a:ea typeface="Roboto"/>
                <a:cs typeface="Roboto"/>
                <a:sym typeface="Roboto"/>
              </a:rPr>
              <a:t>kubectl</a:t>
            </a:r>
            <a:r>
              <a:rPr lang="en" sz="2800">
                <a:solidFill>
                  <a:schemeClr val="lt1"/>
                </a:solidFill>
                <a:latin typeface="Roboto"/>
                <a:ea typeface="Roboto"/>
                <a:cs typeface="Roboto"/>
                <a:sym typeface="Roboto"/>
              </a:rPr>
              <a:t> is the command-line client to the Kubernetes API.</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Font typeface="Google Sans"/>
              <a:buChar char="●"/>
            </a:pPr>
            <a:r>
              <a:rPr lang="en" sz="2800">
                <a:solidFill>
                  <a:schemeClr val="lt1"/>
                </a:solidFill>
                <a:latin typeface="Roboto"/>
                <a:ea typeface="Roboto"/>
                <a:cs typeface="Roboto"/>
                <a:sym typeface="Roboto"/>
              </a:rPr>
              <a:t>This command starts a </a:t>
            </a:r>
            <a:r>
              <a:rPr lang="en" sz="2800">
                <a:solidFill>
                  <a:schemeClr val="accent2"/>
                </a:solidFill>
                <a:latin typeface="Roboto"/>
                <a:ea typeface="Roboto"/>
                <a:cs typeface="Roboto"/>
                <a:sym typeface="Roboto"/>
              </a:rPr>
              <a:t>Deployment</a:t>
            </a:r>
            <a:r>
              <a:rPr lang="en" sz="2800">
                <a:solidFill>
                  <a:schemeClr val="lt1"/>
                </a:solidFill>
                <a:latin typeface="Roboto"/>
                <a:ea typeface="Roboto"/>
                <a:cs typeface="Roboto"/>
                <a:sym typeface="Roboto"/>
              </a:rPr>
              <a:t> with a container running in a Pod.</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In this case, the container is an image of the NGINX server.</a:t>
            </a:r>
            <a:endParaRPr sz="2800">
              <a:solidFill>
                <a:schemeClr val="lt1"/>
              </a:solidFill>
              <a:latin typeface="Roboto"/>
              <a:ea typeface="Roboto"/>
              <a:cs typeface="Roboto"/>
              <a:sym typeface="Roboto"/>
            </a:endParaRPr>
          </a:p>
          <a:p>
            <a:pPr indent="-228600" lvl="0" marL="457200" rtl="0" algn="l">
              <a:lnSpc>
                <a:spcPct val="115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589" name="Google Shape;589;p7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run a container in a Pod using </a:t>
            </a:r>
            <a:r>
              <a:rPr lang="en">
                <a:solidFill>
                  <a:schemeClr val="accent2"/>
                </a:solidFill>
                <a:latin typeface="Consolas"/>
                <a:ea typeface="Consolas"/>
                <a:cs typeface="Consolas"/>
                <a:sym typeface="Consolas"/>
              </a:rPr>
              <a:t>kubectl run</a:t>
            </a:r>
            <a:endParaRPr>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5"/>
          <p:cNvSpPr/>
          <p:nvPr/>
        </p:nvSpPr>
        <p:spPr>
          <a:xfrm>
            <a:off x="3702600" y="4939800"/>
            <a:ext cx="10882800" cy="1293900"/>
          </a:xfrm>
          <a:prstGeom prst="leftRightArrow">
            <a:avLst>
              <a:gd fmla="val 50000" name="adj1"/>
              <a:gd fmla="val 50000" name="adj2"/>
            </a:avLst>
          </a:prstGeom>
          <a:gradFill>
            <a:gsLst>
              <a:gs pos="0">
                <a:srgbClr val="34A853"/>
              </a:gs>
              <a:gs pos="100000">
                <a:srgbClr val="FBBC05"/>
              </a:gs>
            </a:gsLst>
            <a:lin ang="10800025" scaled="0"/>
          </a:gradFill>
          <a:ln>
            <a:noFill/>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227" name="Google Shape;227;p55"/>
          <p:cNvSpPr txBox="1"/>
          <p:nvPr/>
        </p:nvSpPr>
        <p:spPr>
          <a:xfrm>
            <a:off x="1828800" y="5129550"/>
            <a:ext cx="1828800" cy="9144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Roboto"/>
                <a:ea typeface="Roboto"/>
                <a:cs typeface="Roboto"/>
                <a:sym typeface="Roboto"/>
              </a:rPr>
              <a:t>IaaS</a:t>
            </a:r>
            <a:endParaRPr b="0" i="0" sz="2800" u="none" cap="none" strike="noStrike">
              <a:solidFill>
                <a:schemeClr val="lt1"/>
              </a:solidFill>
              <a:latin typeface="Roboto"/>
              <a:ea typeface="Roboto"/>
              <a:cs typeface="Roboto"/>
              <a:sym typeface="Roboto"/>
            </a:endParaRPr>
          </a:p>
        </p:txBody>
      </p:sp>
      <p:sp>
        <p:nvSpPr>
          <p:cNvPr id="228" name="Google Shape;228;p55"/>
          <p:cNvSpPr txBox="1"/>
          <p:nvPr/>
        </p:nvSpPr>
        <p:spPr>
          <a:xfrm>
            <a:off x="14644950" y="5129550"/>
            <a:ext cx="1828800" cy="914400"/>
          </a:xfrm>
          <a:prstGeom prst="rect">
            <a:avLst/>
          </a:prstGeom>
          <a:no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b="0" i="0" lang="en" sz="3600" u="none" cap="none" strike="noStrike">
                <a:solidFill>
                  <a:schemeClr val="lt1"/>
                </a:solidFill>
                <a:latin typeface="Roboto"/>
                <a:ea typeface="Roboto"/>
                <a:cs typeface="Roboto"/>
                <a:sym typeface="Roboto"/>
              </a:rPr>
              <a:t>PaaS</a:t>
            </a:r>
            <a:endParaRPr b="0" i="0" sz="2800" u="none" cap="none" strike="noStrike">
              <a:solidFill>
                <a:schemeClr val="lt1"/>
              </a:solidFill>
              <a:latin typeface="Roboto"/>
              <a:ea typeface="Roboto"/>
              <a:cs typeface="Roboto"/>
              <a:sym typeface="Roboto"/>
            </a:endParaRPr>
          </a:p>
        </p:txBody>
      </p:sp>
      <p:graphicFrame>
        <p:nvGraphicFramePr>
          <p:cNvPr id="229" name="Google Shape;229;p55"/>
          <p:cNvGraphicFramePr/>
          <p:nvPr/>
        </p:nvGraphicFramePr>
        <p:xfrm>
          <a:off x="3838775" y="6300188"/>
          <a:ext cx="3000000" cy="3000000"/>
        </p:xfrm>
        <a:graphic>
          <a:graphicData uri="http://schemas.openxmlformats.org/drawingml/2006/table">
            <a:tbl>
              <a:tblPr>
                <a:noFill/>
                <a:tableStyleId>{621B3CEA-BFA8-4A1D-81D5-0B8DE658248E}</a:tableStyleId>
              </a:tblPr>
              <a:tblGrid>
                <a:gridCol w="5305225"/>
                <a:gridCol w="5305225"/>
              </a:tblGrid>
              <a:tr h="381000">
                <a:tc>
                  <a:txBody>
                    <a:bodyPr/>
                    <a:lstStyle/>
                    <a:p>
                      <a:pPr indent="0" lvl="0" marL="0" rtl="0" algn="ctr">
                        <a:spcBef>
                          <a:spcPts val="0"/>
                        </a:spcBef>
                        <a:spcAft>
                          <a:spcPts val="0"/>
                        </a:spcAft>
                        <a:buNone/>
                      </a:pPr>
                      <a:r>
                        <a:rPr lang="en" sz="3000">
                          <a:solidFill>
                            <a:schemeClr val="lt1"/>
                          </a:solidFill>
                          <a:latin typeface="Roboto"/>
                          <a:ea typeface="Roboto"/>
                          <a:cs typeface="Roboto"/>
                          <a:sym typeface="Roboto"/>
                        </a:rPr>
                        <a:t>Servers, networking, storage</a:t>
                      </a:r>
                      <a:endParaRPr sz="3000">
                        <a:solidFill>
                          <a:schemeClr val="lt1"/>
                        </a:solidFill>
                        <a:latin typeface="Roboto"/>
                        <a:ea typeface="Roboto"/>
                        <a:cs typeface="Roboto"/>
                        <a:sym typeface="Roboto"/>
                      </a:endParaRPr>
                    </a:p>
                  </a:txBody>
                  <a:tcPr marT="182875" marB="1828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BFBFBF"/>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Roboto"/>
                          <a:ea typeface="Roboto"/>
                          <a:cs typeface="Roboto"/>
                          <a:sym typeface="Roboto"/>
                        </a:rPr>
                        <a:t>Preset run-times, managed services</a:t>
                      </a:r>
                      <a:endParaRPr sz="3000">
                        <a:solidFill>
                          <a:schemeClr val="lt1"/>
                        </a:solidFill>
                        <a:latin typeface="Roboto"/>
                        <a:ea typeface="Roboto"/>
                        <a:cs typeface="Roboto"/>
                        <a:sym typeface="Roboto"/>
                      </a:endParaRPr>
                    </a:p>
                  </a:txBody>
                  <a:tcPr marT="182875" marB="1828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BFBFBF"/>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3000">
                          <a:solidFill>
                            <a:schemeClr val="lt1"/>
                          </a:solidFill>
                          <a:latin typeface="Roboto"/>
                          <a:ea typeface="Roboto"/>
                          <a:cs typeface="Roboto"/>
                          <a:sym typeface="Roboto"/>
                        </a:rPr>
                        <a:t>Pay for what you allocate</a:t>
                      </a:r>
                      <a:endParaRPr sz="3000">
                        <a:solidFill>
                          <a:schemeClr val="lt1"/>
                        </a:solidFill>
                        <a:latin typeface="Roboto"/>
                        <a:ea typeface="Roboto"/>
                        <a:cs typeface="Roboto"/>
                        <a:sym typeface="Roboto"/>
                      </a:endParaRPr>
                    </a:p>
                  </a:txBody>
                  <a:tcPr marT="182875" marB="1828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BFBFBF"/>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3000">
                          <a:solidFill>
                            <a:schemeClr val="lt1"/>
                          </a:solidFill>
                          <a:latin typeface="Roboto"/>
                          <a:ea typeface="Roboto"/>
                          <a:cs typeface="Roboto"/>
                          <a:sym typeface="Roboto"/>
                        </a:rPr>
                        <a:t>Pay for what you use</a:t>
                      </a:r>
                      <a:endParaRPr sz="3000">
                        <a:solidFill>
                          <a:schemeClr val="lt1"/>
                        </a:solidFill>
                        <a:latin typeface="Roboto"/>
                        <a:ea typeface="Roboto"/>
                        <a:cs typeface="Roboto"/>
                        <a:sym typeface="Roboto"/>
                      </a:endParaRPr>
                    </a:p>
                  </a:txBody>
                  <a:tcPr marT="182875" marB="18287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BFBFBF"/>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30" name="Google Shape;230;p5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IaaS and PaaS</a:t>
            </a:r>
            <a:endParaRPr/>
          </a:p>
        </p:txBody>
      </p:sp>
      <p:pic>
        <p:nvPicPr>
          <p:cNvPr id="231" name="Google Shape;231;p55"/>
          <p:cNvPicPr preferRelativeResize="0"/>
          <p:nvPr/>
        </p:nvPicPr>
        <p:blipFill rotWithShape="1">
          <a:blip r:embed="rId3">
            <a:alphaModFix/>
          </a:blip>
          <a:srcRect b="5500" l="0" r="0" t="5500"/>
          <a:stretch/>
        </p:blipFill>
        <p:spPr>
          <a:xfrm>
            <a:off x="3934952" y="2363389"/>
            <a:ext cx="1711500" cy="1523220"/>
          </a:xfrm>
          <a:prstGeom prst="rect">
            <a:avLst/>
          </a:prstGeom>
          <a:noFill/>
          <a:ln>
            <a:noFill/>
          </a:ln>
        </p:spPr>
      </p:pic>
      <p:sp>
        <p:nvSpPr>
          <p:cNvPr id="232" name="Google Shape;232;p55"/>
          <p:cNvSpPr txBox="1"/>
          <p:nvPr/>
        </p:nvSpPr>
        <p:spPr>
          <a:xfrm>
            <a:off x="3153602" y="3884600"/>
            <a:ext cx="3274800" cy="814200"/>
          </a:xfrm>
          <a:prstGeom prst="rect">
            <a:avLst/>
          </a:prstGeom>
          <a:no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2800"/>
              <a:buFont typeface="Arial"/>
              <a:buNone/>
            </a:pPr>
            <a:r>
              <a:rPr i="0" lang="en" sz="2800" u="none" cap="none" strike="noStrike">
                <a:solidFill>
                  <a:srgbClr val="3B83F3"/>
                </a:solidFill>
                <a:latin typeface="Google Sans"/>
                <a:ea typeface="Google Sans"/>
                <a:cs typeface="Google Sans"/>
                <a:sym typeface="Google Sans"/>
              </a:rPr>
              <a:t>Compute Engine</a:t>
            </a:r>
            <a:endParaRPr i="0" sz="2800" u="none" cap="none" strike="noStrike">
              <a:solidFill>
                <a:srgbClr val="3B83F3"/>
              </a:solidFill>
              <a:latin typeface="Google Sans"/>
              <a:ea typeface="Google Sans"/>
              <a:cs typeface="Google Sans"/>
              <a:sym typeface="Google Sans"/>
            </a:endParaRPr>
          </a:p>
        </p:txBody>
      </p:sp>
      <p:pic>
        <p:nvPicPr>
          <p:cNvPr id="233" name="Google Shape;233;p55"/>
          <p:cNvPicPr preferRelativeResize="0"/>
          <p:nvPr/>
        </p:nvPicPr>
        <p:blipFill rotWithShape="1">
          <a:blip r:embed="rId4">
            <a:alphaModFix/>
          </a:blip>
          <a:srcRect b="5500" l="0" r="0" t="5500"/>
          <a:stretch/>
        </p:blipFill>
        <p:spPr>
          <a:xfrm>
            <a:off x="12490450" y="2228662"/>
            <a:ext cx="2014300" cy="1792675"/>
          </a:xfrm>
          <a:prstGeom prst="rect">
            <a:avLst/>
          </a:prstGeom>
          <a:noFill/>
          <a:ln>
            <a:noFill/>
          </a:ln>
        </p:spPr>
      </p:pic>
      <p:sp>
        <p:nvSpPr>
          <p:cNvPr id="234" name="Google Shape;234;p55"/>
          <p:cNvSpPr txBox="1"/>
          <p:nvPr/>
        </p:nvSpPr>
        <p:spPr>
          <a:xfrm>
            <a:off x="11860798" y="3884600"/>
            <a:ext cx="3273600" cy="814200"/>
          </a:xfrm>
          <a:prstGeom prst="rect">
            <a:avLst/>
          </a:prstGeom>
          <a:no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2800"/>
              <a:buFont typeface="Arial"/>
              <a:buNone/>
            </a:pPr>
            <a:r>
              <a:rPr i="0" lang="en" sz="2800" u="none" cap="none" strike="noStrike">
                <a:solidFill>
                  <a:srgbClr val="3B83F3"/>
                </a:solidFill>
                <a:latin typeface="Google Sans"/>
                <a:ea typeface="Google Sans"/>
                <a:cs typeface="Google Sans"/>
                <a:sym typeface="Google Sans"/>
              </a:rPr>
              <a:t>App Engine</a:t>
            </a:r>
            <a:endParaRPr i="0" sz="2800" u="none" cap="none" strike="noStrike">
              <a:solidFill>
                <a:srgbClr val="3B83F3"/>
              </a:solidFill>
              <a:latin typeface="Google Sans"/>
              <a:ea typeface="Google Sans"/>
              <a:cs typeface="Google Sans"/>
              <a:sym typeface="Google Sans"/>
            </a:endParaRPr>
          </a:p>
        </p:txBody>
      </p:sp>
      <p:sp>
        <p:nvSpPr>
          <p:cNvPr id="235" name="Google Shape;235;p55"/>
          <p:cNvSpPr txBox="1"/>
          <p:nvPr/>
        </p:nvSpPr>
        <p:spPr>
          <a:xfrm>
            <a:off x="7443000" y="3935304"/>
            <a:ext cx="3402600" cy="1017600"/>
          </a:xfrm>
          <a:prstGeom prst="rect">
            <a:avLst/>
          </a:prstGeom>
          <a:noFill/>
          <a:ln>
            <a:noFill/>
          </a:ln>
        </p:spPr>
        <p:txBody>
          <a:bodyPr anchorCtr="0" anchor="ctr" bIns="137150" lIns="137150" spcFirstLastPara="1" rIns="137150" wrap="square" tIns="137150">
            <a:noAutofit/>
          </a:bodyPr>
          <a:lstStyle/>
          <a:p>
            <a:pPr indent="0" lvl="0" marL="0" marR="0" rtl="0" algn="ctr">
              <a:lnSpc>
                <a:spcPct val="100000"/>
              </a:lnSpc>
              <a:spcBef>
                <a:spcPts val="0"/>
              </a:spcBef>
              <a:spcAft>
                <a:spcPts val="0"/>
              </a:spcAft>
              <a:buClr>
                <a:srgbClr val="000000"/>
              </a:buClr>
              <a:buSzPts val="2800"/>
              <a:buFont typeface="Arial"/>
              <a:buNone/>
            </a:pPr>
            <a:r>
              <a:rPr lang="en" sz="2800">
                <a:solidFill>
                  <a:srgbClr val="3B83F3"/>
                </a:solidFill>
                <a:latin typeface="Google Sans"/>
                <a:ea typeface="Google Sans"/>
                <a:cs typeface="Google Sans"/>
                <a:sym typeface="Google Sans"/>
              </a:rPr>
              <a:t>Google Kubernetes Engine</a:t>
            </a:r>
            <a:endParaRPr i="0" sz="2800" u="none" cap="none" strike="noStrike">
              <a:solidFill>
                <a:srgbClr val="3B83F3"/>
              </a:solidFill>
              <a:latin typeface="Google Sans"/>
              <a:ea typeface="Google Sans"/>
              <a:cs typeface="Google Sans"/>
              <a:sym typeface="Google Sans"/>
            </a:endParaRPr>
          </a:p>
        </p:txBody>
      </p:sp>
      <p:pic>
        <p:nvPicPr>
          <p:cNvPr id="236" name="Google Shape;236;p55"/>
          <p:cNvPicPr preferRelativeResize="0"/>
          <p:nvPr/>
        </p:nvPicPr>
        <p:blipFill rotWithShape="1">
          <a:blip r:embed="rId5">
            <a:alphaModFix/>
          </a:blip>
          <a:srcRect b="1342" l="0" r="0" t="1352"/>
          <a:stretch/>
        </p:blipFill>
        <p:spPr>
          <a:xfrm>
            <a:off x="8257614" y="2261950"/>
            <a:ext cx="1773972" cy="1726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grpSp>
        <p:nvGrpSpPr>
          <p:cNvPr id="594" name="Google Shape;594;p73"/>
          <p:cNvGrpSpPr/>
          <p:nvPr/>
        </p:nvGrpSpPr>
        <p:grpSpPr>
          <a:xfrm>
            <a:off x="5332030" y="5194559"/>
            <a:ext cx="1990187" cy="1155044"/>
            <a:chOff x="975500" y="1434333"/>
            <a:chExt cx="3869700" cy="1890417"/>
          </a:xfrm>
        </p:grpSpPr>
        <p:sp>
          <p:nvSpPr>
            <p:cNvPr id="595" name="Google Shape;595;p73"/>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96" name="Google Shape;596;p73"/>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97" name="Google Shape;597;p73"/>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98" name="Google Shape;598;p73"/>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599" name="Google Shape;599;p73"/>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00" name="Google Shape;600;p73"/>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601" name="Google Shape;601;p73"/>
          <p:cNvCxnSpPr/>
          <p:nvPr/>
        </p:nvCxnSpPr>
        <p:spPr>
          <a:xfrm rot="5400000">
            <a:off x="5944025" y="4888600"/>
            <a:ext cx="738600" cy="0"/>
          </a:xfrm>
          <a:prstGeom prst="straightConnector1">
            <a:avLst/>
          </a:prstGeom>
          <a:noFill/>
          <a:ln cap="flat" cmpd="sng" w="28575">
            <a:solidFill>
              <a:srgbClr val="666666"/>
            </a:solidFill>
            <a:prstDash val="solid"/>
            <a:round/>
            <a:headEnd len="med" w="med" type="none"/>
            <a:tailEnd len="med" w="med" type="triangle"/>
          </a:ln>
        </p:spPr>
      </p:cxnSp>
      <p:sp>
        <p:nvSpPr>
          <p:cNvPr id="602" name="Google Shape;602;p73"/>
          <p:cNvSpPr/>
          <p:nvPr/>
        </p:nvSpPr>
        <p:spPr>
          <a:xfrm>
            <a:off x="5270275" y="6815375"/>
            <a:ext cx="6413100" cy="24336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lang="en" sz="3000">
                <a:solidFill>
                  <a:srgbClr val="666666"/>
                </a:solidFill>
                <a:latin typeface="Roboto"/>
                <a:ea typeface="Roboto"/>
                <a:cs typeface="Roboto"/>
                <a:sym typeface="Roboto"/>
              </a:rPr>
              <a:t>cluster k1</a:t>
            </a:r>
            <a:endParaRPr b="1" sz="3000">
              <a:solidFill>
                <a:srgbClr val="666666"/>
              </a:solidFill>
              <a:latin typeface="Roboto"/>
              <a:ea typeface="Roboto"/>
              <a:cs typeface="Roboto"/>
              <a:sym typeface="Roboto"/>
            </a:endParaRPr>
          </a:p>
        </p:txBody>
      </p:sp>
      <p:sp>
        <p:nvSpPr>
          <p:cNvPr id="603" name="Google Shape;603;p73"/>
          <p:cNvSpPr/>
          <p:nvPr/>
        </p:nvSpPr>
        <p:spPr>
          <a:xfrm>
            <a:off x="5713025" y="7685875"/>
            <a:ext cx="1204200" cy="13443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lnSpc>
                <a:spcPct val="80000"/>
              </a:lnSpc>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604" name="Google Shape;604;p73"/>
          <p:cNvSpPr/>
          <p:nvPr/>
        </p:nvSpPr>
        <p:spPr>
          <a:xfrm>
            <a:off x="7181567" y="76858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05" name="Google Shape;605;p73"/>
          <p:cNvSpPr/>
          <p:nvPr/>
        </p:nvSpPr>
        <p:spPr>
          <a:xfrm>
            <a:off x="8650109" y="76858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06" name="Google Shape;606;p73"/>
          <p:cNvSpPr/>
          <p:nvPr/>
        </p:nvSpPr>
        <p:spPr>
          <a:xfrm>
            <a:off x="10110652" y="7685875"/>
            <a:ext cx="1204200" cy="13443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607" name="Google Shape;607;p73"/>
          <p:cNvGrpSpPr/>
          <p:nvPr/>
        </p:nvGrpSpPr>
        <p:grpSpPr>
          <a:xfrm>
            <a:off x="5702408" y="3413731"/>
            <a:ext cx="1249470" cy="980541"/>
            <a:chOff x="3560808" y="2651731"/>
            <a:chExt cx="1249470" cy="980541"/>
          </a:xfrm>
        </p:grpSpPr>
        <p:grpSp>
          <p:nvGrpSpPr>
            <p:cNvPr id="608" name="Google Shape;608;p73"/>
            <p:cNvGrpSpPr/>
            <p:nvPr/>
          </p:nvGrpSpPr>
          <p:grpSpPr>
            <a:xfrm>
              <a:off x="3560808" y="2651731"/>
              <a:ext cx="677619" cy="648347"/>
              <a:chOff x="230975" y="2070013"/>
              <a:chExt cx="1444200" cy="1429338"/>
            </a:xfrm>
          </p:grpSpPr>
          <p:sp>
            <p:nvSpPr>
              <p:cNvPr id="609" name="Google Shape;609;p7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0" name="Google Shape;610;p7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11" name="Google Shape;611;p73"/>
            <p:cNvGrpSpPr/>
            <p:nvPr/>
          </p:nvGrpSpPr>
          <p:grpSpPr>
            <a:xfrm>
              <a:off x="4132659" y="2714406"/>
              <a:ext cx="677619" cy="648347"/>
              <a:chOff x="230975" y="2070013"/>
              <a:chExt cx="1444200" cy="1429338"/>
            </a:xfrm>
          </p:grpSpPr>
          <p:sp>
            <p:nvSpPr>
              <p:cNvPr id="612" name="Google Shape;612;p7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3" name="Google Shape;613;p7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14" name="Google Shape;614;p73"/>
            <p:cNvGrpSpPr/>
            <p:nvPr/>
          </p:nvGrpSpPr>
          <p:grpSpPr>
            <a:xfrm>
              <a:off x="3837380" y="2983924"/>
              <a:ext cx="677619" cy="648347"/>
              <a:chOff x="230975" y="2070013"/>
              <a:chExt cx="1444200" cy="1429338"/>
            </a:xfrm>
          </p:grpSpPr>
          <p:sp>
            <p:nvSpPr>
              <p:cNvPr id="615" name="Google Shape;615;p7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6" name="Google Shape;616;p7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cxnSp>
        <p:nvCxnSpPr>
          <p:cNvPr id="617" name="Google Shape;617;p73"/>
          <p:cNvCxnSpPr/>
          <p:nvPr/>
        </p:nvCxnSpPr>
        <p:spPr>
          <a:xfrm>
            <a:off x="6313325" y="6348100"/>
            <a:ext cx="0" cy="1007100"/>
          </a:xfrm>
          <a:prstGeom prst="straightConnector1">
            <a:avLst/>
          </a:prstGeom>
          <a:noFill/>
          <a:ln cap="flat" cmpd="sng" w="28575">
            <a:solidFill>
              <a:srgbClr val="666666"/>
            </a:solidFill>
            <a:prstDash val="solid"/>
            <a:round/>
            <a:headEnd len="med" w="med" type="none"/>
            <a:tailEnd len="med" w="med" type="triangle"/>
          </a:ln>
        </p:spPr>
      </p:cxnSp>
      <p:sp>
        <p:nvSpPr>
          <p:cNvPr id="618" name="Google Shape;618;p73"/>
          <p:cNvSpPr txBox="1"/>
          <p:nvPr/>
        </p:nvSpPr>
        <p:spPr>
          <a:xfrm>
            <a:off x="7084625" y="4278350"/>
            <a:ext cx="4092300" cy="8232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pods</a:t>
            </a:r>
            <a:endParaRPr sz="2400">
              <a:solidFill>
                <a:schemeClr val="lt1"/>
              </a:solidFill>
              <a:latin typeface="Consolas"/>
              <a:ea typeface="Consolas"/>
              <a:cs typeface="Consolas"/>
              <a:sym typeface="Consolas"/>
            </a:endParaRPr>
          </a:p>
        </p:txBody>
      </p:sp>
      <p:sp>
        <p:nvSpPr>
          <p:cNvPr id="619" name="Google Shape;619;p73"/>
          <p:cNvSpPr/>
          <p:nvPr/>
        </p:nvSpPr>
        <p:spPr>
          <a:xfrm>
            <a:off x="7381967" y="78295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620" name="Google Shape;620;p73"/>
          <p:cNvSpPr/>
          <p:nvPr/>
        </p:nvSpPr>
        <p:spPr>
          <a:xfrm>
            <a:off x="5934167" y="78295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621" name="Google Shape;621;p7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use a </a:t>
            </a:r>
            <a:r>
              <a:rPr lang="en">
                <a:solidFill>
                  <a:schemeClr val="accent2"/>
                </a:solidFill>
              </a:rPr>
              <a:t>Deployment</a:t>
            </a:r>
            <a:r>
              <a:rPr lang="en"/>
              <a:t> to manage a set of replica Pods for an app or workload and make sure the desired number is running and healthy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grpSp>
        <p:nvGrpSpPr>
          <p:cNvPr id="626" name="Google Shape;626;p74"/>
          <p:cNvGrpSpPr/>
          <p:nvPr/>
        </p:nvGrpSpPr>
        <p:grpSpPr>
          <a:xfrm>
            <a:off x="1971230" y="4813559"/>
            <a:ext cx="1990187" cy="1155044"/>
            <a:chOff x="975500" y="1434333"/>
            <a:chExt cx="3869700" cy="1890417"/>
          </a:xfrm>
        </p:grpSpPr>
        <p:sp>
          <p:nvSpPr>
            <p:cNvPr id="627" name="Google Shape;627;p74"/>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28" name="Google Shape;628;p74"/>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29" name="Google Shape;629;p74"/>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30" name="Google Shape;630;p74"/>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31" name="Google Shape;631;p74"/>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632" name="Google Shape;632;p74"/>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633" name="Google Shape;633;p74"/>
          <p:cNvCxnSpPr/>
          <p:nvPr/>
        </p:nvCxnSpPr>
        <p:spPr>
          <a:xfrm rot="5400000">
            <a:off x="2583225" y="4431400"/>
            <a:ext cx="738600" cy="0"/>
          </a:xfrm>
          <a:prstGeom prst="straightConnector1">
            <a:avLst/>
          </a:prstGeom>
          <a:noFill/>
          <a:ln cap="flat" cmpd="sng" w="28575">
            <a:solidFill>
              <a:srgbClr val="666666"/>
            </a:solidFill>
            <a:prstDash val="solid"/>
            <a:round/>
            <a:headEnd len="med" w="med" type="none"/>
            <a:tailEnd len="med" w="med" type="triangle"/>
          </a:ln>
        </p:spPr>
      </p:cxnSp>
      <p:sp>
        <p:nvSpPr>
          <p:cNvPr id="634" name="Google Shape;634;p74"/>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635" name="Google Shape;635;p74"/>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636" name="Google Shape;636;p74"/>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37" name="Google Shape;637;p74"/>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38" name="Google Shape;638;p74"/>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639" name="Google Shape;639;p74"/>
          <p:cNvGrpSpPr/>
          <p:nvPr/>
        </p:nvGrpSpPr>
        <p:grpSpPr>
          <a:xfrm>
            <a:off x="2341608" y="3108931"/>
            <a:ext cx="1249470" cy="980541"/>
            <a:chOff x="3560808" y="2651731"/>
            <a:chExt cx="1249470" cy="980541"/>
          </a:xfrm>
        </p:grpSpPr>
        <p:grpSp>
          <p:nvGrpSpPr>
            <p:cNvPr id="640" name="Google Shape;640;p74"/>
            <p:cNvGrpSpPr/>
            <p:nvPr/>
          </p:nvGrpSpPr>
          <p:grpSpPr>
            <a:xfrm>
              <a:off x="3560808" y="2651731"/>
              <a:ext cx="677619" cy="648347"/>
              <a:chOff x="230975" y="2070013"/>
              <a:chExt cx="1444200" cy="1429338"/>
            </a:xfrm>
          </p:grpSpPr>
          <p:sp>
            <p:nvSpPr>
              <p:cNvPr id="641" name="Google Shape;641;p7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2" name="Google Shape;642;p7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43" name="Google Shape;643;p74"/>
            <p:cNvGrpSpPr/>
            <p:nvPr/>
          </p:nvGrpSpPr>
          <p:grpSpPr>
            <a:xfrm>
              <a:off x="4132659" y="2714406"/>
              <a:ext cx="677619" cy="648347"/>
              <a:chOff x="230975" y="2070013"/>
              <a:chExt cx="1444200" cy="1429338"/>
            </a:xfrm>
          </p:grpSpPr>
          <p:sp>
            <p:nvSpPr>
              <p:cNvPr id="644" name="Google Shape;644;p7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5" name="Google Shape;645;p7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46" name="Google Shape;646;p74"/>
            <p:cNvGrpSpPr/>
            <p:nvPr/>
          </p:nvGrpSpPr>
          <p:grpSpPr>
            <a:xfrm>
              <a:off x="3837380" y="2983924"/>
              <a:ext cx="677619" cy="648347"/>
              <a:chOff x="230975" y="2070013"/>
              <a:chExt cx="1444200" cy="1429338"/>
            </a:xfrm>
          </p:grpSpPr>
          <p:sp>
            <p:nvSpPr>
              <p:cNvPr id="647" name="Google Shape;647;p7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8" name="Google Shape;648;p7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cxnSp>
        <p:nvCxnSpPr>
          <p:cNvPr id="649" name="Google Shape;649;p74"/>
          <p:cNvCxnSpPr/>
          <p:nvPr/>
        </p:nvCxnSpPr>
        <p:spPr>
          <a:xfrm>
            <a:off x="2952525" y="6195600"/>
            <a:ext cx="1800" cy="689400"/>
          </a:xfrm>
          <a:prstGeom prst="straightConnector1">
            <a:avLst/>
          </a:prstGeom>
          <a:noFill/>
          <a:ln cap="flat" cmpd="sng" w="28575">
            <a:solidFill>
              <a:srgbClr val="666666"/>
            </a:solidFill>
            <a:prstDash val="solid"/>
            <a:round/>
            <a:headEnd len="med" w="med" type="none"/>
            <a:tailEnd len="med" w="med" type="triangle"/>
          </a:ln>
        </p:spPr>
      </p:cxnSp>
      <p:sp>
        <p:nvSpPr>
          <p:cNvPr id="650" name="Google Shape;650;p74"/>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651" name="Google Shape;651;p74"/>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652" name="Google Shape;652;p74"/>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653" name="Google Shape;653;p74"/>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654" name="Google Shape;654;p74"/>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655" name="Google Shape;655;p74"/>
          <p:cNvSpPr txBox="1"/>
          <p:nvPr/>
        </p:nvSpPr>
        <p:spPr>
          <a:xfrm>
            <a:off x="6757850" y="4868100"/>
            <a:ext cx="2232000" cy="9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Network  load balancer</a:t>
            </a:r>
            <a:endParaRPr sz="2400">
              <a:solidFill>
                <a:schemeClr val="lt1"/>
              </a:solidFill>
              <a:latin typeface="Roboto"/>
              <a:ea typeface="Roboto"/>
              <a:cs typeface="Roboto"/>
              <a:sym typeface="Roboto"/>
            </a:endParaRPr>
          </a:p>
        </p:txBody>
      </p:sp>
      <p:sp>
        <p:nvSpPr>
          <p:cNvPr id="656" name="Google Shape;656;p74"/>
          <p:cNvSpPr txBox="1"/>
          <p:nvPr/>
        </p:nvSpPr>
        <p:spPr>
          <a:xfrm>
            <a:off x="4608588" y="5944575"/>
            <a:ext cx="1249500" cy="6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fixed IP</a:t>
            </a:r>
            <a:endParaRPr sz="2400">
              <a:solidFill>
                <a:schemeClr val="lt1"/>
              </a:solidFill>
              <a:latin typeface="Roboto"/>
              <a:ea typeface="Roboto"/>
              <a:cs typeface="Roboto"/>
              <a:sym typeface="Roboto"/>
            </a:endParaRPr>
          </a:p>
        </p:txBody>
      </p:sp>
      <p:cxnSp>
        <p:nvCxnSpPr>
          <p:cNvPr id="657" name="Google Shape;657;p74"/>
          <p:cNvCxnSpPr/>
          <p:nvPr/>
        </p:nvCxnSpPr>
        <p:spPr>
          <a:xfrm>
            <a:off x="5849525" y="4123475"/>
            <a:ext cx="0" cy="516000"/>
          </a:xfrm>
          <a:prstGeom prst="straightConnector1">
            <a:avLst/>
          </a:prstGeom>
          <a:noFill/>
          <a:ln cap="flat" cmpd="sng" w="28575">
            <a:solidFill>
              <a:srgbClr val="666666"/>
            </a:solidFill>
            <a:prstDash val="solid"/>
            <a:round/>
            <a:headEnd len="med" w="med" type="none"/>
            <a:tailEnd len="med" w="med" type="triangle"/>
          </a:ln>
        </p:spPr>
      </p:cxnSp>
      <p:sp>
        <p:nvSpPr>
          <p:cNvPr id="658" name="Google Shape;658;p74"/>
          <p:cNvSpPr txBox="1"/>
          <p:nvPr/>
        </p:nvSpPr>
        <p:spPr>
          <a:xfrm>
            <a:off x="4389552" y="4115775"/>
            <a:ext cx="1468500" cy="6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public IP</a:t>
            </a:r>
            <a:endParaRPr sz="2400">
              <a:solidFill>
                <a:schemeClr val="lt1"/>
              </a:solidFill>
              <a:latin typeface="Roboto"/>
              <a:ea typeface="Roboto"/>
              <a:cs typeface="Roboto"/>
              <a:sym typeface="Roboto"/>
            </a:endParaRPr>
          </a:p>
        </p:txBody>
      </p:sp>
      <p:sp>
        <p:nvSpPr>
          <p:cNvPr id="659" name="Google Shape;659;p74"/>
          <p:cNvSpPr txBox="1"/>
          <p:nvPr/>
        </p:nvSpPr>
        <p:spPr>
          <a:xfrm>
            <a:off x="4249850" y="3091050"/>
            <a:ext cx="11589900" cy="7386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expose deployments nginx --port=80 --type=LoadBalancer</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660" name="Google Shape;660;p74"/>
          <p:cNvSpPr txBox="1"/>
          <p:nvPr/>
        </p:nvSpPr>
        <p:spPr>
          <a:xfrm>
            <a:off x="9279825" y="4223750"/>
            <a:ext cx="7165500" cy="3266400"/>
          </a:xfrm>
          <a:prstGeom prst="rect">
            <a:avLst/>
          </a:prstGeom>
          <a:noFill/>
          <a:ln>
            <a:noFill/>
          </a:ln>
        </p:spPr>
        <p:txBody>
          <a:bodyPr anchorCtr="0" anchor="t" bIns="182850" lIns="182850" spcFirstLastPara="1" rIns="0" wrap="square" tIns="182850">
            <a:noAutofit/>
          </a:bodyPr>
          <a:lstStyle/>
          <a:p>
            <a:pPr indent="-406400" lvl="0" marL="457200" marR="91440" rtl="0" algn="l">
              <a:lnSpc>
                <a:spcPct val="100000"/>
              </a:lnSpc>
              <a:spcBef>
                <a:spcPts val="0"/>
              </a:spcBef>
              <a:spcAft>
                <a:spcPts val="0"/>
              </a:spcAft>
              <a:buClr>
                <a:schemeClr val="lt1"/>
              </a:buClr>
              <a:buSzPts val="2800"/>
              <a:buFont typeface="Google Sans"/>
              <a:buChar char="●"/>
            </a:pPr>
            <a:r>
              <a:rPr lang="en" sz="2800">
                <a:solidFill>
                  <a:schemeClr val="lt1"/>
                </a:solidFill>
                <a:latin typeface="Roboto"/>
                <a:ea typeface="Roboto"/>
                <a:cs typeface="Roboto"/>
                <a:sym typeface="Roboto"/>
              </a:rPr>
              <a:t>To make them publicly available with a fixed IP, you can connect a load balancer to your Deployment running </a:t>
            </a:r>
            <a:r>
              <a:rPr lang="en" sz="2800">
                <a:solidFill>
                  <a:schemeClr val="accent2"/>
                </a:solidFill>
                <a:latin typeface="Consolas"/>
                <a:ea typeface="Consolas"/>
                <a:cs typeface="Consolas"/>
                <a:sym typeface="Consolas"/>
              </a:rPr>
              <a:t>kubectl expose</a:t>
            </a:r>
            <a:r>
              <a:rPr b="1" lang="en" sz="2800">
                <a:solidFill>
                  <a:schemeClr val="lt1"/>
                </a:solidFill>
                <a:latin typeface="Roboto"/>
                <a:ea typeface="Roboto"/>
                <a:cs typeface="Roboto"/>
                <a:sym typeface="Roboto"/>
              </a:rPr>
              <a:t>.</a:t>
            </a:r>
            <a:endParaRPr b="1" sz="2800">
              <a:solidFill>
                <a:schemeClr val="lt1"/>
              </a:solidFill>
              <a:latin typeface="Roboto"/>
              <a:ea typeface="Roboto"/>
              <a:cs typeface="Roboto"/>
              <a:sym typeface="Roboto"/>
            </a:endParaRPr>
          </a:p>
          <a:p>
            <a:pPr indent="-406400" lvl="0" marL="457200" marR="9144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Kubernetes creates a Service with a fixed IP for your Pods, and a controller says "I need to attach an external load balancer with a public IP address."</a:t>
            </a:r>
            <a:endParaRPr b="1" sz="2800">
              <a:solidFill>
                <a:schemeClr val="lt1"/>
              </a:solidFill>
              <a:latin typeface="Roboto"/>
              <a:ea typeface="Roboto"/>
              <a:cs typeface="Roboto"/>
              <a:sym typeface="Roboto"/>
            </a:endParaRPr>
          </a:p>
          <a:p>
            <a:pPr indent="-228600" lvl="0" marL="457200" marR="91440" rtl="0" algn="l">
              <a:lnSpc>
                <a:spcPct val="100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661" name="Google Shape;661;p7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default, Pods are only available inside a cluster and they get ephemeral IPs </a:t>
            </a:r>
            <a:endParaRPr/>
          </a:p>
        </p:txBody>
      </p:sp>
      <p:pic>
        <p:nvPicPr>
          <p:cNvPr id="662" name="Google Shape;662;p74"/>
          <p:cNvPicPr preferRelativeResize="0"/>
          <p:nvPr/>
        </p:nvPicPr>
        <p:blipFill rotWithShape="1">
          <a:blip r:embed="rId3">
            <a:alphaModFix/>
          </a:blip>
          <a:srcRect b="3514" l="0" r="0" t="3514"/>
          <a:stretch/>
        </p:blipFill>
        <p:spPr>
          <a:xfrm>
            <a:off x="5178813" y="4684566"/>
            <a:ext cx="1365275" cy="126930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5"/>
          <p:cNvSpPr txBox="1"/>
          <p:nvPr/>
        </p:nvSpPr>
        <p:spPr>
          <a:xfrm>
            <a:off x="9671375" y="3080750"/>
            <a:ext cx="6874200" cy="3692400"/>
          </a:xfrm>
          <a:prstGeom prst="rect">
            <a:avLst/>
          </a:prstGeom>
          <a:noFill/>
          <a:ln>
            <a:noFill/>
          </a:ln>
        </p:spPr>
        <p:txBody>
          <a:bodyPr anchorCtr="0" anchor="t" bIns="182850" lIns="182850" spcFirstLastPara="1" rIns="182850" wrap="square" tIns="182850">
            <a:noAutofit/>
          </a:bodyPr>
          <a:lstStyle/>
          <a:p>
            <a:pPr indent="0" lvl="0" marL="0" rtl="0" algn="l">
              <a:lnSpc>
                <a:spcPct val="100000"/>
              </a:lnSpc>
              <a:spcBef>
                <a:spcPts val="0"/>
              </a:spcBef>
              <a:spcAft>
                <a:spcPts val="0"/>
              </a:spcAft>
              <a:buNone/>
            </a:pPr>
            <a:r>
              <a:rPr lang="en" sz="2800">
                <a:solidFill>
                  <a:srgbClr val="434343"/>
                </a:solidFill>
                <a:latin typeface="Roboto"/>
                <a:ea typeface="Roboto"/>
                <a:cs typeface="Roboto"/>
                <a:sym typeface="Roboto"/>
              </a:rPr>
              <a:t>For example, if you create two sets of Pods called frontend and backend, and put them behind their own Services, backend Pods may change, but frontend Pods are not aware of this.</a:t>
            </a:r>
            <a:endParaRPr sz="2800">
              <a:solidFill>
                <a:srgbClr val="434343"/>
              </a:solidFill>
              <a:latin typeface="Roboto"/>
              <a:ea typeface="Roboto"/>
              <a:cs typeface="Roboto"/>
              <a:sym typeface="Roboto"/>
            </a:endParaRPr>
          </a:p>
          <a:p>
            <a:pPr indent="0" lvl="0" marL="0" rtl="0" algn="l">
              <a:lnSpc>
                <a:spcPct val="100000"/>
              </a:lnSpc>
              <a:spcBef>
                <a:spcPts val="2000"/>
              </a:spcBef>
              <a:spcAft>
                <a:spcPts val="0"/>
              </a:spcAft>
              <a:buNone/>
            </a:pPr>
            <a:r>
              <a:rPr lang="en" sz="2800">
                <a:solidFill>
                  <a:srgbClr val="434343"/>
                </a:solidFill>
                <a:latin typeface="Roboto"/>
                <a:ea typeface="Roboto"/>
                <a:cs typeface="Roboto"/>
                <a:sym typeface="Roboto"/>
              </a:rPr>
              <a:t>They simply refer to the backend Service. </a:t>
            </a:r>
            <a:endParaRPr sz="2800">
              <a:solidFill>
                <a:srgbClr val="434343"/>
              </a:solidFill>
              <a:latin typeface="Roboto"/>
              <a:ea typeface="Roboto"/>
              <a:cs typeface="Roboto"/>
              <a:sym typeface="Roboto"/>
            </a:endParaRPr>
          </a:p>
          <a:p>
            <a:pPr indent="0" lvl="0" marL="0" rtl="0" algn="l">
              <a:lnSpc>
                <a:spcPct val="100000"/>
              </a:lnSpc>
              <a:spcBef>
                <a:spcPts val="2000"/>
              </a:spcBef>
              <a:spcAft>
                <a:spcPts val="2000"/>
              </a:spcAft>
              <a:buNone/>
            </a:pPr>
            <a:r>
              <a:t/>
            </a:r>
            <a:endParaRPr sz="2800">
              <a:solidFill>
                <a:srgbClr val="434343"/>
              </a:solidFill>
              <a:latin typeface="Roboto"/>
              <a:ea typeface="Roboto"/>
              <a:cs typeface="Roboto"/>
              <a:sym typeface="Roboto"/>
            </a:endParaRPr>
          </a:p>
        </p:txBody>
      </p:sp>
      <p:sp>
        <p:nvSpPr>
          <p:cNvPr id="668" name="Google Shape;668;p75"/>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669" name="Google Shape;669;p75"/>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670" name="Google Shape;670;p75"/>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71" name="Google Shape;671;p75"/>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672" name="Google Shape;672;p75"/>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grpSp>
        <p:nvGrpSpPr>
          <p:cNvPr id="673" name="Google Shape;673;p75"/>
          <p:cNvGrpSpPr/>
          <p:nvPr/>
        </p:nvGrpSpPr>
        <p:grpSpPr>
          <a:xfrm>
            <a:off x="5237208" y="3108931"/>
            <a:ext cx="1249470" cy="980541"/>
            <a:chOff x="3560808" y="2651731"/>
            <a:chExt cx="1249470" cy="980541"/>
          </a:xfrm>
        </p:grpSpPr>
        <p:grpSp>
          <p:nvGrpSpPr>
            <p:cNvPr id="674" name="Google Shape;674;p75"/>
            <p:cNvGrpSpPr/>
            <p:nvPr/>
          </p:nvGrpSpPr>
          <p:grpSpPr>
            <a:xfrm>
              <a:off x="3560808" y="2651731"/>
              <a:ext cx="677619" cy="648347"/>
              <a:chOff x="230975" y="2070013"/>
              <a:chExt cx="1444200" cy="1429338"/>
            </a:xfrm>
          </p:grpSpPr>
          <p:sp>
            <p:nvSpPr>
              <p:cNvPr id="675" name="Google Shape;675;p75"/>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6" name="Google Shape;676;p75"/>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77" name="Google Shape;677;p75"/>
            <p:cNvGrpSpPr/>
            <p:nvPr/>
          </p:nvGrpSpPr>
          <p:grpSpPr>
            <a:xfrm>
              <a:off x="4132659" y="2714406"/>
              <a:ext cx="677619" cy="648347"/>
              <a:chOff x="230975" y="2070013"/>
              <a:chExt cx="1444200" cy="1429338"/>
            </a:xfrm>
          </p:grpSpPr>
          <p:sp>
            <p:nvSpPr>
              <p:cNvPr id="678" name="Google Shape;678;p75"/>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9" name="Google Shape;679;p75"/>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680" name="Google Shape;680;p75"/>
            <p:cNvGrpSpPr/>
            <p:nvPr/>
          </p:nvGrpSpPr>
          <p:grpSpPr>
            <a:xfrm>
              <a:off x="3837380" y="2983924"/>
              <a:ext cx="677619" cy="648347"/>
              <a:chOff x="230975" y="2070013"/>
              <a:chExt cx="1444200" cy="1429338"/>
            </a:xfrm>
          </p:grpSpPr>
          <p:sp>
            <p:nvSpPr>
              <p:cNvPr id="681" name="Google Shape;681;p75"/>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82" name="Google Shape;682;p75"/>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683" name="Google Shape;683;p75"/>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684" name="Google Shape;684;p75"/>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685" name="Google Shape;685;p75"/>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686" name="Google Shape;686;p75"/>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687" name="Google Shape;687;p75"/>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688" name="Google Shape;688;p75"/>
          <p:cNvSpPr txBox="1"/>
          <p:nvPr/>
        </p:nvSpPr>
        <p:spPr>
          <a:xfrm>
            <a:off x="6757850" y="4868100"/>
            <a:ext cx="2232000" cy="9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Network  load balancer</a:t>
            </a:r>
            <a:endParaRPr sz="2400">
              <a:solidFill>
                <a:schemeClr val="lt1"/>
              </a:solidFill>
              <a:latin typeface="Roboto"/>
              <a:ea typeface="Roboto"/>
              <a:cs typeface="Roboto"/>
              <a:sym typeface="Roboto"/>
            </a:endParaRPr>
          </a:p>
        </p:txBody>
      </p:sp>
      <p:cxnSp>
        <p:nvCxnSpPr>
          <p:cNvPr id="689" name="Google Shape;689;p75"/>
          <p:cNvCxnSpPr/>
          <p:nvPr/>
        </p:nvCxnSpPr>
        <p:spPr>
          <a:xfrm>
            <a:off x="5849525" y="4123475"/>
            <a:ext cx="0" cy="516000"/>
          </a:xfrm>
          <a:prstGeom prst="straightConnector1">
            <a:avLst/>
          </a:prstGeom>
          <a:noFill/>
          <a:ln cap="flat" cmpd="sng" w="28575">
            <a:solidFill>
              <a:srgbClr val="666666"/>
            </a:solidFill>
            <a:prstDash val="solid"/>
            <a:round/>
            <a:headEnd len="med" w="med" type="none"/>
            <a:tailEnd len="med" w="med" type="triangle"/>
          </a:ln>
        </p:spPr>
      </p:cxnSp>
      <p:sp>
        <p:nvSpPr>
          <p:cNvPr id="690" name="Google Shape;690;p75"/>
          <p:cNvSpPr txBox="1"/>
          <p:nvPr/>
        </p:nvSpPr>
        <p:spPr>
          <a:xfrm>
            <a:off x="4389552" y="4115775"/>
            <a:ext cx="1468500" cy="68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public IP</a:t>
            </a:r>
            <a:endParaRPr sz="2400">
              <a:solidFill>
                <a:schemeClr val="lt1"/>
              </a:solidFill>
              <a:latin typeface="Roboto"/>
              <a:ea typeface="Roboto"/>
              <a:cs typeface="Roboto"/>
              <a:sym typeface="Roboto"/>
            </a:endParaRPr>
          </a:p>
        </p:txBody>
      </p:sp>
      <p:sp>
        <p:nvSpPr>
          <p:cNvPr id="691" name="Google Shape;691;p75"/>
          <p:cNvSpPr txBox="1"/>
          <p:nvPr/>
        </p:nvSpPr>
        <p:spPr>
          <a:xfrm>
            <a:off x="6757850" y="3115500"/>
            <a:ext cx="2232000" cy="9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End users</a:t>
            </a:r>
            <a:endParaRPr sz="2400">
              <a:solidFill>
                <a:schemeClr val="lt1"/>
              </a:solidFill>
              <a:latin typeface="Roboto"/>
              <a:ea typeface="Roboto"/>
              <a:cs typeface="Roboto"/>
              <a:sym typeface="Roboto"/>
            </a:endParaRPr>
          </a:p>
        </p:txBody>
      </p:sp>
      <p:sp>
        <p:nvSpPr>
          <p:cNvPr id="692" name="Google Shape;692;p7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client reaching that IP will be routed to a Pod behind the Service</a:t>
            </a:r>
            <a:endParaRPr/>
          </a:p>
        </p:txBody>
      </p:sp>
      <p:pic>
        <p:nvPicPr>
          <p:cNvPr id="693" name="Google Shape;693;p75"/>
          <p:cNvPicPr preferRelativeResize="0"/>
          <p:nvPr/>
        </p:nvPicPr>
        <p:blipFill rotWithShape="1">
          <a:blip r:embed="rId3">
            <a:alphaModFix/>
          </a:blip>
          <a:srcRect b="3514" l="0" r="0" t="3514"/>
          <a:stretch/>
        </p:blipFill>
        <p:spPr>
          <a:xfrm>
            <a:off x="5178813" y="4684566"/>
            <a:ext cx="1365275" cy="12693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grpSp>
        <p:nvGrpSpPr>
          <p:cNvPr id="698" name="Google Shape;698;p76"/>
          <p:cNvGrpSpPr/>
          <p:nvPr/>
        </p:nvGrpSpPr>
        <p:grpSpPr>
          <a:xfrm>
            <a:off x="1971230" y="4661159"/>
            <a:ext cx="1990187" cy="1155044"/>
            <a:chOff x="975500" y="1434333"/>
            <a:chExt cx="3869700" cy="1890417"/>
          </a:xfrm>
        </p:grpSpPr>
        <p:sp>
          <p:nvSpPr>
            <p:cNvPr id="699" name="Google Shape;699;p76"/>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00" name="Google Shape;700;p76"/>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01" name="Google Shape;701;p76"/>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02" name="Google Shape;702;p76"/>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03" name="Google Shape;703;p76"/>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04" name="Google Shape;704;p76"/>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705" name="Google Shape;705;p76"/>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706" name="Google Shape;706;p76"/>
          <p:cNvGrpSpPr/>
          <p:nvPr/>
        </p:nvGrpSpPr>
        <p:grpSpPr>
          <a:xfrm>
            <a:off x="2341608" y="2880331"/>
            <a:ext cx="1249470" cy="980541"/>
            <a:chOff x="3560808" y="2651731"/>
            <a:chExt cx="1249470" cy="980541"/>
          </a:xfrm>
        </p:grpSpPr>
        <p:grpSp>
          <p:nvGrpSpPr>
            <p:cNvPr id="707" name="Google Shape;707;p76"/>
            <p:cNvGrpSpPr/>
            <p:nvPr/>
          </p:nvGrpSpPr>
          <p:grpSpPr>
            <a:xfrm>
              <a:off x="3560808" y="2651731"/>
              <a:ext cx="677619" cy="648347"/>
              <a:chOff x="230975" y="2070013"/>
              <a:chExt cx="1444200" cy="1429338"/>
            </a:xfrm>
          </p:grpSpPr>
          <p:sp>
            <p:nvSpPr>
              <p:cNvPr id="708" name="Google Shape;708;p76"/>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9" name="Google Shape;709;p76"/>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10" name="Google Shape;710;p76"/>
            <p:cNvGrpSpPr/>
            <p:nvPr/>
          </p:nvGrpSpPr>
          <p:grpSpPr>
            <a:xfrm>
              <a:off x="4132659" y="2714406"/>
              <a:ext cx="677619" cy="648347"/>
              <a:chOff x="230975" y="2070013"/>
              <a:chExt cx="1444200" cy="1429338"/>
            </a:xfrm>
          </p:grpSpPr>
          <p:sp>
            <p:nvSpPr>
              <p:cNvPr id="711" name="Google Shape;711;p76"/>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2" name="Google Shape;712;p76"/>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13" name="Google Shape;713;p76"/>
            <p:cNvGrpSpPr/>
            <p:nvPr/>
          </p:nvGrpSpPr>
          <p:grpSpPr>
            <a:xfrm>
              <a:off x="3837380" y="2983924"/>
              <a:ext cx="677619" cy="648347"/>
              <a:chOff x="230975" y="2070013"/>
              <a:chExt cx="1444200" cy="1429338"/>
            </a:xfrm>
          </p:grpSpPr>
          <p:sp>
            <p:nvSpPr>
              <p:cNvPr id="714" name="Google Shape;714;p76"/>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5" name="Google Shape;715;p76"/>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716" name="Google Shape;716;p76"/>
          <p:cNvSpPr txBox="1"/>
          <p:nvPr/>
        </p:nvSpPr>
        <p:spPr>
          <a:xfrm>
            <a:off x="4028625" y="3059150"/>
            <a:ext cx="4598700" cy="8232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services</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717" name="Google Shape;717;p76"/>
          <p:cNvSpPr txBox="1"/>
          <p:nvPr/>
        </p:nvSpPr>
        <p:spPr>
          <a:xfrm>
            <a:off x="4418625" y="4162975"/>
            <a:ext cx="11781900" cy="12813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NAME    TYPE           CLUSTER-IP    EXTERNAL-IP       PORT(S)   AGE</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   LoadBalancer   10.0.65.118   104.198.149.140   80/TCP    5m</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718" name="Google Shape;718;p76"/>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719" name="Google Shape;719;p76"/>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720" name="Google Shape;720;p76"/>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21" name="Google Shape;721;p76"/>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22" name="Google Shape;722;p76"/>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23" name="Google Shape;723;p76"/>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724" name="Google Shape;724;p76"/>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725" name="Google Shape;725;p76"/>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726" name="Google Shape;726;p76"/>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727" name="Google Shape;727;p76"/>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728" name="Google Shape;728;p76"/>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729" name="Google Shape;729;p7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lang="en">
                <a:solidFill>
                  <a:schemeClr val="accent2"/>
                </a:solidFill>
                <a:latin typeface="Consolas"/>
                <a:ea typeface="Consolas"/>
                <a:cs typeface="Consolas"/>
                <a:sym typeface="Consolas"/>
              </a:rPr>
              <a:t>kubectl get services</a:t>
            </a:r>
            <a:r>
              <a:rPr lang="en"/>
              <a:t> to get the Service's public IP</a:t>
            </a:r>
            <a:endParaRPr>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grpSp>
        <p:nvGrpSpPr>
          <p:cNvPr id="734" name="Google Shape;734;p77"/>
          <p:cNvGrpSpPr/>
          <p:nvPr/>
        </p:nvGrpSpPr>
        <p:grpSpPr>
          <a:xfrm>
            <a:off x="1971230" y="4661159"/>
            <a:ext cx="1990187" cy="1155044"/>
            <a:chOff x="975500" y="1434333"/>
            <a:chExt cx="3869700" cy="1890417"/>
          </a:xfrm>
        </p:grpSpPr>
        <p:sp>
          <p:nvSpPr>
            <p:cNvPr id="735" name="Google Shape;735;p77"/>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36" name="Google Shape;736;p77"/>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37" name="Google Shape;737;p77"/>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38" name="Google Shape;738;p77"/>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39" name="Google Shape;739;p77"/>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740" name="Google Shape;740;p77"/>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741" name="Google Shape;741;p77"/>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742" name="Google Shape;742;p77"/>
          <p:cNvGrpSpPr/>
          <p:nvPr/>
        </p:nvGrpSpPr>
        <p:grpSpPr>
          <a:xfrm>
            <a:off x="2341608" y="2880331"/>
            <a:ext cx="1249470" cy="980541"/>
            <a:chOff x="3560808" y="2651731"/>
            <a:chExt cx="1249470" cy="980541"/>
          </a:xfrm>
        </p:grpSpPr>
        <p:grpSp>
          <p:nvGrpSpPr>
            <p:cNvPr id="743" name="Google Shape;743;p77"/>
            <p:cNvGrpSpPr/>
            <p:nvPr/>
          </p:nvGrpSpPr>
          <p:grpSpPr>
            <a:xfrm>
              <a:off x="3560808" y="2651731"/>
              <a:ext cx="677619" cy="648347"/>
              <a:chOff x="230975" y="2070013"/>
              <a:chExt cx="1444200" cy="1429338"/>
            </a:xfrm>
          </p:grpSpPr>
          <p:sp>
            <p:nvSpPr>
              <p:cNvPr id="744" name="Google Shape;744;p77"/>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5" name="Google Shape;745;p77"/>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46" name="Google Shape;746;p77"/>
            <p:cNvGrpSpPr/>
            <p:nvPr/>
          </p:nvGrpSpPr>
          <p:grpSpPr>
            <a:xfrm>
              <a:off x="4132659" y="2714406"/>
              <a:ext cx="677619" cy="648347"/>
              <a:chOff x="230975" y="2070013"/>
              <a:chExt cx="1444200" cy="1429338"/>
            </a:xfrm>
          </p:grpSpPr>
          <p:sp>
            <p:nvSpPr>
              <p:cNvPr id="747" name="Google Shape;747;p77"/>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8" name="Google Shape;748;p77"/>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49" name="Google Shape;749;p77"/>
            <p:cNvGrpSpPr/>
            <p:nvPr/>
          </p:nvGrpSpPr>
          <p:grpSpPr>
            <a:xfrm>
              <a:off x="3837380" y="2983924"/>
              <a:ext cx="677619" cy="648347"/>
              <a:chOff x="230975" y="2070013"/>
              <a:chExt cx="1444200" cy="1429338"/>
            </a:xfrm>
          </p:grpSpPr>
          <p:sp>
            <p:nvSpPr>
              <p:cNvPr id="750" name="Google Shape;750;p77"/>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1" name="Google Shape;751;p77"/>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752" name="Google Shape;752;p77"/>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753" name="Google Shape;753;p77"/>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754" name="Google Shape;754;p77"/>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55" name="Google Shape;755;p77"/>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56" name="Google Shape;756;p77"/>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57" name="Google Shape;757;p77"/>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758" name="Google Shape;758;p77"/>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759" name="Google Shape;759;p77"/>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760" name="Google Shape;760;p77"/>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761" name="Google Shape;761;p77"/>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762" name="Google Shape;762;p77"/>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763" name="Google Shape;763;p77"/>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764" name="Google Shape;764;p77"/>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765" name="Google Shape;765;p77"/>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766" name="Google Shape;766;p77"/>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767" name="Google Shape;767;p77"/>
          <p:cNvSpPr txBox="1"/>
          <p:nvPr/>
        </p:nvSpPr>
        <p:spPr>
          <a:xfrm>
            <a:off x="4028625" y="3059150"/>
            <a:ext cx="4598700" cy="106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scale nginx --replicas=3</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768" name="Google Shape;768;p7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lang="en">
                <a:solidFill>
                  <a:schemeClr val="accent2"/>
                </a:solidFill>
                <a:latin typeface="Consolas"/>
                <a:ea typeface="Consolas"/>
                <a:cs typeface="Consolas"/>
                <a:sym typeface="Consolas"/>
              </a:rPr>
              <a:t>kubectl scale</a:t>
            </a:r>
            <a:r>
              <a:rPr lang="en"/>
              <a:t> to scale a Deployment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cxnSp>
        <p:nvCxnSpPr>
          <p:cNvPr id="773" name="Google Shape;773;p78"/>
          <p:cNvCxnSpPr/>
          <p:nvPr/>
        </p:nvCxnSpPr>
        <p:spPr>
          <a:xfrm rot="5400000">
            <a:off x="2583225" y="43552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774" name="Google Shape;774;p78"/>
          <p:cNvGrpSpPr/>
          <p:nvPr/>
        </p:nvGrpSpPr>
        <p:grpSpPr>
          <a:xfrm>
            <a:off x="2341608" y="3337531"/>
            <a:ext cx="1249470" cy="980541"/>
            <a:chOff x="3560808" y="2651731"/>
            <a:chExt cx="1249470" cy="980541"/>
          </a:xfrm>
        </p:grpSpPr>
        <p:grpSp>
          <p:nvGrpSpPr>
            <p:cNvPr id="775" name="Google Shape;775;p78"/>
            <p:cNvGrpSpPr/>
            <p:nvPr/>
          </p:nvGrpSpPr>
          <p:grpSpPr>
            <a:xfrm>
              <a:off x="3560808" y="2651731"/>
              <a:ext cx="677619" cy="648347"/>
              <a:chOff x="230975" y="2070013"/>
              <a:chExt cx="1444200" cy="1429338"/>
            </a:xfrm>
          </p:grpSpPr>
          <p:sp>
            <p:nvSpPr>
              <p:cNvPr id="776" name="Google Shape;776;p78"/>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7" name="Google Shape;777;p78"/>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78" name="Google Shape;778;p78"/>
            <p:cNvGrpSpPr/>
            <p:nvPr/>
          </p:nvGrpSpPr>
          <p:grpSpPr>
            <a:xfrm>
              <a:off x="4132659" y="2714406"/>
              <a:ext cx="677619" cy="648347"/>
              <a:chOff x="230975" y="2070013"/>
              <a:chExt cx="1444200" cy="1429338"/>
            </a:xfrm>
          </p:grpSpPr>
          <p:sp>
            <p:nvSpPr>
              <p:cNvPr id="779" name="Google Shape;779;p78"/>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0" name="Google Shape;780;p78"/>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781" name="Google Shape;781;p78"/>
            <p:cNvGrpSpPr/>
            <p:nvPr/>
          </p:nvGrpSpPr>
          <p:grpSpPr>
            <a:xfrm>
              <a:off x="3837380" y="2983924"/>
              <a:ext cx="677619" cy="648347"/>
              <a:chOff x="230975" y="2070013"/>
              <a:chExt cx="1444200" cy="1429338"/>
            </a:xfrm>
          </p:grpSpPr>
          <p:sp>
            <p:nvSpPr>
              <p:cNvPr id="782" name="Google Shape;782;p78"/>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3" name="Google Shape;783;p78"/>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784" name="Google Shape;784;p78"/>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785" name="Google Shape;785;p78"/>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786" name="Google Shape;786;p78"/>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87" name="Google Shape;787;p78"/>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88" name="Google Shape;788;p78"/>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789" name="Google Shape;789;p78"/>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790" name="Google Shape;790;p78"/>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791" name="Google Shape;791;p78"/>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792" name="Google Shape;792;p78"/>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793" name="Google Shape;793;p78"/>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794" name="Google Shape;794;p78"/>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795" name="Google Shape;795;p78"/>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cxnSp>
        <p:nvCxnSpPr>
          <p:cNvPr id="796" name="Google Shape;796;p78"/>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797" name="Google Shape;797;p78"/>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798" name="Google Shape;798;p78"/>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799" name="Google Shape;799;p78"/>
          <p:cNvSpPr txBox="1"/>
          <p:nvPr/>
        </p:nvSpPr>
        <p:spPr>
          <a:xfrm>
            <a:off x="4028625" y="3516350"/>
            <a:ext cx="4598700" cy="14538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autoscale nginx --min=10 --max=15 --cpu=80</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grpSp>
        <p:nvGrpSpPr>
          <p:cNvPr id="800" name="Google Shape;800;p78"/>
          <p:cNvGrpSpPr/>
          <p:nvPr/>
        </p:nvGrpSpPr>
        <p:grpSpPr>
          <a:xfrm>
            <a:off x="1971230" y="4663440"/>
            <a:ext cx="1990187" cy="1155044"/>
            <a:chOff x="975500" y="1434333"/>
            <a:chExt cx="3869700" cy="1890417"/>
          </a:xfrm>
        </p:grpSpPr>
        <p:sp>
          <p:nvSpPr>
            <p:cNvPr id="801" name="Google Shape;801;p78"/>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02" name="Google Shape;802;p78"/>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03" name="Google Shape;803;p78"/>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04" name="Google Shape;804;p78"/>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05" name="Google Shape;805;p78"/>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06" name="Google Shape;806;p78"/>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sp>
        <p:nvSpPr>
          <p:cNvPr id="807" name="Google Shape;807;p7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You can also run autoscaling with all kinds of parameters or put it behind programming logic for intelligent management</a:t>
            </a:r>
            <a:endParaRPr sz="4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79"/>
          <p:cNvSpPr txBox="1"/>
          <p:nvPr/>
        </p:nvSpPr>
        <p:spPr>
          <a:xfrm>
            <a:off x="10332725" y="2964800"/>
            <a:ext cx="5486400" cy="63021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1900">
                <a:latin typeface="Consolas"/>
                <a:ea typeface="Consolas"/>
                <a:cs typeface="Consolas"/>
                <a:sym typeface="Consolas"/>
              </a:rPr>
              <a:t>apiVersion: v1</a:t>
            </a:r>
            <a:endParaRPr sz="1900">
              <a:latin typeface="Consolas"/>
              <a:ea typeface="Consolas"/>
              <a:cs typeface="Consolas"/>
              <a:sym typeface="Consolas"/>
            </a:endParaRPr>
          </a:p>
          <a:p>
            <a:pPr indent="0" lvl="0" marL="0" marR="0" rtl="0" algn="l">
              <a:lnSpc>
                <a:spcPct val="100000"/>
              </a:lnSpc>
              <a:spcBef>
                <a:spcPts val="0"/>
              </a:spcBef>
              <a:spcAft>
                <a:spcPts val="0"/>
              </a:spcAft>
              <a:buNone/>
            </a:pPr>
            <a:r>
              <a:rPr lang="en" sz="1900">
                <a:latin typeface="Consolas"/>
                <a:ea typeface="Consolas"/>
                <a:cs typeface="Consolas"/>
                <a:sym typeface="Consolas"/>
              </a:rPr>
              <a:t>kind:</a:t>
            </a:r>
            <a:r>
              <a:rPr lang="en" sz="1900">
                <a:solidFill>
                  <a:srgbClr val="545454"/>
                </a:solidFill>
                <a:latin typeface="Consolas"/>
                <a:ea typeface="Consolas"/>
                <a:cs typeface="Consolas"/>
                <a:sym typeface="Consolas"/>
              </a:rPr>
              <a:t> </a:t>
            </a:r>
            <a:r>
              <a:rPr b="1" lang="en" sz="1900">
                <a:solidFill>
                  <a:srgbClr val="EA4335"/>
                </a:solidFill>
                <a:latin typeface="Consolas"/>
                <a:ea typeface="Consolas"/>
                <a:cs typeface="Consolas"/>
                <a:sym typeface="Consolas"/>
              </a:rPr>
              <a:t>Deployment</a:t>
            </a:r>
            <a:endParaRPr sz="1900">
              <a:solidFill>
                <a:srgbClr val="545454"/>
              </a:solidFill>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metadata:</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name: nginx</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labels:</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app: nginx</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spec:</a:t>
            </a:r>
            <a:endParaRPr sz="1900">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b="1" lang="en" sz="1900">
                <a:solidFill>
                  <a:srgbClr val="EA4335"/>
                </a:solidFill>
                <a:latin typeface="Consolas"/>
                <a:ea typeface="Consolas"/>
                <a:cs typeface="Consolas"/>
                <a:sym typeface="Consolas"/>
              </a:rPr>
              <a:t>replicas: 3</a:t>
            </a:r>
            <a:endParaRPr b="1" sz="1900">
              <a:solidFill>
                <a:srgbClr val="EA4335"/>
              </a:solidFill>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b="1" lang="en" sz="1900">
                <a:solidFill>
                  <a:schemeClr val="accent5"/>
                </a:solidFill>
                <a:latin typeface="Consolas"/>
                <a:ea typeface="Consolas"/>
                <a:cs typeface="Consolas"/>
                <a:sym typeface="Consolas"/>
              </a:rPr>
              <a:t>selector:</a:t>
            </a:r>
            <a:endParaRPr b="1" sz="1900">
              <a:solidFill>
                <a:schemeClr val="accent5"/>
              </a:solidFill>
              <a:latin typeface="Consolas"/>
              <a:ea typeface="Consolas"/>
              <a:cs typeface="Consolas"/>
              <a:sym typeface="Consolas"/>
            </a:endParaRPr>
          </a:p>
          <a:p>
            <a:pPr indent="0" lvl="0" marL="0" rtl="0" algn="l">
              <a:spcBef>
                <a:spcPts val="0"/>
              </a:spcBef>
              <a:spcAft>
                <a:spcPts val="0"/>
              </a:spcAft>
              <a:buNone/>
            </a:pPr>
            <a:r>
              <a:rPr b="1" lang="en" sz="1900">
                <a:solidFill>
                  <a:schemeClr val="accent5"/>
                </a:solidFill>
                <a:latin typeface="Consolas"/>
                <a:ea typeface="Consolas"/>
                <a:cs typeface="Consolas"/>
                <a:sym typeface="Consolas"/>
              </a:rPr>
              <a:t>    matchLabels:</a:t>
            </a:r>
            <a:endParaRPr b="1" sz="1900">
              <a:solidFill>
                <a:schemeClr val="accent5"/>
              </a:solidFill>
              <a:latin typeface="Consolas"/>
              <a:ea typeface="Consolas"/>
              <a:cs typeface="Consolas"/>
              <a:sym typeface="Consolas"/>
            </a:endParaRPr>
          </a:p>
          <a:p>
            <a:pPr indent="0" lvl="0" marL="0" rtl="0" algn="l">
              <a:spcBef>
                <a:spcPts val="0"/>
              </a:spcBef>
              <a:spcAft>
                <a:spcPts val="0"/>
              </a:spcAft>
              <a:buNone/>
            </a:pPr>
            <a:r>
              <a:rPr b="1" lang="en" sz="1900">
                <a:solidFill>
                  <a:schemeClr val="accent5"/>
                </a:solidFill>
                <a:latin typeface="Consolas"/>
                <a:ea typeface="Consolas"/>
                <a:cs typeface="Consolas"/>
                <a:sym typeface="Consolas"/>
              </a:rPr>
              <a:t>      app: nginx</a:t>
            </a:r>
            <a:endParaRPr b="1" sz="1900">
              <a:solidFill>
                <a:schemeClr val="accent5"/>
              </a:solidFill>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template:</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metadata:</a:t>
            </a:r>
            <a:endParaRPr sz="1900">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lang="en" sz="1900">
                <a:solidFill>
                  <a:schemeClr val="accent5"/>
                </a:solidFill>
                <a:latin typeface="Consolas"/>
                <a:ea typeface="Consolas"/>
                <a:cs typeface="Consolas"/>
                <a:sym typeface="Consolas"/>
              </a:rPr>
              <a:t>  </a:t>
            </a:r>
            <a:r>
              <a:rPr b="1" lang="en" sz="1900">
                <a:solidFill>
                  <a:schemeClr val="accent5"/>
                </a:solidFill>
                <a:latin typeface="Consolas"/>
                <a:ea typeface="Consolas"/>
                <a:cs typeface="Consolas"/>
                <a:sym typeface="Consolas"/>
              </a:rPr>
              <a:t>labels:</a:t>
            </a:r>
            <a:endParaRPr b="1" sz="1900">
              <a:solidFill>
                <a:schemeClr val="accent5"/>
              </a:solidFill>
              <a:latin typeface="Consolas"/>
              <a:ea typeface="Consolas"/>
              <a:cs typeface="Consolas"/>
              <a:sym typeface="Consolas"/>
            </a:endParaRPr>
          </a:p>
          <a:p>
            <a:pPr indent="0" lvl="0" marL="0" rtl="0" algn="l">
              <a:spcBef>
                <a:spcPts val="0"/>
              </a:spcBef>
              <a:spcAft>
                <a:spcPts val="0"/>
              </a:spcAft>
              <a:buNone/>
            </a:pPr>
            <a:r>
              <a:rPr b="1" lang="en" sz="1900">
                <a:solidFill>
                  <a:schemeClr val="accent5"/>
                </a:solidFill>
                <a:latin typeface="Consolas"/>
                <a:ea typeface="Consolas"/>
                <a:cs typeface="Consolas"/>
                <a:sym typeface="Consolas"/>
              </a:rPr>
              <a:t>        app: nginx</a:t>
            </a:r>
            <a:endParaRPr b="1" sz="1900">
              <a:solidFill>
                <a:schemeClr val="accent5"/>
              </a:solidFill>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lang="en" sz="1900">
                <a:latin typeface="Consolas"/>
                <a:ea typeface="Consolas"/>
                <a:cs typeface="Consolas"/>
                <a:sym typeface="Consolas"/>
              </a:rPr>
              <a:t> spec:</a:t>
            </a:r>
            <a:endParaRPr sz="1900">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b="1" lang="en" sz="1900">
                <a:solidFill>
                  <a:srgbClr val="EA4335"/>
                </a:solidFill>
                <a:latin typeface="Consolas"/>
                <a:ea typeface="Consolas"/>
                <a:cs typeface="Consolas"/>
                <a:sym typeface="Consolas"/>
              </a:rPr>
              <a:t>containers</a:t>
            </a:r>
            <a:r>
              <a:rPr lang="en" sz="1900">
                <a:solidFill>
                  <a:srgbClr val="545454"/>
                </a:solidFill>
                <a:latin typeface="Consolas"/>
                <a:ea typeface="Consolas"/>
                <a:cs typeface="Consolas"/>
                <a:sym typeface="Consolas"/>
              </a:rPr>
              <a:t>:</a:t>
            </a:r>
            <a:endParaRPr sz="1900">
              <a:solidFill>
                <a:srgbClr val="545454"/>
              </a:solidFill>
              <a:latin typeface="Consolas"/>
              <a:ea typeface="Consolas"/>
              <a:cs typeface="Consolas"/>
              <a:sym typeface="Consolas"/>
            </a:endParaRPr>
          </a:p>
          <a:p>
            <a:pPr indent="0" lvl="0" marL="0" rtl="0" algn="l">
              <a:spcBef>
                <a:spcPts val="0"/>
              </a:spcBef>
              <a:spcAft>
                <a:spcPts val="0"/>
              </a:spcAft>
              <a:buNone/>
            </a:pPr>
            <a:r>
              <a:rPr lang="en" sz="1900">
                <a:solidFill>
                  <a:srgbClr val="545454"/>
                </a:solidFill>
                <a:latin typeface="Consolas"/>
                <a:ea typeface="Consolas"/>
                <a:cs typeface="Consolas"/>
                <a:sym typeface="Consolas"/>
              </a:rPr>
              <a:t>    </a:t>
            </a:r>
            <a:r>
              <a:rPr lang="en" sz="1900">
                <a:latin typeface="Consolas"/>
                <a:ea typeface="Consolas"/>
                <a:cs typeface="Consolas"/>
                <a:sym typeface="Consolas"/>
              </a:rPr>
              <a:t>  - name: nginx</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image: nginx:1.15.7</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ports:</a:t>
            </a:r>
            <a:endParaRPr sz="1900">
              <a:latin typeface="Consolas"/>
              <a:ea typeface="Consolas"/>
              <a:cs typeface="Consolas"/>
              <a:sym typeface="Consolas"/>
            </a:endParaRPr>
          </a:p>
          <a:p>
            <a:pPr indent="0" lvl="0" marL="0" rtl="0" algn="l">
              <a:spcBef>
                <a:spcPts val="0"/>
              </a:spcBef>
              <a:spcAft>
                <a:spcPts val="0"/>
              </a:spcAft>
              <a:buNone/>
            </a:pPr>
            <a:r>
              <a:rPr lang="en" sz="1900">
                <a:latin typeface="Consolas"/>
                <a:ea typeface="Consolas"/>
                <a:cs typeface="Consolas"/>
                <a:sym typeface="Consolas"/>
              </a:rPr>
              <a:t>        - containerPort: 80</a:t>
            </a:r>
            <a:endParaRPr sz="1900">
              <a:latin typeface="Consolas"/>
              <a:ea typeface="Consolas"/>
              <a:cs typeface="Consolas"/>
              <a:sym typeface="Consolas"/>
            </a:endParaRPr>
          </a:p>
        </p:txBody>
      </p:sp>
      <p:grpSp>
        <p:nvGrpSpPr>
          <p:cNvPr id="813" name="Google Shape;813;p79"/>
          <p:cNvGrpSpPr/>
          <p:nvPr/>
        </p:nvGrpSpPr>
        <p:grpSpPr>
          <a:xfrm>
            <a:off x="1971230" y="4661159"/>
            <a:ext cx="1990187" cy="1155044"/>
            <a:chOff x="975500" y="1434333"/>
            <a:chExt cx="3869700" cy="1890417"/>
          </a:xfrm>
        </p:grpSpPr>
        <p:sp>
          <p:nvSpPr>
            <p:cNvPr id="814" name="Google Shape;814;p79"/>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15" name="Google Shape;815;p79"/>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16" name="Google Shape;816;p79"/>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17" name="Google Shape;817;p79"/>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18" name="Google Shape;818;p79"/>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19" name="Google Shape;819;p79"/>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820" name="Google Shape;820;p79"/>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821" name="Google Shape;821;p79"/>
          <p:cNvGrpSpPr/>
          <p:nvPr/>
        </p:nvGrpSpPr>
        <p:grpSpPr>
          <a:xfrm>
            <a:off x="2341608" y="2880331"/>
            <a:ext cx="1249470" cy="980541"/>
            <a:chOff x="3560808" y="2651731"/>
            <a:chExt cx="1249470" cy="980541"/>
          </a:xfrm>
        </p:grpSpPr>
        <p:grpSp>
          <p:nvGrpSpPr>
            <p:cNvPr id="822" name="Google Shape;822;p79"/>
            <p:cNvGrpSpPr/>
            <p:nvPr/>
          </p:nvGrpSpPr>
          <p:grpSpPr>
            <a:xfrm>
              <a:off x="3560808" y="2651731"/>
              <a:ext cx="677619" cy="648347"/>
              <a:chOff x="230975" y="2070013"/>
              <a:chExt cx="1444200" cy="1429338"/>
            </a:xfrm>
          </p:grpSpPr>
          <p:sp>
            <p:nvSpPr>
              <p:cNvPr id="823" name="Google Shape;823;p7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4" name="Google Shape;824;p7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825" name="Google Shape;825;p79"/>
            <p:cNvGrpSpPr/>
            <p:nvPr/>
          </p:nvGrpSpPr>
          <p:grpSpPr>
            <a:xfrm>
              <a:off x="4132659" y="2714406"/>
              <a:ext cx="677619" cy="648347"/>
              <a:chOff x="230975" y="2070013"/>
              <a:chExt cx="1444200" cy="1429338"/>
            </a:xfrm>
          </p:grpSpPr>
          <p:sp>
            <p:nvSpPr>
              <p:cNvPr id="826" name="Google Shape;826;p7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7" name="Google Shape;827;p7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828" name="Google Shape;828;p79"/>
            <p:cNvGrpSpPr/>
            <p:nvPr/>
          </p:nvGrpSpPr>
          <p:grpSpPr>
            <a:xfrm>
              <a:off x="3837380" y="2983924"/>
              <a:ext cx="677619" cy="648347"/>
              <a:chOff x="230975" y="2070013"/>
              <a:chExt cx="1444200" cy="1429338"/>
            </a:xfrm>
          </p:grpSpPr>
          <p:sp>
            <p:nvSpPr>
              <p:cNvPr id="829" name="Google Shape;829;p79"/>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30" name="Google Shape;830;p79"/>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831" name="Google Shape;831;p79"/>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832" name="Google Shape;832;p79"/>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833" name="Google Shape;833;p79"/>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34" name="Google Shape;834;p79"/>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35" name="Google Shape;835;p79"/>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36" name="Google Shape;836;p79"/>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837" name="Google Shape;837;p79"/>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838" name="Google Shape;838;p79"/>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839" name="Google Shape;839;p79"/>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840" name="Google Shape;840;p79"/>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841" name="Google Shape;841;p79"/>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842" name="Google Shape;842;p79"/>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843" name="Google Shape;843;p79"/>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844" name="Google Shape;844;p79"/>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845" name="Google Shape;845;p79"/>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846" name="Google Shape;846;p79"/>
          <p:cNvSpPr txBox="1"/>
          <p:nvPr/>
        </p:nvSpPr>
        <p:spPr>
          <a:xfrm>
            <a:off x="4028625" y="3059150"/>
            <a:ext cx="4598700" cy="106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pods -l "app=nginx"</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847" name="Google Shape;847;p7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strength of Kubernetes comes when you work in a declarative way (here's how to get a config file)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80"/>
          <p:cNvSpPr txBox="1"/>
          <p:nvPr/>
        </p:nvSpPr>
        <p:spPr>
          <a:xfrm>
            <a:off x="10332725" y="2651750"/>
            <a:ext cx="5486400" cy="66156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91425" lIns="182850" spcFirstLastPara="1" rIns="182850" wrap="square" tIns="91425">
            <a:noAutofit/>
          </a:bodyPr>
          <a:lstStyle/>
          <a:p>
            <a:pPr indent="0" lvl="0" marL="0" rtl="0" algn="l">
              <a:spcBef>
                <a:spcPts val="0"/>
              </a:spcBef>
              <a:spcAft>
                <a:spcPts val="0"/>
              </a:spcAft>
              <a:buNone/>
            </a:pPr>
            <a:r>
              <a:rPr lang="en" sz="2000">
                <a:latin typeface="Consolas"/>
                <a:ea typeface="Consolas"/>
                <a:cs typeface="Consolas"/>
                <a:sym typeface="Consolas"/>
              </a:rPr>
              <a:t>apiVersion: v1</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kind: Deployment</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metadata:</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name: nginx</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labels:</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app: nginx</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spec:</a:t>
            </a:r>
            <a:endParaRPr sz="2000">
              <a:latin typeface="Consolas"/>
              <a:ea typeface="Consolas"/>
              <a:cs typeface="Consolas"/>
              <a:sym typeface="Consolas"/>
            </a:endParaRPr>
          </a:p>
          <a:p>
            <a:pPr indent="0" lvl="0" marL="0" rtl="0" algn="l">
              <a:spcBef>
                <a:spcPts val="0"/>
              </a:spcBef>
              <a:spcAft>
                <a:spcPts val="0"/>
              </a:spcAft>
              <a:buNone/>
            </a:pPr>
            <a:r>
              <a:rPr lang="en" sz="2000">
                <a:solidFill>
                  <a:schemeClr val="lt1"/>
                </a:solidFill>
                <a:latin typeface="Consolas"/>
                <a:ea typeface="Consolas"/>
                <a:cs typeface="Consolas"/>
                <a:sym typeface="Consolas"/>
              </a:rPr>
              <a:t>  </a:t>
            </a:r>
            <a:r>
              <a:rPr b="1" lang="en" sz="2000">
                <a:solidFill>
                  <a:schemeClr val="lt1"/>
                </a:solidFill>
                <a:latin typeface="Consolas"/>
                <a:ea typeface="Consolas"/>
                <a:cs typeface="Consolas"/>
                <a:sym typeface="Consolas"/>
              </a:rPr>
              <a:t>replicas: 5</a:t>
            </a:r>
            <a:endParaRPr b="1" sz="2000">
              <a:solidFill>
                <a:schemeClr val="lt1"/>
              </a:solidFill>
              <a:latin typeface="Consolas"/>
              <a:ea typeface="Consolas"/>
              <a:cs typeface="Consolas"/>
              <a:sym typeface="Consolas"/>
            </a:endParaRPr>
          </a:p>
          <a:p>
            <a:pPr indent="0" lvl="0" marL="0" rtl="0" algn="l">
              <a:spcBef>
                <a:spcPts val="0"/>
              </a:spcBef>
              <a:spcAft>
                <a:spcPts val="0"/>
              </a:spcAft>
              <a:buNone/>
            </a:pPr>
            <a:r>
              <a:rPr lang="en" sz="2000">
                <a:solidFill>
                  <a:srgbClr val="545454"/>
                </a:solidFill>
                <a:latin typeface="Consolas"/>
                <a:ea typeface="Consolas"/>
                <a:cs typeface="Consolas"/>
                <a:sym typeface="Consolas"/>
              </a:rPr>
              <a:t> </a:t>
            </a:r>
            <a:r>
              <a:rPr lang="en" sz="2000">
                <a:solidFill>
                  <a:schemeClr val="accent5"/>
                </a:solidFill>
                <a:latin typeface="Consolas"/>
                <a:ea typeface="Consolas"/>
                <a:cs typeface="Consolas"/>
                <a:sym typeface="Consolas"/>
              </a:rPr>
              <a:t> </a:t>
            </a:r>
            <a:r>
              <a:rPr b="1" lang="en" sz="2000">
                <a:solidFill>
                  <a:schemeClr val="accent5"/>
                </a:solidFill>
                <a:latin typeface="Consolas"/>
                <a:ea typeface="Consolas"/>
                <a:cs typeface="Consolas"/>
                <a:sym typeface="Consolas"/>
              </a:rPr>
              <a:t>selector:</a:t>
            </a:r>
            <a:endParaRPr b="1" sz="2000">
              <a:solidFill>
                <a:schemeClr val="accent5"/>
              </a:solidFill>
              <a:latin typeface="Consolas"/>
              <a:ea typeface="Consolas"/>
              <a:cs typeface="Consolas"/>
              <a:sym typeface="Consolas"/>
            </a:endParaRPr>
          </a:p>
          <a:p>
            <a:pPr indent="0" lvl="0" marL="0" rtl="0" algn="l">
              <a:spcBef>
                <a:spcPts val="0"/>
              </a:spcBef>
              <a:spcAft>
                <a:spcPts val="0"/>
              </a:spcAft>
              <a:buNone/>
            </a:pPr>
            <a:r>
              <a:rPr b="1" lang="en" sz="2000">
                <a:solidFill>
                  <a:schemeClr val="accent5"/>
                </a:solidFill>
                <a:latin typeface="Consolas"/>
                <a:ea typeface="Consolas"/>
                <a:cs typeface="Consolas"/>
                <a:sym typeface="Consolas"/>
              </a:rPr>
              <a:t>    matchLabels:</a:t>
            </a:r>
            <a:endParaRPr b="1" sz="2000">
              <a:solidFill>
                <a:schemeClr val="accent5"/>
              </a:solidFill>
              <a:latin typeface="Consolas"/>
              <a:ea typeface="Consolas"/>
              <a:cs typeface="Consolas"/>
              <a:sym typeface="Consolas"/>
            </a:endParaRPr>
          </a:p>
          <a:p>
            <a:pPr indent="0" lvl="0" marL="0" rtl="0" algn="l">
              <a:spcBef>
                <a:spcPts val="0"/>
              </a:spcBef>
              <a:spcAft>
                <a:spcPts val="0"/>
              </a:spcAft>
              <a:buNone/>
            </a:pPr>
            <a:r>
              <a:rPr b="1" lang="en" sz="2000">
                <a:solidFill>
                  <a:schemeClr val="accent5"/>
                </a:solidFill>
                <a:latin typeface="Consolas"/>
                <a:ea typeface="Consolas"/>
                <a:cs typeface="Consolas"/>
                <a:sym typeface="Consolas"/>
              </a:rPr>
              <a:t>      app: nginx</a:t>
            </a:r>
            <a:endParaRPr b="1" sz="2000">
              <a:solidFill>
                <a:schemeClr val="accent5"/>
              </a:solidFill>
              <a:latin typeface="Consolas"/>
              <a:ea typeface="Consolas"/>
              <a:cs typeface="Consolas"/>
              <a:sym typeface="Consolas"/>
            </a:endParaRPr>
          </a:p>
          <a:p>
            <a:pPr indent="0" lvl="0" marL="0" rtl="0" algn="l">
              <a:spcBef>
                <a:spcPts val="0"/>
              </a:spcBef>
              <a:spcAft>
                <a:spcPts val="0"/>
              </a:spcAft>
              <a:buNone/>
            </a:pPr>
            <a:r>
              <a:rPr lang="en" sz="2000">
                <a:solidFill>
                  <a:srgbClr val="545454"/>
                </a:solidFill>
                <a:latin typeface="Consolas"/>
                <a:ea typeface="Consolas"/>
                <a:cs typeface="Consolas"/>
                <a:sym typeface="Consolas"/>
              </a:rPr>
              <a:t>  </a:t>
            </a:r>
            <a:r>
              <a:rPr lang="en" sz="2000">
                <a:latin typeface="Consolas"/>
                <a:ea typeface="Consolas"/>
                <a:cs typeface="Consolas"/>
                <a:sym typeface="Consolas"/>
              </a:rPr>
              <a:t>template:</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metadata:</a:t>
            </a:r>
            <a:endParaRPr sz="2000">
              <a:latin typeface="Consolas"/>
              <a:ea typeface="Consolas"/>
              <a:cs typeface="Consolas"/>
              <a:sym typeface="Consolas"/>
            </a:endParaRPr>
          </a:p>
          <a:p>
            <a:pPr indent="0" lvl="0" marL="0" rtl="0" algn="l">
              <a:spcBef>
                <a:spcPts val="0"/>
              </a:spcBef>
              <a:spcAft>
                <a:spcPts val="0"/>
              </a:spcAft>
              <a:buNone/>
            </a:pPr>
            <a:r>
              <a:rPr lang="en" sz="2000">
                <a:solidFill>
                  <a:srgbClr val="545454"/>
                </a:solidFill>
                <a:latin typeface="Consolas"/>
                <a:ea typeface="Consolas"/>
                <a:cs typeface="Consolas"/>
                <a:sym typeface="Consolas"/>
              </a:rPr>
              <a:t>    </a:t>
            </a:r>
            <a:r>
              <a:rPr lang="en" sz="2000">
                <a:solidFill>
                  <a:schemeClr val="accent5"/>
                </a:solidFill>
                <a:latin typeface="Consolas"/>
                <a:ea typeface="Consolas"/>
                <a:cs typeface="Consolas"/>
                <a:sym typeface="Consolas"/>
              </a:rPr>
              <a:t>  </a:t>
            </a:r>
            <a:r>
              <a:rPr b="1" lang="en" sz="2000">
                <a:solidFill>
                  <a:schemeClr val="accent5"/>
                </a:solidFill>
                <a:latin typeface="Consolas"/>
                <a:ea typeface="Consolas"/>
                <a:cs typeface="Consolas"/>
                <a:sym typeface="Consolas"/>
              </a:rPr>
              <a:t>labels:</a:t>
            </a:r>
            <a:endParaRPr b="1" sz="2000">
              <a:solidFill>
                <a:schemeClr val="accent5"/>
              </a:solidFill>
              <a:latin typeface="Consolas"/>
              <a:ea typeface="Consolas"/>
              <a:cs typeface="Consolas"/>
              <a:sym typeface="Consolas"/>
            </a:endParaRPr>
          </a:p>
          <a:p>
            <a:pPr indent="0" lvl="0" marL="0" rtl="0" algn="l">
              <a:spcBef>
                <a:spcPts val="0"/>
              </a:spcBef>
              <a:spcAft>
                <a:spcPts val="0"/>
              </a:spcAft>
              <a:buNone/>
            </a:pPr>
            <a:r>
              <a:rPr b="1" lang="en" sz="2000">
                <a:solidFill>
                  <a:schemeClr val="accent5"/>
                </a:solidFill>
                <a:latin typeface="Consolas"/>
                <a:ea typeface="Consolas"/>
                <a:cs typeface="Consolas"/>
                <a:sym typeface="Consolas"/>
              </a:rPr>
              <a:t>        app: nginx</a:t>
            </a:r>
            <a:endParaRPr b="1" sz="2000">
              <a:solidFill>
                <a:schemeClr val="accent5"/>
              </a:solidFill>
              <a:latin typeface="Consolas"/>
              <a:ea typeface="Consolas"/>
              <a:cs typeface="Consolas"/>
              <a:sym typeface="Consolas"/>
            </a:endParaRPr>
          </a:p>
          <a:p>
            <a:pPr indent="0" lvl="0" marL="0" rtl="0" algn="l">
              <a:spcBef>
                <a:spcPts val="0"/>
              </a:spcBef>
              <a:spcAft>
                <a:spcPts val="0"/>
              </a:spcAft>
              <a:buNone/>
            </a:pPr>
            <a:r>
              <a:rPr lang="en" sz="2000">
                <a:solidFill>
                  <a:srgbClr val="545454"/>
                </a:solidFill>
                <a:latin typeface="Consolas"/>
                <a:ea typeface="Consolas"/>
                <a:cs typeface="Consolas"/>
                <a:sym typeface="Consolas"/>
              </a:rPr>
              <a:t>   </a:t>
            </a:r>
            <a:r>
              <a:rPr lang="en" sz="2000">
                <a:latin typeface="Consolas"/>
                <a:ea typeface="Consolas"/>
                <a:cs typeface="Consolas"/>
                <a:sym typeface="Consolas"/>
              </a:rPr>
              <a:t> spec:</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containers:</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 name: nginx</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image: nginx:1.10.0</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ports:</a:t>
            </a:r>
            <a:endParaRPr sz="2000">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 containerPort: 80</a:t>
            </a:r>
            <a:endParaRPr sz="2000">
              <a:latin typeface="Consolas"/>
              <a:ea typeface="Consolas"/>
              <a:cs typeface="Consolas"/>
              <a:sym typeface="Consolas"/>
            </a:endParaRPr>
          </a:p>
        </p:txBody>
      </p:sp>
      <p:grpSp>
        <p:nvGrpSpPr>
          <p:cNvPr id="853" name="Google Shape;853;p80"/>
          <p:cNvGrpSpPr/>
          <p:nvPr/>
        </p:nvGrpSpPr>
        <p:grpSpPr>
          <a:xfrm>
            <a:off x="1971230" y="4661159"/>
            <a:ext cx="1990187" cy="1155044"/>
            <a:chOff x="975500" y="1434333"/>
            <a:chExt cx="3869700" cy="1890417"/>
          </a:xfrm>
        </p:grpSpPr>
        <p:sp>
          <p:nvSpPr>
            <p:cNvPr id="854" name="Google Shape;854;p80"/>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55" name="Google Shape;855;p80"/>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56" name="Google Shape;856;p80"/>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57" name="Google Shape;857;p80"/>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58" name="Google Shape;858;p80"/>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59" name="Google Shape;859;p80"/>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860" name="Google Shape;860;p80"/>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861" name="Google Shape;861;p80"/>
          <p:cNvGrpSpPr/>
          <p:nvPr/>
        </p:nvGrpSpPr>
        <p:grpSpPr>
          <a:xfrm>
            <a:off x="2341608" y="2880331"/>
            <a:ext cx="1249470" cy="980541"/>
            <a:chOff x="3560808" y="2651731"/>
            <a:chExt cx="1249470" cy="980541"/>
          </a:xfrm>
        </p:grpSpPr>
        <p:grpSp>
          <p:nvGrpSpPr>
            <p:cNvPr id="862" name="Google Shape;862;p80"/>
            <p:cNvGrpSpPr/>
            <p:nvPr/>
          </p:nvGrpSpPr>
          <p:grpSpPr>
            <a:xfrm>
              <a:off x="3560808" y="2651731"/>
              <a:ext cx="677619" cy="648347"/>
              <a:chOff x="230975" y="2070013"/>
              <a:chExt cx="1444200" cy="1429338"/>
            </a:xfrm>
          </p:grpSpPr>
          <p:sp>
            <p:nvSpPr>
              <p:cNvPr id="863" name="Google Shape;863;p8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4" name="Google Shape;864;p8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865" name="Google Shape;865;p80"/>
            <p:cNvGrpSpPr/>
            <p:nvPr/>
          </p:nvGrpSpPr>
          <p:grpSpPr>
            <a:xfrm>
              <a:off x="4132659" y="2714406"/>
              <a:ext cx="677619" cy="648347"/>
              <a:chOff x="230975" y="2070013"/>
              <a:chExt cx="1444200" cy="1429338"/>
            </a:xfrm>
          </p:grpSpPr>
          <p:sp>
            <p:nvSpPr>
              <p:cNvPr id="866" name="Google Shape;866;p8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7" name="Google Shape;867;p8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868" name="Google Shape;868;p80"/>
            <p:cNvGrpSpPr/>
            <p:nvPr/>
          </p:nvGrpSpPr>
          <p:grpSpPr>
            <a:xfrm>
              <a:off x="3837380" y="2983924"/>
              <a:ext cx="677619" cy="648347"/>
              <a:chOff x="230975" y="2070013"/>
              <a:chExt cx="1444200" cy="1429338"/>
            </a:xfrm>
          </p:grpSpPr>
          <p:sp>
            <p:nvSpPr>
              <p:cNvPr id="869" name="Google Shape;869;p80"/>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0" name="Google Shape;870;p80"/>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871" name="Google Shape;871;p80"/>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872" name="Google Shape;872;p80"/>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873" name="Google Shape;873;p80"/>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74" name="Google Shape;874;p80"/>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75" name="Google Shape;875;p80"/>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876" name="Google Shape;876;p80"/>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877" name="Google Shape;877;p80"/>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878" name="Google Shape;878;p80"/>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879" name="Google Shape;879;p80"/>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880" name="Google Shape;880;p80"/>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881" name="Google Shape;881;p80"/>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882" name="Google Shape;882;p80"/>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883" name="Google Shape;883;p80"/>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884" name="Google Shape;884;p80"/>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885" name="Google Shape;885;p80"/>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886" name="Google Shape;886;p80"/>
          <p:cNvSpPr txBox="1"/>
          <p:nvPr/>
        </p:nvSpPr>
        <p:spPr>
          <a:xfrm>
            <a:off x="4028625" y="3059150"/>
            <a:ext cx="4598700" cy="106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apply -f nginx-deployment.yaml</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t/>
            </a:r>
            <a:endParaRPr sz="2400">
              <a:solidFill>
                <a:schemeClr val="lt1"/>
              </a:solidFill>
              <a:latin typeface="Consolas"/>
              <a:ea typeface="Consolas"/>
              <a:cs typeface="Consolas"/>
              <a:sym typeface="Consolas"/>
            </a:endParaRPr>
          </a:p>
        </p:txBody>
      </p:sp>
      <p:sp>
        <p:nvSpPr>
          <p:cNvPr id="887" name="Google Shape;887;p8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lang="en">
                <a:solidFill>
                  <a:schemeClr val="accent2"/>
                </a:solidFill>
                <a:latin typeface="Consolas"/>
                <a:ea typeface="Consolas"/>
                <a:cs typeface="Consolas"/>
                <a:sym typeface="Consolas"/>
              </a:rPr>
              <a:t>kubectl apply -f</a:t>
            </a:r>
            <a:r>
              <a:rPr lang="en"/>
              <a:t> to declaratively </a:t>
            </a:r>
            <a:br>
              <a:rPr lang="en"/>
            </a:br>
            <a:r>
              <a:rPr lang="en"/>
              <a:t>apply changes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1"/>
          <p:cNvSpPr txBox="1"/>
          <p:nvPr/>
        </p:nvSpPr>
        <p:spPr>
          <a:xfrm>
            <a:off x="4028625" y="2982950"/>
            <a:ext cx="4909500" cy="82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replicasets</a:t>
            </a:r>
            <a:endParaRPr sz="2400">
              <a:solidFill>
                <a:schemeClr val="lt1"/>
              </a:solidFill>
              <a:latin typeface="Consolas"/>
              <a:ea typeface="Consolas"/>
              <a:cs typeface="Consolas"/>
              <a:sym typeface="Consolas"/>
            </a:endParaRPr>
          </a:p>
        </p:txBody>
      </p:sp>
      <p:sp>
        <p:nvSpPr>
          <p:cNvPr id="893" name="Google Shape;893;p81"/>
          <p:cNvSpPr txBox="1"/>
          <p:nvPr/>
        </p:nvSpPr>
        <p:spPr>
          <a:xfrm>
            <a:off x="4494825" y="4162975"/>
            <a:ext cx="8902800" cy="11550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NAME               DESIRED   CURRENT   READY   AGE</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nginx-2035384211   5         3         3       2s</a:t>
            </a:r>
            <a:endParaRPr sz="2400">
              <a:solidFill>
                <a:schemeClr val="lt1"/>
              </a:solidFill>
              <a:latin typeface="Consolas"/>
              <a:ea typeface="Consolas"/>
              <a:cs typeface="Consolas"/>
              <a:sym typeface="Consolas"/>
            </a:endParaRPr>
          </a:p>
        </p:txBody>
      </p:sp>
      <p:grpSp>
        <p:nvGrpSpPr>
          <p:cNvPr id="894" name="Google Shape;894;p81"/>
          <p:cNvGrpSpPr/>
          <p:nvPr/>
        </p:nvGrpSpPr>
        <p:grpSpPr>
          <a:xfrm>
            <a:off x="1971230" y="4661159"/>
            <a:ext cx="1990187" cy="1155044"/>
            <a:chOff x="975500" y="1434333"/>
            <a:chExt cx="3869700" cy="1890417"/>
          </a:xfrm>
        </p:grpSpPr>
        <p:sp>
          <p:nvSpPr>
            <p:cNvPr id="895" name="Google Shape;895;p81"/>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96" name="Google Shape;896;p81"/>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97" name="Google Shape;897;p81"/>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98" name="Google Shape;898;p81"/>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899" name="Google Shape;899;p81"/>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00" name="Google Shape;900;p81"/>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901" name="Google Shape;901;p81"/>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902" name="Google Shape;902;p81"/>
          <p:cNvGrpSpPr/>
          <p:nvPr/>
        </p:nvGrpSpPr>
        <p:grpSpPr>
          <a:xfrm>
            <a:off x="2341608" y="2880331"/>
            <a:ext cx="1249470" cy="980541"/>
            <a:chOff x="3560808" y="2651731"/>
            <a:chExt cx="1249470" cy="980541"/>
          </a:xfrm>
        </p:grpSpPr>
        <p:grpSp>
          <p:nvGrpSpPr>
            <p:cNvPr id="903" name="Google Shape;903;p81"/>
            <p:cNvGrpSpPr/>
            <p:nvPr/>
          </p:nvGrpSpPr>
          <p:grpSpPr>
            <a:xfrm>
              <a:off x="3560808" y="2651731"/>
              <a:ext cx="677619" cy="648347"/>
              <a:chOff x="230975" y="2070013"/>
              <a:chExt cx="1444200" cy="1429338"/>
            </a:xfrm>
          </p:grpSpPr>
          <p:sp>
            <p:nvSpPr>
              <p:cNvPr id="904" name="Google Shape;904;p81"/>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5" name="Google Shape;905;p81"/>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06" name="Google Shape;906;p81"/>
            <p:cNvGrpSpPr/>
            <p:nvPr/>
          </p:nvGrpSpPr>
          <p:grpSpPr>
            <a:xfrm>
              <a:off x="4132659" y="2714406"/>
              <a:ext cx="677619" cy="648347"/>
              <a:chOff x="230975" y="2070013"/>
              <a:chExt cx="1444200" cy="1429338"/>
            </a:xfrm>
          </p:grpSpPr>
          <p:sp>
            <p:nvSpPr>
              <p:cNvPr id="907" name="Google Shape;907;p81"/>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08" name="Google Shape;908;p81"/>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09" name="Google Shape;909;p81"/>
            <p:cNvGrpSpPr/>
            <p:nvPr/>
          </p:nvGrpSpPr>
          <p:grpSpPr>
            <a:xfrm>
              <a:off x="3837380" y="2983924"/>
              <a:ext cx="677619" cy="648347"/>
              <a:chOff x="230975" y="2070013"/>
              <a:chExt cx="1444200" cy="1429338"/>
            </a:xfrm>
          </p:grpSpPr>
          <p:sp>
            <p:nvSpPr>
              <p:cNvPr id="910" name="Google Shape;910;p81"/>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1" name="Google Shape;911;p81"/>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912" name="Google Shape;912;p81"/>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913" name="Google Shape;913;p81"/>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914" name="Google Shape;914;p81"/>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15" name="Google Shape;915;p81"/>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16" name="Google Shape;916;p81"/>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17" name="Google Shape;917;p81"/>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918" name="Google Shape;918;p81"/>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919" name="Google Shape;919;p81"/>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920" name="Google Shape;920;p81"/>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921" name="Google Shape;921;p81"/>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922" name="Google Shape;922;p81"/>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923" name="Google Shape;923;p81"/>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924" name="Google Shape;924;p81"/>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925" name="Google Shape;925;p81"/>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926" name="Google Shape;926;p81"/>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927" name="Google Shape;927;p8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lang="en">
                <a:solidFill>
                  <a:schemeClr val="accent2"/>
                </a:solidFill>
                <a:latin typeface="Consolas"/>
                <a:ea typeface="Consolas"/>
                <a:cs typeface="Consolas"/>
                <a:sym typeface="Consolas"/>
              </a:rPr>
              <a:t>kubectl get replicasets</a:t>
            </a:r>
            <a:r>
              <a:rPr lang="en"/>
              <a:t> to see the </a:t>
            </a:r>
            <a:br>
              <a:rPr lang="en"/>
            </a:br>
            <a:r>
              <a:rPr lang="en"/>
              <a:t>updated state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2"/>
          <p:cNvSpPr txBox="1"/>
          <p:nvPr/>
        </p:nvSpPr>
        <p:spPr>
          <a:xfrm>
            <a:off x="4028625" y="2982950"/>
            <a:ext cx="3767700" cy="82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pods</a:t>
            </a:r>
            <a:endParaRPr sz="2400">
              <a:solidFill>
                <a:schemeClr val="lt1"/>
              </a:solidFill>
              <a:latin typeface="Consolas"/>
              <a:ea typeface="Consolas"/>
              <a:cs typeface="Consolas"/>
              <a:sym typeface="Consolas"/>
            </a:endParaRPr>
          </a:p>
        </p:txBody>
      </p:sp>
      <p:grpSp>
        <p:nvGrpSpPr>
          <p:cNvPr id="933" name="Google Shape;933;p82"/>
          <p:cNvGrpSpPr/>
          <p:nvPr/>
        </p:nvGrpSpPr>
        <p:grpSpPr>
          <a:xfrm>
            <a:off x="1971230" y="4661159"/>
            <a:ext cx="1990187" cy="1155044"/>
            <a:chOff x="975500" y="1434333"/>
            <a:chExt cx="3869700" cy="1890417"/>
          </a:xfrm>
        </p:grpSpPr>
        <p:sp>
          <p:nvSpPr>
            <p:cNvPr id="934" name="Google Shape;934;p82"/>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35" name="Google Shape;935;p82"/>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36" name="Google Shape;936;p82"/>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37" name="Google Shape;937;p82"/>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38" name="Google Shape;938;p82"/>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39" name="Google Shape;939;p82"/>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940" name="Google Shape;940;p82"/>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941" name="Google Shape;941;p82"/>
          <p:cNvGrpSpPr/>
          <p:nvPr/>
        </p:nvGrpSpPr>
        <p:grpSpPr>
          <a:xfrm>
            <a:off x="2341608" y="2880331"/>
            <a:ext cx="1249470" cy="980541"/>
            <a:chOff x="3560808" y="2651731"/>
            <a:chExt cx="1249470" cy="980541"/>
          </a:xfrm>
        </p:grpSpPr>
        <p:grpSp>
          <p:nvGrpSpPr>
            <p:cNvPr id="942" name="Google Shape;942;p82"/>
            <p:cNvGrpSpPr/>
            <p:nvPr/>
          </p:nvGrpSpPr>
          <p:grpSpPr>
            <a:xfrm>
              <a:off x="3560808" y="2651731"/>
              <a:ext cx="677619" cy="648347"/>
              <a:chOff x="230975" y="2070013"/>
              <a:chExt cx="1444200" cy="1429338"/>
            </a:xfrm>
          </p:grpSpPr>
          <p:sp>
            <p:nvSpPr>
              <p:cNvPr id="943" name="Google Shape;943;p8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4" name="Google Shape;944;p8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45" name="Google Shape;945;p82"/>
            <p:cNvGrpSpPr/>
            <p:nvPr/>
          </p:nvGrpSpPr>
          <p:grpSpPr>
            <a:xfrm>
              <a:off x="4132659" y="2714406"/>
              <a:ext cx="677619" cy="648347"/>
              <a:chOff x="230975" y="2070013"/>
              <a:chExt cx="1444200" cy="1429338"/>
            </a:xfrm>
          </p:grpSpPr>
          <p:sp>
            <p:nvSpPr>
              <p:cNvPr id="946" name="Google Shape;946;p8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7" name="Google Shape;947;p8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48" name="Google Shape;948;p82"/>
            <p:cNvGrpSpPr/>
            <p:nvPr/>
          </p:nvGrpSpPr>
          <p:grpSpPr>
            <a:xfrm>
              <a:off x="3837380" y="2983924"/>
              <a:ext cx="677619" cy="648347"/>
              <a:chOff x="230975" y="2070013"/>
              <a:chExt cx="1444200" cy="1429338"/>
            </a:xfrm>
          </p:grpSpPr>
          <p:sp>
            <p:nvSpPr>
              <p:cNvPr id="949" name="Google Shape;949;p82"/>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0" name="Google Shape;950;p82"/>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951" name="Google Shape;951;p82"/>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952" name="Google Shape;952;p82"/>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953" name="Google Shape;953;p82"/>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54" name="Google Shape;954;p82"/>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55" name="Google Shape;955;p82"/>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956" name="Google Shape;956;p82"/>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957" name="Google Shape;957;p82"/>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958" name="Google Shape;958;p82"/>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959" name="Google Shape;959;p82"/>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960" name="Google Shape;960;p82"/>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961" name="Google Shape;961;p82"/>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962" name="Google Shape;962;p82"/>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963" name="Google Shape;963;p82"/>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964" name="Google Shape;964;p82"/>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965" name="Google Shape;965;p82"/>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966" name="Google Shape;966;p82"/>
          <p:cNvSpPr/>
          <p:nvPr/>
        </p:nvSpPr>
        <p:spPr>
          <a:xfrm>
            <a:off x="56975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967" name="Google Shape;967;p82"/>
          <p:cNvSpPr/>
          <p:nvPr/>
        </p:nvSpPr>
        <p:spPr>
          <a:xfrm>
            <a:off x="42497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968" name="Google Shape;968;p82"/>
          <p:cNvSpPr txBox="1"/>
          <p:nvPr/>
        </p:nvSpPr>
        <p:spPr>
          <a:xfrm>
            <a:off x="4494825" y="3962450"/>
            <a:ext cx="10446600" cy="23457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NAME                     READY     STATUS    RESTARTS   AGE</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nginx-2035384211-7ci7o   1/1       Running   0          18s</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nginx-2035384211-kzszj   1/1       Running   0          18s</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nginx-2035384211-qqcnn   1/1       Running   0          18s</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nginx-2035384211-aabbc   1/1       Running   0          18s nginx-2035384211-knlen   1/1       Running   0          18s</a:t>
            </a:r>
            <a:endParaRPr sz="2400">
              <a:solidFill>
                <a:schemeClr val="lt1"/>
              </a:solidFill>
              <a:latin typeface="Consolas"/>
              <a:ea typeface="Consolas"/>
              <a:cs typeface="Consolas"/>
              <a:sym typeface="Consolas"/>
            </a:endParaRPr>
          </a:p>
        </p:txBody>
      </p:sp>
      <p:sp>
        <p:nvSpPr>
          <p:cNvPr id="969" name="Google Shape;969;p8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a:t>
            </a:r>
            <a:r>
              <a:rPr lang="en">
                <a:latin typeface="Consolas"/>
                <a:ea typeface="Consolas"/>
                <a:cs typeface="Consolas"/>
                <a:sym typeface="Consolas"/>
              </a:rPr>
              <a:t>kubectl get pods</a:t>
            </a:r>
            <a:r>
              <a:rPr lang="en"/>
              <a:t> to watch the Pods </a:t>
            </a:r>
            <a:br>
              <a:rPr lang="en"/>
            </a:br>
            <a:r>
              <a:rPr lang="en"/>
              <a:t>come online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5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Introduction to Containers</a:t>
            </a:r>
            <a:endParaRPr>
              <a:solidFill>
                <a:schemeClr val="accent2"/>
              </a:solidFill>
            </a:endParaRPr>
          </a:p>
          <a:p>
            <a:pPr indent="0" lvl="0" marL="0" rtl="0" algn="l">
              <a:spcBef>
                <a:spcPts val="2900"/>
              </a:spcBef>
              <a:spcAft>
                <a:spcPts val="0"/>
              </a:spcAft>
              <a:buNone/>
            </a:pPr>
            <a:r>
              <a:rPr lang="en"/>
              <a:t>Kubernetes and Google Kubernetes Engine</a:t>
            </a:r>
            <a:endParaRPr/>
          </a:p>
          <a:p>
            <a:pPr indent="0" lvl="0" marL="0" rtl="0" algn="l">
              <a:spcBef>
                <a:spcPts val="2900"/>
              </a:spcBef>
              <a:spcAft>
                <a:spcPts val="0"/>
              </a:spcAft>
              <a:buNone/>
            </a:pPr>
            <a:r>
              <a:rPr lang="en"/>
              <a:t>Hybrid and Multi-Cloud</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42" name="Google Shape;242;p5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83"/>
          <p:cNvSpPr txBox="1"/>
          <p:nvPr/>
        </p:nvSpPr>
        <p:spPr>
          <a:xfrm>
            <a:off x="4028625" y="3363950"/>
            <a:ext cx="5050500" cy="82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dk2"/>
                </a:solidFill>
                <a:latin typeface="Consolas"/>
                <a:ea typeface="Consolas"/>
                <a:cs typeface="Consolas"/>
                <a:sym typeface="Consolas"/>
              </a:rPr>
              <a:t>$&gt; kubectl get deployments</a:t>
            </a:r>
            <a:endParaRPr sz="2400">
              <a:solidFill>
                <a:schemeClr val="dk2"/>
              </a:solidFill>
              <a:latin typeface="Consolas"/>
              <a:ea typeface="Consolas"/>
              <a:cs typeface="Consolas"/>
              <a:sym typeface="Consolas"/>
            </a:endParaRPr>
          </a:p>
        </p:txBody>
      </p:sp>
      <p:grpSp>
        <p:nvGrpSpPr>
          <p:cNvPr id="975" name="Google Shape;975;p83"/>
          <p:cNvGrpSpPr/>
          <p:nvPr/>
        </p:nvGrpSpPr>
        <p:grpSpPr>
          <a:xfrm>
            <a:off x="1971230" y="4661159"/>
            <a:ext cx="1990187" cy="1155044"/>
            <a:chOff x="975500" y="1434333"/>
            <a:chExt cx="3869700" cy="1890417"/>
          </a:xfrm>
        </p:grpSpPr>
        <p:sp>
          <p:nvSpPr>
            <p:cNvPr id="976" name="Google Shape;976;p83"/>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77" name="Google Shape;977;p83"/>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78" name="Google Shape;978;p83"/>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79" name="Google Shape;979;p83"/>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80" name="Google Shape;980;p83"/>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981" name="Google Shape;981;p83"/>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982" name="Google Shape;982;p83"/>
          <p:cNvCxnSpPr/>
          <p:nvPr/>
        </p:nvCxnSpPr>
        <p:spPr>
          <a:xfrm rot="5400000">
            <a:off x="2583225" y="44314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983" name="Google Shape;983;p83"/>
          <p:cNvGrpSpPr/>
          <p:nvPr/>
        </p:nvGrpSpPr>
        <p:grpSpPr>
          <a:xfrm>
            <a:off x="2341608" y="3185131"/>
            <a:ext cx="1249470" cy="980541"/>
            <a:chOff x="3560808" y="2651731"/>
            <a:chExt cx="1249470" cy="980541"/>
          </a:xfrm>
        </p:grpSpPr>
        <p:grpSp>
          <p:nvGrpSpPr>
            <p:cNvPr id="984" name="Google Shape;984;p83"/>
            <p:cNvGrpSpPr/>
            <p:nvPr/>
          </p:nvGrpSpPr>
          <p:grpSpPr>
            <a:xfrm>
              <a:off x="3560808" y="2651731"/>
              <a:ext cx="677619" cy="648347"/>
              <a:chOff x="230975" y="2070013"/>
              <a:chExt cx="1444200" cy="1429338"/>
            </a:xfrm>
          </p:grpSpPr>
          <p:sp>
            <p:nvSpPr>
              <p:cNvPr id="985" name="Google Shape;985;p8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6" name="Google Shape;986;p8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87" name="Google Shape;987;p83"/>
            <p:cNvGrpSpPr/>
            <p:nvPr/>
          </p:nvGrpSpPr>
          <p:grpSpPr>
            <a:xfrm>
              <a:off x="4132659" y="2714406"/>
              <a:ext cx="677619" cy="648347"/>
              <a:chOff x="230975" y="2070013"/>
              <a:chExt cx="1444200" cy="1429338"/>
            </a:xfrm>
          </p:grpSpPr>
          <p:sp>
            <p:nvSpPr>
              <p:cNvPr id="988" name="Google Shape;988;p8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9" name="Google Shape;989;p8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990" name="Google Shape;990;p83"/>
            <p:cNvGrpSpPr/>
            <p:nvPr/>
          </p:nvGrpSpPr>
          <p:grpSpPr>
            <a:xfrm>
              <a:off x="3837380" y="2983924"/>
              <a:ext cx="677619" cy="648347"/>
              <a:chOff x="230975" y="2070013"/>
              <a:chExt cx="1444200" cy="1429338"/>
            </a:xfrm>
          </p:grpSpPr>
          <p:sp>
            <p:nvSpPr>
              <p:cNvPr id="991" name="Google Shape;991;p83"/>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2" name="Google Shape;992;p83"/>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993" name="Google Shape;993;p83"/>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Google Sans"/>
                <a:ea typeface="Google Sans"/>
                <a:cs typeface="Google Sans"/>
                <a:sym typeface="Google Sans"/>
              </a:rPr>
              <a:t>cluster k1</a:t>
            </a:r>
            <a:endParaRPr b="1" sz="2800">
              <a:solidFill>
                <a:srgbClr val="666666"/>
              </a:solidFill>
              <a:latin typeface="Google Sans"/>
              <a:ea typeface="Google Sans"/>
              <a:cs typeface="Google Sans"/>
              <a:sym typeface="Google Sans"/>
            </a:endParaRPr>
          </a:p>
        </p:txBody>
      </p:sp>
      <p:sp>
        <p:nvSpPr>
          <p:cNvPr id="994" name="Google Shape;994;p83"/>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Google Sans"/>
              <a:ea typeface="Google Sans"/>
              <a:cs typeface="Google Sans"/>
              <a:sym typeface="Google Sans"/>
            </a:endParaRPr>
          </a:p>
        </p:txBody>
      </p:sp>
      <p:sp>
        <p:nvSpPr>
          <p:cNvPr id="995" name="Google Shape;995;p83"/>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Google Sans"/>
                <a:ea typeface="Google Sans"/>
                <a:cs typeface="Google Sans"/>
                <a:sym typeface="Google Sans"/>
              </a:rPr>
              <a:t>node</a:t>
            </a:r>
            <a:endParaRPr b="1" sz="2000">
              <a:latin typeface="Google Sans"/>
              <a:ea typeface="Google Sans"/>
              <a:cs typeface="Google Sans"/>
              <a:sym typeface="Google Sans"/>
            </a:endParaRPr>
          </a:p>
        </p:txBody>
      </p:sp>
      <p:sp>
        <p:nvSpPr>
          <p:cNvPr id="996" name="Google Shape;996;p83"/>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Google Sans"/>
                <a:ea typeface="Google Sans"/>
                <a:cs typeface="Google Sans"/>
                <a:sym typeface="Google Sans"/>
              </a:rPr>
              <a:t>node</a:t>
            </a:r>
            <a:endParaRPr b="1" sz="2000">
              <a:latin typeface="Google Sans"/>
              <a:ea typeface="Google Sans"/>
              <a:cs typeface="Google Sans"/>
              <a:sym typeface="Google Sans"/>
            </a:endParaRPr>
          </a:p>
        </p:txBody>
      </p:sp>
      <p:sp>
        <p:nvSpPr>
          <p:cNvPr id="997" name="Google Shape;997;p83"/>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Google Sans"/>
                <a:ea typeface="Google Sans"/>
                <a:cs typeface="Google Sans"/>
                <a:sym typeface="Google Sans"/>
              </a:rPr>
              <a:t>node</a:t>
            </a:r>
            <a:endParaRPr b="1" sz="2000">
              <a:latin typeface="Google Sans"/>
              <a:ea typeface="Google Sans"/>
              <a:cs typeface="Google Sans"/>
              <a:sym typeface="Google Sans"/>
            </a:endParaRPr>
          </a:p>
        </p:txBody>
      </p:sp>
      <p:sp>
        <p:nvSpPr>
          <p:cNvPr id="998" name="Google Shape;998;p83"/>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sp>
        <p:nvSpPr>
          <p:cNvPr id="999" name="Google Shape;999;p83"/>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Google Sans"/>
                <a:ea typeface="Google Sans"/>
                <a:cs typeface="Google Sans"/>
                <a:sym typeface="Google Sans"/>
              </a:rPr>
              <a:t>depl</a:t>
            </a:r>
            <a:endParaRPr sz="2400">
              <a:solidFill>
                <a:srgbClr val="FFFFFF"/>
              </a:solidFill>
              <a:latin typeface="Google Sans"/>
              <a:ea typeface="Google Sans"/>
              <a:cs typeface="Google Sans"/>
              <a:sym typeface="Google Sans"/>
            </a:endParaRPr>
          </a:p>
        </p:txBody>
      </p:sp>
      <p:sp>
        <p:nvSpPr>
          <p:cNvPr id="1000" name="Google Shape;1000;p83"/>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oogle Sans"/>
                <a:ea typeface="Google Sans"/>
                <a:cs typeface="Google Sans"/>
                <a:sym typeface="Google Sans"/>
              </a:rPr>
              <a:t>service</a:t>
            </a:r>
            <a:endParaRPr sz="2400">
              <a:solidFill>
                <a:srgbClr val="FFFFFF"/>
              </a:solidFill>
              <a:latin typeface="Google Sans"/>
              <a:ea typeface="Google Sans"/>
              <a:cs typeface="Google Sans"/>
              <a:sym typeface="Google Sans"/>
            </a:endParaRPr>
          </a:p>
        </p:txBody>
      </p:sp>
      <p:cxnSp>
        <p:nvCxnSpPr>
          <p:cNvPr id="1001" name="Google Shape;1001;p83"/>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1002" name="Google Shape;1002;p83"/>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1003" name="Google Shape;1003;p83"/>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1004" name="Google Shape;1004;p83"/>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cxnSp>
        <p:nvCxnSpPr>
          <p:cNvPr id="1005" name="Google Shape;1005;p83"/>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1006" name="Google Shape;1006;p83"/>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cxnSp>
        <p:nvCxnSpPr>
          <p:cNvPr id="1007" name="Google Shape;1007;p83"/>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1008" name="Google Shape;1008;p83"/>
          <p:cNvSpPr/>
          <p:nvPr/>
        </p:nvSpPr>
        <p:spPr>
          <a:xfrm>
            <a:off x="56975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sp>
        <p:nvSpPr>
          <p:cNvPr id="1009" name="Google Shape;1009;p83"/>
          <p:cNvSpPr/>
          <p:nvPr/>
        </p:nvSpPr>
        <p:spPr>
          <a:xfrm>
            <a:off x="42497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Google Sans"/>
                <a:ea typeface="Google Sans"/>
                <a:cs typeface="Google Sans"/>
                <a:sym typeface="Google Sans"/>
              </a:rPr>
              <a:t>pod</a:t>
            </a:r>
            <a:endParaRPr sz="2400">
              <a:latin typeface="Google Sans"/>
              <a:ea typeface="Google Sans"/>
              <a:cs typeface="Google Sans"/>
              <a:sym typeface="Google Sans"/>
            </a:endParaRPr>
          </a:p>
        </p:txBody>
      </p:sp>
      <p:sp>
        <p:nvSpPr>
          <p:cNvPr id="1010" name="Google Shape;1010;p83"/>
          <p:cNvSpPr txBox="1"/>
          <p:nvPr/>
        </p:nvSpPr>
        <p:spPr>
          <a:xfrm>
            <a:off x="4494825" y="4543975"/>
            <a:ext cx="10165500" cy="11550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dk2"/>
                </a:solidFill>
                <a:latin typeface="Consolas"/>
                <a:ea typeface="Consolas"/>
                <a:cs typeface="Consolas"/>
                <a:sym typeface="Consolas"/>
              </a:rPr>
              <a:t>NAME    DESIRED   CURRENT   UP-TO-DATE   AVAILABLE   AGE</a:t>
            </a:r>
            <a:endParaRPr sz="2400">
              <a:solidFill>
                <a:schemeClr val="dk2"/>
              </a:solidFill>
              <a:latin typeface="Consolas"/>
              <a:ea typeface="Consolas"/>
              <a:cs typeface="Consolas"/>
              <a:sym typeface="Consolas"/>
            </a:endParaRPr>
          </a:p>
          <a:p>
            <a:pPr indent="0" lvl="0" marL="0" rtl="0" algn="l">
              <a:spcBef>
                <a:spcPts val="0"/>
              </a:spcBef>
              <a:spcAft>
                <a:spcPts val="0"/>
              </a:spcAft>
              <a:buNone/>
            </a:pPr>
            <a:r>
              <a:rPr lang="en" sz="2400">
                <a:solidFill>
                  <a:schemeClr val="dk2"/>
                </a:solidFill>
                <a:latin typeface="Consolas"/>
                <a:ea typeface="Consolas"/>
                <a:cs typeface="Consolas"/>
                <a:sym typeface="Consolas"/>
              </a:rPr>
              <a:t>nginx   5         5         5            5           18s</a:t>
            </a:r>
            <a:endParaRPr sz="2400">
              <a:solidFill>
                <a:schemeClr val="dk2"/>
              </a:solidFill>
              <a:latin typeface="Consolas"/>
              <a:ea typeface="Consolas"/>
              <a:cs typeface="Consolas"/>
              <a:sym typeface="Consolas"/>
            </a:endParaRPr>
          </a:p>
        </p:txBody>
      </p:sp>
      <p:sp>
        <p:nvSpPr>
          <p:cNvPr id="1011" name="Google Shape;1011;p8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Run </a:t>
            </a:r>
            <a:r>
              <a:rPr lang="en" sz="4400">
                <a:solidFill>
                  <a:schemeClr val="accent2"/>
                </a:solidFill>
                <a:latin typeface="Consolas"/>
                <a:ea typeface="Consolas"/>
                <a:cs typeface="Consolas"/>
                <a:sym typeface="Consolas"/>
              </a:rPr>
              <a:t>kubectl get deployments</a:t>
            </a:r>
            <a:r>
              <a:rPr lang="en" sz="4400"/>
              <a:t> or describe deployments to ensure the proper number of replicas are running</a:t>
            </a:r>
            <a:endParaRPr sz="4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84"/>
          <p:cNvSpPr txBox="1"/>
          <p:nvPr/>
        </p:nvSpPr>
        <p:spPr>
          <a:xfrm>
            <a:off x="4028625" y="2982950"/>
            <a:ext cx="4293900" cy="8271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$&gt; kubectl get services</a:t>
            </a:r>
            <a:endParaRPr sz="2400">
              <a:solidFill>
                <a:schemeClr val="lt1"/>
              </a:solidFill>
              <a:latin typeface="Consolas"/>
              <a:ea typeface="Consolas"/>
              <a:cs typeface="Consolas"/>
              <a:sym typeface="Consolas"/>
            </a:endParaRPr>
          </a:p>
        </p:txBody>
      </p:sp>
      <p:grpSp>
        <p:nvGrpSpPr>
          <p:cNvPr id="1017" name="Google Shape;1017;p84"/>
          <p:cNvGrpSpPr/>
          <p:nvPr/>
        </p:nvGrpSpPr>
        <p:grpSpPr>
          <a:xfrm>
            <a:off x="1971230" y="4661159"/>
            <a:ext cx="1990187" cy="1155044"/>
            <a:chOff x="975500" y="1434333"/>
            <a:chExt cx="3869700" cy="1890417"/>
          </a:xfrm>
        </p:grpSpPr>
        <p:sp>
          <p:nvSpPr>
            <p:cNvPr id="1018" name="Google Shape;1018;p84"/>
            <p:cNvSpPr/>
            <p:nvPr/>
          </p:nvSpPr>
          <p:spPr>
            <a:xfrm>
              <a:off x="3593000" y="2221525"/>
              <a:ext cx="1252200" cy="11031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1019" name="Google Shape;1019;p84"/>
            <p:cNvSpPr/>
            <p:nvPr/>
          </p:nvSpPr>
          <p:spPr>
            <a:xfrm>
              <a:off x="2484753" y="1434333"/>
              <a:ext cx="1958100" cy="17979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1020" name="Google Shape;1020;p84"/>
            <p:cNvSpPr/>
            <p:nvPr/>
          </p:nvSpPr>
          <p:spPr>
            <a:xfrm>
              <a:off x="1550500" y="1760877"/>
              <a:ext cx="1577100" cy="1521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1021" name="Google Shape;1021;p84"/>
            <p:cNvSpPr/>
            <p:nvPr/>
          </p:nvSpPr>
          <p:spPr>
            <a:xfrm>
              <a:off x="975500" y="2325750"/>
              <a:ext cx="1252200" cy="999000"/>
            </a:xfrm>
            <a:prstGeom prst="ellipse">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1022" name="Google Shape;1022;p84"/>
            <p:cNvSpPr/>
            <p:nvPr/>
          </p:nvSpPr>
          <p:spPr>
            <a:xfrm>
              <a:off x="1550500" y="2817750"/>
              <a:ext cx="2743200" cy="506700"/>
            </a:xfrm>
            <a:prstGeom prst="rect">
              <a:avLst/>
            </a:prstGeom>
            <a:solidFill>
              <a:srgbClr val="3C78D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latin typeface="Roboto"/>
                <a:ea typeface="Roboto"/>
                <a:cs typeface="Roboto"/>
                <a:sym typeface="Roboto"/>
              </a:endParaRPr>
            </a:p>
          </p:txBody>
        </p:sp>
        <p:sp>
          <p:nvSpPr>
            <p:cNvPr id="1023" name="Google Shape;1023;p84"/>
            <p:cNvSpPr/>
            <p:nvPr/>
          </p:nvSpPr>
          <p:spPr>
            <a:xfrm>
              <a:off x="1592367" y="1863567"/>
              <a:ext cx="2850300" cy="1461000"/>
            </a:xfrm>
            <a:prstGeom prst="roundRect">
              <a:avLst>
                <a:gd fmla="val 50000" name="adj"/>
              </a:avLst>
            </a:prstGeom>
            <a:solidFill>
              <a:srgbClr val="3C78D8"/>
            </a:solid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b="1" lang="en" sz="3600">
                  <a:solidFill>
                    <a:srgbClr val="FFFFFF"/>
                  </a:solidFill>
                  <a:latin typeface="Google Sans"/>
                  <a:ea typeface="Google Sans"/>
                  <a:cs typeface="Google Sans"/>
                  <a:sym typeface="Google Sans"/>
                </a:rPr>
                <a:t>API</a:t>
              </a:r>
              <a:endParaRPr b="1" sz="3600">
                <a:solidFill>
                  <a:srgbClr val="FFFFFF"/>
                </a:solidFill>
                <a:latin typeface="Google Sans"/>
                <a:ea typeface="Google Sans"/>
                <a:cs typeface="Google Sans"/>
                <a:sym typeface="Google Sans"/>
              </a:endParaRPr>
            </a:p>
          </p:txBody>
        </p:sp>
      </p:grpSp>
      <p:cxnSp>
        <p:nvCxnSpPr>
          <p:cNvPr id="1024" name="Google Shape;1024;p84"/>
          <p:cNvCxnSpPr/>
          <p:nvPr/>
        </p:nvCxnSpPr>
        <p:spPr>
          <a:xfrm rot="5400000">
            <a:off x="2583225" y="4126600"/>
            <a:ext cx="738600" cy="0"/>
          </a:xfrm>
          <a:prstGeom prst="straightConnector1">
            <a:avLst/>
          </a:prstGeom>
          <a:noFill/>
          <a:ln cap="flat" cmpd="sng" w="28575">
            <a:solidFill>
              <a:srgbClr val="666666"/>
            </a:solidFill>
            <a:prstDash val="solid"/>
            <a:round/>
            <a:headEnd len="med" w="med" type="none"/>
            <a:tailEnd len="med" w="med" type="triangle"/>
          </a:ln>
        </p:spPr>
      </p:cxnSp>
      <p:grpSp>
        <p:nvGrpSpPr>
          <p:cNvPr id="1025" name="Google Shape;1025;p84"/>
          <p:cNvGrpSpPr/>
          <p:nvPr/>
        </p:nvGrpSpPr>
        <p:grpSpPr>
          <a:xfrm>
            <a:off x="2341608" y="2880331"/>
            <a:ext cx="1249470" cy="980541"/>
            <a:chOff x="3560808" y="2651731"/>
            <a:chExt cx="1249470" cy="980541"/>
          </a:xfrm>
        </p:grpSpPr>
        <p:grpSp>
          <p:nvGrpSpPr>
            <p:cNvPr id="1026" name="Google Shape;1026;p84"/>
            <p:cNvGrpSpPr/>
            <p:nvPr/>
          </p:nvGrpSpPr>
          <p:grpSpPr>
            <a:xfrm>
              <a:off x="3560808" y="2651731"/>
              <a:ext cx="677619" cy="648347"/>
              <a:chOff x="230975" y="2070013"/>
              <a:chExt cx="1444200" cy="1429338"/>
            </a:xfrm>
          </p:grpSpPr>
          <p:sp>
            <p:nvSpPr>
              <p:cNvPr id="1027" name="Google Shape;1027;p8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28" name="Google Shape;1028;p8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029" name="Google Shape;1029;p84"/>
            <p:cNvGrpSpPr/>
            <p:nvPr/>
          </p:nvGrpSpPr>
          <p:grpSpPr>
            <a:xfrm>
              <a:off x="4132659" y="2714406"/>
              <a:ext cx="677619" cy="648347"/>
              <a:chOff x="230975" y="2070013"/>
              <a:chExt cx="1444200" cy="1429338"/>
            </a:xfrm>
          </p:grpSpPr>
          <p:sp>
            <p:nvSpPr>
              <p:cNvPr id="1030" name="Google Shape;1030;p8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1" name="Google Shape;1031;p8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032" name="Google Shape;1032;p84"/>
            <p:cNvGrpSpPr/>
            <p:nvPr/>
          </p:nvGrpSpPr>
          <p:grpSpPr>
            <a:xfrm>
              <a:off x="3837380" y="2983924"/>
              <a:ext cx="677619" cy="648347"/>
              <a:chOff x="230975" y="2070013"/>
              <a:chExt cx="1444200" cy="1429338"/>
            </a:xfrm>
          </p:grpSpPr>
          <p:sp>
            <p:nvSpPr>
              <p:cNvPr id="1033" name="Google Shape;1033;p84"/>
              <p:cNvSpPr/>
              <p:nvPr/>
            </p:nvSpPr>
            <p:spPr>
              <a:xfrm rot="-5400000">
                <a:off x="668825" y="2493000"/>
                <a:ext cx="568500" cy="1444200"/>
              </a:xfrm>
              <a:prstGeom prst="flowChartDelay">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4" name="Google Shape;1034;p84"/>
              <p:cNvSpPr/>
              <p:nvPr/>
            </p:nvSpPr>
            <p:spPr>
              <a:xfrm>
                <a:off x="478025" y="2070013"/>
                <a:ext cx="950100" cy="950100"/>
              </a:xfrm>
              <a:prstGeom prst="ellipse">
                <a:avLst/>
              </a:prstGeom>
              <a:solidFill>
                <a:srgbClr val="B7B7B7"/>
              </a:solidFill>
              <a:ln cap="flat" cmpd="sng" w="76200">
                <a:solidFill>
                  <a:srgbClr val="FFFFFF"/>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sp>
        <p:nvSpPr>
          <p:cNvPr id="1035" name="Google Shape;1035;p84"/>
          <p:cNvSpPr/>
          <p:nvPr/>
        </p:nvSpPr>
        <p:spPr>
          <a:xfrm>
            <a:off x="1909475" y="6451950"/>
            <a:ext cx="6413100" cy="2721000"/>
          </a:xfrm>
          <a:prstGeom prst="roundRect">
            <a:avLst>
              <a:gd fmla="val 5985" name="adj"/>
            </a:avLst>
          </a:prstGeom>
          <a:solidFill>
            <a:srgbClr val="F3F3F3"/>
          </a:solidFill>
          <a:ln cap="flat" cmpd="sng" w="9525">
            <a:solidFill>
              <a:srgbClr val="666666"/>
            </a:solidFill>
            <a:prstDash val="solid"/>
            <a:round/>
            <a:headEnd len="sm" w="sm" type="none"/>
            <a:tailEnd len="sm" w="sm" type="none"/>
          </a:ln>
        </p:spPr>
        <p:txBody>
          <a:bodyPr anchorCtr="0" anchor="t" bIns="91425" lIns="91425" spcFirstLastPara="1" rIns="91425" wrap="square" tIns="0">
            <a:noAutofit/>
          </a:bodyPr>
          <a:lstStyle/>
          <a:p>
            <a:pPr indent="0" lvl="0" marL="0" marR="0" rtl="0" algn="r">
              <a:lnSpc>
                <a:spcPct val="100000"/>
              </a:lnSpc>
              <a:spcBef>
                <a:spcPts val="0"/>
              </a:spcBef>
              <a:spcAft>
                <a:spcPts val="0"/>
              </a:spcAft>
              <a:buNone/>
            </a:pPr>
            <a:r>
              <a:rPr b="1" lang="en" sz="2800">
                <a:solidFill>
                  <a:srgbClr val="666666"/>
                </a:solidFill>
                <a:latin typeface="Roboto"/>
                <a:ea typeface="Roboto"/>
                <a:cs typeface="Roboto"/>
                <a:sym typeface="Roboto"/>
              </a:rPr>
              <a:t>cluster k1</a:t>
            </a:r>
            <a:endParaRPr b="1" sz="2800">
              <a:solidFill>
                <a:srgbClr val="666666"/>
              </a:solidFill>
              <a:latin typeface="Roboto"/>
              <a:ea typeface="Roboto"/>
              <a:cs typeface="Roboto"/>
              <a:sym typeface="Roboto"/>
            </a:endParaRPr>
          </a:p>
        </p:txBody>
      </p:sp>
      <p:sp>
        <p:nvSpPr>
          <p:cNvPr id="1036" name="Google Shape;1036;p84"/>
          <p:cNvSpPr/>
          <p:nvPr/>
        </p:nvSpPr>
        <p:spPr>
          <a:xfrm>
            <a:off x="2352225" y="6961200"/>
            <a:ext cx="1204200" cy="1992900"/>
          </a:xfrm>
          <a:prstGeom prst="rect">
            <a:avLst/>
          </a:prstGeom>
          <a:solidFill>
            <a:srgbClr val="3C78D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control plane</a:t>
            </a:r>
            <a:endParaRPr b="1" sz="2000">
              <a:solidFill>
                <a:srgbClr val="FFFFFF"/>
              </a:solidFill>
              <a:latin typeface="Roboto"/>
              <a:ea typeface="Roboto"/>
              <a:cs typeface="Roboto"/>
              <a:sym typeface="Roboto"/>
            </a:endParaRPr>
          </a:p>
        </p:txBody>
      </p:sp>
      <p:sp>
        <p:nvSpPr>
          <p:cNvPr id="1037" name="Google Shape;1037;p84"/>
          <p:cNvSpPr/>
          <p:nvPr/>
        </p:nvSpPr>
        <p:spPr>
          <a:xfrm>
            <a:off x="3820767"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1038" name="Google Shape;1038;p84"/>
          <p:cNvSpPr/>
          <p:nvPr/>
        </p:nvSpPr>
        <p:spPr>
          <a:xfrm>
            <a:off x="5289309"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1039" name="Google Shape;1039;p84"/>
          <p:cNvSpPr/>
          <p:nvPr/>
        </p:nvSpPr>
        <p:spPr>
          <a:xfrm>
            <a:off x="6757850" y="6961200"/>
            <a:ext cx="1204200" cy="1992900"/>
          </a:xfrm>
          <a:prstGeom prst="rect">
            <a:avLst/>
          </a:prstGeom>
          <a:solidFill>
            <a:srgbClr val="C9DAF8"/>
          </a:solidFill>
          <a:ln cap="flat" cmpd="sng" w="9525">
            <a:solidFill>
              <a:srgbClr val="FFFFFF"/>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000">
                <a:latin typeface="Roboto"/>
                <a:ea typeface="Roboto"/>
                <a:cs typeface="Roboto"/>
                <a:sym typeface="Roboto"/>
              </a:rPr>
              <a:t>node</a:t>
            </a:r>
            <a:endParaRPr b="1" sz="2000">
              <a:latin typeface="Roboto"/>
              <a:ea typeface="Roboto"/>
              <a:cs typeface="Roboto"/>
              <a:sym typeface="Roboto"/>
            </a:endParaRPr>
          </a:p>
        </p:txBody>
      </p:sp>
      <p:sp>
        <p:nvSpPr>
          <p:cNvPr id="1040" name="Google Shape;1040;p84"/>
          <p:cNvSpPr/>
          <p:nvPr/>
        </p:nvSpPr>
        <p:spPr>
          <a:xfrm>
            <a:off x="5468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1041" name="Google Shape;1041;p84"/>
          <p:cNvSpPr/>
          <p:nvPr/>
        </p:nvSpPr>
        <p:spPr>
          <a:xfrm>
            <a:off x="2573367" y="7143725"/>
            <a:ext cx="803400" cy="557700"/>
          </a:xfrm>
          <a:prstGeom prst="rect">
            <a:avLst/>
          </a:prstGeom>
          <a:solidFill>
            <a:srgbClr val="6AA84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rgbClr val="FFFFFF"/>
                </a:solidFill>
                <a:latin typeface="Roboto"/>
                <a:ea typeface="Roboto"/>
                <a:cs typeface="Roboto"/>
                <a:sym typeface="Roboto"/>
              </a:rPr>
              <a:t>depl</a:t>
            </a:r>
            <a:endParaRPr sz="2400">
              <a:solidFill>
                <a:srgbClr val="FFFFFF"/>
              </a:solidFill>
              <a:latin typeface="Roboto"/>
              <a:ea typeface="Roboto"/>
              <a:cs typeface="Roboto"/>
              <a:sym typeface="Roboto"/>
            </a:endParaRPr>
          </a:p>
        </p:txBody>
      </p:sp>
      <p:sp>
        <p:nvSpPr>
          <p:cNvPr id="1042" name="Google Shape;1042;p84"/>
          <p:cNvSpPr/>
          <p:nvPr/>
        </p:nvSpPr>
        <p:spPr>
          <a:xfrm>
            <a:off x="4021175" y="7154125"/>
            <a:ext cx="3656700" cy="385800"/>
          </a:xfrm>
          <a:prstGeom prst="rect">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service</a:t>
            </a:r>
            <a:endParaRPr sz="2400">
              <a:solidFill>
                <a:srgbClr val="FFFFFF"/>
              </a:solidFill>
              <a:latin typeface="Roboto"/>
              <a:ea typeface="Roboto"/>
              <a:cs typeface="Roboto"/>
              <a:sym typeface="Roboto"/>
            </a:endParaRPr>
          </a:p>
        </p:txBody>
      </p:sp>
      <p:cxnSp>
        <p:nvCxnSpPr>
          <p:cNvPr id="1043" name="Google Shape;1043;p84"/>
          <p:cNvCxnSpPr/>
          <p:nvPr/>
        </p:nvCxnSpPr>
        <p:spPr>
          <a:xfrm>
            <a:off x="5839450" y="5977350"/>
            <a:ext cx="0" cy="1067100"/>
          </a:xfrm>
          <a:prstGeom prst="straightConnector1">
            <a:avLst/>
          </a:prstGeom>
          <a:noFill/>
          <a:ln cap="flat" cmpd="sng" w="28575">
            <a:solidFill>
              <a:srgbClr val="666666"/>
            </a:solidFill>
            <a:prstDash val="solid"/>
            <a:round/>
            <a:headEnd len="med" w="med" type="none"/>
            <a:tailEnd len="med" w="med" type="triangle"/>
          </a:ln>
        </p:spPr>
      </p:cxnSp>
      <p:cxnSp>
        <p:nvCxnSpPr>
          <p:cNvPr id="1044" name="Google Shape;1044;p84"/>
          <p:cNvCxnSpPr/>
          <p:nvPr/>
        </p:nvCxnSpPr>
        <p:spPr>
          <a:xfrm>
            <a:off x="5925425" y="7597900"/>
            <a:ext cx="0" cy="324900"/>
          </a:xfrm>
          <a:prstGeom prst="straightConnector1">
            <a:avLst/>
          </a:prstGeom>
          <a:noFill/>
          <a:ln cap="flat" cmpd="sng" w="28575">
            <a:solidFill>
              <a:srgbClr val="666666"/>
            </a:solidFill>
            <a:prstDash val="solid"/>
            <a:round/>
            <a:headEnd len="med" w="med" type="none"/>
            <a:tailEnd len="med" w="med" type="triangle"/>
          </a:ln>
        </p:spPr>
      </p:cxnSp>
      <p:cxnSp>
        <p:nvCxnSpPr>
          <p:cNvPr id="1045" name="Google Shape;1045;p84"/>
          <p:cNvCxnSpPr/>
          <p:nvPr/>
        </p:nvCxnSpPr>
        <p:spPr>
          <a:xfrm>
            <a:off x="2952525" y="5814600"/>
            <a:ext cx="1800" cy="960000"/>
          </a:xfrm>
          <a:prstGeom prst="straightConnector1">
            <a:avLst/>
          </a:prstGeom>
          <a:noFill/>
          <a:ln cap="flat" cmpd="sng" w="28575">
            <a:solidFill>
              <a:srgbClr val="666666"/>
            </a:solidFill>
            <a:prstDash val="solid"/>
            <a:round/>
            <a:headEnd len="med" w="med" type="none"/>
            <a:tailEnd len="med" w="med" type="triangle"/>
          </a:ln>
        </p:spPr>
      </p:cxnSp>
      <p:sp>
        <p:nvSpPr>
          <p:cNvPr id="1046" name="Google Shape;1046;p84"/>
          <p:cNvSpPr/>
          <p:nvPr/>
        </p:nvSpPr>
        <p:spPr>
          <a:xfrm>
            <a:off x="69929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1047" name="Google Shape;1047;p84"/>
          <p:cNvCxnSpPr/>
          <p:nvPr/>
        </p:nvCxnSpPr>
        <p:spPr>
          <a:xfrm>
            <a:off x="74494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1048" name="Google Shape;1048;p84"/>
          <p:cNvSpPr/>
          <p:nvPr/>
        </p:nvSpPr>
        <p:spPr>
          <a:xfrm>
            <a:off x="4021167" y="77533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cxnSp>
        <p:nvCxnSpPr>
          <p:cNvPr id="1049" name="Google Shape;1049;p84"/>
          <p:cNvCxnSpPr/>
          <p:nvPr/>
        </p:nvCxnSpPr>
        <p:spPr>
          <a:xfrm>
            <a:off x="4477625" y="7597900"/>
            <a:ext cx="0" cy="324900"/>
          </a:xfrm>
          <a:prstGeom prst="straightConnector1">
            <a:avLst/>
          </a:prstGeom>
          <a:noFill/>
          <a:ln cap="flat" cmpd="sng" w="28575">
            <a:solidFill>
              <a:srgbClr val="666666"/>
            </a:solidFill>
            <a:prstDash val="solid"/>
            <a:round/>
            <a:headEnd len="med" w="med" type="none"/>
            <a:tailEnd len="med" w="med" type="triangle"/>
          </a:ln>
        </p:spPr>
      </p:cxnSp>
      <p:sp>
        <p:nvSpPr>
          <p:cNvPr id="1050" name="Google Shape;1050;p84"/>
          <p:cNvSpPr/>
          <p:nvPr/>
        </p:nvSpPr>
        <p:spPr>
          <a:xfrm>
            <a:off x="56975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1051" name="Google Shape;1051;p84"/>
          <p:cNvSpPr/>
          <p:nvPr/>
        </p:nvSpPr>
        <p:spPr>
          <a:xfrm>
            <a:off x="4249767" y="7981925"/>
            <a:ext cx="803400" cy="557700"/>
          </a:xfrm>
          <a:prstGeom prst="rect">
            <a:avLst/>
          </a:prstGeom>
          <a:solidFill>
            <a:srgbClr val="B6D7A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400">
                <a:latin typeface="Roboto"/>
                <a:ea typeface="Roboto"/>
                <a:cs typeface="Roboto"/>
                <a:sym typeface="Roboto"/>
              </a:rPr>
              <a:t>pod</a:t>
            </a:r>
            <a:endParaRPr sz="2400">
              <a:latin typeface="Roboto"/>
              <a:ea typeface="Roboto"/>
              <a:cs typeface="Roboto"/>
              <a:sym typeface="Roboto"/>
            </a:endParaRPr>
          </a:p>
        </p:txBody>
      </p:sp>
      <p:sp>
        <p:nvSpPr>
          <p:cNvPr id="1052" name="Google Shape;1052;p84"/>
          <p:cNvSpPr txBox="1"/>
          <p:nvPr/>
        </p:nvSpPr>
        <p:spPr>
          <a:xfrm>
            <a:off x="4494825" y="4126125"/>
            <a:ext cx="11964300" cy="1155000"/>
          </a:xfrm>
          <a:prstGeom prst="rect">
            <a:avLst/>
          </a:prstGeom>
          <a:solidFill>
            <a:srgbClr val="FFFFFF"/>
          </a:solidFill>
          <a:ln cap="flat" cmpd="sng" w="9525">
            <a:solidFill>
              <a:srgbClr val="34A8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rPr lang="en" sz="2400">
                <a:solidFill>
                  <a:schemeClr val="lt1"/>
                </a:solidFill>
                <a:latin typeface="Consolas"/>
                <a:ea typeface="Consolas"/>
                <a:cs typeface="Consolas"/>
                <a:sym typeface="Consolas"/>
              </a:rPr>
              <a:t>NAME    TYPE           CLUSTER-IP    EXTERNAL-IP       PORT(S)   AGE</a:t>
            </a:r>
            <a:endParaRPr sz="2400">
              <a:solidFill>
                <a:schemeClr val="lt1"/>
              </a:solidFill>
              <a:latin typeface="Consolas"/>
              <a:ea typeface="Consolas"/>
              <a:cs typeface="Consolas"/>
              <a:sym typeface="Consolas"/>
            </a:endParaRPr>
          </a:p>
          <a:p>
            <a:pPr indent="0" lvl="0" marL="0" rtl="0" algn="l">
              <a:spcBef>
                <a:spcPts val="0"/>
              </a:spcBef>
              <a:spcAft>
                <a:spcPts val="0"/>
              </a:spcAft>
              <a:buNone/>
            </a:pPr>
            <a:r>
              <a:rPr lang="en" sz="2400">
                <a:solidFill>
                  <a:schemeClr val="lt1"/>
                </a:solidFill>
                <a:latin typeface="Consolas"/>
                <a:ea typeface="Consolas"/>
                <a:cs typeface="Consolas"/>
                <a:sym typeface="Consolas"/>
              </a:rPr>
              <a:t>nginx   LoadBalancer   10.0.65.118   104.198.149.140   80/TCP    5m</a:t>
            </a:r>
            <a:endParaRPr sz="2400">
              <a:solidFill>
                <a:schemeClr val="lt1"/>
              </a:solidFill>
              <a:latin typeface="Consolas"/>
              <a:ea typeface="Consolas"/>
              <a:cs typeface="Consolas"/>
              <a:sym typeface="Consolas"/>
            </a:endParaRPr>
          </a:p>
        </p:txBody>
      </p:sp>
      <p:sp>
        <p:nvSpPr>
          <p:cNvPr id="1053" name="Google Shape;1053;p8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solidFill>
                  <a:schemeClr val="accent2"/>
                </a:solidFill>
                <a:latin typeface="Consolas"/>
                <a:ea typeface="Consolas"/>
                <a:cs typeface="Consolas"/>
                <a:sym typeface="Consolas"/>
              </a:rPr>
              <a:t>kubectl get services</a:t>
            </a:r>
            <a:r>
              <a:rPr lang="en"/>
              <a:t> to find your </a:t>
            </a:r>
            <a:br>
              <a:rPr lang="en"/>
            </a:br>
            <a:r>
              <a:rPr lang="en"/>
              <a:t>service’s IPs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85"/>
          <p:cNvSpPr txBox="1"/>
          <p:nvPr/>
        </p:nvSpPr>
        <p:spPr>
          <a:xfrm>
            <a:off x="1798725" y="3222975"/>
            <a:ext cx="7659300" cy="4817400"/>
          </a:xfrm>
          <a:prstGeom prst="rect">
            <a:avLst/>
          </a:prstGeom>
          <a:solidFill>
            <a:srgbClr val="FFFFFF"/>
          </a:solidFill>
          <a:ln cap="flat" cmpd="sng" w="9525">
            <a:solidFill>
              <a:srgbClr val="34A853"/>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3000">
                <a:latin typeface="Consolas"/>
                <a:ea typeface="Consolas"/>
                <a:cs typeface="Consolas"/>
                <a:sym typeface="Consolas"/>
              </a:rPr>
              <a:t>spec:</a:t>
            </a:r>
            <a:endParaRPr sz="3000">
              <a:latin typeface="Consolas"/>
              <a:ea typeface="Consolas"/>
              <a:cs typeface="Consolas"/>
              <a:sym typeface="Consolas"/>
            </a:endParaRPr>
          </a:p>
          <a:p>
            <a:pPr indent="0" lvl="0" marL="0" rtl="0" algn="l">
              <a:spcBef>
                <a:spcPts val="0"/>
              </a:spcBef>
              <a:spcAft>
                <a:spcPts val="0"/>
              </a:spcAft>
              <a:buNone/>
            </a:pPr>
            <a:r>
              <a:rPr lang="en" sz="3000">
                <a:latin typeface="Consolas"/>
                <a:ea typeface="Consolas"/>
                <a:cs typeface="Consolas"/>
                <a:sym typeface="Consolas"/>
              </a:rPr>
              <a:t>  # ...</a:t>
            </a:r>
            <a:endParaRPr sz="3000">
              <a:latin typeface="Consolas"/>
              <a:ea typeface="Consolas"/>
              <a:cs typeface="Consolas"/>
              <a:sym typeface="Consolas"/>
            </a:endParaRPr>
          </a:p>
          <a:p>
            <a:pPr indent="0" lvl="0" marL="0" rtl="0" algn="l">
              <a:spcBef>
                <a:spcPts val="0"/>
              </a:spcBef>
              <a:spcAft>
                <a:spcPts val="0"/>
              </a:spcAft>
              <a:buNone/>
            </a:pPr>
            <a:r>
              <a:rPr lang="en" sz="3000">
                <a:latin typeface="Consolas"/>
                <a:ea typeface="Consolas"/>
                <a:cs typeface="Consolas"/>
                <a:sym typeface="Consolas"/>
              </a:rPr>
              <a:t>  replicas: 5</a:t>
            </a:r>
            <a:endParaRPr sz="3000">
              <a:latin typeface="Consolas"/>
              <a:ea typeface="Consolas"/>
              <a:cs typeface="Consolas"/>
              <a:sym typeface="Consolas"/>
            </a:endParaRPr>
          </a:p>
          <a:p>
            <a:pPr indent="0" lvl="0" marL="0" rtl="0" algn="l">
              <a:spcBef>
                <a:spcPts val="0"/>
              </a:spcBef>
              <a:spcAft>
                <a:spcPts val="0"/>
              </a:spcAft>
              <a:buNone/>
            </a:pPr>
            <a:r>
              <a:rPr lang="en" sz="3000">
                <a:latin typeface="Consolas"/>
                <a:ea typeface="Consolas"/>
                <a:cs typeface="Consolas"/>
                <a:sym typeface="Consolas"/>
              </a:rPr>
              <a:t>  strategy:</a:t>
            </a:r>
            <a:endParaRPr sz="3000">
              <a:latin typeface="Consolas"/>
              <a:ea typeface="Consolas"/>
              <a:cs typeface="Consolas"/>
              <a:sym typeface="Consolas"/>
            </a:endParaRPr>
          </a:p>
          <a:p>
            <a:pPr indent="0" lvl="0" marL="0" rtl="0" algn="l">
              <a:spcBef>
                <a:spcPts val="0"/>
              </a:spcBef>
              <a:spcAft>
                <a:spcPts val="0"/>
              </a:spcAft>
              <a:buNone/>
            </a:pPr>
            <a:r>
              <a:rPr lang="en" sz="3000">
                <a:solidFill>
                  <a:srgbClr val="545454"/>
                </a:solidFill>
                <a:latin typeface="Consolas"/>
                <a:ea typeface="Consolas"/>
                <a:cs typeface="Consolas"/>
                <a:sym typeface="Consolas"/>
              </a:rPr>
              <a:t>    </a:t>
            </a:r>
            <a:r>
              <a:rPr lang="en" sz="3000">
                <a:solidFill>
                  <a:srgbClr val="EA4335"/>
                </a:solidFill>
                <a:latin typeface="Consolas"/>
                <a:ea typeface="Consolas"/>
                <a:cs typeface="Consolas"/>
                <a:sym typeface="Consolas"/>
              </a:rPr>
              <a:t>rollingUpdate:</a:t>
            </a:r>
            <a:endParaRPr sz="3000">
              <a:solidFill>
                <a:srgbClr val="EA4335"/>
              </a:solidFill>
              <a:latin typeface="Consolas"/>
              <a:ea typeface="Consolas"/>
              <a:cs typeface="Consolas"/>
              <a:sym typeface="Consolas"/>
            </a:endParaRPr>
          </a:p>
          <a:p>
            <a:pPr indent="0" lvl="0" marL="0" rtl="0" algn="l">
              <a:spcBef>
                <a:spcPts val="0"/>
              </a:spcBef>
              <a:spcAft>
                <a:spcPts val="0"/>
              </a:spcAft>
              <a:buNone/>
            </a:pPr>
            <a:r>
              <a:rPr lang="en" sz="3000">
                <a:solidFill>
                  <a:srgbClr val="545454"/>
                </a:solidFill>
                <a:latin typeface="Consolas"/>
                <a:ea typeface="Consolas"/>
                <a:cs typeface="Consolas"/>
                <a:sym typeface="Consolas"/>
              </a:rPr>
              <a:t>      </a:t>
            </a:r>
            <a:r>
              <a:rPr lang="en" sz="3000">
                <a:latin typeface="Consolas"/>
                <a:ea typeface="Consolas"/>
                <a:cs typeface="Consolas"/>
                <a:sym typeface="Consolas"/>
              </a:rPr>
              <a:t>maxSurge: 1</a:t>
            </a:r>
            <a:endParaRPr sz="3000">
              <a:latin typeface="Consolas"/>
              <a:ea typeface="Consolas"/>
              <a:cs typeface="Consolas"/>
              <a:sym typeface="Consolas"/>
            </a:endParaRPr>
          </a:p>
          <a:p>
            <a:pPr indent="0" lvl="0" marL="0" rtl="0" algn="l">
              <a:spcBef>
                <a:spcPts val="0"/>
              </a:spcBef>
              <a:spcAft>
                <a:spcPts val="0"/>
              </a:spcAft>
              <a:buNone/>
            </a:pPr>
            <a:r>
              <a:rPr lang="en" sz="3000">
                <a:latin typeface="Consolas"/>
                <a:ea typeface="Consolas"/>
                <a:cs typeface="Consolas"/>
                <a:sym typeface="Consolas"/>
              </a:rPr>
              <a:t>      maxUnavailable: 0</a:t>
            </a:r>
            <a:endParaRPr sz="3000">
              <a:latin typeface="Consolas"/>
              <a:ea typeface="Consolas"/>
              <a:cs typeface="Consolas"/>
              <a:sym typeface="Consolas"/>
            </a:endParaRPr>
          </a:p>
          <a:p>
            <a:pPr indent="0" lvl="0" marL="0" rtl="0" algn="l">
              <a:spcBef>
                <a:spcPts val="0"/>
              </a:spcBef>
              <a:spcAft>
                <a:spcPts val="0"/>
              </a:spcAft>
              <a:buNone/>
            </a:pPr>
            <a:r>
              <a:rPr lang="en" sz="3000">
                <a:solidFill>
                  <a:srgbClr val="545454"/>
                </a:solidFill>
                <a:latin typeface="Consolas"/>
                <a:ea typeface="Consolas"/>
                <a:cs typeface="Consolas"/>
                <a:sym typeface="Consolas"/>
              </a:rPr>
              <a:t>    </a:t>
            </a:r>
            <a:r>
              <a:rPr lang="en" sz="3000">
                <a:solidFill>
                  <a:srgbClr val="EA4335"/>
                </a:solidFill>
                <a:latin typeface="Consolas"/>
                <a:ea typeface="Consolas"/>
                <a:cs typeface="Consolas"/>
                <a:sym typeface="Consolas"/>
              </a:rPr>
              <a:t>type: RollingUpdate</a:t>
            </a:r>
            <a:endParaRPr sz="3000">
              <a:solidFill>
                <a:srgbClr val="EA4335"/>
              </a:solidFill>
              <a:latin typeface="Consolas"/>
              <a:ea typeface="Consolas"/>
              <a:cs typeface="Consolas"/>
              <a:sym typeface="Consolas"/>
            </a:endParaRPr>
          </a:p>
          <a:p>
            <a:pPr indent="0" lvl="0" marL="0" rtl="0" algn="l">
              <a:spcBef>
                <a:spcPts val="0"/>
              </a:spcBef>
              <a:spcAft>
                <a:spcPts val="0"/>
              </a:spcAft>
              <a:buNone/>
            </a:pPr>
            <a:r>
              <a:rPr lang="en" sz="3000">
                <a:latin typeface="Consolas"/>
                <a:ea typeface="Consolas"/>
                <a:cs typeface="Consolas"/>
                <a:sym typeface="Consolas"/>
              </a:rPr>
              <a:t>  # ...</a:t>
            </a:r>
            <a:endParaRPr sz="3000">
              <a:latin typeface="Consolas"/>
              <a:ea typeface="Consolas"/>
              <a:cs typeface="Consolas"/>
              <a:sym typeface="Consolas"/>
            </a:endParaRPr>
          </a:p>
          <a:p>
            <a:pPr indent="0" lvl="0" marL="0" rtl="0" algn="l">
              <a:spcBef>
                <a:spcPts val="0"/>
              </a:spcBef>
              <a:spcAft>
                <a:spcPts val="0"/>
              </a:spcAft>
              <a:buNone/>
            </a:pPr>
            <a:r>
              <a:t/>
            </a:r>
            <a:endParaRPr sz="3000">
              <a:solidFill>
                <a:srgbClr val="545454"/>
              </a:solidFill>
              <a:latin typeface="Consolas"/>
              <a:ea typeface="Consolas"/>
              <a:cs typeface="Consolas"/>
              <a:sym typeface="Consolas"/>
            </a:endParaRPr>
          </a:p>
          <a:p>
            <a:pPr indent="0" lvl="0" marL="0" rtl="0" algn="l">
              <a:spcBef>
                <a:spcPts val="0"/>
              </a:spcBef>
              <a:spcAft>
                <a:spcPts val="0"/>
              </a:spcAft>
              <a:buNone/>
            </a:pPr>
            <a:r>
              <a:t/>
            </a:r>
            <a:endParaRPr sz="3000">
              <a:solidFill>
                <a:srgbClr val="545454"/>
              </a:solidFill>
              <a:latin typeface="Consolas"/>
              <a:ea typeface="Consolas"/>
              <a:cs typeface="Consolas"/>
              <a:sym typeface="Consolas"/>
            </a:endParaRPr>
          </a:p>
          <a:p>
            <a:pPr indent="0" lvl="0" marL="0" rtl="0" algn="l">
              <a:spcBef>
                <a:spcPts val="0"/>
              </a:spcBef>
              <a:spcAft>
                <a:spcPts val="0"/>
              </a:spcAft>
              <a:buNone/>
            </a:pPr>
            <a:r>
              <a:t/>
            </a:r>
            <a:endParaRPr sz="3000">
              <a:solidFill>
                <a:srgbClr val="545454"/>
              </a:solidFill>
              <a:latin typeface="Consolas"/>
              <a:ea typeface="Consolas"/>
              <a:cs typeface="Consolas"/>
              <a:sym typeface="Consolas"/>
            </a:endParaRPr>
          </a:p>
        </p:txBody>
      </p:sp>
      <p:sp>
        <p:nvSpPr>
          <p:cNvPr id="1059" name="Google Shape;1059;p8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update to a new version of your app, you can use a variety of rollout strategies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3" name="Shape 1063"/>
        <p:cNvGrpSpPr/>
        <p:nvPr/>
      </p:nvGrpSpPr>
      <p:grpSpPr>
        <a:xfrm>
          <a:off x="0" y="0"/>
          <a:ext cx="0" cy="0"/>
          <a:chOff x="0" y="0"/>
          <a:chExt cx="0" cy="0"/>
        </a:xfrm>
      </p:grpSpPr>
      <p:sp>
        <p:nvSpPr>
          <p:cNvPr id="1064" name="Google Shape;1064;p8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Containers</a:t>
            </a:r>
            <a:endParaRPr/>
          </a:p>
          <a:p>
            <a:pPr indent="0" lvl="0" marL="0" rtl="0" algn="l">
              <a:spcBef>
                <a:spcPts val="2900"/>
              </a:spcBef>
              <a:spcAft>
                <a:spcPts val="0"/>
              </a:spcAft>
              <a:buNone/>
            </a:pPr>
            <a:r>
              <a:rPr lang="en"/>
              <a:t>Kubernetes and Google Kubernetes Engine</a:t>
            </a:r>
            <a:endParaRPr/>
          </a:p>
          <a:p>
            <a:pPr indent="0" lvl="0" marL="0" rtl="0" algn="l">
              <a:spcBef>
                <a:spcPts val="2900"/>
              </a:spcBef>
              <a:spcAft>
                <a:spcPts val="0"/>
              </a:spcAft>
              <a:buNone/>
            </a:pPr>
            <a:r>
              <a:rPr lang="en">
                <a:solidFill>
                  <a:schemeClr val="accent2"/>
                </a:solidFill>
              </a:rPr>
              <a:t>Hybrid and Multi-Cloud</a:t>
            </a:r>
            <a:endParaRPr>
              <a:solidFill>
                <a:schemeClr val="accent2"/>
              </a:solidFill>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1065" name="Google Shape;1065;p8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7"/>
          <p:cNvSpPr txBox="1"/>
          <p:nvPr/>
        </p:nvSpPr>
        <p:spPr>
          <a:xfrm>
            <a:off x="1746500" y="2980944"/>
            <a:ext cx="6648900" cy="5865600"/>
          </a:xfrm>
          <a:prstGeom prst="rect">
            <a:avLst/>
          </a:prstGeom>
          <a:noFill/>
          <a:ln>
            <a:noFill/>
          </a:ln>
        </p:spPr>
        <p:txBody>
          <a:bodyPr anchorCtr="0" anchor="t" bIns="91425" lIns="91425" spcFirstLastPara="1" rIns="91425" wrap="square" tIns="91425">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Increasing capacity means buying more servers.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Lead time for new capacity could be up to a year or more.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Upgrades are expensive. </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The practical life of a server is short.</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Products and services may be constrained by the architecture.</a:t>
            </a:r>
            <a:endParaRPr sz="2800">
              <a:solidFill>
                <a:schemeClr val="lt1"/>
              </a:solidFill>
              <a:latin typeface="Roboto"/>
              <a:ea typeface="Roboto"/>
              <a:cs typeface="Roboto"/>
              <a:sym typeface="Roboto"/>
            </a:endParaRPr>
          </a:p>
        </p:txBody>
      </p:sp>
      <p:pic>
        <p:nvPicPr>
          <p:cNvPr id="1071" name="Google Shape;1071;p87"/>
          <p:cNvPicPr preferRelativeResize="0"/>
          <p:nvPr/>
        </p:nvPicPr>
        <p:blipFill rotWithShape="1">
          <a:blip r:embed="rId3">
            <a:alphaModFix/>
          </a:blip>
          <a:srcRect b="0" l="0" r="0" t="0"/>
          <a:stretch/>
        </p:blipFill>
        <p:spPr>
          <a:xfrm>
            <a:off x="9971678" y="3344669"/>
            <a:ext cx="1394100" cy="1674900"/>
          </a:xfrm>
          <a:prstGeom prst="rect">
            <a:avLst/>
          </a:prstGeom>
          <a:noFill/>
          <a:ln>
            <a:noFill/>
          </a:ln>
        </p:spPr>
      </p:pic>
      <p:pic>
        <p:nvPicPr>
          <p:cNvPr id="1072" name="Google Shape;1072;p87"/>
          <p:cNvPicPr preferRelativeResize="0"/>
          <p:nvPr/>
        </p:nvPicPr>
        <p:blipFill rotWithShape="1">
          <a:blip r:embed="rId3">
            <a:alphaModFix/>
          </a:blip>
          <a:srcRect b="0" l="0" r="0" t="0"/>
          <a:stretch/>
        </p:blipFill>
        <p:spPr>
          <a:xfrm>
            <a:off x="9971678" y="5205342"/>
            <a:ext cx="1394100" cy="1674900"/>
          </a:xfrm>
          <a:prstGeom prst="rect">
            <a:avLst/>
          </a:prstGeom>
          <a:noFill/>
          <a:ln>
            <a:noFill/>
          </a:ln>
        </p:spPr>
      </p:pic>
      <p:pic>
        <p:nvPicPr>
          <p:cNvPr id="1073" name="Google Shape;1073;p87"/>
          <p:cNvPicPr preferRelativeResize="0"/>
          <p:nvPr/>
        </p:nvPicPr>
        <p:blipFill rotWithShape="1">
          <a:blip r:embed="rId3">
            <a:alphaModFix/>
          </a:blip>
          <a:srcRect b="0" l="0" r="0" t="0"/>
          <a:stretch/>
        </p:blipFill>
        <p:spPr>
          <a:xfrm>
            <a:off x="9971678" y="7066015"/>
            <a:ext cx="1394100" cy="1674900"/>
          </a:xfrm>
          <a:prstGeom prst="rect">
            <a:avLst/>
          </a:prstGeom>
          <a:noFill/>
          <a:ln>
            <a:noFill/>
          </a:ln>
        </p:spPr>
      </p:pic>
      <p:pic>
        <p:nvPicPr>
          <p:cNvPr id="1074" name="Google Shape;1074;p87"/>
          <p:cNvPicPr preferRelativeResize="0"/>
          <p:nvPr/>
        </p:nvPicPr>
        <p:blipFill rotWithShape="1">
          <a:blip r:embed="rId4">
            <a:alphaModFix/>
          </a:blip>
          <a:srcRect b="0" l="0" r="0" t="0"/>
          <a:stretch/>
        </p:blipFill>
        <p:spPr>
          <a:xfrm>
            <a:off x="11698565" y="5174789"/>
            <a:ext cx="2234700" cy="1735800"/>
          </a:xfrm>
          <a:prstGeom prst="rect">
            <a:avLst/>
          </a:prstGeom>
          <a:noFill/>
          <a:ln>
            <a:noFill/>
          </a:ln>
        </p:spPr>
      </p:pic>
      <p:pic>
        <p:nvPicPr>
          <p:cNvPr id="1075" name="Google Shape;1075;p87"/>
          <p:cNvPicPr preferRelativeResize="0"/>
          <p:nvPr/>
        </p:nvPicPr>
        <p:blipFill rotWithShape="1">
          <a:blip r:embed="rId5">
            <a:alphaModFix/>
          </a:blip>
          <a:srcRect b="0" l="0" r="0" t="0"/>
          <a:stretch/>
        </p:blipFill>
        <p:spPr>
          <a:xfrm>
            <a:off x="14370016" y="3731157"/>
            <a:ext cx="793800" cy="833100"/>
          </a:xfrm>
          <a:prstGeom prst="rect">
            <a:avLst/>
          </a:prstGeom>
          <a:noFill/>
          <a:ln>
            <a:noFill/>
          </a:ln>
        </p:spPr>
      </p:pic>
      <p:pic>
        <p:nvPicPr>
          <p:cNvPr id="1076" name="Google Shape;1076;p87"/>
          <p:cNvPicPr preferRelativeResize="0"/>
          <p:nvPr/>
        </p:nvPicPr>
        <p:blipFill rotWithShape="1">
          <a:blip r:embed="rId5">
            <a:alphaModFix/>
          </a:blip>
          <a:srcRect b="0" l="0" r="0" t="0"/>
          <a:stretch/>
        </p:blipFill>
        <p:spPr>
          <a:xfrm>
            <a:off x="14370016" y="4705679"/>
            <a:ext cx="793800" cy="833100"/>
          </a:xfrm>
          <a:prstGeom prst="rect">
            <a:avLst/>
          </a:prstGeom>
          <a:noFill/>
          <a:ln>
            <a:noFill/>
          </a:ln>
        </p:spPr>
      </p:pic>
      <p:pic>
        <p:nvPicPr>
          <p:cNvPr id="1077" name="Google Shape;1077;p87"/>
          <p:cNvPicPr preferRelativeResize="0"/>
          <p:nvPr/>
        </p:nvPicPr>
        <p:blipFill rotWithShape="1">
          <a:blip r:embed="rId5">
            <a:alphaModFix/>
          </a:blip>
          <a:srcRect b="0" l="0" r="0" t="0"/>
          <a:stretch/>
        </p:blipFill>
        <p:spPr>
          <a:xfrm>
            <a:off x="14370016" y="5680195"/>
            <a:ext cx="793800" cy="833100"/>
          </a:xfrm>
          <a:prstGeom prst="rect">
            <a:avLst/>
          </a:prstGeom>
          <a:noFill/>
          <a:ln>
            <a:noFill/>
          </a:ln>
        </p:spPr>
      </p:pic>
      <p:pic>
        <p:nvPicPr>
          <p:cNvPr id="1078" name="Google Shape;1078;p87"/>
          <p:cNvPicPr preferRelativeResize="0"/>
          <p:nvPr/>
        </p:nvPicPr>
        <p:blipFill rotWithShape="1">
          <a:blip r:embed="rId5">
            <a:alphaModFix/>
          </a:blip>
          <a:srcRect b="0" l="0" r="0" t="0"/>
          <a:stretch/>
        </p:blipFill>
        <p:spPr>
          <a:xfrm>
            <a:off x="14370016" y="6654717"/>
            <a:ext cx="793800" cy="833100"/>
          </a:xfrm>
          <a:prstGeom prst="rect">
            <a:avLst/>
          </a:prstGeom>
          <a:noFill/>
          <a:ln>
            <a:noFill/>
          </a:ln>
        </p:spPr>
      </p:pic>
      <p:pic>
        <p:nvPicPr>
          <p:cNvPr id="1079" name="Google Shape;1079;p87"/>
          <p:cNvPicPr preferRelativeResize="0"/>
          <p:nvPr/>
        </p:nvPicPr>
        <p:blipFill rotWithShape="1">
          <a:blip r:embed="rId5">
            <a:alphaModFix/>
          </a:blip>
          <a:srcRect b="0" l="0" r="0" t="0"/>
          <a:stretch/>
        </p:blipFill>
        <p:spPr>
          <a:xfrm>
            <a:off x="14370016" y="7629236"/>
            <a:ext cx="793800" cy="833100"/>
          </a:xfrm>
          <a:prstGeom prst="rect">
            <a:avLst/>
          </a:prstGeom>
          <a:noFill/>
          <a:ln>
            <a:noFill/>
          </a:ln>
        </p:spPr>
      </p:pic>
      <p:sp>
        <p:nvSpPr>
          <p:cNvPr id="1080" name="Google Shape;1080;p87"/>
          <p:cNvSpPr txBox="1"/>
          <p:nvPr/>
        </p:nvSpPr>
        <p:spPr>
          <a:xfrm>
            <a:off x="9971500" y="2875325"/>
            <a:ext cx="17268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System</a:t>
            </a:r>
            <a:endParaRPr b="1" sz="2400">
              <a:solidFill>
                <a:schemeClr val="accent2"/>
              </a:solidFill>
              <a:latin typeface="Roboto"/>
              <a:ea typeface="Roboto"/>
              <a:cs typeface="Roboto"/>
              <a:sym typeface="Roboto"/>
            </a:endParaRPr>
          </a:p>
        </p:txBody>
      </p:sp>
      <p:sp>
        <p:nvSpPr>
          <p:cNvPr id="1081" name="Google Shape;1081;p87"/>
          <p:cNvSpPr txBox="1"/>
          <p:nvPr/>
        </p:nvSpPr>
        <p:spPr>
          <a:xfrm>
            <a:off x="12037283" y="5143093"/>
            <a:ext cx="1936200" cy="4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Front End</a:t>
            </a:r>
            <a:endParaRPr b="1" sz="2400">
              <a:solidFill>
                <a:schemeClr val="accent2"/>
              </a:solidFill>
              <a:latin typeface="Roboto"/>
              <a:ea typeface="Roboto"/>
              <a:cs typeface="Roboto"/>
              <a:sym typeface="Roboto"/>
            </a:endParaRPr>
          </a:p>
        </p:txBody>
      </p:sp>
      <p:sp>
        <p:nvSpPr>
          <p:cNvPr id="1082" name="Google Shape;1082;p87"/>
          <p:cNvSpPr txBox="1"/>
          <p:nvPr/>
        </p:nvSpPr>
        <p:spPr>
          <a:xfrm>
            <a:off x="14134064" y="2954211"/>
            <a:ext cx="11862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Roboto"/>
                <a:ea typeface="Roboto"/>
                <a:cs typeface="Roboto"/>
                <a:sym typeface="Roboto"/>
              </a:rPr>
              <a:t>Users</a:t>
            </a:r>
            <a:endParaRPr b="1" sz="2400">
              <a:solidFill>
                <a:schemeClr val="accent2"/>
              </a:solidFill>
              <a:latin typeface="Roboto"/>
              <a:ea typeface="Roboto"/>
              <a:cs typeface="Roboto"/>
              <a:sym typeface="Roboto"/>
            </a:endParaRPr>
          </a:p>
        </p:txBody>
      </p:sp>
      <p:sp>
        <p:nvSpPr>
          <p:cNvPr id="1083" name="Google Shape;1083;p87"/>
          <p:cNvSpPr/>
          <p:nvPr/>
        </p:nvSpPr>
        <p:spPr>
          <a:xfrm>
            <a:off x="10529263" y="4799244"/>
            <a:ext cx="234600" cy="661200"/>
          </a:xfrm>
          <a:prstGeom prst="upDown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87"/>
          <p:cNvSpPr/>
          <p:nvPr/>
        </p:nvSpPr>
        <p:spPr>
          <a:xfrm>
            <a:off x="10529263" y="6687308"/>
            <a:ext cx="234600" cy="661200"/>
          </a:xfrm>
          <a:prstGeom prst="upDown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87"/>
          <p:cNvSpPr/>
          <p:nvPr/>
        </p:nvSpPr>
        <p:spPr>
          <a:xfrm>
            <a:off x="11338686" y="5900419"/>
            <a:ext cx="546000" cy="2577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87"/>
          <p:cNvSpPr/>
          <p:nvPr/>
        </p:nvSpPr>
        <p:spPr>
          <a:xfrm>
            <a:off x="13749234" y="5900419"/>
            <a:ext cx="546000" cy="257700"/>
          </a:xfrm>
          <a:prstGeom prst="rightArrow">
            <a:avLst>
              <a:gd fmla="val 50000" name="adj1"/>
              <a:gd fmla="val 50000" name="adj2"/>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8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systems housed on-premises is the traditional approach but it lacks flexibility and agility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8"/>
          <p:cNvSpPr txBox="1"/>
          <p:nvPr/>
        </p:nvSpPr>
        <p:spPr>
          <a:xfrm>
            <a:off x="1746504" y="2980944"/>
            <a:ext cx="7203300" cy="5514900"/>
          </a:xfrm>
          <a:prstGeom prst="rect">
            <a:avLst/>
          </a:prstGeom>
          <a:noFill/>
          <a:ln>
            <a:noFill/>
          </a:ln>
        </p:spPr>
        <p:txBody>
          <a:bodyPr anchorCtr="0" anchor="t" bIns="182850" lIns="182850" spcFirstLastPara="1" rIns="182850" wrap="square" tIns="182850">
            <a:noAutofit/>
          </a:bodyPr>
          <a:lstStyle/>
          <a:p>
            <a:pPr indent="-406400"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Move only some of your compute  workloads to the cloud if you wish.</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Migrate these workloads at your own pace.</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Quickly take advantage of the cloud’s flexibility, scalability and lower computing costs.</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Add specialized services to your compute resources stack.</a:t>
            </a:r>
            <a:endParaRPr sz="2800">
              <a:solidFill>
                <a:schemeClr val="lt1"/>
              </a:solidFill>
              <a:latin typeface="Roboto"/>
              <a:ea typeface="Roboto"/>
              <a:cs typeface="Roboto"/>
              <a:sym typeface="Roboto"/>
            </a:endParaRPr>
          </a:p>
        </p:txBody>
      </p:sp>
      <p:cxnSp>
        <p:nvCxnSpPr>
          <p:cNvPr id="1093" name="Google Shape;1093;p88"/>
          <p:cNvCxnSpPr/>
          <p:nvPr/>
        </p:nvCxnSpPr>
        <p:spPr>
          <a:xfrm rot="10800000">
            <a:off x="12008881" y="5927270"/>
            <a:ext cx="1840800" cy="0"/>
          </a:xfrm>
          <a:prstGeom prst="straightConnector1">
            <a:avLst/>
          </a:prstGeom>
          <a:noFill/>
          <a:ln cap="flat" cmpd="sng" w="38100">
            <a:solidFill>
              <a:srgbClr val="595959"/>
            </a:solidFill>
            <a:prstDash val="solid"/>
            <a:round/>
            <a:headEnd len="med" w="med" type="triangle"/>
            <a:tailEnd len="med" w="med" type="triangle"/>
          </a:ln>
        </p:spPr>
      </p:cxnSp>
      <p:grpSp>
        <p:nvGrpSpPr>
          <p:cNvPr id="1094" name="Google Shape;1094;p88"/>
          <p:cNvGrpSpPr/>
          <p:nvPr/>
        </p:nvGrpSpPr>
        <p:grpSpPr>
          <a:xfrm>
            <a:off x="13940901" y="4332792"/>
            <a:ext cx="2509534" cy="2681677"/>
            <a:chOff x="14613662" y="4264773"/>
            <a:chExt cx="2640225" cy="2640225"/>
          </a:xfrm>
        </p:grpSpPr>
        <p:pic>
          <p:nvPicPr>
            <p:cNvPr id="1095" name="Google Shape;1095;p88"/>
            <p:cNvPicPr preferRelativeResize="0"/>
            <p:nvPr/>
          </p:nvPicPr>
          <p:blipFill>
            <a:blip r:embed="rId3">
              <a:alphaModFix/>
            </a:blip>
            <a:stretch>
              <a:fillRect/>
            </a:stretch>
          </p:blipFill>
          <p:spPr>
            <a:xfrm>
              <a:off x="14613662" y="4264773"/>
              <a:ext cx="2640225" cy="2640225"/>
            </a:xfrm>
            <a:prstGeom prst="rect">
              <a:avLst/>
            </a:prstGeom>
            <a:noFill/>
            <a:ln>
              <a:noFill/>
            </a:ln>
          </p:spPr>
        </p:pic>
        <p:sp>
          <p:nvSpPr>
            <p:cNvPr id="1096" name="Google Shape;1096;p88"/>
            <p:cNvSpPr txBox="1"/>
            <p:nvPr/>
          </p:nvSpPr>
          <p:spPr>
            <a:xfrm>
              <a:off x="14916183" y="5400048"/>
              <a:ext cx="2035200" cy="687900"/>
            </a:xfrm>
            <a:prstGeom prst="rect">
              <a:avLst/>
            </a:prstGeom>
            <a:no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b="1" lang="en" sz="3400">
                  <a:solidFill>
                    <a:srgbClr val="FFFFFF"/>
                  </a:solidFill>
                  <a:latin typeface="Google Sans"/>
                  <a:ea typeface="Google Sans"/>
                  <a:cs typeface="Google Sans"/>
                  <a:sym typeface="Google Sans"/>
                </a:rPr>
                <a:t>Cloud</a:t>
              </a:r>
              <a:endParaRPr b="1" sz="3400">
                <a:solidFill>
                  <a:srgbClr val="FFFFFF"/>
                </a:solidFill>
                <a:latin typeface="Google Sans"/>
                <a:ea typeface="Google Sans"/>
                <a:cs typeface="Google Sans"/>
                <a:sym typeface="Google Sans"/>
              </a:endParaRPr>
            </a:p>
          </p:txBody>
        </p:sp>
      </p:grpSp>
      <p:grpSp>
        <p:nvGrpSpPr>
          <p:cNvPr id="1097" name="Google Shape;1097;p88"/>
          <p:cNvGrpSpPr/>
          <p:nvPr/>
        </p:nvGrpSpPr>
        <p:grpSpPr>
          <a:xfrm>
            <a:off x="9236655" y="3663211"/>
            <a:ext cx="2949091" cy="3932241"/>
            <a:chOff x="9759000" y="1944452"/>
            <a:chExt cx="2767800" cy="3133759"/>
          </a:xfrm>
        </p:grpSpPr>
        <p:sp>
          <p:nvSpPr>
            <p:cNvPr id="1098" name="Google Shape;1098;p88"/>
            <p:cNvSpPr/>
            <p:nvPr/>
          </p:nvSpPr>
          <p:spPr>
            <a:xfrm>
              <a:off x="9953506" y="4182411"/>
              <a:ext cx="2380800" cy="8958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88"/>
            <p:cNvSpPr txBox="1"/>
            <p:nvPr/>
          </p:nvSpPr>
          <p:spPr>
            <a:xfrm>
              <a:off x="10144475" y="4262173"/>
              <a:ext cx="1998900" cy="58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200">
                  <a:solidFill>
                    <a:srgbClr val="FFFFFF"/>
                  </a:solidFill>
                  <a:latin typeface="Google Sans"/>
                  <a:ea typeface="Google Sans"/>
                  <a:cs typeface="Google Sans"/>
                  <a:sym typeface="Google Sans"/>
                </a:rPr>
                <a:t>On </a:t>
              </a:r>
              <a:r>
                <a:rPr b="1" lang="en" sz="3000">
                  <a:solidFill>
                    <a:srgbClr val="FFFFFF"/>
                  </a:solidFill>
                  <a:latin typeface="Google Sans"/>
                  <a:ea typeface="Google Sans"/>
                  <a:cs typeface="Google Sans"/>
                  <a:sym typeface="Google Sans"/>
                </a:rPr>
                <a:t>Prem</a:t>
              </a:r>
              <a:endParaRPr b="1" sz="3000">
                <a:solidFill>
                  <a:srgbClr val="FFFFFF"/>
                </a:solidFill>
                <a:latin typeface="Google Sans"/>
                <a:ea typeface="Google Sans"/>
                <a:cs typeface="Google Sans"/>
                <a:sym typeface="Google Sans"/>
              </a:endParaRPr>
            </a:p>
          </p:txBody>
        </p:sp>
        <p:pic>
          <p:nvPicPr>
            <p:cNvPr id="1100" name="Google Shape;1100;p88"/>
            <p:cNvPicPr preferRelativeResize="0"/>
            <p:nvPr/>
          </p:nvPicPr>
          <p:blipFill>
            <a:blip r:embed="rId4">
              <a:alphaModFix/>
            </a:blip>
            <a:stretch>
              <a:fillRect/>
            </a:stretch>
          </p:blipFill>
          <p:spPr>
            <a:xfrm>
              <a:off x="9759000" y="1944452"/>
              <a:ext cx="2767800" cy="2767800"/>
            </a:xfrm>
            <a:prstGeom prst="rect">
              <a:avLst/>
            </a:prstGeom>
            <a:noFill/>
            <a:ln>
              <a:noFill/>
            </a:ln>
          </p:spPr>
        </p:pic>
      </p:grpSp>
      <p:sp>
        <p:nvSpPr>
          <p:cNvPr id="1101" name="Google Shape;1101;p8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distributed systems allow a more agile approach to managing your compute resources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89"/>
          <p:cNvSpPr txBox="1"/>
          <p:nvPr/>
        </p:nvSpPr>
        <p:spPr>
          <a:xfrm>
            <a:off x="1746504" y="2980944"/>
            <a:ext cx="9538500" cy="5831400"/>
          </a:xfrm>
          <a:prstGeom prst="rect">
            <a:avLst/>
          </a:prstGeom>
          <a:noFill/>
          <a:ln>
            <a:noFill/>
          </a:ln>
        </p:spPr>
        <p:txBody>
          <a:bodyPr anchorCtr="0" anchor="t" bIns="182850" lIns="182850" spcFirstLastPara="1" rIns="182850" wrap="square" tIns="182850">
            <a:noAutofit/>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Kubernetes and GKE On-Prem create the foundation.</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On-premises and cloud environments stay in sync.</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 rich set of tools is provided for:</a:t>
            </a:r>
            <a:endParaRPr sz="2800">
              <a:solidFill>
                <a:schemeClr val="lt1"/>
              </a:solidFill>
              <a:latin typeface="Roboto"/>
              <a:ea typeface="Roboto"/>
              <a:cs typeface="Roboto"/>
              <a:sym typeface="Roboto"/>
            </a:endParaRPr>
          </a:p>
          <a:p>
            <a:pPr indent="-406400" lvl="1" marL="914400" rtl="0" algn="l">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Managing services on-premises and in the cloud.</a:t>
            </a:r>
            <a:endParaRPr sz="2800">
              <a:solidFill>
                <a:schemeClr val="lt1"/>
              </a:solidFill>
              <a:latin typeface="Roboto"/>
              <a:ea typeface="Roboto"/>
              <a:cs typeface="Roboto"/>
              <a:sym typeface="Roboto"/>
            </a:endParaRPr>
          </a:p>
          <a:p>
            <a:pPr indent="-406400" lvl="1" marL="914400" rtl="0" algn="l">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Monitoring systems and services.</a:t>
            </a:r>
            <a:endParaRPr sz="2800">
              <a:solidFill>
                <a:schemeClr val="lt1"/>
              </a:solidFill>
              <a:latin typeface="Roboto"/>
              <a:ea typeface="Roboto"/>
              <a:cs typeface="Roboto"/>
              <a:sym typeface="Roboto"/>
            </a:endParaRPr>
          </a:p>
          <a:p>
            <a:pPr indent="-406400" lvl="1" marL="914400" rtl="0" algn="l">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Migrating applications from VMs into your clusters.</a:t>
            </a:r>
            <a:endParaRPr sz="2800">
              <a:solidFill>
                <a:schemeClr val="lt1"/>
              </a:solidFill>
              <a:latin typeface="Roboto"/>
              <a:ea typeface="Roboto"/>
              <a:cs typeface="Roboto"/>
              <a:sym typeface="Roboto"/>
            </a:endParaRPr>
          </a:p>
          <a:p>
            <a:pPr indent="-406400" lvl="1" marL="914400" rtl="0" algn="l">
              <a:lnSpc>
                <a:spcPct val="100000"/>
              </a:lnSpc>
              <a:spcBef>
                <a:spcPts val="1000"/>
              </a:spcBef>
              <a:spcAft>
                <a:spcPts val="1000"/>
              </a:spcAft>
              <a:buClr>
                <a:schemeClr val="lt1"/>
              </a:buClr>
              <a:buSzPts val="2800"/>
              <a:buFont typeface="Roboto"/>
              <a:buChar char="○"/>
            </a:pPr>
            <a:r>
              <a:rPr lang="en" sz="2800">
                <a:solidFill>
                  <a:schemeClr val="lt1"/>
                </a:solidFill>
                <a:latin typeface="Roboto"/>
                <a:ea typeface="Roboto"/>
                <a:cs typeface="Roboto"/>
                <a:sym typeface="Roboto"/>
              </a:rPr>
              <a:t>Maintaining consistent policies across all clusters, whether on-premises or in the cloud.</a:t>
            </a:r>
            <a:endParaRPr sz="2800">
              <a:solidFill>
                <a:schemeClr val="lt1"/>
              </a:solidFill>
              <a:latin typeface="Roboto"/>
              <a:ea typeface="Roboto"/>
              <a:cs typeface="Roboto"/>
              <a:sym typeface="Roboto"/>
            </a:endParaRPr>
          </a:p>
        </p:txBody>
      </p:sp>
      <p:pic>
        <p:nvPicPr>
          <p:cNvPr descr="Image result for anthos logo" id="1107" name="Google Shape;1107;p89"/>
          <p:cNvPicPr preferRelativeResize="0"/>
          <p:nvPr/>
        </p:nvPicPr>
        <p:blipFill rotWithShape="1">
          <a:blip r:embed="rId3">
            <a:alphaModFix/>
          </a:blip>
          <a:srcRect b="-14757" l="0" r="69285" t="0"/>
          <a:stretch/>
        </p:blipFill>
        <p:spPr>
          <a:xfrm>
            <a:off x="11561200" y="3338350"/>
            <a:ext cx="5014165" cy="4875906"/>
          </a:xfrm>
          <a:prstGeom prst="rect">
            <a:avLst/>
          </a:prstGeom>
          <a:noFill/>
          <a:ln>
            <a:noFill/>
          </a:ln>
        </p:spPr>
      </p:pic>
      <p:sp>
        <p:nvSpPr>
          <p:cNvPr id="1108" name="Google Shape;1108;p8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Anthos is Google’s modern solution for hybrid and multi-cloud systems and services management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9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a modern hybrid infrastructure, step by step</a:t>
            </a:r>
            <a:endParaRPr/>
          </a:p>
        </p:txBody>
      </p:sp>
      <p:sp>
        <p:nvSpPr>
          <p:cNvPr id="1114" name="Google Shape;1114;p90"/>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90"/>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0"/>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On-prem data center</a:t>
            </a:r>
            <a:endParaRPr sz="2400">
              <a:solidFill>
                <a:schemeClr val="lt1"/>
              </a:solidFill>
              <a:latin typeface="Roboto"/>
              <a:ea typeface="Roboto"/>
              <a:cs typeface="Roboto"/>
              <a:sym typeface="Roboto"/>
            </a:endParaRPr>
          </a:p>
        </p:txBody>
      </p:sp>
      <p:pic>
        <p:nvPicPr>
          <p:cNvPr id="1117" name="Google Shape;1117;p90"/>
          <p:cNvPicPr preferRelativeResize="0"/>
          <p:nvPr/>
        </p:nvPicPr>
        <p:blipFill>
          <a:blip r:embed="rId3">
            <a:alphaModFix/>
          </a:blip>
          <a:stretch>
            <a:fillRect/>
          </a:stretch>
        </p:blipFill>
        <p:spPr>
          <a:xfrm>
            <a:off x="11715750" y="2395728"/>
            <a:ext cx="365150" cy="591475"/>
          </a:xfrm>
          <a:prstGeom prst="rect">
            <a:avLst/>
          </a:prstGeom>
          <a:noFill/>
          <a:ln>
            <a:noFill/>
          </a:ln>
        </p:spPr>
      </p:pic>
      <p:sp>
        <p:nvSpPr>
          <p:cNvPr id="1118" name="Google Shape;1118;p90"/>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90"/>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pic>
        <p:nvPicPr>
          <p:cNvPr id="1120" name="Google Shape;1120;p90"/>
          <p:cNvPicPr preferRelativeResize="0"/>
          <p:nvPr/>
        </p:nvPicPr>
        <p:blipFill rotWithShape="1">
          <a:blip r:embed="rId4">
            <a:alphaModFix/>
          </a:blip>
          <a:srcRect b="0" l="0" r="-21669" t="0"/>
          <a:stretch/>
        </p:blipFill>
        <p:spPr>
          <a:xfrm>
            <a:off x="1865900" y="2489862"/>
            <a:ext cx="2739686" cy="43097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9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GKE for production ready apps</a:t>
            </a:r>
            <a:endParaRPr/>
          </a:p>
        </p:txBody>
      </p:sp>
      <p:sp>
        <p:nvSpPr>
          <p:cNvPr id="1126" name="Google Shape;1126;p91"/>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91"/>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Roboto"/>
                <a:ea typeface="Roboto"/>
                <a:cs typeface="Roboto"/>
                <a:sym typeface="Roboto"/>
              </a:rPr>
              <a:t>On-prem data center</a:t>
            </a:r>
            <a:endParaRPr sz="2400">
              <a:solidFill>
                <a:schemeClr val="lt1"/>
              </a:solidFill>
              <a:latin typeface="Roboto"/>
              <a:ea typeface="Roboto"/>
              <a:cs typeface="Roboto"/>
              <a:sym typeface="Roboto"/>
            </a:endParaRPr>
          </a:p>
        </p:txBody>
      </p:sp>
      <p:pic>
        <p:nvPicPr>
          <p:cNvPr id="1128" name="Google Shape;1128;p91"/>
          <p:cNvPicPr preferRelativeResize="0"/>
          <p:nvPr/>
        </p:nvPicPr>
        <p:blipFill>
          <a:blip r:embed="rId3">
            <a:alphaModFix/>
          </a:blip>
          <a:stretch>
            <a:fillRect/>
          </a:stretch>
        </p:blipFill>
        <p:spPr>
          <a:xfrm>
            <a:off x="11715750" y="2395728"/>
            <a:ext cx="365150" cy="591475"/>
          </a:xfrm>
          <a:prstGeom prst="rect">
            <a:avLst/>
          </a:prstGeom>
          <a:noFill/>
          <a:ln>
            <a:noFill/>
          </a:ln>
        </p:spPr>
      </p:pic>
      <p:sp>
        <p:nvSpPr>
          <p:cNvPr id="1129" name="Google Shape;1129;p91"/>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130" name="Google Shape;1130;p91"/>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91"/>
          <p:cNvSpPr/>
          <p:nvPr/>
        </p:nvSpPr>
        <p:spPr>
          <a:xfrm>
            <a:off x="1961875" y="4652953"/>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1"/>
          <p:cNvSpPr/>
          <p:nvPr/>
        </p:nvSpPr>
        <p:spPr>
          <a:xfrm>
            <a:off x="2856413" y="3039478"/>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3" name="Google Shape;1133;p91"/>
          <p:cNvPicPr preferRelativeResize="0"/>
          <p:nvPr/>
        </p:nvPicPr>
        <p:blipFill rotWithShape="1">
          <a:blip r:embed="rId4">
            <a:alphaModFix/>
          </a:blip>
          <a:srcRect b="5084" l="0" r="0" t="5084"/>
          <a:stretch/>
        </p:blipFill>
        <p:spPr>
          <a:xfrm>
            <a:off x="3025086" y="3194153"/>
            <a:ext cx="752400" cy="675900"/>
          </a:xfrm>
          <a:prstGeom prst="rect">
            <a:avLst/>
          </a:prstGeom>
          <a:noFill/>
          <a:ln>
            <a:noFill/>
          </a:ln>
        </p:spPr>
      </p:pic>
      <p:sp>
        <p:nvSpPr>
          <p:cNvPr id="1134" name="Google Shape;1134;p91"/>
          <p:cNvSpPr txBox="1"/>
          <p:nvPr/>
        </p:nvSpPr>
        <p:spPr>
          <a:xfrm>
            <a:off x="3794938" y="3144603"/>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135" name="Google Shape;1135;p91"/>
          <p:cNvSpPr txBox="1"/>
          <p:nvPr/>
        </p:nvSpPr>
        <p:spPr>
          <a:xfrm>
            <a:off x="4268600" y="3625553"/>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136" name="Google Shape;1136;p91"/>
          <p:cNvSpPr/>
          <p:nvPr/>
        </p:nvSpPr>
        <p:spPr>
          <a:xfrm>
            <a:off x="3290575" y="6376471"/>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7" name="Google Shape;1137;p91"/>
          <p:cNvPicPr preferRelativeResize="0"/>
          <p:nvPr/>
        </p:nvPicPr>
        <p:blipFill rotWithShape="1">
          <a:blip r:embed="rId4">
            <a:alphaModFix/>
          </a:blip>
          <a:srcRect b="5084" l="0" r="0" t="5084"/>
          <a:stretch/>
        </p:blipFill>
        <p:spPr>
          <a:xfrm>
            <a:off x="3421148" y="6551428"/>
            <a:ext cx="752400" cy="675900"/>
          </a:xfrm>
          <a:prstGeom prst="rect">
            <a:avLst/>
          </a:prstGeom>
          <a:noFill/>
          <a:ln>
            <a:noFill/>
          </a:ln>
        </p:spPr>
      </p:pic>
      <p:sp>
        <p:nvSpPr>
          <p:cNvPr id="1138" name="Google Shape;1138;p91"/>
          <p:cNvSpPr txBox="1"/>
          <p:nvPr/>
        </p:nvSpPr>
        <p:spPr>
          <a:xfrm>
            <a:off x="4168788" y="6397528"/>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139" name="Google Shape;1139;p91"/>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0" name="Google Shape;1140;p91"/>
          <p:cNvPicPr preferRelativeResize="0"/>
          <p:nvPr/>
        </p:nvPicPr>
        <p:blipFill rotWithShape="1">
          <a:blip r:embed="rId5">
            <a:alphaModFix/>
          </a:blip>
          <a:srcRect b="0" l="0" r="-21669" t="0"/>
          <a:stretch/>
        </p:blipFill>
        <p:spPr>
          <a:xfrm>
            <a:off x="1865900" y="2489862"/>
            <a:ext cx="2739686" cy="43097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9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GKE On-Prem is turn-key production-grade Kubernetes</a:t>
            </a:r>
            <a:endParaRPr sz="4500"/>
          </a:p>
        </p:txBody>
      </p:sp>
      <p:sp>
        <p:nvSpPr>
          <p:cNvPr id="1146" name="Google Shape;1146;p92"/>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92"/>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92"/>
          <p:cNvSpPr/>
          <p:nvPr/>
        </p:nvSpPr>
        <p:spPr>
          <a:xfrm>
            <a:off x="11718200" y="4652953"/>
            <a:ext cx="4937400" cy="3127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92"/>
          <p:cNvSpPr/>
          <p:nvPr/>
        </p:nvSpPr>
        <p:spPr>
          <a:xfrm>
            <a:off x="1961875" y="4652953"/>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92"/>
          <p:cNvSpPr/>
          <p:nvPr/>
        </p:nvSpPr>
        <p:spPr>
          <a:xfrm>
            <a:off x="2856413" y="3039478"/>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1" name="Google Shape;1151;p92"/>
          <p:cNvPicPr preferRelativeResize="0"/>
          <p:nvPr/>
        </p:nvPicPr>
        <p:blipFill rotWithShape="1">
          <a:blip r:embed="rId3">
            <a:alphaModFix/>
          </a:blip>
          <a:srcRect b="5084" l="0" r="0" t="5084"/>
          <a:stretch/>
        </p:blipFill>
        <p:spPr>
          <a:xfrm>
            <a:off x="3025086" y="3194153"/>
            <a:ext cx="752400" cy="675900"/>
          </a:xfrm>
          <a:prstGeom prst="rect">
            <a:avLst/>
          </a:prstGeom>
          <a:noFill/>
          <a:ln>
            <a:noFill/>
          </a:ln>
        </p:spPr>
      </p:pic>
      <p:sp>
        <p:nvSpPr>
          <p:cNvPr id="1152" name="Google Shape;1152;p92"/>
          <p:cNvSpPr txBox="1"/>
          <p:nvPr/>
        </p:nvSpPr>
        <p:spPr>
          <a:xfrm>
            <a:off x="3794938" y="3144603"/>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153" name="Google Shape;1153;p92"/>
          <p:cNvSpPr txBox="1"/>
          <p:nvPr/>
        </p:nvSpPr>
        <p:spPr>
          <a:xfrm>
            <a:off x="4268600" y="3625553"/>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154" name="Google Shape;1154;p92"/>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4043"/>
                </a:solidFill>
                <a:latin typeface="Roboto"/>
                <a:ea typeface="Roboto"/>
                <a:cs typeface="Roboto"/>
                <a:sym typeface="Roboto"/>
              </a:rPr>
              <a:t>On-prem data center</a:t>
            </a:r>
            <a:endParaRPr sz="2400">
              <a:solidFill>
                <a:srgbClr val="3C4043"/>
              </a:solidFill>
              <a:latin typeface="Roboto"/>
              <a:ea typeface="Roboto"/>
              <a:cs typeface="Roboto"/>
              <a:sym typeface="Roboto"/>
            </a:endParaRPr>
          </a:p>
        </p:txBody>
      </p:sp>
      <p:pic>
        <p:nvPicPr>
          <p:cNvPr id="1155" name="Google Shape;1155;p92"/>
          <p:cNvPicPr preferRelativeResize="0"/>
          <p:nvPr/>
        </p:nvPicPr>
        <p:blipFill>
          <a:blip r:embed="rId4">
            <a:alphaModFix/>
          </a:blip>
          <a:stretch>
            <a:fillRect/>
          </a:stretch>
        </p:blipFill>
        <p:spPr>
          <a:xfrm>
            <a:off x="11715750" y="2395728"/>
            <a:ext cx="365150" cy="591475"/>
          </a:xfrm>
          <a:prstGeom prst="rect">
            <a:avLst/>
          </a:prstGeom>
          <a:noFill/>
          <a:ln>
            <a:noFill/>
          </a:ln>
        </p:spPr>
      </p:pic>
      <p:sp>
        <p:nvSpPr>
          <p:cNvPr id="1156" name="Google Shape;1156;p92"/>
          <p:cNvSpPr/>
          <p:nvPr/>
        </p:nvSpPr>
        <p:spPr>
          <a:xfrm>
            <a:off x="3290575" y="6376471"/>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7" name="Google Shape;1157;p92"/>
          <p:cNvPicPr preferRelativeResize="0"/>
          <p:nvPr/>
        </p:nvPicPr>
        <p:blipFill rotWithShape="1">
          <a:blip r:embed="rId3">
            <a:alphaModFix/>
          </a:blip>
          <a:srcRect b="5084" l="0" r="0" t="5084"/>
          <a:stretch/>
        </p:blipFill>
        <p:spPr>
          <a:xfrm>
            <a:off x="3421148" y="6551428"/>
            <a:ext cx="752400" cy="675900"/>
          </a:xfrm>
          <a:prstGeom prst="rect">
            <a:avLst/>
          </a:prstGeom>
          <a:noFill/>
          <a:ln>
            <a:noFill/>
          </a:ln>
        </p:spPr>
      </p:pic>
      <p:sp>
        <p:nvSpPr>
          <p:cNvPr id="1158" name="Google Shape;1158;p92"/>
          <p:cNvSpPr/>
          <p:nvPr/>
        </p:nvSpPr>
        <p:spPr>
          <a:xfrm>
            <a:off x="13008800" y="6374721"/>
            <a:ext cx="239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9" name="Google Shape;1159;p92"/>
          <p:cNvPicPr preferRelativeResize="0"/>
          <p:nvPr/>
        </p:nvPicPr>
        <p:blipFill rotWithShape="1">
          <a:blip r:embed="rId5">
            <a:alphaModFix/>
          </a:blip>
          <a:srcRect b="4995" l="0" r="0" t="4995"/>
          <a:stretch/>
        </p:blipFill>
        <p:spPr>
          <a:xfrm>
            <a:off x="13182698" y="6542794"/>
            <a:ext cx="752400" cy="675900"/>
          </a:xfrm>
          <a:prstGeom prst="rect">
            <a:avLst/>
          </a:prstGeom>
          <a:noFill/>
          <a:ln>
            <a:noFill/>
          </a:ln>
        </p:spPr>
      </p:pic>
      <p:sp>
        <p:nvSpPr>
          <p:cNvPr id="1160" name="Google Shape;1160;p92"/>
          <p:cNvSpPr txBox="1"/>
          <p:nvPr/>
        </p:nvSpPr>
        <p:spPr>
          <a:xfrm>
            <a:off x="4168788" y="6397528"/>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161" name="Google Shape;1161;p92"/>
          <p:cNvSpPr txBox="1"/>
          <p:nvPr/>
        </p:nvSpPr>
        <p:spPr>
          <a:xfrm>
            <a:off x="13925213" y="6366453"/>
            <a:ext cx="13356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On-Prem</a:t>
            </a:r>
            <a:endParaRPr b="1" sz="1800">
              <a:solidFill>
                <a:srgbClr val="3C4043"/>
              </a:solidFill>
              <a:latin typeface="Google Sans"/>
              <a:ea typeface="Google Sans"/>
              <a:cs typeface="Google Sans"/>
              <a:sym typeface="Google Sans"/>
            </a:endParaRPr>
          </a:p>
        </p:txBody>
      </p:sp>
      <p:sp>
        <p:nvSpPr>
          <p:cNvPr id="1162" name="Google Shape;1162;p92"/>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92"/>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pic>
        <p:nvPicPr>
          <p:cNvPr id="1164" name="Google Shape;1164;p92"/>
          <p:cNvPicPr preferRelativeResize="0"/>
          <p:nvPr/>
        </p:nvPicPr>
        <p:blipFill rotWithShape="1">
          <a:blip r:embed="rId6">
            <a:alphaModFix/>
          </a:blip>
          <a:srcRect b="0" l="0" r="-21669" t="0"/>
          <a:stretch/>
        </p:blipFill>
        <p:spPr>
          <a:xfrm>
            <a:off x="1865900" y="2489862"/>
            <a:ext cx="2739686" cy="430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7"/>
          <p:cNvSpPr txBox="1"/>
          <p:nvPr/>
        </p:nvSpPr>
        <p:spPr>
          <a:xfrm>
            <a:off x="3213250" y="2885825"/>
            <a:ext cx="2005800" cy="4620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Web server</a:t>
            </a:r>
            <a:endParaRPr sz="2400">
              <a:solidFill>
                <a:schemeClr val="lt1"/>
              </a:solidFill>
              <a:latin typeface="Roboto"/>
              <a:ea typeface="Roboto"/>
              <a:cs typeface="Roboto"/>
              <a:sym typeface="Roboto"/>
            </a:endParaRPr>
          </a:p>
        </p:txBody>
      </p:sp>
      <p:sp>
        <p:nvSpPr>
          <p:cNvPr id="248" name="Google Shape;248;p57"/>
          <p:cNvSpPr txBox="1"/>
          <p:nvPr/>
        </p:nvSpPr>
        <p:spPr>
          <a:xfrm>
            <a:off x="5267597" y="2532575"/>
            <a:ext cx="1335000" cy="8151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Database</a:t>
            </a:r>
            <a:endParaRPr sz="2400">
              <a:solidFill>
                <a:schemeClr val="lt1"/>
              </a:solidFill>
              <a:latin typeface="Roboto"/>
              <a:ea typeface="Roboto"/>
              <a:cs typeface="Roboto"/>
              <a:sym typeface="Roboto"/>
            </a:endParaRPr>
          </a:p>
        </p:txBody>
      </p:sp>
      <p:sp>
        <p:nvSpPr>
          <p:cNvPr id="249" name="Google Shape;249;p57"/>
          <p:cNvSpPr txBox="1"/>
          <p:nvPr/>
        </p:nvSpPr>
        <p:spPr>
          <a:xfrm>
            <a:off x="6827650" y="2532575"/>
            <a:ext cx="1768500" cy="8151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Middleware</a:t>
            </a:r>
            <a:endParaRPr sz="2400">
              <a:solidFill>
                <a:schemeClr val="lt1"/>
              </a:solidFill>
              <a:latin typeface="Roboto"/>
              <a:ea typeface="Roboto"/>
              <a:cs typeface="Roboto"/>
              <a:sym typeface="Roboto"/>
            </a:endParaRPr>
          </a:p>
        </p:txBody>
      </p:sp>
      <p:sp>
        <p:nvSpPr>
          <p:cNvPr id="250" name="Google Shape;250;p57"/>
          <p:cNvSpPr/>
          <p:nvPr/>
        </p:nvSpPr>
        <p:spPr>
          <a:xfrm flipH="1">
            <a:off x="2874350" y="4179800"/>
            <a:ext cx="524700" cy="2935800"/>
          </a:xfrm>
          <a:prstGeom prst="rightBrace">
            <a:avLst>
              <a:gd fmla="val 8333" name="adj1"/>
              <a:gd fmla="val 50000" name="adj2"/>
            </a:avLst>
          </a:prstGeom>
          <a:noFill/>
          <a:ln cap="flat" cmpd="sng" w="381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7"/>
          <p:cNvSpPr txBox="1"/>
          <p:nvPr/>
        </p:nvSpPr>
        <p:spPr>
          <a:xfrm>
            <a:off x="1844350" y="5181368"/>
            <a:ext cx="1030200" cy="920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i="0" lang="en" sz="3000" u="none" cap="none" strike="noStrike">
                <a:solidFill>
                  <a:schemeClr val="lt1"/>
                </a:solidFill>
                <a:latin typeface="Roboto"/>
                <a:ea typeface="Roboto"/>
                <a:cs typeface="Roboto"/>
                <a:sym typeface="Roboto"/>
              </a:rPr>
              <a:t>VMs</a:t>
            </a:r>
            <a:endParaRPr i="0" sz="3000" u="none" cap="none" strike="noStrike">
              <a:solidFill>
                <a:schemeClr val="lt1"/>
              </a:solidFill>
              <a:latin typeface="Roboto"/>
              <a:ea typeface="Roboto"/>
              <a:cs typeface="Roboto"/>
              <a:sym typeface="Roboto"/>
            </a:endParaRPr>
          </a:p>
        </p:txBody>
      </p:sp>
      <p:sp>
        <p:nvSpPr>
          <p:cNvPr id="252" name="Google Shape;252;p57"/>
          <p:cNvSpPr/>
          <p:nvPr/>
        </p:nvSpPr>
        <p:spPr>
          <a:xfrm>
            <a:off x="3399038" y="8186450"/>
            <a:ext cx="5072100" cy="8532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Hardware</a:t>
            </a:r>
            <a:endParaRPr i="0" sz="3000" u="none" cap="none" strike="noStrike">
              <a:solidFill>
                <a:srgbClr val="FFFFFF"/>
              </a:solidFill>
              <a:latin typeface="Roboto"/>
              <a:ea typeface="Roboto"/>
              <a:cs typeface="Roboto"/>
              <a:sym typeface="Roboto"/>
            </a:endParaRPr>
          </a:p>
        </p:txBody>
      </p:sp>
      <p:sp>
        <p:nvSpPr>
          <p:cNvPr id="253" name="Google Shape;253;p57"/>
          <p:cNvSpPr/>
          <p:nvPr/>
        </p:nvSpPr>
        <p:spPr>
          <a:xfrm>
            <a:off x="3399038" y="7221631"/>
            <a:ext cx="5072100" cy="8532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Hypervisor</a:t>
            </a:r>
            <a:endParaRPr i="0" sz="3000" u="none" cap="none" strike="noStrike">
              <a:solidFill>
                <a:srgbClr val="FFFFFF"/>
              </a:solidFill>
              <a:latin typeface="Roboto"/>
              <a:ea typeface="Roboto"/>
              <a:cs typeface="Roboto"/>
              <a:sym typeface="Roboto"/>
            </a:endParaRPr>
          </a:p>
        </p:txBody>
      </p:sp>
      <p:sp>
        <p:nvSpPr>
          <p:cNvPr id="254" name="Google Shape;254;p57"/>
          <p:cNvSpPr/>
          <p:nvPr/>
        </p:nvSpPr>
        <p:spPr>
          <a:xfrm>
            <a:off x="5204471" y="4161113"/>
            <a:ext cx="1518600" cy="2935800"/>
          </a:xfrm>
          <a:prstGeom prst="rect">
            <a:avLst/>
          </a:prstGeom>
          <a:solidFill>
            <a:srgbClr val="FABB05"/>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55" name="Google Shape;255;p57"/>
          <p:cNvSpPr/>
          <p:nvPr/>
        </p:nvSpPr>
        <p:spPr>
          <a:xfrm>
            <a:off x="6952601" y="4161113"/>
            <a:ext cx="1518600" cy="2935800"/>
          </a:xfrm>
          <a:prstGeom prst="rect">
            <a:avLst/>
          </a:prstGeom>
          <a:solidFill>
            <a:srgbClr val="EA4335"/>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56" name="Google Shape;256;p57"/>
          <p:cNvSpPr/>
          <p:nvPr/>
        </p:nvSpPr>
        <p:spPr>
          <a:xfrm>
            <a:off x="5175890" y="3435213"/>
            <a:ext cx="1518600" cy="5835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57" name="Google Shape;257;p57"/>
          <p:cNvSpPr/>
          <p:nvPr/>
        </p:nvSpPr>
        <p:spPr>
          <a:xfrm>
            <a:off x="6952604" y="3435213"/>
            <a:ext cx="1518600" cy="5835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58" name="Google Shape;258;p57"/>
          <p:cNvSpPr/>
          <p:nvPr/>
        </p:nvSpPr>
        <p:spPr>
          <a:xfrm>
            <a:off x="2927071" y="7848839"/>
            <a:ext cx="1112259" cy="583598"/>
          </a:xfrm>
          <a:prstGeom prst="flowChartMagneticDisk">
            <a:avLst/>
          </a:prstGeom>
          <a:solidFill>
            <a:srgbClr val="B6D7A8"/>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59" name="Google Shape;259;p57"/>
          <p:cNvSpPr/>
          <p:nvPr/>
        </p:nvSpPr>
        <p:spPr>
          <a:xfrm>
            <a:off x="3456340" y="4178411"/>
            <a:ext cx="1518600" cy="2935800"/>
          </a:xfrm>
          <a:prstGeom prst="rect">
            <a:avLst/>
          </a:prstGeom>
          <a:solidFill>
            <a:srgbClr val="34A85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60" name="Google Shape;260;p57"/>
          <p:cNvSpPr/>
          <p:nvPr/>
        </p:nvSpPr>
        <p:spPr>
          <a:xfrm>
            <a:off x="3456340" y="3435213"/>
            <a:ext cx="1518600" cy="5835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61" name="Google Shape;261;p57"/>
          <p:cNvSpPr/>
          <p:nvPr/>
        </p:nvSpPr>
        <p:spPr>
          <a:xfrm>
            <a:off x="5301175" y="7848850"/>
            <a:ext cx="1336051" cy="574350"/>
          </a:xfrm>
          <a:prstGeom prst="flowChartMagneticDisk">
            <a:avLst/>
          </a:prstGeom>
          <a:solidFill>
            <a:srgbClr val="FFE599"/>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62" name="Google Shape;262;p57"/>
          <p:cNvSpPr/>
          <p:nvPr/>
        </p:nvSpPr>
        <p:spPr>
          <a:xfrm>
            <a:off x="7420618" y="7848850"/>
            <a:ext cx="1768557" cy="574350"/>
          </a:xfrm>
          <a:prstGeom prst="flowChartMagneticDisk">
            <a:avLst/>
          </a:prstGeom>
          <a:solidFill>
            <a:srgbClr val="EA9999"/>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63" name="Google Shape;263;p5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IaaS allows you to share resources by virtualizing </a:t>
            </a:r>
            <a:br>
              <a:rPr lang="en"/>
            </a:br>
            <a:r>
              <a:rPr lang="en"/>
              <a:t>the hardware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9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Marketplace applications are available to all clusters</a:t>
            </a:r>
            <a:endParaRPr/>
          </a:p>
        </p:txBody>
      </p:sp>
      <p:sp>
        <p:nvSpPr>
          <p:cNvPr id="1170" name="Google Shape;1170;p93"/>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93"/>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93"/>
          <p:cNvSpPr/>
          <p:nvPr/>
        </p:nvSpPr>
        <p:spPr>
          <a:xfrm>
            <a:off x="11718200" y="4652953"/>
            <a:ext cx="4937400" cy="3127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93"/>
          <p:cNvSpPr/>
          <p:nvPr/>
        </p:nvSpPr>
        <p:spPr>
          <a:xfrm>
            <a:off x="1961875" y="4652953"/>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93"/>
          <p:cNvSpPr/>
          <p:nvPr/>
        </p:nvSpPr>
        <p:spPr>
          <a:xfrm>
            <a:off x="4597050" y="4955566"/>
            <a:ext cx="20514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93"/>
          <p:cNvSpPr/>
          <p:nvPr/>
        </p:nvSpPr>
        <p:spPr>
          <a:xfrm>
            <a:off x="2856413" y="3039478"/>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76" name="Google Shape;1176;p93"/>
          <p:cNvPicPr preferRelativeResize="0"/>
          <p:nvPr/>
        </p:nvPicPr>
        <p:blipFill rotWithShape="1">
          <a:blip r:embed="rId3">
            <a:alphaModFix/>
          </a:blip>
          <a:srcRect b="5084" l="0" r="0" t="5084"/>
          <a:stretch/>
        </p:blipFill>
        <p:spPr>
          <a:xfrm>
            <a:off x="3025086" y="3194153"/>
            <a:ext cx="752400" cy="675900"/>
          </a:xfrm>
          <a:prstGeom prst="rect">
            <a:avLst/>
          </a:prstGeom>
          <a:noFill/>
          <a:ln>
            <a:noFill/>
          </a:ln>
        </p:spPr>
      </p:pic>
      <p:sp>
        <p:nvSpPr>
          <p:cNvPr id="1177" name="Google Shape;1177;p93"/>
          <p:cNvSpPr txBox="1"/>
          <p:nvPr/>
        </p:nvSpPr>
        <p:spPr>
          <a:xfrm>
            <a:off x="3794938" y="3144603"/>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178" name="Google Shape;1178;p93"/>
          <p:cNvSpPr/>
          <p:nvPr/>
        </p:nvSpPr>
        <p:spPr>
          <a:xfrm>
            <a:off x="11888650" y="4955566"/>
            <a:ext cx="2209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93"/>
          <p:cNvSpPr txBox="1"/>
          <p:nvPr/>
        </p:nvSpPr>
        <p:spPr>
          <a:xfrm>
            <a:off x="5515695" y="4985178"/>
            <a:ext cx="1383600" cy="913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Anthos </a:t>
            </a:r>
            <a:endParaRPr b="1" sz="1800">
              <a:solidFill>
                <a:srgbClr val="3C4043"/>
              </a:solidFill>
              <a:latin typeface="Google Sans"/>
              <a:ea typeface="Google Sans"/>
              <a:cs typeface="Google Sans"/>
              <a:sym typeface="Google Sans"/>
            </a:endParaRPr>
          </a:p>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Service </a:t>
            </a:r>
            <a:br>
              <a:rPr b="1" lang="en" sz="1800">
                <a:solidFill>
                  <a:srgbClr val="3C4043"/>
                </a:solidFill>
                <a:latin typeface="Google Sans"/>
                <a:ea typeface="Google Sans"/>
                <a:cs typeface="Google Sans"/>
                <a:sym typeface="Google Sans"/>
              </a:rPr>
            </a:br>
            <a:r>
              <a:rPr b="1" lang="en" sz="1800">
                <a:solidFill>
                  <a:srgbClr val="3C4043"/>
                </a:solidFill>
                <a:latin typeface="Google Sans"/>
                <a:ea typeface="Google Sans"/>
                <a:cs typeface="Google Sans"/>
                <a:sym typeface="Google Sans"/>
              </a:rPr>
              <a:t>Mesh</a:t>
            </a:r>
            <a:endParaRPr b="1" sz="1800">
              <a:solidFill>
                <a:srgbClr val="3C4043"/>
              </a:solidFill>
              <a:latin typeface="Google Sans"/>
              <a:ea typeface="Google Sans"/>
              <a:cs typeface="Google Sans"/>
              <a:sym typeface="Google Sans"/>
            </a:endParaRPr>
          </a:p>
        </p:txBody>
      </p:sp>
      <p:sp>
        <p:nvSpPr>
          <p:cNvPr id="1180" name="Google Shape;1180;p93"/>
          <p:cNvSpPr txBox="1"/>
          <p:nvPr/>
        </p:nvSpPr>
        <p:spPr>
          <a:xfrm>
            <a:off x="12625263" y="4985166"/>
            <a:ext cx="15087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Istio Open </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Source</a:t>
            </a:r>
            <a:endParaRPr b="1" sz="1800">
              <a:solidFill>
                <a:srgbClr val="3C4043"/>
              </a:solidFill>
              <a:latin typeface="Google Sans"/>
              <a:ea typeface="Google Sans"/>
              <a:cs typeface="Google Sans"/>
              <a:sym typeface="Google Sans"/>
            </a:endParaRPr>
          </a:p>
        </p:txBody>
      </p:sp>
      <p:sp>
        <p:nvSpPr>
          <p:cNvPr id="1181" name="Google Shape;1181;p93"/>
          <p:cNvSpPr txBox="1"/>
          <p:nvPr/>
        </p:nvSpPr>
        <p:spPr>
          <a:xfrm>
            <a:off x="5077375" y="570877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sp>
        <p:nvSpPr>
          <p:cNvPr id="1182" name="Google Shape;1182;p93"/>
          <p:cNvSpPr txBox="1"/>
          <p:nvPr/>
        </p:nvSpPr>
        <p:spPr>
          <a:xfrm>
            <a:off x="4268600" y="3625553"/>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183" name="Google Shape;1183;p93"/>
          <p:cNvSpPr txBox="1"/>
          <p:nvPr/>
        </p:nvSpPr>
        <p:spPr>
          <a:xfrm>
            <a:off x="12434775" y="570582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pic>
        <p:nvPicPr>
          <p:cNvPr id="1184" name="Google Shape;1184;p93"/>
          <p:cNvPicPr preferRelativeResize="0"/>
          <p:nvPr/>
        </p:nvPicPr>
        <p:blipFill rotWithShape="1">
          <a:blip r:embed="rId4">
            <a:alphaModFix/>
          </a:blip>
          <a:srcRect b="0" l="0" r="0" t="0"/>
          <a:stretch/>
        </p:blipFill>
        <p:spPr>
          <a:xfrm>
            <a:off x="12008349" y="5119653"/>
            <a:ext cx="526949" cy="785100"/>
          </a:xfrm>
          <a:prstGeom prst="rect">
            <a:avLst/>
          </a:prstGeom>
          <a:noFill/>
          <a:ln>
            <a:noFill/>
          </a:ln>
        </p:spPr>
      </p:pic>
      <p:sp>
        <p:nvSpPr>
          <p:cNvPr id="1185" name="Google Shape;1185;p93"/>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4043"/>
                </a:solidFill>
                <a:latin typeface="Roboto"/>
                <a:ea typeface="Roboto"/>
                <a:cs typeface="Roboto"/>
                <a:sym typeface="Roboto"/>
              </a:rPr>
              <a:t>On-prem data center</a:t>
            </a:r>
            <a:endParaRPr sz="2400">
              <a:solidFill>
                <a:srgbClr val="3C4043"/>
              </a:solidFill>
              <a:latin typeface="Roboto"/>
              <a:ea typeface="Roboto"/>
              <a:cs typeface="Roboto"/>
              <a:sym typeface="Roboto"/>
            </a:endParaRPr>
          </a:p>
        </p:txBody>
      </p:sp>
      <p:pic>
        <p:nvPicPr>
          <p:cNvPr id="1186" name="Google Shape;1186;p93"/>
          <p:cNvPicPr preferRelativeResize="0"/>
          <p:nvPr/>
        </p:nvPicPr>
        <p:blipFill>
          <a:blip r:embed="rId5">
            <a:alphaModFix/>
          </a:blip>
          <a:stretch>
            <a:fillRect/>
          </a:stretch>
        </p:blipFill>
        <p:spPr>
          <a:xfrm>
            <a:off x="11715750" y="2395728"/>
            <a:ext cx="365150" cy="591475"/>
          </a:xfrm>
          <a:prstGeom prst="rect">
            <a:avLst/>
          </a:prstGeom>
          <a:noFill/>
          <a:ln>
            <a:noFill/>
          </a:ln>
        </p:spPr>
      </p:pic>
      <p:cxnSp>
        <p:nvCxnSpPr>
          <p:cNvPr id="1187" name="Google Shape;1187;p93"/>
          <p:cNvCxnSpPr>
            <a:stCxn id="1188" idx="1"/>
            <a:endCxn id="1189" idx="3"/>
          </p:cNvCxnSpPr>
          <p:nvPr/>
        </p:nvCxnSpPr>
        <p:spPr>
          <a:xfrm rot="10800000">
            <a:off x="5686925" y="6952471"/>
            <a:ext cx="2051100" cy="0"/>
          </a:xfrm>
          <a:prstGeom prst="straightConnector1">
            <a:avLst/>
          </a:prstGeom>
          <a:noFill/>
          <a:ln cap="flat" cmpd="sng" w="38100">
            <a:solidFill>
              <a:srgbClr val="434343"/>
            </a:solidFill>
            <a:prstDash val="solid"/>
            <a:round/>
            <a:headEnd len="med" w="med" type="none"/>
            <a:tailEnd len="med" w="med" type="triangle"/>
          </a:ln>
        </p:spPr>
      </p:cxnSp>
      <p:sp>
        <p:nvSpPr>
          <p:cNvPr id="1188" name="Google Shape;1188;p93"/>
          <p:cNvSpPr/>
          <p:nvPr/>
        </p:nvSpPr>
        <p:spPr>
          <a:xfrm>
            <a:off x="7738025" y="6376471"/>
            <a:ext cx="323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0" name="Google Shape;1190;p93"/>
          <p:cNvPicPr preferRelativeResize="0"/>
          <p:nvPr/>
        </p:nvPicPr>
        <p:blipFill rotWithShape="1">
          <a:blip r:embed="rId6">
            <a:alphaModFix/>
          </a:blip>
          <a:srcRect b="5341" l="0" r="0" t="5341"/>
          <a:stretch/>
        </p:blipFill>
        <p:spPr>
          <a:xfrm>
            <a:off x="7940643" y="6466594"/>
            <a:ext cx="752400" cy="672000"/>
          </a:xfrm>
          <a:prstGeom prst="rect">
            <a:avLst/>
          </a:prstGeom>
          <a:noFill/>
          <a:ln>
            <a:noFill/>
          </a:ln>
        </p:spPr>
      </p:pic>
      <p:sp>
        <p:nvSpPr>
          <p:cNvPr id="1189" name="Google Shape;1189;p93"/>
          <p:cNvSpPr/>
          <p:nvPr/>
        </p:nvSpPr>
        <p:spPr>
          <a:xfrm>
            <a:off x="3290575" y="6376471"/>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1" name="Google Shape;1191;p93"/>
          <p:cNvPicPr preferRelativeResize="0"/>
          <p:nvPr/>
        </p:nvPicPr>
        <p:blipFill rotWithShape="1">
          <a:blip r:embed="rId3">
            <a:alphaModFix/>
          </a:blip>
          <a:srcRect b="5084" l="0" r="0" t="5084"/>
          <a:stretch/>
        </p:blipFill>
        <p:spPr>
          <a:xfrm>
            <a:off x="3421148" y="6542794"/>
            <a:ext cx="752400" cy="675900"/>
          </a:xfrm>
          <a:prstGeom prst="rect">
            <a:avLst/>
          </a:prstGeom>
          <a:noFill/>
          <a:ln>
            <a:noFill/>
          </a:ln>
        </p:spPr>
      </p:pic>
      <p:sp>
        <p:nvSpPr>
          <p:cNvPr id="1192" name="Google Shape;1192;p93"/>
          <p:cNvSpPr/>
          <p:nvPr/>
        </p:nvSpPr>
        <p:spPr>
          <a:xfrm>
            <a:off x="13008800" y="6374721"/>
            <a:ext cx="239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93" name="Google Shape;1193;p93"/>
          <p:cNvPicPr preferRelativeResize="0"/>
          <p:nvPr/>
        </p:nvPicPr>
        <p:blipFill rotWithShape="1">
          <a:blip r:embed="rId7">
            <a:alphaModFix/>
          </a:blip>
          <a:srcRect b="4995" l="0" r="0" t="4995"/>
          <a:stretch/>
        </p:blipFill>
        <p:spPr>
          <a:xfrm>
            <a:off x="13182698" y="6542794"/>
            <a:ext cx="752400" cy="675900"/>
          </a:xfrm>
          <a:prstGeom prst="rect">
            <a:avLst/>
          </a:prstGeom>
          <a:noFill/>
          <a:ln>
            <a:noFill/>
          </a:ln>
        </p:spPr>
      </p:pic>
      <p:cxnSp>
        <p:nvCxnSpPr>
          <p:cNvPr id="1194" name="Google Shape;1194;p93"/>
          <p:cNvCxnSpPr>
            <a:stCxn id="1188" idx="3"/>
            <a:endCxn id="1192" idx="1"/>
          </p:cNvCxnSpPr>
          <p:nvPr/>
        </p:nvCxnSpPr>
        <p:spPr>
          <a:xfrm flipH="1" rot="10800000">
            <a:off x="10973825" y="6950671"/>
            <a:ext cx="2034900" cy="1800"/>
          </a:xfrm>
          <a:prstGeom prst="straightConnector1">
            <a:avLst/>
          </a:prstGeom>
          <a:noFill/>
          <a:ln cap="flat" cmpd="sng" w="38100">
            <a:solidFill>
              <a:srgbClr val="434343"/>
            </a:solidFill>
            <a:prstDash val="solid"/>
            <a:round/>
            <a:headEnd len="med" w="med" type="none"/>
            <a:tailEnd len="med" w="med" type="triangle"/>
          </a:ln>
        </p:spPr>
      </p:cxnSp>
      <p:sp>
        <p:nvSpPr>
          <p:cNvPr id="1195" name="Google Shape;1195;p93"/>
          <p:cNvSpPr txBox="1"/>
          <p:nvPr/>
        </p:nvSpPr>
        <p:spPr>
          <a:xfrm>
            <a:off x="8815488" y="6391396"/>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Marketplace</a:t>
            </a:r>
            <a:endParaRPr b="1" sz="1800">
              <a:solidFill>
                <a:srgbClr val="3C4043"/>
              </a:solidFill>
              <a:latin typeface="Google Sans"/>
              <a:ea typeface="Google Sans"/>
              <a:cs typeface="Google Sans"/>
              <a:sym typeface="Google Sans"/>
            </a:endParaRPr>
          </a:p>
        </p:txBody>
      </p:sp>
      <p:sp>
        <p:nvSpPr>
          <p:cNvPr id="1196" name="Google Shape;1196;p93"/>
          <p:cNvSpPr txBox="1"/>
          <p:nvPr/>
        </p:nvSpPr>
        <p:spPr>
          <a:xfrm>
            <a:off x="4168788" y="6397528"/>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197" name="Google Shape;1197;p93"/>
          <p:cNvSpPr txBox="1"/>
          <p:nvPr/>
        </p:nvSpPr>
        <p:spPr>
          <a:xfrm>
            <a:off x="13925213" y="6366453"/>
            <a:ext cx="13356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On-Prem</a:t>
            </a:r>
            <a:endParaRPr b="1" sz="1800">
              <a:solidFill>
                <a:srgbClr val="3C4043"/>
              </a:solidFill>
              <a:latin typeface="Google Sans"/>
              <a:ea typeface="Google Sans"/>
              <a:cs typeface="Google Sans"/>
              <a:sym typeface="Google Sans"/>
            </a:endParaRPr>
          </a:p>
        </p:txBody>
      </p:sp>
      <p:sp>
        <p:nvSpPr>
          <p:cNvPr id="1198" name="Google Shape;1198;p93"/>
          <p:cNvSpPr txBox="1"/>
          <p:nvPr/>
        </p:nvSpPr>
        <p:spPr>
          <a:xfrm>
            <a:off x="8584325" y="7108278"/>
            <a:ext cx="23706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3</a:t>
            </a:r>
            <a:r>
              <a:rPr baseline="30000" lang="en" sz="1800">
                <a:solidFill>
                  <a:srgbClr val="3C4043"/>
                </a:solidFill>
                <a:latin typeface="Roboto"/>
                <a:ea typeface="Roboto"/>
                <a:cs typeface="Roboto"/>
                <a:sym typeface="Roboto"/>
              </a:rPr>
              <a:t>rd</a:t>
            </a:r>
            <a:r>
              <a:rPr lang="en" sz="1800">
                <a:solidFill>
                  <a:srgbClr val="3C4043"/>
                </a:solidFill>
                <a:latin typeface="Roboto"/>
                <a:ea typeface="Roboto"/>
                <a:cs typeface="Roboto"/>
                <a:sym typeface="Roboto"/>
              </a:rPr>
              <a:t>-party integrations</a:t>
            </a:r>
            <a:endParaRPr sz="1800">
              <a:solidFill>
                <a:srgbClr val="3C4043"/>
              </a:solidFill>
              <a:latin typeface="Roboto"/>
              <a:ea typeface="Roboto"/>
              <a:cs typeface="Roboto"/>
              <a:sym typeface="Roboto"/>
            </a:endParaRPr>
          </a:p>
        </p:txBody>
      </p:sp>
      <p:sp>
        <p:nvSpPr>
          <p:cNvPr id="1199" name="Google Shape;1199;p93"/>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93"/>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pic>
        <p:nvPicPr>
          <p:cNvPr id="1201" name="Google Shape;1201;p93"/>
          <p:cNvPicPr preferRelativeResize="0"/>
          <p:nvPr/>
        </p:nvPicPr>
        <p:blipFill rotWithShape="1">
          <a:blip r:embed="rId8">
            <a:alphaModFix/>
          </a:blip>
          <a:srcRect b="0" l="0" r="-21669" t="0"/>
          <a:stretch/>
        </p:blipFill>
        <p:spPr>
          <a:xfrm>
            <a:off x="1865900" y="2489862"/>
            <a:ext cx="2739686" cy="430973"/>
          </a:xfrm>
          <a:prstGeom prst="rect">
            <a:avLst/>
          </a:prstGeom>
          <a:noFill/>
          <a:ln>
            <a:noFill/>
          </a:ln>
        </p:spPr>
      </p:pic>
      <p:pic>
        <p:nvPicPr>
          <p:cNvPr id="1202" name="Google Shape;1202;p93"/>
          <p:cNvPicPr preferRelativeResize="0"/>
          <p:nvPr/>
        </p:nvPicPr>
        <p:blipFill>
          <a:blip r:embed="rId9">
            <a:alphaModFix/>
          </a:blip>
          <a:stretch>
            <a:fillRect/>
          </a:stretch>
        </p:blipFill>
        <p:spPr>
          <a:xfrm>
            <a:off x="4706225" y="5103600"/>
            <a:ext cx="676655" cy="67665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9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Service Meshes make apps more secure &amp; observable</a:t>
            </a:r>
            <a:endParaRPr sz="4500"/>
          </a:p>
        </p:txBody>
      </p:sp>
      <p:sp>
        <p:nvSpPr>
          <p:cNvPr id="1208" name="Google Shape;1208;p94"/>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94"/>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4"/>
          <p:cNvSpPr/>
          <p:nvPr/>
        </p:nvSpPr>
        <p:spPr>
          <a:xfrm>
            <a:off x="11718200" y="4652953"/>
            <a:ext cx="4937400" cy="3127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94"/>
          <p:cNvSpPr/>
          <p:nvPr/>
        </p:nvSpPr>
        <p:spPr>
          <a:xfrm>
            <a:off x="1961875" y="4652953"/>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2" name="Google Shape;1212;p94"/>
          <p:cNvCxnSpPr>
            <a:stCxn id="1213" idx="1"/>
          </p:cNvCxnSpPr>
          <p:nvPr/>
        </p:nvCxnSpPr>
        <p:spPr>
          <a:xfrm rot="10800000">
            <a:off x="6664625" y="5420453"/>
            <a:ext cx="1073400" cy="1800"/>
          </a:xfrm>
          <a:prstGeom prst="straightConnector1">
            <a:avLst/>
          </a:prstGeom>
          <a:noFill/>
          <a:ln cap="flat" cmpd="sng" w="28575">
            <a:solidFill>
              <a:srgbClr val="434343"/>
            </a:solidFill>
            <a:prstDash val="dash"/>
            <a:round/>
            <a:headEnd len="med" w="med" type="none"/>
            <a:tailEnd len="med" w="med" type="triangle"/>
          </a:ln>
        </p:spPr>
      </p:cxnSp>
      <p:sp>
        <p:nvSpPr>
          <p:cNvPr id="1213" name="Google Shape;1213;p94"/>
          <p:cNvSpPr/>
          <p:nvPr/>
        </p:nvSpPr>
        <p:spPr>
          <a:xfrm>
            <a:off x="7738025" y="4845053"/>
            <a:ext cx="3235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4" name="Google Shape;1214;p94"/>
          <p:cNvPicPr preferRelativeResize="0"/>
          <p:nvPr/>
        </p:nvPicPr>
        <p:blipFill rotWithShape="1">
          <a:blip r:embed="rId3">
            <a:alphaModFix/>
          </a:blip>
          <a:srcRect b="0" l="0" r="0" t="0"/>
          <a:stretch/>
        </p:blipFill>
        <p:spPr>
          <a:xfrm>
            <a:off x="7940643" y="4949465"/>
            <a:ext cx="752401" cy="752401"/>
          </a:xfrm>
          <a:prstGeom prst="rect">
            <a:avLst/>
          </a:prstGeom>
          <a:noFill/>
          <a:ln>
            <a:noFill/>
          </a:ln>
        </p:spPr>
      </p:pic>
      <p:sp>
        <p:nvSpPr>
          <p:cNvPr id="1215" name="Google Shape;1215;p94"/>
          <p:cNvSpPr/>
          <p:nvPr/>
        </p:nvSpPr>
        <p:spPr>
          <a:xfrm>
            <a:off x="4597050" y="4955566"/>
            <a:ext cx="20514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4"/>
          <p:cNvSpPr/>
          <p:nvPr/>
        </p:nvSpPr>
        <p:spPr>
          <a:xfrm>
            <a:off x="2856413" y="3039478"/>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7" name="Google Shape;1217;p94"/>
          <p:cNvPicPr preferRelativeResize="0"/>
          <p:nvPr/>
        </p:nvPicPr>
        <p:blipFill rotWithShape="1">
          <a:blip r:embed="rId4">
            <a:alphaModFix/>
          </a:blip>
          <a:srcRect b="5084" l="0" r="0" t="5084"/>
          <a:stretch/>
        </p:blipFill>
        <p:spPr>
          <a:xfrm>
            <a:off x="3025086" y="3194153"/>
            <a:ext cx="752400" cy="675900"/>
          </a:xfrm>
          <a:prstGeom prst="rect">
            <a:avLst/>
          </a:prstGeom>
          <a:noFill/>
          <a:ln>
            <a:noFill/>
          </a:ln>
        </p:spPr>
      </p:pic>
      <p:sp>
        <p:nvSpPr>
          <p:cNvPr id="1218" name="Google Shape;1218;p94"/>
          <p:cNvSpPr txBox="1"/>
          <p:nvPr/>
        </p:nvSpPr>
        <p:spPr>
          <a:xfrm>
            <a:off x="3794938" y="3144603"/>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219" name="Google Shape;1219;p94"/>
          <p:cNvSpPr txBox="1"/>
          <p:nvPr/>
        </p:nvSpPr>
        <p:spPr>
          <a:xfrm>
            <a:off x="8815475" y="4868916"/>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Interconnect</a:t>
            </a:r>
            <a:endParaRPr b="1" sz="1800">
              <a:solidFill>
                <a:srgbClr val="3C4043"/>
              </a:solidFill>
              <a:latin typeface="Google Sans"/>
              <a:ea typeface="Google Sans"/>
              <a:cs typeface="Google Sans"/>
              <a:sym typeface="Google Sans"/>
            </a:endParaRPr>
          </a:p>
        </p:txBody>
      </p:sp>
      <p:sp>
        <p:nvSpPr>
          <p:cNvPr id="1220" name="Google Shape;1220;p94"/>
          <p:cNvSpPr/>
          <p:nvPr/>
        </p:nvSpPr>
        <p:spPr>
          <a:xfrm>
            <a:off x="11888650" y="4955566"/>
            <a:ext cx="2209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1" name="Google Shape;1221;p94"/>
          <p:cNvCxnSpPr>
            <a:stCxn id="1213" idx="3"/>
          </p:cNvCxnSpPr>
          <p:nvPr/>
        </p:nvCxnSpPr>
        <p:spPr>
          <a:xfrm flipH="1" rot="10800000">
            <a:off x="10973825" y="5416853"/>
            <a:ext cx="908400" cy="5400"/>
          </a:xfrm>
          <a:prstGeom prst="straightConnector1">
            <a:avLst/>
          </a:prstGeom>
          <a:noFill/>
          <a:ln cap="flat" cmpd="sng" w="28575">
            <a:solidFill>
              <a:srgbClr val="434343"/>
            </a:solidFill>
            <a:prstDash val="dash"/>
            <a:round/>
            <a:headEnd len="med" w="med" type="none"/>
            <a:tailEnd len="med" w="med" type="triangle"/>
          </a:ln>
        </p:spPr>
      </p:cxnSp>
      <p:sp>
        <p:nvSpPr>
          <p:cNvPr id="1222" name="Google Shape;1222;p94"/>
          <p:cNvSpPr txBox="1"/>
          <p:nvPr/>
        </p:nvSpPr>
        <p:spPr>
          <a:xfrm>
            <a:off x="5515695" y="4985178"/>
            <a:ext cx="1383600" cy="913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Anthos </a:t>
            </a:r>
            <a:endParaRPr b="1" sz="1800">
              <a:solidFill>
                <a:srgbClr val="3C4043"/>
              </a:solidFill>
              <a:latin typeface="Google Sans"/>
              <a:ea typeface="Google Sans"/>
              <a:cs typeface="Google Sans"/>
              <a:sym typeface="Google Sans"/>
            </a:endParaRPr>
          </a:p>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Service </a:t>
            </a:r>
            <a:br>
              <a:rPr b="1" lang="en" sz="1800">
                <a:solidFill>
                  <a:srgbClr val="3C4043"/>
                </a:solidFill>
                <a:latin typeface="Google Sans"/>
                <a:ea typeface="Google Sans"/>
                <a:cs typeface="Google Sans"/>
                <a:sym typeface="Google Sans"/>
              </a:rPr>
            </a:br>
            <a:r>
              <a:rPr b="1" lang="en" sz="1800">
                <a:solidFill>
                  <a:srgbClr val="3C4043"/>
                </a:solidFill>
                <a:latin typeface="Google Sans"/>
                <a:ea typeface="Google Sans"/>
                <a:cs typeface="Google Sans"/>
                <a:sym typeface="Google Sans"/>
              </a:rPr>
              <a:t>Mesh</a:t>
            </a:r>
            <a:endParaRPr b="1" sz="1800">
              <a:solidFill>
                <a:srgbClr val="3C4043"/>
              </a:solidFill>
              <a:latin typeface="Google Sans"/>
              <a:ea typeface="Google Sans"/>
              <a:cs typeface="Google Sans"/>
              <a:sym typeface="Google Sans"/>
            </a:endParaRPr>
          </a:p>
        </p:txBody>
      </p:sp>
      <p:sp>
        <p:nvSpPr>
          <p:cNvPr id="1223" name="Google Shape;1223;p94"/>
          <p:cNvSpPr txBox="1"/>
          <p:nvPr/>
        </p:nvSpPr>
        <p:spPr>
          <a:xfrm>
            <a:off x="12625263" y="4985166"/>
            <a:ext cx="15087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Istio Open </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Source</a:t>
            </a:r>
            <a:endParaRPr b="1" sz="1800">
              <a:solidFill>
                <a:srgbClr val="3C4043"/>
              </a:solidFill>
              <a:latin typeface="Google Sans"/>
              <a:ea typeface="Google Sans"/>
              <a:cs typeface="Google Sans"/>
              <a:sym typeface="Google Sans"/>
            </a:endParaRPr>
          </a:p>
        </p:txBody>
      </p:sp>
      <p:sp>
        <p:nvSpPr>
          <p:cNvPr id="1224" name="Google Shape;1224;p94"/>
          <p:cNvSpPr txBox="1"/>
          <p:nvPr/>
        </p:nvSpPr>
        <p:spPr>
          <a:xfrm>
            <a:off x="5077375" y="570877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sp>
        <p:nvSpPr>
          <p:cNvPr id="1225" name="Google Shape;1225;p94"/>
          <p:cNvSpPr txBox="1"/>
          <p:nvPr/>
        </p:nvSpPr>
        <p:spPr>
          <a:xfrm>
            <a:off x="4268600" y="3625553"/>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226" name="Google Shape;1226;p94"/>
          <p:cNvSpPr txBox="1"/>
          <p:nvPr/>
        </p:nvSpPr>
        <p:spPr>
          <a:xfrm>
            <a:off x="12434775" y="570582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pic>
        <p:nvPicPr>
          <p:cNvPr id="1227" name="Google Shape;1227;p94"/>
          <p:cNvPicPr preferRelativeResize="0"/>
          <p:nvPr/>
        </p:nvPicPr>
        <p:blipFill rotWithShape="1">
          <a:blip r:embed="rId5">
            <a:alphaModFix/>
          </a:blip>
          <a:srcRect b="0" l="0" r="0" t="0"/>
          <a:stretch/>
        </p:blipFill>
        <p:spPr>
          <a:xfrm>
            <a:off x="12008349" y="5119653"/>
            <a:ext cx="526949" cy="785100"/>
          </a:xfrm>
          <a:prstGeom prst="rect">
            <a:avLst/>
          </a:prstGeom>
          <a:noFill/>
          <a:ln>
            <a:noFill/>
          </a:ln>
        </p:spPr>
      </p:pic>
      <p:sp>
        <p:nvSpPr>
          <p:cNvPr id="1228" name="Google Shape;1228;p94"/>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4043"/>
                </a:solidFill>
                <a:latin typeface="Roboto"/>
                <a:ea typeface="Roboto"/>
                <a:cs typeface="Roboto"/>
                <a:sym typeface="Roboto"/>
              </a:rPr>
              <a:t>On-prem data center</a:t>
            </a:r>
            <a:endParaRPr sz="2400">
              <a:solidFill>
                <a:srgbClr val="3C4043"/>
              </a:solidFill>
              <a:latin typeface="Roboto"/>
              <a:ea typeface="Roboto"/>
              <a:cs typeface="Roboto"/>
              <a:sym typeface="Roboto"/>
            </a:endParaRPr>
          </a:p>
        </p:txBody>
      </p:sp>
      <p:pic>
        <p:nvPicPr>
          <p:cNvPr id="1229" name="Google Shape;1229;p94"/>
          <p:cNvPicPr preferRelativeResize="0"/>
          <p:nvPr/>
        </p:nvPicPr>
        <p:blipFill>
          <a:blip r:embed="rId6">
            <a:alphaModFix/>
          </a:blip>
          <a:stretch>
            <a:fillRect/>
          </a:stretch>
        </p:blipFill>
        <p:spPr>
          <a:xfrm>
            <a:off x="11715750" y="2395728"/>
            <a:ext cx="365150" cy="591475"/>
          </a:xfrm>
          <a:prstGeom prst="rect">
            <a:avLst/>
          </a:prstGeom>
          <a:noFill/>
          <a:ln>
            <a:noFill/>
          </a:ln>
        </p:spPr>
      </p:pic>
      <p:cxnSp>
        <p:nvCxnSpPr>
          <p:cNvPr id="1230" name="Google Shape;1230;p94"/>
          <p:cNvCxnSpPr>
            <a:stCxn id="1231" idx="1"/>
            <a:endCxn id="1232" idx="3"/>
          </p:cNvCxnSpPr>
          <p:nvPr/>
        </p:nvCxnSpPr>
        <p:spPr>
          <a:xfrm rot="10800000">
            <a:off x="5686925" y="6952471"/>
            <a:ext cx="2051100" cy="0"/>
          </a:xfrm>
          <a:prstGeom prst="straightConnector1">
            <a:avLst/>
          </a:prstGeom>
          <a:noFill/>
          <a:ln cap="flat" cmpd="sng" w="38100">
            <a:solidFill>
              <a:srgbClr val="434343"/>
            </a:solidFill>
            <a:prstDash val="solid"/>
            <a:round/>
            <a:headEnd len="med" w="med" type="none"/>
            <a:tailEnd len="med" w="med" type="triangle"/>
          </a:ln>
        </p:spPr>
      </p:cxnSp>
      <p:sp>
        <p:nvSpPr>
          <p:cNvPr id="1231" name="Google Shape;1231;p94"/>
          <p:cNvSpPr/>
          <p:nvPr/>
        </p:nvSpPr>
        <p:spPr>
          <a:xfrm>
            <a:off x="7738025" y="6376471"/>
            <a:ext cx="323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3" name="Google Shape;1233;p94"/>
          <p:cNvPicPr preferRelativeResize="0"/>
          <p:nvPr/>
        </p:nvPicPr>
        <p:blipFill rotWithShape="1">
          <a:blip r:embed="rId7">
            <a:alphaModFix/>
          </a:blip>
          <a:srcRect b="5341" l="0" r="0" t="5341"/>
          <a:stretch/>
        </p:blipFill>
        <p:spPr>
          <a:xfrm>
            <a:off x="7940643" y="6466594"/>
            <a:ext cx="752400" cy="672000"/>
          </a:xfrm>
          <a:prstGeom prst="rect">
            <a:avLst/>
          </a:prstGeom>
          <a:noFill/>
          <a:ln>
            <a:noFill/>
          </a:ln>
        </p:spPr>
      </p:pic>
      <p:sp>
        <p:nvSpPr>
          <p:cNvPr id="1232" name="Google Shape;1232;p94"/>
          <p:cNvSpPr/>
          <p:nvPr/>
        </p:nvSpPr>
        <p:spPr>
          <a:xfrm>
            <a:off x="3290575" y="6376471"/>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4" name="Google Shape;1234;p94"/>
          <p:cNvPicPr preferRelativeResize="0"/>
          <p:nvPr/>
        </p:nvPicPr>
        <p:blipFill rotWithShape="1">
          <a:blip r:embed="rId8">
            <a:alphaModFix/>
          </a:blip>
          <a:srcRect b="4995" l="0" r="0" t="4995"/>
          <a:stretch/>
        </p:blipFill>
        <p:spPr>
          <a:xfrm>
            <a:off x="3421148" y="6542794"/>
            <a:ext cx="752400" cy="675900"/>
          </a:xfrm>
          <a:prstGeom prst="rect">
            <a:avLst/>
          </a:prstGeom>
          <a:noFill/>
          <a:ln>
            <a:noFill/>
          </a:ln>
        </p:spPr>
      </p:pic>
      <p:sp>
        <p:nvSpPr>
          <p:cNvPr id="1235" name="Google Shape;1235;p94"/>
          <p:cNvSpPr/>
          <p:nvPr/>
        </p:nvSpPr>
        <p:spPr>
          <a:xfrm>
            <a:off x="13008800" y="6374721"/>
            <a:ext cx="239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6" name="Google Shape;1236;p94"/>
          <p:cNvPicPr preferRelativeResize="0"/>
          <p:nvPr/>
        </p:nvPicPr>
        <p:blipFill rotWithShape="1">
          <a:blip r:embed="rId8">
            <a:alphaModFix/>
          </a:blip>
          <a:srcRect b="4995" l="0" r="0" t="4995"/>
          <a:stretch/>
        </p:blipFill>
        <p:spPr>
          <a:xfrm>
            <a:off x="13182698" y="6542794"/>
            <a:ext cx="752400" cy="675900"/>
          </a:xfrm>
          <a:prstGeom prst="rect">
            <a:avLst/>
          </a:prstGeom>
          <a:noFill/>
          <a:ln>
            <a:noFill/>
          </a:ln>
        </p:spPr>
      </p:pic>
      <p:cxnSp>
        <p:nvCxnSpPr>
          <p:cNvPr id="1237" name="Google Shape;1237;p94"/>
          <p:cNvCxnSpPr>
            <a:stCxn id="1231" idx="3"/>
            <a:endCxn id="1235" idx="1"/>
          </p:cNvCxnSpPr>
          <p:nvPr/>
        </p:nvCxnSpPr>
        <p:spPr>
          <a:xfrm flipH="1" rot="10800000">
            <a:off x="10973825" y="6950671"/>
            <a:ext cx="2034900" cy="1800"/>
          </a:xfrm>
          <a:prstGeom prst="straightConnector1">
            <a:avLst/>
          </a:prstGeom>
          <a:noFill/>
          <a:ln cap="flat" cmpd="sng" w="38100">
            <a:solidFill>
              <a:srgbClr val="434343"/>
            </a:solidFill>
            <a:prstDash val="solid"/>
            <a:round/>
            <a:headEnd len="med" w="med" type="none"/>
            <a:tailEnd len="med" w="med" type="triangle"/>
          </a:ln>
        </p:spPr>
      </p:cxnSp>
      <p:sp>
        <p:nvSpPr>
          <p:cNvPr id="1238" name="Google Shape;1238;p94"/>
          <p:cNvSpPr txBox="1"/>
          <p:nvPr/>
        </p:nvSpPr>
        <p:spPr>
          <a:xfrm>
            <a:off x="8815488" y="6391396"/>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Marketplace</a:t>
            </a:r>
            <a:endParaRPr b="1" sz="1800">
              <a:solidFill>
                <a:srgbClr val="3C4043"/>
              </a:solidFill>
              <a:latin typeface="Google Sans"/>
              <a:ea typeface="Google Sans"/>
              <a:cs typeface="Google Sans"/>
              <a:sym typeface="Google Sans"/>
            </a:endParaRPr>
          </a:p>
        </p:txBody>
      </p:sp>
      <p:sp>
        <p:nvSpPr>
          <p:cNvPr id="1239" name="Google Shape;1239;p94"/>
          <p:cNvSpPr txBox="1"/>
          <p:nvPr/>
        </p:nvSpPr>
        <p:spPr>
          <a:xfrm>
            <a:off x="4168788" y="6397528"/>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240" name="Google Shape;1240;p94"/>
          <p:cNvSpPr txBox="1"/>
          <p:nvPr/>
        </p:nvSpPr>
        <p:spPr>
          <a:xfrm>
            <a:off x="13925213" y="6366453"/>
            <a:ext cx="13356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On-Prem</a:t>
            </a:r>
            <a:endParaRPr b="1" sz="1800">
              <a:solidFill>
                <a:srgbClr val="3C4043"/>
              </a:solidFill>
              <a:latin typeface="Google Sans"/>
              <a:ea typeface="Google Sans"/>
              <a:cs typeface="Google Sans"/>
              <a:sym typeface="Google Sans"/>
            </a:endParaRPr>
          </a:p>
        </p:txBody>
      </p:sp>
      <p:sp>
        <p:nvSpPr>
          <p:cNvPr id="1241" name="Google Shape;1241;p94"/>
          <p:cNvSpPr txBox="1"/>
          <p:nvPr/>
        </p:nvSpPr>
        <p:spPr>
          <a:xfrm>
            <a:off x="8584325" y="7108278"/>
            <a:ext cx="23706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3</a:t>
            </a:r>
            <a:r>
              <a:rPr baseline="30000" lang="en" sz="1800">
                <a:solidFill>
                  <a:srgbClr val="3C4043"/>
                </a:solidFill>
                <a:latin typeface="Roboto"/>
                <a:ea typeface="Roboto"/>
                <a:cs typeface="Roboto"/>
                <a:sym typeface="Roboto"/>
              </a:rPr>
              <a:t>rd</a:t>
            </a:r>
            <a:r>
              <a:rPr lang="en" sz="1800">
                <a:solidFill>
                  <a:srgbClr val="3C4043"/>
                </a:solidFill>
                <a:latin typeface="Roboto"/>
                <a:ea typeface="Roboto"/>
                <a:cs typeface="Roboto"/>
                <a:sym typeface="Roboto"/>
              </a:rPr>
              <a:t>-party integrations</a:t>
            </a:r>
            <a:endParaRPr sz="1800">
              <a:solidFill>
                <a:srgbClr val="3C4043"/>
              </a:solidFill>
              <a:latin typeface="Roboto"/>
              <a:ea typeface="Roboto"/>
              <a:cs typeface="Roboto"/>
              <a:sym typeface="Roboto"/>
            </a:endParaRPr>
          </a:p>
        </p:txBody>
      </p:sp>
      <p:sp>
        <p:nvSpPr>
          <p:cNvPr id="1242" name="Google Shape;1242;p94"/>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94"/>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1244" name="Google Shape;1244;p94"/>
          <p:cNvSpPr/>
          <p:nvPr/>
        </p:nvSpPr>
        <p:spPr>
          <a:xfrm>
            <a:off x="9368375" y="4113528"/>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45" name="Google Shape;1245;p94"/>
          <p:cNvPicPr preferRelativeResize="0"/>
          <p:nvPr/>
        </p:nvPicPr>
        <p:blipFill rotWithShape="1">
          <a:blip r:embed="rId9">
            <a:alphaModFix/>
          </a:blip>
          <a:srcRect b="0" l="0" r="-21669" t="0"/>
          <a:stretch/>
        </p:blipFill>
        <p:spPr>
          <a:xfrm>
            <a:off x="1865900" y="2489862"/>
            <a:ext cx="2739686" cy="430973"/>
          </a:xfrm>
          <a:prstGeom prst="rect">
            <a:avLst/>
          </a:prstGeom>
          <a:noFill/>
          <a:ln>
            <a:noFill/>
          </a:ln>
        </p:spPr>
      </p:pic>
      <p:pic>
        <p:nvPicPr>
          <p:cNvPr id="1246" name="Google Shape;1246;p94"/>
          <p:cNvPicPr preferRelativeResize="0"/>
          <p:nvPr/>
        </p:nvPicPr>
        <p:blipFill>
          <a:blip r:embed="rId10">
            <a:alphaModFix/>
          </a:blip>
          <a:stretch>
            <a:fillRect/>
          </a:stretch>
        </p:blipFill>
        <p:spPr>
          <a:xfrm>
            <a:off x="4706225" y="5103600"/>
            <a:ext cx="676655" cy="67665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9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Logging and Cloud Monitoring watch all sides</a:t>
            </a:r>
            <a:endParaRPr/>
          </a:p>
        </p:txBody>
      </p:sp>
      <p:sp>
        <p:nvSpPr>
          <p:cNvPr id="1252" name="Google Shape;1252;p95"/>
          <p:cNvSpPr/>
          <p:nvPr/>
        </p:nvSpPr>
        <p:spPr>
          <a:xfrm>
            <a:off x="11455000" y="2396366"/>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95"/>
          <p:cNvSpPr/>
          <p:nvPr/>
        </p:nvSpPr>
        <p:spPr>
          <a:xfrm>
            <a:off x="1721875" y="2396366"/>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95"/>
          <p:cNvSpPr/>
          <p:nvPr/>
        </p:nvSpPr>
        <p:spPr>
          <a:xfrm>
            <a:off x="11718200" y="4652953"/>
            <a:ext cx="4937400" cy="3127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95"/>
          <p:cNvSpPr/>
          <p:nvPr/>
        </p:nvSpPr>
        <p:spPr>
          <a:xfrm>
            <a:off x="1961875" y="4652953"/>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6" name="Google Shape;1256;p95"/>
          <p:cNvCxnSpPr>
            <a:stCxn id="1257" idx="1"/>
          </p:cNvCxnSpPr>
          <p:nvPr/>
        </p:nvCxnSpPr>
        <p:spPr>
          <a:xfrm rot="10800000">
            <a:off x="6664625" y="5420453"/>
            <a:ext cx="1073400" cy="1800"/>
          </a:xfrm>
          <a:prstGeom prst="straightConnector1">
            <a:avLst/>
          </a:prstGeom>
          <a:noFill/>
          <a:ln cap="flat" cmpd="sng" w="28575">
            <a:solidFill>
              <a:srgbClr val="434343"/>
            </a:solidFill>
            <a:prstDash val="dash"/>
            <a:round/>
            <a:headEnd len="med" w="med" type="none"/>
            <a:tailEnd len="med" w="med" type="triangle"/>
          </a:ln>
        </p:spPr>
      </p:cxnSp>
      <p:sp>
        <p:nvSpPr>
          <p:cNvPr id="1257" name="Google Shape;1257;p95"/>
          <p:cNvSpPr/>
          <p:nvPr/>
        </p:nvSpPr>
        <p:spPr>
          <a:xfrm>
            <a:off x="7738025" y="4845053"/>
            <a:ext cx="3235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95"/>
          <p:cNvSpPr/>
          <p:nvPr/>
        </p:nvSpPr>
        <p:spPr>
          <a:xfrm>
            <a:off x="7738025" y="8005503"/>
            <a:ext cx="3235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9" name="Google Shape;1259;p95"/>
          <p:cNvPicPr preferRelativeResize="0"/>
          <p:nvPr/>
        </p:nvPicPr>
        <p:blipFill rotWithShape="1">
          <a:blip r:embed="rId3">
            <a:alphaModFix/>
          </a:blip>
          <a:srcRect b="5261" l="0" r="0" t="5252"/>
          <a:stretch/>
        </p:blipFill>
        <p:spPr>
          <a:xfrm>
            <a:off x="7940643" y="8094307"/>
            <a:ext cx="752400" cy="672000"/>
          </a:xfrm>
          <a:prstGeom prst="rect">
            <a:avLst/>
          </a:prstGeom>
          <a:noFill/>
          <a:ln>
            <a:noFill/>
          </a:ln>
        </p:spPr>
      </p:pic>
      <p:sp>
        <p:nvSpPr>
          <p:cNvPr id="1260" name="Google Shape;1260;p95"/>
          <p:cNvSpPr/>
          <p:nvPr/>
        </p:nvSpPr>
        <p:spPr>
          <a:xfrm>
            <a:off x="4597050" y="4955566"/>
            <a:ext cx="20514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1" name="Google Shape;1261;p95"/>
          <p:cNvCxnSpPr>
            <a:stCxn id="1262" idx="2"/>
            <a:endCxn id="1258" idx="1"/>
          </p:cNvCxnSpPr>
          <p:nvPr/>
        </p:nvCxnSpPr>
        <p:spPr>
          <a:xfrm flipH="1" rot="-5400000">
            <a:off x="5586325" y="6430921"/>
            <a:ext cx="1054200" cy="3249300"/>
          </a:xfrm>
          <a:prstGeom prst="bentConnector2">
            <a:avLst/>
          </a:prstGeom>
          <a:noFill/>
          <a:ln cap="flat" cmpd="sng" w="38100">
            <a:solidFill>
              <a:srgbClr val="434343"/>
            </a:solidFill>
            <a:prstDash val="solid"/>
            <a:round/>
            <a:headEnd len="med" w="med" type="none"/>
            <a:tailEnd len="med" w="med" type="triangle"/>
          </a:ln>
        </p:spPr>
      </p:cxnSp>
      <p:cxnSp>
        <p:nvCxnSpPr>
          <p:cNvPr id="1263" name="Google Shape;1263;p95"/>
          <p:cNvCxnSpPr>
            <a:stCxn id="1264" idx="2"/>
            <a:endCxn id="1258" idx="3"/>
          </p:cNvCxnSpPr>
          <p:nvPr/>
        </p:nvCxnSpPr>
        <p:spPr>
          <a:xfrm rot="5400000">
            <a:off x="12062300" y="6438321"/>
            <a:ext cx="1056000" cy="3232800"/>
          </a:xfrm>
          <a:prstGeom prst="bentConnector2">
            <a:avLst/>
          </a:prstGeom>
          <a:noFill/>
          <a:ln cap="flat" cmpd="sng" w="38100">
            <a:solidFill>
              <a:srgbClr val="434343"/>
            </a:solidFill>
            <a:prstDash val="solid"/>
            <a:round/>
            <a:headEnd len="med" w="med" type="none"/>
            <a:tailEnd len="med" w="med" type="triangle"/>
          </a:ln>
        </p:spPr>
      </p:cxnSp>
      <p:sp>
        <p:nvSpPr>
          <p:cNvPr id="1265" name="Google Shape;1265;p95"/>
          <p:cNvSpPr/>
          <p:nvPr/>
        </p:nvSpPr>
        <p:spPr>
          <a:xfrm>
            <a:off x="2856413" y="3039478"/>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6" name="Google Shape;1266;p95"/>
          <p:cNvPicPr preferRelativeResize="0"/>
          <p:nvPr/>
        </p:nvPicPr>
        <p:blipFill rotWithShape="1">
          <a:blip r:embed="rId4">
            <a:alphaModFix/>
          </a:blip>
          <a:srcRect b="5084" l="0" r="0" t="5084"/>
          <a:stretch/>
        </p:blipFill>
        <p:spPr>
          <a:xfrm>
            <a:off x="3025086" y="3194153"/>
            <a:ext cx="752400" cy="675900"/>
          </a:xfrm>
          <a:prstGeom prst="rect">
            <a:avLst/>
          </a:prstGeom>
          <a:noFill/>
          <a:ln>
            <a:noFill/>
          </a:ln>
        </p:spPr>
      </p:pic>
      <p:sp>
        <p:nvSpPr>
          <p:cNvPr id="1267" name="Google Shape;1267;p95"/>
          <p:cNvSpPr txBox="1"/>
          <p:nvPr/>
        </p:nvSpPr>
        <p:spPr>
          <a:xfrm>
            <a:off x="3794938" y="3144603"/>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268" name="Google Shape;1268;p95"/>
          <p:cNvSpPr txBox="1"/>
          <p:nvPr/>
        </p:nvSpPr>
        <p:spPr>
          <a:xfrm>
            <a:off x="8815475" y="4868916"/>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Interconnect</a:t>
            </a:r>
            <a:endParaRPr b="1" sz="1800">
              <a:solidFill>
                <a:srgbClr val="3C4043"/>
              </a:solidFill>
              <a:latin typeface="Google Sans"/>
              <a:ea typeface="Google Sans"/>
              <a:cs typeface="Google Sans"/>
              <a:sym typeface="Google Sans"/>
            </a:endParaRPr>
          </a:p>
        </p:txBody>
      </p:sp>
      <p:sp>
        <p:nvSpPr>
          <p:cNvPr id="1269" name="Google Shape;1269;p95"/>
          <p:cNvSpPr txBox="1"/>
          <p:nvPr/>
        </p:nvSpPr>
        <p:spPr>
          <a:xfrm>
            <a:off x="8815488" y="8029091"/>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Operations</a:t>
            </a:r>
            <a:endParaRPr b="1" sz="1800">
              <a:solidFill>
                <a:srgbClr val="3C4043"/>
              </a:solidFill>
              <a:latin typeface="Google Sans"/>
              <a:ea typeface="Google Sans"/>
              <a:cs typeface="Google Sans"/>
              <a:sym typeface="Google Sans"/>
            </a:endParaRPr>
          </a:p>
        </p:txBody>
      </p:sp>
      <p:sp>
        <p:nvSpPr>
          <p:cNvPr id="1270" name="Google Shape;1270;p95"/>
          <p:cNvSpPr/>
          <p:nvPr/>
        </p:nvSpPr>
        <p:spPr>
          <a:xfrm>
            <a:off x="11888650" y="4955566"/>
            <a:ext cx="2209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1" name="Google Shape;1271;p95"/>
          <p:cNvCxnSpPr>
            <a:stCxn id="1257" idx="3"/>
          </p:cNvCxnSpPr>
          <p:nvPr/>
        </p:nvCxnSpPr>
        <p:spPr>
          <a:xfrm flipH="1" rot="10800000">
            <a:off x="10973825" y="5416853"/>
            <a:ext cx="908400" cy="5400"/>
          </a:xfrm>
          <a:prstGeom prst="straightConnector1">
            <a:avLst/>
          </a:prstGeom>
          <a:noFill/>
          <a:ln cap="flat" cmpd="sng" w="28575">
            <a:solidFill>
              <a:srgbClr val="434343"/>
            </a:solidFill>
            <a:prstDash val="dash"/>
            <a:round/>
            <a:headEnd len="med" w="med" type="none"/>
            <a:tailEnd len="med" w="med" type="triangle"/>
          </a:ln>
        </p:spPr>
      </p:cxnSp>
      <p:sp>
        <p:nvSpPr>
          <p:cNvPr id="1272" name="Google Shape;1272;p95"/>
          <p:cNvSpPr txBox="1"/>
          <p:nvPr/>
        </p:nvSpPr>
        <p:spPr>
          <a:xfrm>
            <a:off x="5515695" y="4985178"/>
            <a:ext cx="1383600" cy="913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Anthos </a:t>
            </a:r>
            <a:endParaRPr b="1" sz="1800">
              <a:solidFill>
                <a:srgbClr val="3C4043"/>
              </a:solidFill>
              <a:latin typeface="Google Sans"/>
              <a:ea typeface="Google Sans"/>
              <a:cs typeface="Google Sans"/>
              <a:sym typeface="Google Sans"/>
            </a:endParaRPr>
          </a:p>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Service </a:t>
            </a:r>
            <a:br>
              <a:rPr b="1" lang="en" sz="1800">
                <a:solidFill>
                  <a:srgbClr val="3C4043"/>
                </a:solidFill>
                <a:latin typeface="Google Sans"/>
                <a:ea typeface="Google Sans"/>
                <a:cs typeface="Google Sans"/>
                <a:sym typeface="Google Sans"/>
              </a:rPr>
            </a:br>
            <a:r>
              <a:rPr b="1" lang="en" sz="1800">
                <a:solidFill>
                  <a:srgbClr val="3C4043"/>
                </a:solidFill>
                <a:latin typeface="Google Sans"/>
                <a:ea typeface="Google Sans"/>
                <a:cs typeface="Google Sans"/>
                <a:sym typeface="Google Sans"/>
              </a:rPr>
              <a:t>Mesh</a:t>
            </a:r>
            <a:endParaRPr b="1" sz="1800">
              <a:solidFill>
                <a:srgbClr val="3C4043"/>
              </a:solidFill>
              <a:latin typeface="Google Sans"/>
              <a:ea typeface="Google Sans"/>
              <a:cs typeface="Google Sans"/>
              <a:sym typeface="Google Sans"/>
            </a:endParaRPr>
          </a:p>
        </p:txBody>
      </p:sp>
      <p:sp>
        <p:nvSpPr>
          <p:cNvPr id="1273" name="Google Shape;1273;p95"/>
          <p:cNvSpPr txBox="1"/>
          <p:nvPr/>
        </p:nvSpPr>
        <p:spPr>
          <a:xfrm>
            <a:off x="12625263" y="4985166"/>
            <a:ext cx="15087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Istio Open </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Source</a:t>
            </a:r>
            <a:endParaRPr b="1" sz="1800">
              <a:solidFill>
                <a:srgbClr val="3C4043"/>
              </a:solidFill>
              <a:latin typeface="Google Sans"/>
              <a:ea typeface="Google Sans"/>
              <a:cs typeface="Google Sans"/>
              <a:sym typeface="Google Sans"/>
            </a:endParaRPr>
          </a:p>
        </p:txBody>
      </p:sp>
      <p:sp>
        <p:nvSpPr>
          <p:cNvPr id="1274" name="Google Shape;1274;p95"/>
          <p:cNvSpPr txBox="1"/>
          <p:nvPr/>
        </p:nvSpPr>
        <p:spPr>
          <a:xfrm>
            <a:off x="5077375" y="570877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sp>
        <p:nvSpPr>
          <p:cNvPr id="1275" name="Google Shape;1275;p95"/>
          <p:cNvSpPr txBox="1"/>
          <p:nvPr/>
        </p:nvSpPr>
        <p:spPr>
          <a:xfrm>
            <a:off x="4268600" y="3625553"/>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276" name="Google Shape;1276;p95"/>
          <p:cNvSpPr txBox="1"/>
          <p:nvPr/>
        </p:nvSpPr>
        <p:spPr>
          <a:xfrm>
            <a:off x="8193300" y="8487703"/>
            <a:ext cx="27612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Logging and</a:t>
            </a:r>
            <a:endParaRPr sz="1800">
              <a:solidFill>
                <a:srgbClr val="3C4043"/>
              </a:solidFill>
              <a:latin typeface="Roboto"/>
              <a:ea typeface="Roboto"/>
              <a:cs typeface="Roboto"/>
              <a:sym typeface="Roboto"/>
            </a:endParaRPr>
          </a:p>
          <a:p>
            <a:pPr indent="0" lvl="0" marL="0" rtl="0" algn="r">
              <a:spcBef>
                <a:spcPts val="0"/>
              </a:spcBef>
              <a:spcAft>
                <a:spcPts val="0"/>
              </a:spcAft>
              <a:buNone/>
            </a:pPr>
            <a:r>
              <a:rPr lang="en" sz="1800">
                <a:solidFill>
                  <a:srgbClr val="3C4043"/>
                </a:solidFill>
                <a:latin typeface="Roboto"/>
                <a:ea typeface="Roboto"/>
                <a:cs typeface="Roboto"/>
                <a:sym typeface="Roboto"/>
              </a:rPr>
              <a:t>Monitoring</a:t>
            </a:r>
            <a:endParaRPr sz="1800">
              <a:solidFill>
                <a:srgbClr val="3C4043"/>
              </a:solidFill>
              <a:latin typeface="Roboto"/>
              <a:ea typeface="Roboto"/>
              <a:cs typeface="Roboto"/>
              <a:sym typeface="Roboto"/>
            </a:endParaRPr>
          </a:p>
        </p:txBody>
      </p:sp>
      <p:sp>
        <p:nvSpPr>
          <p:cNvPr id="1277" name="Google Shape;1277;p95"/>
          <p:cNvSpPr txBox="1"/>
          <p:nvPr/>
        </p:nvSpPr>
        <p:spPr>
          <a:xfrm>
            <a:off x="12434775" y="5705828"/>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pic>
        <p:nvPicPr>
          <p:cNvPr id="1278" name="Google Shape;1278;p95"/>
          <p:cNvPicPr preferRelativeResize="0"/>
          <p:nvPr/>
        </p:nvPicPr>
        <p:blipFill rotWithShape="1">
          <a:blip r:embed="rId5">
            <a:alphaModFix/>
          </a:blip>
          <a:srcRect b="0" l="0" r="0" t="0"/>
          <a:stretch/>
        </p:blipFill>
        <p:spPr>
          <a:xfrm>
            <a:off x="12008349" y="5119653"/>
            <a:ext cx="526949" cy="785100"/>
          </a:xfrm>
          <a:prstGeom prst="rect">
            <a:avLst/>
          </a:prstGeom>
          <a:noFill/>
          <a:ln>
            <a:noFill/>
          </a:ln>
        </p:spPr>
      </p:pic>
      <p:sp>
        <p:nvSpPr>
          <p:cNvPr id="1279" name="Google Shape;1279;p95"/>
          <p:cNvSpPr txBox="1"/>
          <p:nvPr/>
        </p:nvSpPr>
        <p:spPr>
          <a:xfrm>
            <a:off x="12041725" y="2513203"/>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4043"/>
                </a:solidFill>
                <a:latin typeface="Roboto"/>
                <a:ea typeface="Roboto"/>
                <a:cs typeface="Roboto"/>
                <a:sym typeface="Roboto"/>
              </a:rPr>
              <a:t>On-prem data center</a:t>
            </a:r>
            <a:endParaRPr sz="2400">
              <a:solidFill>
                <a:srgbClr val="3C4043"/>
              </a:solidFill>
              <a:latin typeface="Roboto"/>
              <a:ea typeface="Roboto"/>
              <a:cs typeface="Roboto"/>
              <a:sym typeface="Roboto"/>
            </a:endParaRPr>
          </a:p>
        </p:txBody>
      </p:sp>
      <p:pic>
        <p:nvPicPr>
          <p:cNvPr id="1280" name="Google Shape;1280;p95"/>
          <p:cNvPicPr preferRelativeResize="0"/>
          <p:nvPr/>
        </p:nvPicPr>
        <p:blipFill>
          <a:blip r:embed="rId6">
            <a:alphaModFix/>
          </a:blip>
          <a:stretch>
            <a:fillRect/>
          </a:stretch>
        </p:blipFill>
        <p:spPr>
          <a:xfrm>
            <a:off x="11715750" y="2395728"/>
            <a:ext cx="365150" cy="591475"/>
          </a:xfrm>
          <a:prstGeom prst="rect">
            <a:avLst/>
          </a:prstGeom>
          <a:noFill/>
          <a:ln>
            <a:noFill/>
          </a:ln>
        </p:spPr>
      </p:pic>
      <p:cxnSp>
        <p:nvCxnSpPr>
          <p:cNvPr id="1281" name="Google Shape;1281;p95"/>
          <p:cNvCxnSpPr>
            <a:stCxn id="1282" idx="1"/>
            <a:endCxn id="1262" idx="3"/>
          </p:cNvCxnSpPr>
          <p:nvPr/>
        </p:nvCxnSpPr>
        <p:spPr>
          <a:xfrm rot="10800000">
            <a:off x="5686925" y="6952471"/>
            <a:ext cx="2051100" cy="0"/>
          </a:xfrm>
          <a:prstGeom prst="straightConnector1">
            <a:avLst/>
          </a:prstGeom>
          <a:noFill/>
          <a:ln cap="flat" cmpd="sng" w="38100">
            <a:solidFill>
              <a:srgbClr val="434343"/>
            </a:solidFill>
            <a:prstDash val="solid"/>
            <a:round/>
            <a:headEnd len="med" w="med" type="none"/>
            <a:tailEnd len="med" w="med" type="triangle"/>
          </a:ln>
        </p:spPr>
      </p:cxnSp>
      <p:sp>
        <p:nvSpPr>
          <p:cNvPr id="1282" name="Google Shape;1282;p95"/>
          <p:cNvSpPr/>
          <p:nvPr/>
        </p:nvSpPr>
        <p:spPr>
          <a:xfrm>
            <a:off x="7738025" y="6376471"/>
            <a:ext cx="323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3" name="Google Shape;1283;p95"/>
          <p:cNvPicPr preferRelativeResize="0"/>
          <p:nvPr/>
        </p:nvPicPr>
        <p:blipFill rotWithShape="1">
          <a:blip r:embed="rId7">
            <a:alphaModFix/>
          </a:blip>
          <a:srcRect b="5341" l="0" r="0" t="5341"/>
          <a:stretch/>
        </p:blipFill>
        <p:spPr>
          <a:xfrm>
            <a:off x="7940643" y="6466594"/>
            <a:ext cx="752400" cy="672000"/>
          </a:xfrm>
          <a:prstGeom prst="rect">
            <a:avLst/>
          </a:prstGeom>
          <a:noFill/>
          <a:ln>
            <a:noFill/>
          </a:ln>
        </p:spPr>
      </p:pic>
      <p:sp>
        <p:nvSpPr>
          <p:cNvPr id="1262" name="Google Shape;1262;p95"/>
          <p:cNvSpPr/>
          <p:nvPr/>
        </p:nvSpPr>
        <p:spPr>
          <a:xfrm>
            <a:off x="3290575" y="6376471"/>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4" name="Google Shape;1284;p95"/>
          <p:cNvPicPr preferRelativeResize="0"/>
          <p:nvPr/>
        </p:nvPicPr>
        <p:blipFill rotWithShape="1">
          <a:blip r:embed="rId4">
            <a:alphaModFix/>
          </a:blip>
          <a:srcRect b="5084" l="0" r="0" t="5084"/>
          <a:stretch/>
        </p:blipFill>
        <p:spPr>
          <a:xfrm>
            <a:off x="3421148" y="6542794"/>
            <a:ext cx="752400" cy="675900"/>
          </a:xfrm>
          <a:prstGeom prst="rect">
            <a:avLst/>
          </a:prstGeom>
          <a:noFill/>
          <a:ln>
            <a:noFill/>
          </a:ln>
        </p:spPr>
      </p:pic>
      <p:sp>
        <p:nvSpPr>
          <p:cNvPr id="1264" name="Google Shape;1264;p95"/>
          <p:cNvSpPr/>
          <p:nvPr/>
        </p:nvSpPr>
        <p:spPr>
          <a:xfrm>
            <a:off x="13008800" y="6374721"/>
            <a:ext cx="239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5" name="Google Shape;1285;p95"/>
          <p:cNvPicPr preferRelativeResize="0"/>
          <p:nvPr/>
        </p:nvPicPr>
        <p:blipFill rotWithShape="1">
          <a:blip r:embed="rId8">
            <a:alphaModFix/>
          </a:blip>
          <a:srcRect b="4995" l="0" r="0" t="4995"/>
          <a:stretch/>
        </p:blipFill>
        <p:spPr>
          <a:xfrm>
            <a:off x="13182698" y="6542794"/>
            <a:ext cx="752400" cy="675900"/>
          </a:xfrm>
          <a:prstGeom prst="rect">
            <a:avLst/>
          </a:prstGeom>
          <a:noFill/>
          <a:ln>
            <a:noFill/>
          </a:ln>
        </p:spPr>
      </p:pic>
      <p:cxnSp>
        <p:nvCxnSpPr>
          <p:cNvPr id="1286" name="Google Shape;1286;p95"/>
          <p:cNvCxnSpPr>
            <a:stCxn id="1282" idx="3"/>
            <a:endCxn id="1264" idx="1"/>
          </p:cNvCxnSpPr>
          <p:nvPr/>
        </p:nvCxnSpPr>
        <p:spPr>
          <a:xfrm flipH="1" rot="10800000">
            <a:off x="10973825" y="6950671"/>
            <a:ext cx="2034900" cy="1800"/>
          </a:xfrm>
          <a:prstGeom prst="straightConnector1">
            <a:avLst/>
          </a:prstGeom>
          <a:noFill/>
          <a:ln cap="flat" cmpd="sng" w="38100">
            <a:solidFill>
              <a:srgbClr val="434343"/>
            </a:solidFill>
            <a:prstDash val="solid"/>
            <a:round/>
            <a:headEnd len="med" w="med" type="none"/>
            <a:tailEnd len="med" w="med" type="triangle"/>
          </a:ln>
        </p:spPr>
      </p:cxnSp>
      <p:sp>
        <p:nvSpPr>
          <p:cNvPr id="1287" name="Google Shape;1287;p95"/>
          <p:cNvSpPr txBox="1"/>
          <p:nvPr/>
        </p:nvSpPr>
        <p:spPr>
          <a:xfrm>
            <a:off x="8815488" y="6391396"/>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Marketplace</a:t>
            </a:r>
            <a:endParaRPr b="1" sz="1800">
              <a:solidFill>
                <a:srgbClr val="3C4043"/>
              </a:solidFill>
              <a:latin typeface="Google Sans"/>
              <a:ea typeface="Google Sans"/>
              <a:cs typeface="Google Sans"/>
              <a:sym typeface="Google Sans"/>
            </a:endParaRPr>
          </a:p>
        </p:txBody>
      </p:sp>
      <p:sp>
        <p:nvSpPr>
          <p:cNvPr id="1288" name="Google Shape;1288;p95"/>
          <p:cNvSpPr txBox="1"/>
          <p:nvPr/>
        </p:nvSpPr>
        <p:spPr>
          <a:xfrm>
            <a:off x="4168788" y="6397528"/>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289" name="Google Shape;1289;p95"/>
          <p:cNvSpPr txBox="1"/>
          <p:nvPr/>
        </p:nvSpPr>
        <p:spPr>
          <a:xfrm>
            <a:off x="13925213" y="6366453"/>
            <a:ext cx="13356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On-Prem</a:t>
            </a:r>
            <a:endParaRPr b="1" sz="1800">
              <a:solidFill>
                <a:srgbClr val="3C4043"/>
              </a:solidFill>
              <a:latin typeface="Google Sans"/>
              <a:ea typeface="Google Sans"/>
              <a:cs typeface="Google Sans"/>
              <a:sym typeface="Google Sans"/>
            </a:endParaRPr>
          </a:p>
        </p:txBody>
      </p:sp>
      <p:sp>
        <p:nvSpPr>
          <p:cNvPr id="1290" name="Google Shape;1290;p95"/>
          <p:cNvSpPr txBox="1"/>
          <p:nvPr/>
        </p:nvSpPr>
        <p:spPr>
          <a:xfrm>
            <a:off x="8584325" y="7108278"/>
            <a:ext cx="23706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3</a:t>
            </a:r>
            <a:r>
              <a:rPr baseline="30000" lang="en" sz="1800">
                <a:solidFill>
                  <a:srgbClr val="3C4043"/>
                </a:solidFill>
                <a:latin typeface="Roboto"/>
                <a:ea typeface="Roboto"/>
                <a:cs typeface="Roboto"/>
                <a:sym typeface="Roboto"/>
              </a:rPr>
              <a:t>rd</a:t>
            </a:r>
            <a:r>
              <a:rPr lang="en" sz="1800">
                <a:solidFill>
                  <a:srgbClr val="3C4043"/>
                </a:solidFill>
                <a:latin typeface="Roboto"/>
                <a:ea typeface="Roboto"/>
                <a:cs typeface="Roboto"/>
                <a:sym typeface="Roboto"/>
              </a:rPr>
              <a:t>-party integrations</a:t>
            </a:r>
            <a:endParaRPr sz="1800">
              <a:solidFill>
                <a:srgbClr val="3C4043"/>
              </a:solidFill>
              <a:latin typeface="Roboto"/>
              <a:ea typeface="Roboto"/>
              <a:cs typeface="Roboto"/>
              <a:sym typeface="Roboto"/>
            </a:endParaRPr>
          </a:p>
        </p:txBody>
      </p:sp>
      <p:sp>
        <p:nvSpPr>
          <p:cNvPr id="1291" name="Google Shape;1291;p95"/>
          <p:cNvSpPr/>
          <p:nvPr/>
        </p:nvSpPr>
        <p:spPr>
          <a:xfrm>
            <a:off x="2177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95"/>
          <p:cNvSpPr/>
          <p:nvPr/>
        </p:nvSpPr>
        <p:spPr>
          <a:xfrm>
            <a:off x="15893500" y="5630503"/>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1293" name="Google Shape;1293;p95"/>
          <p:cNvSpPr/>
          <p:nvPr/>
        </p:nvSpPr>
        <p:spPr>
          <a:xfrm>
            <a:off x="9368375" y="4113528"/>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4" name="Google Shape;1294;p95"/>
          <p:cNvPicPr preferRelativeResize="0"/>
          <p:nvPr/>
        </p:nvPicPr>
        <p:blipFill rotWithShape="1">
          <a:blip r:embed="rId9">
            <a:alphaModFix/>
          </a:blip>
          <a:srcRect b="0" l="0" r="-21669" t="0"/>
          <a:stretch/>
        </p:blipFill>
        <p:spPr>
          <a:xfrm>
            <a:off x="1865900" y="2489862"/>
            <a:ext cx="2739686" cy="430973"/>
          </a:xfrm>
          <a:prstGeom prst="rect">
            <a:avLst/>
          </a:prstGeom>
          <a:noFill/>
          <a:ln>
            <a:noFill/>
          </a:ln>
        </p:spPr>
      </p:pic>
      <p:pic>
        <p:nvPicPr>
          <p:cNvPr id="1295" name="Google Shape;1295;p95"/>
          <p:cNvPicPr preferRelativeResize="0"/>
          <p:nvPr/>
        </p:nvPicPr>
        <p:blipFill>
          <a:blip r:embed="rId10">
            <a:alphaModFix/>
          </a:blip>
          <a:stretch>
            <a:fillRect/>
          </a:stretch>
        </p:blipFill>
        <p:spPr>
          <a:xfrm>
            <a:off x="4706225" y="5103600"/>
            <a:ext cx="676655" cy="676655"/>
          </a:xfrm>
          <a:prstGeom prst="rect">
            <a:avLst/>
          </a:prstGeom>
          <a:noFill/>
          <a:ln>
            <a:noFill/>
          </a:ln>
        </p:spPr>
      </p:pic>
      <p:pic>
        <p:nvPicPr>
          <p:cNvPr id="1296" name="Google Shape;1296;p95"/>
          <p:cNvPicPr preferRelativeResize="0"/>
          <p:nvPr/>
        </p:nvPicPr>
        <p:blipFill rotWithShape="1">
          <a:blip r:embed="rId11">
            <a:alphaModFix/>
          </a:blip>
          <a:srcRect b="0" l="0" r="0" t="0"/>
          <a:stretch/>
        </p:blipFill>
        <p:spPr>
          <a:xfrm>
            <a:off x="7940643" y="4949465"/>
            <a:ext cx="752401" cy="7524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Configuration Manager is the single source of truth</a:t>
            </a:r>
            <a:endParaRPr/>
          </a:p>
        </p:txBody>
      </p:sp>
      <p:sp>
        <p:nvSpPr>
          <p:cNvPr id="1302" name="Google Shape;1302;p96"/>
          <p:cNvSpPr/>
          <p:nvPr/>
        </p:nvSpPr>
        <p:spPr>
          <a:xfrm>
            <a:off x="11455000" y="2395013"/>
            <a:ext cx="5417400" cy="5685900"/>
          </a:xfrm>
          <a:prstGeom prst="rect">
            <a:avLst/>
          </a:prstGeom>
          <a:solidFill>
            <a:srgbClr val="FEEF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96"/>
          <p:cNvSpPr/>
          <p:nvPr/>
        </p:nvSpPr>
        <p:spPr>
          <a:xfrm>
            <a:off x="1721875" y="2395013"/>
            <a:ext cx="5417400" cy="5685900"/>
          </a:xfrm>
          <a:prstGeom prst="rect">
            <a:avLst/>
          </a:prstGeom>
          <a:solidFill>
            <a:srgbClr val="CEEA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96"/>
          <p:cNvSpPr/>
          <p:nvPr/>
        </p:nvSpPr>
        <p:spPr>
          <a:xfrm>
            <a:off x="11718200" y="4651600"/>
            <a:ext cx="4937400" cy="3127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96"/>
          <p:cNvSpPr/>
          <p:nvPr/>
        </p:nvSpPr>
        <p:spPr>
          <a:xfrm>
            <a:off x="1961875" y="4651600"/>
            <a:ext cx="4937400" cy="3130200"/>
          </a:xfrm>
          <a:prstGeom prst="roundRect">
            <a:avLst>
              <a:gd fmla="val 10141" name="adj"/>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6" name="Google Shape;1306;p96"/>
          <p:cNvCxnSpPr>
            <a:stCxn id="1307" idx="1"/>
          </p:cNvCxnSpPr>
          <p:nvPr/>
        </p:nvCxnSpPr>
        <p:spPr>
          <a:xfrm rot="10800000">
            <a:off x="6664625" y="5419100"/>
            <a:ext cx="1073400" cy="1800"/>
          </a:xfrm>
          <a:prstGeom prst="straightConnector1">
            <a:avLst/>
          </a:prstGeom>
          <a:noFill/>
          <a:ln cap="flat" cmpd="sng" w="28575">
            <a:solidFill>
              <a:srgbClr val="434343"/>
            </a:solidFill>
            <a:prstDash val="dash"/>
            <a:round/>
            <a:headEnd len="med" w="med" type="none"/>
            <a:tailEnd len="med" w="med" type="triangle"/>
          </a:ln>
        </p:spPr>
      </p:cxnSp>
      <p:sp>
        <p:nvSpPr>
          <p:cNvPr id="1307" name="Google Shape;1307;p96"/>
          <p:cNvSpPr/>
          <p:nvPr/>
        </p:nvSpPr>
        <p:spPr>
          <a:xfrm>
            <a:off x="7738025" y="4843700"/>
            <a:ext cx="3235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96"/>
          <p:cNvSpPr/>
          <p:nvPr/>
        </p:nvSpPr>
        <p:spPr>
          <a:xfrm>
            <a:off x="7738025" y="8004150"/>
            <a:ext cx="3235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09" name="Google Shape;1309;p96"/>
          <p:cNvPicPr preferRelativeResize="0"/>
          <p:nvPr/>
        </p:nvPicPr>
        <p:blipFill rotWithShape="1">
          <a:blip r:embed="rId3">
            <a:alphaModFix/>
          </a:blip>
          <a:srcRect b="5261" l="0" r="0" t="5252"/>
          <a:stretch/>
        </p:blipFill>
        <p:spPr>
          <a:xfrm>
            <a:off x="7940643" y="8092954"/>
            <a:ext cx="752400" cy="672000"/>
          </a:xfrm>
          <a:prstGeom prst="rect">
            <a:avLst/>
          </a:prstGeom>
          <a:noFill/>
          <a:ln>
            <a:noFill/>
          </a:ln>
        </p:spPr>
      </p:pic>
      <p:sp>
        <p:nvSpPr>
          <p:cNvPr id="1310" name="Google Shape;1310;p96"/>
          <p:cNvSpPr/>
          <p:nvPr/>
        </p:nvSpPr>
        <p:spPr>
          <a:xfrm>
            <a:off x="2168200" y="4954213"/>
            <a:ext cx="22437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6"/>
          <p:cNvSpPr/>
          <p:nvPr/>
        </p:nvSpPr>
        <p:spPr>
          <a:xfrm>
            <a:off x="4597050" y="4954213"/>
            <a:ext cx="20514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2" name="Google Shape;1312;p96"/>
          <p:cNvCxnSpPr>
            <a:stCxn id="1313" idx="2"/>
            <a:endCxn id="1308" idx="1"/>
          </p:cNvCxnSpPr>
          <p:nvPr/>
        </p:nvCxnSpPr>
        <p:spPr>
          <a:xfrm flipH="1" rot="-5400000">
            <a:off x="5586325" y="6429568"/>
            <a:ext cx="1054200" cy="3249300"/>
          </a:xfrm>
          <a:prstGeom prst="bentConnector2">
            <a:avLst/>
          </a:prstGeom>
          <a:noFill/>
          <a:ln cap="flat" cmpd="sng" w="38100">
            <a:solidFill>
              <a:srgbClr val="434343"/>
            </a:solidFill>
            <a:prstDash val="solid"/>
            <a:round/>
            <a:headEnd len="med" w="med" type="none"/>
            <a:tailEnd len="med" w="med" type="triangle"/>
          </a:ln>
        </p:spPr>
      </p:cxnSp>
      <p:cxnSp>
        <p:nvCxnSpPr>
          <p:cNvPr id="1314" name="Google Shape;1314;p96"/>
          <p:cNvCxnSpPr>
            <a:stCxn id="1315" idx="2"/>
            <a:endCxn id="1308" idx="3"/>
          </p:cNvCxnSpPr>
          <p:nvPr/>
        </p:nvCxnSpPr>
        <p:spPr>
          <a:xfrm rot="5400000">
            <a:off x="12062300" y="6436968"/>
            <a:ext cx="1056000" cy="3232800"/>
          </a:xfrm>
          <a:prstGeom prst="bentConnector2">
            <a:avLst/>
          </a:prstGeom>
          <a:noFill/>
          <a:ln cap="flat" cmpd="sng" w="38100">
            <a:solidFill>
              <a:srgbClr val="434343"/>
            </a:solidFill>
            <a:prstDash val="solid"/>
            <a:round/>
            <a:headEnd len="med" w="med" type="none"/>
            <a:tailEnd len="med" w="med" type="triangle"/>
          </a:ln>
        </p:spPr>
      </p:cxnSp>
      <p:cxnSp>
        <p:nvCxnSpPr>
          <p:cNvPr id="1316" name="Google Shape;1316;p96"/>
          <p:cNvCxnSpPr>
            <a:stCxn id="1317" idx="2"/>
            <a:endCxn id="1313" idx="1"/>
          </p:cNvCxnSpPr>
          <p:nvPr/>
        </p:nvCxnSpPr>
        <p:spPr>
          <a:xfrm flipH="1" rot="-5400000">
            <a:off x="2452750" y="6113350"/>
            <a:ext cx="840900" cy="834900"/>
          </a:xfrm>
          <a:prstGeom prst="bentConnector2">
            <a:avLst/>
          </a:prstGeom>
          <a:noFill/>
          <a:ln cap="flat" cmpd="sng" w="28575">
            <a:solidFill>
              <a:srgbClr val="EA4335"/>
            </a:solidFill>
            <a:prstDash val="dash"/>
            <a:round/>
            <a:headEnd len="med" w="med" type="none"/>
            <a:tailEnd len="med" w="med" type="triangle"/>
          </a:ln>
        </p:spPr>
      </p:cxnSp>
      <p:cxnSp>
        <p:nvCxnSpPr>
          <p:cNvPr id="1318" name="Google Shape;1318;p96"/>
          <p:cNvCxnSpPr>
            <a:stCxn id="1319" idx="2"/>
            <a:endCxn id="1315" idx="3"/>
          </p:cNvCxnSpPr>
          <p:nvPr/>
        </p:nvCxnSpPr>
        <p:spPr>
          <a:xfrm rot="5400000">
            <a:off x="15368650" y="6146350"/>
            <a:ext cx="839100" cy="767100"/>
          </a:xfrm>
          <a:prstGeom prst="bentConnector2">
            <a:avLst/>
          </a:prstGeom>
          <a:noFill/>
          <a:ln cap="flat" cmpd="sng" w="28575">
            <a:solidFill>
              <a:srgbClr val="EA4335"/>
            </a:solidFill>
            <a:prstDash val="dash"/>
            <a:round/>
            <a:headEnd len="med" w="med" type="none"/>
            <a:tailEnd len="med" w="med" type="triangle"/>
          </a:ln>
        </p:spPr>
      </p:cxnSp>
      <p:cxnSp>
        <p:nvCxnSpPr>
          <p:cNvPr id="1320" name="Google Shape;1320;p96"/>
          <p:cNvCxnSpPr>
            <a:stCxn id="1321" idx="0"/>
            <a:endCxn id="1322" idx="1"/>
          </p:cNvCxnSpPr>
          <p:nvPr/>
        </p:nvCxnSpPr>
        <p:spPr>
          <a:xfrm rot="-5400000">
            <a:off x="6253171" y="1825450"/>
            <a:ext cx="588000" cy="5642400"/>
          </a:xfrm>
          <a:prstGeom prst="bentConnector2">
            <a:avLst/>
          </a:prstGeom>
          <a:noFill/>
          <a:ln cap="flat" cmpd="sng" w="28575">
            <a:solidFill>
              <a:srgbClr val="EA4335"/>
            </a:solidFill>
            <a:prstDash val="dash"/>
            <a:round/>
            <a:headEnd len="med" w="med" type="triangle"/>
            <a:tailEnd len="med" w="med" type="none"/>
          </a:ln>
        </p:spPr>
      </p:cxnSp>
      <p:cxnSp>
        <p:nvCxnSpPr>
          <p:cNvPr id="1323" name="Google Shape;1323;p96"/>
          <p:cNvCxnSpPr>
            <a:stCxn id="1307" idx="0"/>
            <a:endCxn id="1324" idx="1"/>
          </p:cNvCxnSpPr>
          <p:nvPr/>
        </p:nvCxnSpPr>
        <p:spPr>
          <a:xfrm rot="-5400000">
            <a:off x="10324475" y="2554850"/>
            <a:ext cx="1320300" cy="3257400"/>
          </a:xfrm>
          <a:prstGeom prst="bentConnector2">
            <a:avLst/>
          </a:prstGeom>
          <a:noFill/>
          <a:ln cap="flat" cmpd="sng" w="28575">
            <a:solidFill>
              <a:srgbClr val="EA4335"/>
            </a:solidFill>
            <a:prstDash val="dash"/>
            <a:round/>
            <a:headEnd len="med" w="med" type="none"/>
            <a:tailEnd len="med" w="med" type="triangle"/>
          </a:ln>
        </p:spPr>
      </p:cxnSp>
      <p:cxnSp>
        <p:nvCxnSpPr>
          <p:cNvPr id="1325" name="Google Shape;1325;p96"/>
          <p:cNvCxnSpPr>
            <a:stCxn id="1326" idx="2"/>
            <a:endCxn id="1327" idx="0"/>
          </p:cNvCxnSpPr>
          <p:nvPr/>
        </p:nvCxnSpPr>
        <p:spPr>
          <a:xfrm flipH="1" rot="-5400000">
            <a:off x="14689538" y="3461275"/>
            <a:ext cx="908700" cy="2055600"/>
          </a:xfrm>
          <a:prstGeom prst="bentConnector3">
            <a:avLst>
              <a:gd fmla="val 49996" name="adj1"/>
            </a:avLst>
          </a:prstGeom>
          <a:noFill/>
          <a:ln cap="flat" cmpd="sng" w="28575">
            <a:solidFill>
              <a:srgbClr val="EA4335"/>
            </a:solidFill>
            <a:prstDash val="dash"/>
            <a:round/>
            <a:headEnd len="med" w="med" type="none"/>
            <a:tailEnd len="med" w="med" type="triangle"/>
          </a:ln>
        </p:spPr>
      </p:cxnSp>
      <p:sp>
        <p:nvSpPr>
          <p:cNvPr id="1328" name="Google Shape;1328;p96"/>
          <p:cNvSpPr/>
          <p:nvPr/>
        </p:nvSpPr>
        <p:spPr>
          <a:xfrm>
            <a:off x="2856413" y="3038125"/>
            <a:ext cx="3053100" cy="9969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9" name="Google Shape;1329;p96"/>
          <p:cNvPicPr preferRelativeResize="0"/>
          <p:nvPr/>
        </p:nvPicPr>
        <p:blipFill rotWithShape="1">
          <a:blip r:embed="rId4">
            <a:alphaModFix/>
          </a:blip>
          <a:srcRect b="5084" l="0" r="0" t="5084"/>
          <a:stretch/>
        </p:blipFill>
        <p:spPr>
          <a:xfrm>
            <a:off x="3025086" y="3192800"/>
            <a:ext cx="752400" cy="675900"/>
          </a:xfrm>
          <a:prstGeom prst="rect">
            <a:avLst/>
          </a:prstGeom>
          <a:noFill/>
          <a:ln>
            <a:noFill/>
          </a:ln>
        </p:spPr>
      </p:pic>
      <p:sp>
        <p:nvSpPr>
          <p:cNvPr id="1330" name="Google Shape;1330;p96"/>
          <p:cNvSpPr txBox="1"/>
          <p:nvPr/>
        </p:nvSpPr>
        <p:spPr>
          <a:xfrm>
            <a:off x="3794938" y="3143250"/>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 Dashboard</a:t>
            </a:r>
            <a:endParaRPr b="1" sz="1800">
              <a:solidFill>
                <a:srgbClr val="3C4043"/>
              </a:solidFill>
              <a:latin typeface="Google Sans"/>
              <a:ea typeface="Google Sans"/>
              <a:cs typeface="Google Sans"/>
              <a:sym typeface="Google Sans"/>
            </a:endParaRPr>
          </a:p>
        </p:txBody>
      </p:sp>
      <p:sp>
        <p:nvSpPr>
          <p:cNvPr id="1326" name="Google Shape;1326;p96"/>
          <p:cNvSpPr/>
          <p:nvPr/>
        </p:nvSpPr>
        <p:spPr>
          <a:xfrm>
            <a:off x="12589538" y="3038125"/>
            <a:ext cx="3053100" cy="996600"/>
          </a:xfrm>
          <a:prstGeom prst="rect">
            <a:avLst/>
          </a:prstGeom>
          <a:solidFill>
            <a:srgbClr val="FFFFFF"/>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96"/>
          <p:cNvSpPr txBox="1"/>
          <p:nvPr/>
        </p:nvSpPr>
        <p:spPr>
          <a:xfrm>
            <a:off x="13528063" y="3067050"/>
            <a:ext cx="2209800" cy="67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Policy </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Repository</a:t>
            </a:r>
            <a:endParaRPr b="1" sz="1800">
              <a:solidFill>
                <a:srgbClr val="3C4043"/>
              </a:solidFill>
              <a:latin typeface="Google Sans"/>
              <a:ea typeface="Google Sans"/>
              <a:cs typeface="Google Sans"/>
              <a:sym typeface="Google Sans"/>
            </a:endParaRPr>
          </a:p>
        </p:txBody>
      </p:sp>
      <p:sp>
        <p:nvSpPr>
          <p:cNvPr id="1332" name="Google Shape;1332;p96"/>
          <p:cNvSpPr txBox="1"/>
          <p:nvPr/>
        </p:nvSpPr>
        <p:spPr>
          <a:xfrm>
            <a:off x="8815475" y="4867563"/>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Interconnect</a:t>
            </a:r>
            <a:endParaRPr b="1" sz="1800">
              <a:solidFill>
                <a:srgbClr val="3C4043"/>
              </a:solidFill>
              <a:latin typeface="Google Sans"/>
              <a:ea typeface="Google Sans"/>
              <a:cs typeface="Google Sans"/>
              <a:sym typeface="Google Sans"/>
            </a:endParaRPr>
          </a:p>
        </p:txBody>
      </p:sp>
      <p:sp>
        <p:nvSpPr>
          <p:cNvPr id="1333" name="Google Shape;1333;p96"/>
          <p:cNvSpPr txBox="1"/>
          <p:nvPr/>
        </p:nvSpPr>
        <p:spPr>
          <a:xfrm>
            <a:off x="8815488" y="8027738"/>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Operations</a:t>
            </a:r>
            <a:endParaRPr b="1" sz="1800">
              <a:solidFill>
                <a:srgbClr val="3C4043"/>
              </a:solidFill>
              <a:latin typeface="Google Sans"/>
              <a:ea typeface="Google Sans"/>
              <a:cs typeface="Google Sans"/>
              <a:sym typeface="Google Sans"/>
            </a:endParaRPr>
          </a:p>
        </p:txBody>
      </p:sp>
      <p:sp>
        <p:nvSpPr>
          <p:cNvPr id="1334" name="Google Shape;1334;p96"/>
          <p:cNvSpPr/>
          <p:nvPr/>
        </p:nvSpPr>
        <p:spPr>
          <a:xfrm>
            <a:off x="11888650" y="4954213"/>
            <a:ext cx="22098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5" name="Google Shape;1335;p96"/>
          <p:cNvCxnSpPr>
            <a:stCxn id="1307" idx="3"/>
          </p:cNvCxnSpPr>
          <p:nvPr/>
        </p:nvCxnSpPr>
        <p:spPr>
          <a:xfrm flipH="1" rot="10800000">
            <a:off x="10973825" y="5415500"/>
            <a:ext cx="908400" cy="5400"/>
          </a:xfrm>
          <a:prstGeom prst="straightConnector1">
            <a:avLst/>
          </a:prstGeom>
          <a:noFill/>
          <a:ln cap="flat" cmpd="sng" w="28575">
            <a:solidFill>
              <a:srgbClr val="434343"/>
            </a:solidFill>
            <a:prstDash val="dash"/>
            <a:round/>
            <a:headEnd len="med" w="med" type="none"/>
            <a:tailEnd len="med" w="med" type="triangle"/>
          </a:ln>
        </p:spPr>
      </p:cxnSp>
      <p:sp>
        <p:nvSpPr>
          <p:cNvPr id="1336" name="Google Shape;1336;p96"/>
          <p:cNvSpPr txBox="1"/>
          <p:nvPr/>
        </p:nvSpPr>
        <p:spPr>
          <a:xfrm>
            <a:off x="5515695" y="4983825"/>
            <a:ext cx="1383600" cy="9135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Anthos </a:t>
            </a:r>
            <a:endParaRPr b="1" sz="1800">
              <a:solidFill>
                <a:srgbClr val="3C4043"/>
              </a:solidFill>
              <a:latin typeface="Google Sans"/>
              <a:ea typeface="Google Sans"/>
              <a:cs typeface="Google Sans"/>
              <a:sym typeface="Google Sans"/>
            </a:endParaRPr>
          </a:p>
          <a:p>
            <a:pPr indent="0" lvl="0" marL="0" rtl="0" algn="l">
              <a:lnSpc>
                <a:spcPct val="80000"/>
              </a:lnSpc>
              <a:spcBef>
                <a:spcPts val="0"/>
              </a:spcBef>
              <a:spcAft>
                <a:spcPts val="0"/>
              </a:spcAft>
              <a:buNone/>
            </a:pPr>
            <a:r>
              <a:rPr b="1" lang="en" sz="1800">
                <a:solidFill>
                  <a:srgbClr val="3C4043"/>
                </a:solidFill>
                <a:latin typeface="Google Sans"/>
                <a:ea typeface="Google Sans"/>
                <a:cs typeface="Google Sans"/>
                <a:sym typeface="Google Sans"/>
              </a:rPr>
              <a:t>Service </a:t>
            </a:r>
            <a:br>
              <a:rPr b="1" lang="en" sz="1800">
                <a:solidFill>
                  <a:srgbClr val="3C4043"/>
                </a:solidFill>
                <a:latin typeface="Google Sans"/>
                <a:ea typeface="Google Sans"/>
                <a:cs typeface="Google Sans"/>
                <a:sym typeface="Google Sans"/>
              </a:rPr>
            </a:br>
            <a:r>
              <a:rPr b="1" lang="en" sz="1800">
                <a:solidFill>
                  <a:srgbClr val="3C4043"/>
                </a:solidFill>
                <a:latin typeface="Google Sans"/>
                <a:ea typeface="Google Sans"/>
                <a:cs typeface="Google Sans"/>
                <a:sym typeface="Google Sans"/>
              </a:rPr>
              <a:t>Mesh</a:t>
            </a:r>
            <a:endParaRPr b="1" sz="1800">
              <a:solidFill>
                <a:srgbClr val="3C4043"/>
              </a:solidFill>
              <a:latin typeface="Google Sans"/>
              <a:ea typeface="Google Sans"/>
              <a:cs typeface="Google Sans"/>
              <a:sym typeface="Google Sans"/>
            </a:endParaRPr>
          </a:p>
        </p:txBody>
      </p:sp>
      <p:sp>
        <p:nvSpPr>
          <p:cNvPr id="1337" name="Google Shape;1337;p96"/>
          <p:cNvSpPr txBox="1"/>
          <p:nvPr/>
        </p:nvSpPr>
        <p:spPr>
          <a:xfrm>
            <a:off x="12625263" y="4983813"/>
            <a:ext cx="15087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Istio Open </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Source</a:t>
            </a:r>
            <a:endParaRPr b="1" sz="1800">
              <a:solidFill>
                <a:srgbClr val="3C4043"/>
              </a:solidFill>
              <a:latin typeface="Google Sans"/>
              <a:ea typeface="Google Sans"/>
              <a:cs typeface="Google Sans"/>
              <a:sym typeface="Google Sans"/>
            </a:endParaRPr>
          </a:p>
        </p:txBody>
      </p:sp>
      <p:sp>
        <p:nvSpPr>
          <p:cNvPr id="1321" name="Google Shape;1321;p96"/>
          <p:cNvSpPr txBox="1"/>
          <p:nvPr/>
        </p:nvSpPr>
        <p:spPr>
          <a:xfrm>
            <a:off x="2950021" y="4940650"/>
            <a:ext cx="15519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Anthos</a:t>
            </a:r>
            <a:endParaRPr b="1" sz="16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Config</a:t>
            </a:r>
            <a:endParaRPr b="1" sz="16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Management</a:t>
            </a:r>
            <a:endParaRPr b="1" sz="1600">
              <a:solidFill>
                <a:srgbClr val="3C4043"/>
              </a:solidFill>
              <a:latin typeface="Google Sans"/>
              <a:ea typeface="Google Sans"/>
              <a:cs typeface="Google Sans"/>
              <a:sym typeface="Google Sans"/>
            </a:endParaRPr>
          </a:p>
        </p:txBody>
      </p:sp>
      <p:sp>
        <p:nvSpPr>
          <p:cNvPr id="1338" name="Google Shape;1338;p96"/>
          <p:cNvSpPr/>
          <p:nvPr/>
        </p:nvSpPr>
        <p:spPr>
          <a:xfrm>
            <a:off x="14188075" y="4951188"/>
            <a:ext cx="2243700" cy="11544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96"/>
          <p:cNvSpPr txBox="1"/>
          <p:nvPr/>
        </p:nvSpPr>
        <p:spPr>
          <a:xfrm>
            <a:off x="14969896" y="4916113"/>
            <a:ext cx="15519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Anthos</a:t>
            </a:r>
            <a:endParaRPr b="1" sz="16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Config</a:t>
            </a:r>
            <a:endParaRPr b="1" sz="16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600">
                <a:solidFill>
                  <a:srgbClr val="3C4043"/>
                </a:solidFill>
                <a:latin typeface="Google Sans"/>
                <a:ea typeface="Google Sans"/>
                <a:cs typeface="Google Sans"/>
                <a:sym typeface="Google Sans"/>
              </a:rPr>
              <a:t>Management</a:t>
            </a:r>
            <a:endParaRPr b="1" sz="1600">
              <a:solidFill>
                <a:srgbClr val="3C4043"/>
              </a:solidFill>
              <a:latin typeface="Google Sans"/>
              <a:ea typeface="Google Sans"/>
              <a:cs typeface="Google Sans"/>
              <a:sym typeface="Google Sans"/>
            </a:endParaRPr>
          </a:p>
        </p:txBody>
      </p:sp>
      <p:sp>
        <p:nvSpPr>
          <p:cNvPr id="1340" name="Google Shape;1340;p96"/>
          <p:cNvSpPr txBox="1"/>
          <p:nvPr/>
        </p:nvSpPr>
        <p:spPr>
          <a:xfrm>
            <a:off x="2762950" y="5707425"/>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Sync policy</a:t>
            </a:r>
            <a:endParaRPr sz="1600">
              <a:solidFill>
                <a:srgbClr val="3C4043"/>
              </a:solidFill>
              <a:latin typeface="Roboto"/>
              <a:ea typeface="Roboto"/>
              <a:cs typeface="Roboto"/>
              <a:sym typeface="Roboto"/>
            </a:endParaRPr>
          </a:p>
        </p:txBody>
      </p:sp>
      <p:sp>
        <p:nvSpPr>
          <p:cNvPr id="1341" name="Google Shape;1341;p96"/>
          <p:cNvSpPr txBox="1"/>
          <p:nvPr/>
        </p:nvSpPr>
        <p:spPr>
          <a:xfrm>
            <a:off x="5077375" y="5707425"/>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sp>
        <p:nvSpPr>
          <p:cNvPr id="1342" name="Google Shape;1342;p96"/>
          <p:cNvSpPr txBox="1"/>
          <p:nvPr/>
        </p:nvSpPr>
        <p:spPr>
          <a:xfrm>
            <a:off x="4268600" y="3624200"/>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Centralized UI</a:t>
            </a:r>
            <a:endParaRPr sz="1600">
              <a:solidFill>
                <a:srgbClr val="3C4043"/>
              </a:solidFill>
              <a:latin typeface="Roboto"/>
              <a:ea typeface="Roboto"/>
              <a:cs typeface="Roboto"/>
              <a:sym typeface="Roboto"/>
            </a:endParaRPr>
          </a:p>
        </p:txBody>
      </p:sp>
      <p:sp>
        <p:nvSpPr>
          <p:cNvPr id="1343" name="Google Shape;1343;p96"/>
          <p:cNvSpPr txBox="1"/>
          <p:nvPr/>
        </p:nvSpPr>
        <p:spPr>
          <a:xfrm>
            <a:off x="7901350" y="8486350"/>
            <a:ext cx="30531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Logging and</a:t>
            </a:r>
            <a:endParaRPr sz="1800">
              <a:solidFill>
                <a:srgbClr val="3C4043"/>
              </a:solidFill>
              <a:latin typeface="Roboto"/>
              <a:ea typeface="Roboto"/>
              <a:cs typeface="Roboto"/>
              <a:sym typeface="Roboto"/>
            </a:endParaRPr>
          </a:p>
          <a:p>
            <a:pPr indent="0" lvl="0" marL="0" rtl="0" algn="r">
              <a:spcBef>
                <a:spcPts val="0"/>
              </a:spcBef>
              <a:spcAft>
                <a:spcPts val="0"/>
              </a:spcAft>
              <a:buNone/>
            </a:pPr>
            <a:r>
              <a:rPr lang="en" sz="1800">
                <a:solidFill>
                  <a:srgbClr val="3C4043"/>
                </a:solidFill>
                <a:latin typeface="Roboto"/>
                <a:ea typeface="Roboto"/>
                <a:cs typeface="Roboto"/>
                <a:sym typeface="Roboto"/>
              </a:rPr>
              <a:t>Monitoring</a:t>
            </a:r>
            <a:endParaRPr sz="1800">
              <a:solidFill>
                <a:srgbClr val="3C4043"/>
              </a:solidFill>
              <a:latin typeface="Roboto"/>
              <a:ea typeface="Roboto"/>
              <a:cs typeface="Roboto"/>
              <a:sym typeface="Roboto"/>
            </a:endParaRPr>
          </a:p>
        </p:txBody>
      </p:sp>
      <p:sp>
        <p:nvSpPr>
          <p:cNvPr id="1344" name="Google Shape;1344;p96"/>
          <p:cNvSpPr txBox="1"/>
          <p:nvPr/>
        </p:nvSpPr>
        <p:spPr>
          <a:xfrm>
            <a:off x="12434775" y="5704475"/>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Service mesh</a:t>
            </a:r>
            <a:endParaRPr sz="1600">
              <a:solidFill>
                <a:srgbClr val="3C4043"/>
              </a:solidFill>
              <a:latin typeface="Roboto"/>
              <a:ea typeface="Roboto"/>
              <a:cs typeface="Roboto"/>
              <a:sym typeface="Roboto"/>
            </a:endParaRPr>
          </a:p>
        </p:txBody>
      </p:sp>
      <p:sp>
        <p:nvSpPr>
          <p:cNvPr id="1345" name="Google Shape;1345;p96"/>
          <p:cNvSpPr txBox="1"/>
          <p:nvPr/>
        </p:nvSpPr>
        <p:spPr>
          <a:xfrm>
            <a:off x="14765625" y="5707425"/>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Sync policy</a:t>
            </a:r>
            <a:endParaRPr sz="1600">
              <a:solidFill>
                <a:srgbClr val="3C4043"/>
              </a:solidFill>
              <a:latin typeface="Roboto"/>
              <a:ea typeface="Roboto"/>
              <a:cs typeface="Roboto"/>
              <a:sym typeface="Roboto"/>
            </a:endParaRPr>
          </a:p>
        </p:txBody>
      </p:sp>
      <p:sp>
        <p:nvSpPr>
          <p:cNvPr id="1346" name="Google Shape;1346;p96"/>
          <p:cNvSpPr txBox="1"/>
          <p:nvPr/>
        </p:nvSpPr>
        <p:spPr>
          <a:xfrm>
            <a:off x="14039900" y="3624200"/>
            <a:ext cx="15519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solidFill>
                  <a:srgbClr val="3C4043"/>
                </a:solidFill>
                <a:latin typeface="Roboto"/>
                <a:ea typeface="Roboto"/>
                <a:cs typeface="Roboto"/>
                <a:sym typeface="Roboto"/>
              </a:rPr>
              <a:t>Store policy</a:t>
            </a:r>
            <a:endParaRPr sz="1600">
              <a:solidFill>
                <a:srgbClr val="3C4043"/>
              </a:solidFill>
              <a:latin typeface="Roboto"/>
              <a:ea typeface="Roboto"/>
              <a:cs typeface="Roboto"/>
              <a:sym typeface="Roboto"/>
            </a:endParaRPr>
          </a:p>
        </p:txBody>
      </p:sp>
      <p:pic>
        <p:nvPicPr>
          <p:cNvPr id="1347" name="Google Shape;1347;p96"/>
          <p:cNvPicPr preferRelativeResize="0"/>
          <p:nvPr/>
        </p:nvPicPr>
        <p:blipFill>
          <a:blip r:embed="rId5">
            <a:alphaModFix/>
          </a:blip>
          <a:stretch>
            <a:fillRect/>
          </a:stretch>
        </p:blipFill>
        <p:spPr>
          <a:xfrm>
            <a:off x="14302375" y="5174625"/>
            <a:ext cx="647400" cy="647400"/>
          </a:xfrm>
          <a:prstGeom prst="rect">
            <a:avLst/>
          </a:prstGeom>
          <a:noFill/>
          <a:ln>
            <a:noFill/>
          </a:ln>
        </p:spPr>
      </p:pic>
      <p:pic>
        <p:nvPicPr>
          <p:cNvPr id="1348" name="Google Shape;1348;p96"/>
          <p:cNvPicPr preferRelativeResize="0"/>
          <p:nvPr/>
        </p:nvPicPr>
        <p:blipFill>
          <a:blip r:embed="rId5">
            <a:alphaModFix/>
          </a:blip>
          <a:stretch>
            <a:fillRect/>
          </a:stretch>
        </p:blipFill>
        <p:spPr>
          <a:xfrm>
            <a:off x="2302625" y="5135075"/>
            <a:ext cx="647400" cy="647400"/>
          </a:xfrm>
          <a:prstGeom prst="rect">
            <a:avLst/>
          </a:prstGeom>
          <a:noFill/>
          <a:ln>
            <a:noFill/>
          </a:ln>
        </p:spPr>
      </p:pic>
      <p:pic>
        <p:nvPicPr>
          <p:cNvPr id="1324" name="Google Shape;1324;p96"/>
          <p:cNvPicPr preferRelativeResize="0"/>
          <p:nvPr/>
        </p:nvPicPr>
        <p:blipFill rotWithShape="1">
          <a:blip r:embed="rId6">
            <a:alphaModFix/>
          </a:blip>
          <a:srcRect b="81092" l="70409" r="25865" t="11693"/>
          <a:stretch/>
        </p:blipFill>
        <p:spPr>
          <a:xfrm>
            <a:off x="12613425" y="3077110"/>
            <a:ext cx="865260" cy="892875"/>
          </a:xfrm>
          <a:prstGeom prst="rect">
            <a:avLst/>
          </a:prstGeom>
          <a:noFill/>
          <a:ln>
            <a:noFill/>
          </a:ln>
        </p:spPr>
      </p:pic>
      <p:pic>
        <p:nvPicPr>
          <p:cNvPr id="1349" name="Google Shape;1349;p96"/>
          <p:cNvPicPr preferRelativeResize="0"/>
          <p:nvPr/>
        </p:nvPicPr>
        <p:blipFill rotWithShape="1">
          <a:blip r:embed="rId7">
            <a:alphaModFix/>
          </a:blip>
          <a:srcRect b="0" l="0" r="0" t="0"/>
          <a:stretch/>
        </p:blipFill>
        <p:spPr>
          <a:xfrm>
            <a:off x="12008349" y="5118300"/>
            <a:ext cx="526949" cy="785100"/>
          </a:xfrm>
          <a:prstGeom prst="rect">
            <a:avLst/>
          </a:prstGeom>
          <a:noFill/>
          <a:ln>
            <a:noFill/>
          </a:ln>
        </p:spPr>
      </p:pic>
      <p:sp>
        <p:nvSpPr>
          <p:cNvPr id="1350" name="Google Shape;1350;p96"/>
          <p:cNvSpPr txBox="1"/>
          <p:nvPr/>
        </p:nvSpPr>
        <p:spPr>
          <a:xfrm>
            <a:off x="12041725" y="2511850"/>
            <a:ext cx="3743400" cy="42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3C4043"/>
                </a:solidFill>
                <a:latin typeface="Roboto"/>
                <a:ea typeface="Roboto"/>
                <a:cs typeface="Roboto"/>
                <a:sym typeface="Roboto"/>
              </a:rPr>
              <a:t>On-prem data center</a:t>
            </a:r>
            <a:endParaRPr sz="2400">
              <a:solidFill>
                <a:srgbClr val="3C4043"/>
              </a:solidFill>
              <a:latin typeface="Roboto"/>
              <a:ea typeface="Roboto"/>
              <a:cs typeface="Roboto"/>
              <a:sym typeface="Roboto"/>
            </a:endParaRPr>
          </a:p>
        </p:txBody>
      </p:sp>
      <p:pic>
        <p:nvPicPr>
          <p:cNvPr id="1351" name="Google Shape;1351;p96"/>
          <p:cNvPicPr preferRelativeResize="0"/>
          <p:nvPr/>
        </p:nvPicPr>
        <p:blipFill>
          <a:blip r:embed="rId8">
            <a:alphaModFix/>
          </a:blip>
          <a:stretch>
            <a:fillRect/>
          </a:stretch>
        </p:blipFill>
        <p:spPr>
          <a:xfrm>
            <a:off x="11715750" y="2394375"/>
            <a:ext cx="365150" cy="591475"/>
          </a:xfrm>
          <a:prstGeom prst="rect">
            <a:avLst/>
          </a:prstGeom>
          <a:noFill/>
          <a:ln>
            <a:noFill/>
          </a:ln>
        </p:spPr>
      </p:pic>
      <p:cxnSp>
        <p:nvCxnSpPr>
          <p:cNvPr id="1352" name="Google Shape;1352;p96"/>
          <p:cNvCxnSpPr>
            <a:stCxn id="1353" idx="1"/>
            <a:endCxn id="1313" idx="3"/>
          </p:cNvCxnSpPr>
          <p:nvPr/>
        </p:nvCxnSpPr>
        <p:spPr>
          <a:xfrm rot="10800000">
            <a:off x="5686925" y="6951118"/>
            <a:ext cx="2051100" cy="0"/>
          </a:xfrm>
          <a:prstGeom prst="straightConnector1">
            <a:avLst/>
          </a:prstGeom>
          <a:noFill/>
          <a:ln cap="flat" cmpd="sng" w="38100">
            <a:solidFill>
              <a:srgbClr val="434343"/>
            </a:solidFill>
            <a:prstDash val="solid"/>
            <a:round/>
            <a:headEnd len="med" w="med" type="none"/>
            <a:tailEnd len="med" w="med" type="triangle"/>
          </a:ln>
        </p:spPr>
      </p:cxnSp>
      <p:sp>
        <p:nvSpPr>
          <p:cNvPr id="1353" name="Google Shape;1353;p96"/>
          <p:cNvSpPr/>
          <p:nvPr/>
        </p:nvSpPr>
        <p:spPr>
          <a:xfrm>
            <a:off x="7738025" y="6375118"/>
            <a:ext cx="323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4" name="Google Shape;1354;p96"/>
          <p:cNvPicPr preferRelativeResize="0"/>
          <p:nvPr/>
        </p:nvPicPr>
        <p:blipFill rotWithShape="1">
          <a:blip r:embed="rId9">
            <a:alphaModFix/>
          </a:blip>
          <a:srcRect b="5341" l="0" r="0" t="5341"/>
          <a:stretch/>
        </p:blipFill>
        <p:spPr>
          <a:xfrm>
            <a:off x="7940643" y="6465241"/>
            <a:ext cx="752400" cy="672000"/>
          </a:xfrm>
          <a:prstGeom prst="rect">
            <a:avLst/>
          </a:prstGeom>
          <a:noFill/>
          <a:ln>
            <a:noFill/>
          </a:ln>
        </p:spPr>
      </p:pic>
      <p:sp>
        <p:nvSpPr>
          <p:cNvPr id="1313" name="Google Shape;1313;p96"/>
          <p:cNvSpPr/>
          <p:nvPr/>
        </p:nvSpPr>
        <p:spPr>
          <a:xfrm>
            <a:off x="3290575" y="6375118"/>
            <a:ext cx="23964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5" name="Google Shape;1355;p96"/>
          <p:cNvPicPr preferRelativeResize="0"/>
          <p:nvPr/>
        </p:nvPicPr>
        <p:blipFill rotWithShape="1">
          <a:blip r:embed="rId4">
            <a:alphaModFix/>
          </a:blip>
          <a:srcRect b="5084" l="0" r="0" t="5084"/>
          <a:stretch/>
        </p:blipFill>
        <p:spPr>
          <a:xfrm>
            <a:off x="3421148" y="6541441"/>
            <a:ext cx="752400" cy="675900"/>
          </a:xfrm>
          <a:prstGeom prst="rect">
            <a:avLst/>
          </a:prstGeom>
          <a:noFill/>
          <a:ln>
            <a:noFill/>
          </a:ln>
        </p:spPr>
      </p:pic>
      <p:sp>
        <p:nvSpPr>
          <p:cNvPr id="1315" name="Google Shape;1315;p96"/>
          <p:cNvSpPr/>
          <p:nvPr/>
        </p:nvSpPr>
        <p:spPr>
          <a:xfrm>
            <a:off x="13008800" y="6373368"/>
            <a:ext cx="2395800" cy="1152000"/>
          </a:xfrm>
          <a:prstGeom prst="rect">
            <a:avLst/>
          </a:prstGeom>
          <a:solidFill>
            <a:srgbClr val="F8F9FA"/>
          </a:solidFill>
          <a:ln cap="flat" cmpd="sng" w="9525">
            <a:solidFill>
              <a:srgbClr val="BDC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6" name="Google Shape;1356;p96"/>
          <p:cNvPicPr preferRelativeResize="0"/>
          <p:nvPr/>
        </p:nvPicPr>
        <p:blipFill rotWithShape="1">
          <a:blip r:embed="rId10">
            <a:alphaModFix/>
          </a:blip>
          <a:srcRect b="4995" l="0" r="0" t="4995"/>
          <a:stretch/>
        </p:blipFill>
        <p:spPr>
          <a:xfrm>
            <a:off x="13182698" y="6541441"/>
            <a:ext cx="752400" cy="675900"/>
          </a:xfrm>
          <a:prstGeom prst="rect">
            <a:avLst/>
          </a:prstGeom>
          <a:noFill/>
          <a:ln>
            <a:noFill/>
          </a:ln>
        </p:spPr>
      </p:pic>
      <p:cxnSp>
        <p:nvCxnSpPr>
          <p:cNvPr id="1357" name="Google Shape;1357;p96"/>
          <p:cNvCxnSpPr>
            <a:stCxn id="1353" idx="3"/>
            <a:endCxn id="1315" idx="1"/>
          </p:cNvCxnSpPr>
          <p:nvPr/>
        </p:nvCxnSpPr>
        <p:spPr>
          <a:xfrm flipH="1" rot="10800000">
            <a:off x="10973825" y="6949318"/>
            <a:ext cx="2034900" cy="1800"/>
          </a:xfrm>
          <a:prstGeom prst="straightConnector1">
            <a:avLst/>
          </a:prstGeom>
          <a:noFill/>
          <a:ln cap="flat" cmpd="sng" w="38100">
            <a:solidFill>
              <a:srgbClr val="434343"/>
            </a:solidFill>
            <a:prstDash val="solid"/>
            <a:round/>
            <a:headEnd len="med" w="med" type="none"/>
            <a:tailEnd len="med" w="med" type="triangle"/>
          </a:ln>
        </p:spPr>
      </p:cxnSp>
      <p:sp>
        <p:nvSpPr>
          <p:cNvPr id="1358" name="Google Shape;1358;p96"/>
          <p:cNvSpPr txBox="1"/>
          <p:nvPr/>
        </p:nvSpPr>
        <p:spPr>
          <a:xfrm>
            <a:off x="8815488" y="6390043"/>
            <a:ext cx="2209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Cloud</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Marketplace</a:t>
            </a:r>
            <a:endParaRPr b="1" sz="1800">
              <a:solidFill>
                <a:srgbClr val="3C4043"/>
              </a:solidFill>
              <a:latin typeface="Google Sans"/>
              <a:ea typeface="Google Sans"/>
              <a:cs typeface="Google Sans"/>
              <a:sym typeface="Google Sans"/>
            </a:endParaRPr>
          </a:p>
        </p:txBody>
      </p:sp>
      <p:sp>
        <p:nvSpPr>
          <p:cNvPr id="1359" name="Google Shape;1359;p96"/>
          <p:cNvSpPr txBox="1"/>
          <p:nvPr/>
        </p:nvSpPr>
        <p:spPr>
          <a:xfrm>
            <a:off x="4168788" y="6396175"/>
            <a:ext cx="1512900" cy="98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Google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Kubernetes</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Engine</a:t>
            </a:r>
            <a:endParaRPr b="1" sz="1800">
              <a:solidFill>
                <a:srgbClr val="3C4043"/>
              </a:solidFill>
              <a:latin typeface="Google Sans"/>
              <a:ea typeface="Google Sans"/>
              <a:cs typeface="Google Sans"/>
              <a:sym typeface="Google Sans"/>
            </a:endParaRPr>
          </a:p>
        </p:txBody>
      </p:sp>
      <p:sp>
        <p:nvSpPr>
          <p:cNvPr id="1360" name="Google Shape;1360;p96"/>
          <p:cNvSpPr txBox="1"/>
          <p:nvPr/>
        </p:nvSpPr>
        <p:spPr>
          <a:xfrm>
            <a:off x="13925213" y="6365100"/>
            <a:ext cx="1335600" cy="10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GKE</a:t>
            </a:r>
            <a:endParaRPr b="1" sz="1800">
              <a:solidFill>
                <a:srgbClr val="3C4043"/>
              </a:solidFill>
              <a:latin typeface="Google Sans"/>
              <a:ea typeface="Google Sans"/>
              <a:cs typeface="Google Sans"/>
              <a:sym typeface="Google Sans"/>
            </a:endParaRPr>
          </a:p>
          <a:p>
            <a:pPr indent="0" lvl="0" marL="0" rtl="0" algn="l">
              <a:spcBef>
                <a:spcPts val="0"/>
              </a:spcBef>
              <a:spcAft>
                <a:spcPts val="0"/>
              </a:spcAft>
              <a:buNone/>
            </a:pPr>
            <a:r>
              <a:rPr b="1" lang="en" sz="1800">
                <a:solidFill>
                  <a:srgbClr val="3C4043"/>
                </a:solidFill>
                <a:latin typeface="Google Sans"/>
                <a:ea typeface="Google Sans"/>
                <a:cs typeface="Google Sans"/>
                <a:sym typeface="Google Sans"/>
              </a:rPr>
              <a:t>On-Prem</a:t>
            </a:r>
            <a:endParaRPr b="1" sz="1800">
              <a:solidFill>
                <a:srgbClr val="3C4043"/>
              </a:solidFill>
              <a:latin typeface="Google Sans"/>
              <a:ea typeface="Google Sans"/>
              <a:cs typeface="Google Sans"/>
              <a:sym typeface="Google Sans"/>
            </a:endParaRPr>
          </a:p>
        </p:txBody>
      </p:sp>
      <p:sp>
        <p:nvSpPr>
          <p:cNvPr id="1361" name="Google Shape;1361;p96"/>
          <p:cNvSpPr txBox="1"/>
          <p:nvPr/>
        </p:nvSpPr>
        <p:spPr>
          <a:xfrm>
            <a:off x="8584325" y="7106925"/>
            <a:ext cx="2370600" cy="42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3C4043"/>
                </a:solidFill>
                <a:latin typeface="Roboto"/>
                <a:ea typeface="Roboto"/>
                <a:cs typeface="Roboto"/>
                <a:sym typeface="Roboto"/>
              </a:rPr>
              <a:t>3</a:t>
            </a:r>
            <a:r>
              <a:rPr baseline="30000" lang="en" sz="1800">
                <a:solidFill>
                  <a:srgbClr val="3C4043"/>
                </a:solidFill>
                <a:latin typeface="Roboto"/>
                <a:ea typeface="Roboto"/>
                <a:cs typeface="Roboto"/>
                <a:sym typeface="Roboto"/>
              </a:rPr>
              <a:t>rd</a:t>
            </a:r>
            <a:r>
              <a:rPr lang="en" sz="1800">
                <a:solidFill>
                  <a:srgbClr val="3C4043"/>
                </a:solidFill>
                <a:latin typeface="Roboto"/>
                <a:ea typeface="Roboto"/>
                <a:cs typeface="Roboto"/>
                <a:sym typeface="Roboto"/>
              </a:rPr>
              <a:t>-party integrations</a:t>
            </a:r>
            <a:endParaRPr sz="1800">
              <a:solidFill>
                <a:srgbClr val="3C4043"/>
              </a:solidFill>
              <a:latin typeface="Roboto"/>
              <a:ea typeface="Roboto"/>
              <a:cs typeface="Roboto"/>
              <a:sym typeface="Roboto"/>
            </a:endParaRPr>
          </a:p>
        </p:txBody>
      </p:sp>
      <p:sp>
        <p:nvSpPr>
          <p:cNvPr id="1317" name="Google Shape;1317;p96"/>
          <p:cNvSpPr/>
          <p:nvPr/>
        </p:nvSpPr>
        <p:spPr>
          <a:xfrm>
            <a:off x="2177500" y="5629150"/>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96"/>
          <p:cNvSpPr/>
          <p:nvPr/>
        </p:nvSpPr>
        <p:spPr>
          <a:xfrm>
            <a:off x="15893500" y="5629150"/>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4043"/>
              </a:solidFill>
            </a:endParaRPr>
          </a:p>
        </p:txBody>
      </p:sp>
      <p:sp>
        <p:nvSpPr>
          <p:cNvPr id="1327" name="Google Shape;1327;p96"/>
          <p:cNvSpPr/>
          <p:nvPr/>
        </p:nvSpPr>
        <p:spPr>
          <a:xfrm>
            <a:off x="15893500" y="4943350"/>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96"/>
          <p:cNvSpPr/>
          <p:nvPr/>
        </p:nvSpPr>
        <p:spPr>
          <a:xfrm>
            <a:off x="9368375" y="4112175"/>
            <a:ext cx="5565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2" name="Google Shape;1362;p96"/>
          <p:cNvPicPr preferRelativeResize="0"/>
          <p:nvPr/>
        </p:nvPicPr>
        <p:blipFill rotWithShape="1">
          <a:blip r:embed="rId11">
            <a:alphaModFix/>
          </a:blip>
          <a:srcRect b="0" l="0" r="-21669" t="0"/>
          <a:stretch/>
        </p:blipFill>
        <p:spPr>
          <a:xfrm>
            <a:off x="1865900" y="2489862"/>
            <a:ext cx="2739686" cy="430973"/>
          </a:xfrm>
          <a:prstGeom prst="rect">
            <a:avLst/>
          </a:prstGeom>
          <a:noFill/>
          <a:ln>
            <a:noFill/>
          </a:ln>
        </p:spPr>
      </p:pic>
      <p:pic>
        <p:nvPicPr>
          <p:cNvPr id="1363" name="Google Shape;1363;p96"/>
          <p:cNvPicPr preferRelativeResize="0"/>
          <p:nvPr/>
        </p:nvPicPr>
        <p:blipFill>
          <a:blip r:embed="rId12">
            <a:alphaModFix/>
          </a:blip>
          <a:stretch>
            <a:fillRect/>
          </a:stretch>
        </p:blipFill>
        <p:spPr>
          <a:xfrm>
            <a:off x="4706225" y="5103600"/>
            <a:ext cx="676655" cy="676655"/>
          </a:xfrm>
          <a:prstGeom prst="rect">
            <a:avLst/>
          </a:prstGeom>
          <a:noFill/>
          <a:ln>
            <a:noFill/>
          </a:ln>
        </p:spPr>
      </p:pic>
      <p:pic>
        <p:nvPicPr>
          <p:cNvPr id="1364" name="Google Shape;1364;p96"/>
          <p:cNvPicPr preferRelativeResize="0"/>
          <p:nvPr/>
        </p:nvPicPr>
        <p:blipFill rotWithShape="1">
          <a:blip r:embed="rId13">
            <a:alphaModFix/>
          </a:blip>
          <a:srcRect b="0" l="0" r="0" t="0"/>
          <a:stretch/>
        </p:blipFill>
        <p:spPr>
          <a:xfrm>
            <a:off x="7940643" y="4949465"/>
            <a:ext cx="752401" cy="7524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sp>
        <p:nvSpPr>
          <p:cNvPr id="1369" name="Google Shape;1369;p97"/>
          <p:cNvSpPr txBox="1"/>
          <p:nvPr/>
        </p:nvSpPr>
        <p:spPr>
          <a:xfrm>
            <a:off x="6702225" y="3284175"/>
            <a:ext cx="9860100" cy="3834900"/>
          </a:xfrm>
          <a:prstGeom prst="rect">
            <a:avLst/>
          </a:prstGeom>
          <a:noFill/>
          <a:ln>
            <a:noFill/>
          </a:ln>
        </p:spPr>
        <p:txBody>
          <a:bodyPr anchorCtr="0" anchor="t" bIns="182850" lIns="182850" spcFirstLastPara="1" rIns="182850" wrap="square" tIns="182850">
            <a:noAutofit/>
          </a:bodyPr>
          <a:lstStyle/>
          <a:p>
            <a:pPr indent="0" lvl="0" marL="0" rtl="0" algn="l">
              <a:lnSpc>
                <a:spcPct val="125000"/>
              </a:lnSpc>
              <a:spcBef>
                <a:spcPts val="0"/>
              </a:spcBef>
              <a:spcAft>
                <a:spcPts val="0"/>
              </a:spcAft>
              <a:buNone/>
            </a:pPr>
            <a:r>
              <a:rPr lang="en" sz="2800">
                <a:solidFill>
                  <a:schemeClr val="lt1"/>
                </a:solidFill>
                <a:latin typeface="Roboto"/>
                <a:ea typeface="Roboto"/>
                <a:cs typeface="Roboto"/>
                <a:sym typeface="Roboto"/>
              </a:rPr>
              <a:t>Anthos General Overview:  </a:t>
            </a:r>
            <a:r>
              <a:rPr lang="en" sz="2800" u="sng">
                <a:solidFill>
                  <a:schemeClr val="accent2"/>
                </a:solidFill>
                <a:latin typeface="Roboto"/>
                <a:ea typeface="Roboto"/>
                <a:cs typeface="Roboto"/>
                <a:sym typeface="Roboto"/>
                <a:hlinkClick r:id="rId3">
                  <a:extLst>
                    <a:ext uri="{A12FA001-AC4F-418D-AE19-62706E023703}">
                      <ahyp:hlinkClr val="tx"/>
                    </a:ext>
                  </a:extLst>
                </a:hlinkClick>
              </a:rPr>
              <a:t>https://cloud.google.com/anthos/</a:t>
            </a:r>
            <a:endParaRPr sz="2800">
              <a:solidFill>
                <a:schemeClr val="accent2"/>
              </a:solidFill>
              <a:latin typeface="Roboto"/>
              <a:ea typeface="Roboto"/>
              <a:cs typeface="Roboto"/>
              <a:sym typeface="Roboto"/>
            </a:endParaRPr>
          </a:p>
          <a:p>
            <a:pPr indent="0" lvl="0" marL="0" rtl="0" algn="l">
              <a:lnSpc>
                <a:spcPct val="125000"/>
              </a:lnSpc>
              <a:spcBef>
                <a:spcPts val="2000"/>
              </a:spcBef>
              <a:spcAft>
                <a:spcPts val="2000"/>
              </a:spcAft>
              <a:buNone/>
            </a:pPr>
            <a:r>
              <a:rPr lang="en" sz="2800">
                <a:solidFill>
                  <a:schemeClr val="lt1"/>
                </a:solidFill>
                <a:latin typeface="Roboto"/>
                <a:ea typeface="Roboto"/>
                <a:cs typeface="Roboto"/>
                <a:sym typeface="Roboto"/>
              </a:rPr>
              <a:t>Anthos Technical Documentation: </a:t>
            </a:r>
            <a:r>
              <a:rPr lang="en" sz="2800" u="sng">
                <a:solidFill>
                  <a:schemeClr val="accent2"/>
                </a:solidFill>
                <a:latin typeface="Roboto"/>
                <a:ea typeface="Roboto"/>
                <a:cs typeface="Roboto"/>
                <a:sym typeface="Roboto"/>
                <a:hlinkClick r:id="rId4">
                  <a:extLst>
                    <a:ext uri="{A12FA001-AC4F-418D-AE19-62706E023703}">
                      <ahyp:hlinkClr val="tx"/>
                    </a:ext>
                  </a:extLst>
                </a:hlinkClick>
              </a:rPr>
              <a:t>https://cloud.google.com/anthos/docs/</a:t>
            </a:r>
            <a:endParaRPr sz="2800">
              <a:solidFill>
                <a:schemeClr val="accent2"/>
              </a:solidFill>
              <a:latin typeface="Roboto"/>
              <a:ea typeface="Roboto"/>
              <a:cs typeface="Roboto"/>
              <a:sym typeface="Roboto"/>
            </a:endParaRPr>
          </a:p>
        </p:txBody>
      </p:sp>
      <p:pic>
        <p:nvPicPr>
          <p:cNvPr descr="Image result for anthos logo" id="1370" name="Google Shape;1370;p97"/>
          <p:cNvPicPr preferRelativeResize="0"/>
          <p:nvPr/>
        </p:nvPicPr>
        <p:blipFill rotWithShape="1">
          <a:blip r:embed="rId5">
            <a:alphaModFix/>
          </a:blip>
          <a:srcRect b="-14757" l="0" r="69285" t="0"/>
          <a:stretch/>
        </p:blipFill>
        <p:spPr>
          <a:xfrm>
            <a:off x="1828800" y="2881150"/>
            <a:ext cx="3886948" cy="3810086"/>
          </a:xfrm>
          <a:prstGeom prst="rect">
            <a:avLst/>
          </a:prstGeom>
          <a:noFill/>
          <a:ln>
            <a:noFill/>
          </a:ln>
        </p:spPr>
      </p:pic>
      <p:sp>
        <p:nvSpPr>
          <p:cNvPr id="1371" name="Google Shape;1371;p9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learn more about Anthos from these links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5" name="Shape 1375"/>
        <p:cNvGrpSpPr/>
        <p:nvPr/>
      </p:nvGrpSpPr>
      <p:grpSpPr>
        <a:xfrm>
          <a:off x="0" y="0"/>
          <a:ext cx="0" cy="0"/>
          <a:chOff x="0" y="0"/>
          <a:chExt cx="0" cy="0"/>
        </a:xfrm>
      </p:grpSpPr>
      <p:sp>
        <p:nvSpPr>
          <p:cNvPr id="1376" name="Google Shape;1376;p98"/>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Containers</a:t>
            </a:r>
            <a:endParaRPr/>
          </a:p>
          <a:p>
            <a:pPr indent="0" lvl="0" marL="0" rtl="0" algn="l">
              <a:spcBef>
                <a:spcPts val="2900"/>
              </a:spcBef>
              <a:spcAft>
                <a:spcPts val="0"/>
              </a:spcAft>
              <a:buNone/>
            </a:pPr>
            <a:r>
              <a:rPr lang="en"/>
              <a:t>Kubernetes and Google Kubernetes Engine</a:t>
            </a:r>
            <a:endParaRPr/>
          </a:p>
          <a:p>
            <a:pPr indent="0" lvl="0" marL="0" rtl="0" algn="l">
              <a:spcBef>
                <a:spcPts val="2900"/>
              </a:spcBef>
              <a:spcAft>
                <a:spcPts val="0"/>
              </a:spcAft>
              <a:buNone/>
            </a:pPr>
            <a:r>
              <a:rPr lang="en"/>
              <a:t>Hybrid and Multi-Cloud</a:t>
            </a:r>
            <a:endParaRPr/>
          </a:p>
          <a:p>
            <a:pPr indent="0" lvl="0" marL="0" rtl="0" algn="l">
              <a:spcBef>
                <a:spcPts val="2900"/>
              </a:spcBef>
              <a:spcAft>
                <a:spcPts val="0"/>
              </a:spcAft>
              <a:buNone/>
            </a:pPr>
            <a:r>
              <a:rPr lang="en">
                <a:solidFill>
                  <a:schemeClr val="accent2"/>
                </a:solidFill>
              </a:rPr>
              <a:t>Quiz and Lab</a:t>
            </a:r>
            <a:endParaRPr>
              <a:solidFill>
                <a:schemeClr val="accent2"/>
              </a:solidFill>
            </a:endParaRPr>
          </a:p>
          <a:p>
            <a:pPr indent="0" lvl="0" marL="0" rtl="0" algn="l">
              <a:spcBef>
                <a:spcPts val="2900"/>
              </a:spcBef>
              <a:spcAft>
                <a:spcPts val="2900"/>
              </a:spcAft>
              <a:buNone/>
            </a:pPr>
            <a:r>
              <a:rPr lang="en"/>
              <a:t>Resources</a:t>
            </a:r>
            <a:endParaRPr/>
          </a:p>
        </p:txBody>
      </p:sp>
      <p:sp>
        <p:nvSpPr>
          <p:cNvPr id="1377" name="Google Shape;1377;p98"/>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1" name="Shape 1381"/>
        <p:cNvGrpSpPr/>
        <p:nvPr/>
      </p:nvGrpSpPr>
      <p:grpSpPr>
        <a:xfrm>
          <a:off x="0" y="0"/>
          <a:ext cx="0" cy="0"/>
          <a:chOff x="0" y="0"/>
          <a:chExt cx="0" cy="0"/>
        </a:xfrm>
      </p:grpSpPr>
      <p:sp>
        <p:nvSpPr>
          <p:cNvPr id="1382" name="Google Shape;1382;p99"/>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383" name="Google Shape;1383;p99"/>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reasons for deploying applications using containers.</a:t>
                      </a:r>
                      <a:endParaRPr sz="2800">
                        <a:solidFill>
                          <a:schemeClr val="lt1"/>
                        </a:solidFill>
                        <a:latin typeface="Roboto"/>
                        <a:ea typeface="Roboto"/>
                        <a:cs typeface="Roboto"/>
                        <a:sym typeface="Roboto"/>
                      </a:endParaRPr>
                    </a:p>
                  </a:txBody>
                  <a:tcPr marT="91425" marB="91425" marR="0"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0"/>
                        </a:spcAft>
                        <a:buNone/>
                      </a:pPr>
                      <a:r>
                        <a:t/>
                      </a:r>
                      <a:endParaRPr sz="2800">
                        <a:solidFill>
                          <a:schemeClr val="lt1"/>
                        </a:solidFill>
                        <a:latin typeface="Roboto"/>
                        <a:ea typeface="Roboto"/>
                        <a:cs typeface="Roboto"/>
                        <a:sym typeface="Roboto"/>
                      </a:endParaRPr>
                    </a:p>
                  </a:txBody>
                  <a:tcPr marT="91425" marB="91425" marR="18287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384" name="Google Shape;1384;p9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00"/>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390" name="Google Shape;1390;p100"/>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reasons for deploying applications using containers.</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457200" marR="0" rtl="0" algn="l">
                        <a:lnSpc>
                          <a:spcPct val="100000"/>
                        </a:lnSpc>
                        <a:spcBef>
                          <a:spcPts val="0"/>
                        </a:spcBef>
                        <a:spcAft>
                          <a:spcPts val="0"/>
                        </a:spcAft>
                        <a:buClr>
                          <a:schemeClr val="accent2"/>
                        </a:buClr>
                        <a:buSzPts val="2800"/>
                        <a:buFont typeface="Roboto"/>
                        <a:buAutoNum type="arabicPeriod"/>
                      </a:pPr>
                      <a:r>
                        <a:rPr lang="en" sz="2800">
                          <a:solidFill>
                            <a:schemeClr val="accent2"/>
                          </a:solidFill>
                          <a:latin typeface="Roboto"/>
                          <a:ea typeface="Roboto"/>
                          <a:cs typeface="Roboto"/>
                          <a:sym typeface="Roboto"/>
                        </a:rPr>
                        <a:t>Portability across development, testing, and production environments.</a:t>
                      </a:r>
                      <a:endParaRPr sz="2800">
                        <a:solidFill>
                          <a:schemeClr val="accent2"/>
                        </a:solidFill>
                        <a:latin typeface="Roboto"/>
                        <a:ea typeface="Roboto"/>
                        <a:cs typeface="Roboto"/>
                        <a:sym typeface="Roboto"/>
                      </a:endParaRPr>
                    </a:p>
                    <a:p>
                      <a:pPr indent="-406400" lvl="0" marL="457200" marR="0" rtl="0" algn="l">
                        <a:lnSpc>
                          <a:spcPct val="100000"/>
                        </a:lnSpc>
                        <a:spcBef>
                          <a:spcPts val="1000"/>
                        </a:spcBef>
                        <a:spcAft>
                          <a:spcPts val="0"/>
                        </a:spcAft>
                        <a:buClr>
                          <a:schemeClr val="accent2"/>
                        </a:buClr>
                        <a:buSzPts val="2800"/>
                        <a:buFont typeface="Roboto"/>
                        <a:buAutoNum type="arabicPeriod"/>
                      </a:pPr>
                      <a:r>
                        <a:rPr lang="en" sz="2800">
                          <a:solidFill>
                            <a:schemeClr val="accent2"/>
                          </a:solidFill>
                          <a:latin typeface="Roboto"/>
                          <a:ea typeface="Roboto"/>
                          <a:cs typeface="Roboto"/>
                          <a:sym typeface="Roboto"/>
                        </a:rPr>
                        <a:t>Simpler to migrate workloads.</a:t>
                      </a:r>
                      <a:endParaRPr sz="2800">
                        <a:solidFill>
                          <a:schemeClr val="accent2"/>
                        </a:solidFill>
                        <a:latin typeface="Roboto"/>
                        <a:ea typeface="Roboto"/>
                        <a:cs typeface="Roboto"/>
                        <a:sym typeface="Roboto"/>
                      </a:endParaRPr>
                    </a:p>
                    <a:p>
                      <a:pPr indent="-406400" lvl="0" marL="457200" marR="0" rtl="0" algn="l">
                        <a:lnSpc>
                          <a:spcPct val="100000"/>
                        </a:lnSpc>
                        <a:spcBef>
                          <a:spcPts val="1000"/>
                        </a:spcBef>
                        <a:spcAft>
                          <a:spcPts val="0"/>
                        </a:spcAft>
                        <a:buClr>
                          <a:schemeClr val="accent2"/>
                        </a:buClr>
                        <a:buSzPts val="2800"/>
                        <a:buFont typeface="Roboto"/>
                        <a:buAutoNum type="arabicPeriod"/>
                      </a:pPr>
                      <a:r>
                        <a:rPr lang="en" sz="2800">
                          <a:solidFill>
                            <a:schemeClr val="accent2"/>
                          </a:solidFill>
                          <a:latin typeface="Roboto"/>
                          <a:ea typeface="Roboto"/>
                          <a:cs typeface="Roboto"/>
                          <a:sym typeface="Roboto"/>
                        </a:rPr>
                        <a:t>Loose coupling</a:t>
                      </a:r>
                      <a:endParaRPr sz="2800">
                        <a:solidFill>
                          <a:schemeClr val="accent2"/>
                        </a:solidFill>
                        <a:latin typeface="Roboto"/>
                        <a:ea typeface="Roboto"/>
                        <a:cs typeface="Roboto"/>
                        <a:sym typeface="Roboto"/>
                      </a:endParaRPr>
                    </a:p>
                    <a:p>
                      <a:pPr indent="-406400" lvl="0" marL="457200" marR="0" rtl="0" algn="l">
                        <a:lnSpc>
                          <a:spcPct val="100000"/>
                        </a:lnSpc>
                        <a:spcBef>
                          <a:spcPts val="1000"/>
                        </a:spcBef>
                        <a:spcAft>
                          <a:spcPts val="1000"/>
                        </a:spcAft>
                        <a:buClr>
                          <a:schemeClr val="accent2"/>
                        </a:buClr>
                        <a:buSzPts val="2800"/>
                        <a:buFont typeface="Roboto"/>
                        <a:buAutoNum type="arabicPeriod"/>
                      </a:pPr>
                      <a:r>
                        <a:rPr lang="en" sz="2800">
                          <a:solidFill>
                            <a:schemeClr val="accent2"/>
                          </a:solidFill>
                          <a:latin typeface="Roboto"/>
                          <a:ea typeface="Roboto"/>
                          <a:cs typeface="Roboto"/>
                          <a:sym typeface="Roboto"/>
                        </a:rPr>
                        <a:t>Agility</a:t>
                      </a:r>
                      <a:endParaRPr sz="2800">
                        <a:solidFill>
                          <a:schemeClr val="accent2"/>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391" name="Google Shape;1391;p10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101"/>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397" name="Google Shape;1397;p101"/>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2320775"/>
              </a:tblGrid>
              <a:tr h="1269950">
                <a:tc>
                  <a:txBody>
                    <a:bodyPr/>
                    <a:lstStyle/>
                    <a:p>
                      <a:pPr indent="0" lvl="0" marL="0" marR="0" rtl="0" algn="l">
                        <a:lnSpc>
                          <a:spcPct val="100000"/>
                        </a:lnSpc>
                        <a:spcBef>
                          <a:spcPts val="0"/>
                        </a:spcBef>
                        <a:spcAft>
                          <a:spcPts val="4000"/>
                        </a:spcAft>
                        <a:buClr>
                          <a:srgbClr val="000000"/>
                        </a:buClr>
                        <a:buSzPts val="1100"/>
                        <a:buFont typeface="Arial"/>
                        <a:buNone/>
                      </a:pPr>
                      <a:r>
                        <a:rPr lang="en" sz="2800">
                          <a:solidFill>
                            <a:schemeClr val="lt1"/>
                          </a:solidFill>
                          <a:latin typeface="Roboto"/>
                          <a:ea typeface="Roboto"/>
                          <a:cs typeface="Roboto"/>
                          <a:sym typeface="Roboto"/>
                        </a:rPr>
                        <a:t>True or False: Kubernetes lets you manage container clusters in multiple cloud providers.</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398" name="Google Shape;1398;p10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102"/>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404" name="Google Shape;1404;p102"/>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2320775"/>
              </a:tblGrid>
              <a:tr h="1269950">
                <a:tc>
                  <a:txBody>
                    <a:bodyPr/>
                    <a:lstStyle/>
                    <a:p>
                      <a:pPr indent="0" lvl="0" marL="0" marR="0" rtl="0" algn="l">
                        <a:lnSpc>
                          <a:spcPct val="100000"/>
                        </a:lnSpc>
                        <a:spcBef>
                          <a:spcPts val="0"/>
                        </a:spcBef>
                        <a:spcAft>
                          <a:spcPts val="4000"/>
                        </a:spcAft>
                        <a:buClr>
                          <a:srgbClr val="000000"/>
                        </a:buClr>
                        <a:buSzPts val="1100"/>
                        <a:buFont typeface="Arial"/>
                        <a:buNone/>
                      </a:pPr>
                      <a:r>
                        <a:rPr lang="en" sz="2800">
                          <a:solidFill>
                            <a:schemeClr val="lt1"/>
                          </a:solidFill>
                          <a:latin typeface="Roboto"/>
                          <a:ea typeface="Roboto"/>
                          <a:cs typeface="Roboto"/>
                          <a:sym typeface="Roboto"/>
                        </a:rPr>
                        <a:t>True or False: Kubernetes lets you manage container clusters in multiple cloud providers.</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accent2"/>
                        </a:buClr>
                        <a:buSzPts val="2800"/>
                        <a:buFont typeface="Roboto"/>
                        <a:buAutoNum type="alphaUcPeriod"/>
                      </a:pPr>
                      <a:r>
                        <a:rPr lang="en" sz="2800">
                          <a:solidFill>
                            <a:schemeClr val="accent2"/>
                          </a:solidFill>
                          <a:latin typeface="Roboto"/>
                          <a:ea typeface="Roboto"/>
                          <a:cs typeface="Roboto"/>
                          <a:sym typeface="Roboto"/>
                        </a:rPr>
                        <a:t>True, but Google Kubernetes Engine only runs in Google Cloud</a:t>
                      </a:r>
                      <a:endParaRPr sz="2800">
                        <a:solidFill>
                          <a:schemeClr val="accent2"/>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405" name="Google Shape;1405;p10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8"/>
          <p:cNvSpPr/>
          <p:nvPr/>
        </p:nvSpPr>
        <p:spPr>
          <a:xfrm>
            <a:off x="10288829" y="8250804"/>
            <a:ext cx="5072100" cy="7887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Hardware</a:t>
            </a:r>
            <a:endParaRPr i="0" sz="3000" u="none" cap="none" strike="noStrike">
              <a:solidFill>
                <a:srgbClr val="FFFFFF"/>
              </a:solidFill>
              <a:latin typeface="Roboto"/>
              <a:ea typeface="Roboto"/>
              <a:cs typeface="Roboto"/>
              <a:sym typeface="Roboto"/>
            </a:endParaRPr>
          </a:p>
        </p:txBody>
      </p:sp>
      <p:sp>
        <p:nvSpPr>
          <p:cNvPr id="269" name="Google Shape;269;p58"/>
          <p:cNvSpPr/>
          <p:nvPr/>
        </p:nvSpPr>
        <p:spPr>
          <a:xfrm>
            <a:off x="10288829" y="7358762"/>
            <a:ext cx="5072100" cy="7887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Hypervisor</a:t>
            </a:r>
            <a:endParaRPr i="0" sz="3000" u="none" cap="none" strike="noStrike">
              <a:solidFill>
                <a:srgbClr val="FFFFFF"/>
              </a:solidFill>
              <a:latin typeface="Roboto"/>
              <a:ea typeface="Roboto"/>
              <a:cs typeface="Roboto"/>
              <a:sym typeface="Roboto"/>
            </a:endParaRPr>
          </a:p>
        </p:txBody>
      </p:sp>
      <p:sp>
        <p:nvSpPr>
          <p:cNvPr id="270" name="Google Shape;270;p58"/>
          <p:cNvSpPr/>
          <p:nvPr/>
        </p:nvSpPr>
        <p:spPr>
          <a:xfrm>
            <a:off x="10346150" y="3435225"/>
            <a:ext cx="1518600" cy="5391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71" name="Google Shape;271;p58"/>
          <p:cNvSpPr/>
          <p:nvPr/>
        </p:nvSpPr>
        <p:spPr>
          <a:xfrm>
            <a:off x="12083992" y="3435225"/>
            <a:ext cx="1518600" cy="5391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72" name="Google Shape;272;p58"/>
          <p:cNvSpPr/>
          <p:nvPr/>
        </p:nvSpPr>
        <p:spPr>
          <a:xfrm>
            <a:off x="10817970" y="7938659"/>
            <a:ext cx="1112258" cy="539578"/>
          </a:xfrm>
          <a:prstGeom prst="flowChartMagneticDisk">
            <a:avLst/>
          </a:prstGeom>
          <a:solidFill>
            <a:srgbClr val="B6D7A8"/>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73" name="Google Shape;273;p58"/>
          <p:cNvSpPr/>
          <p:nvPr/>
        </p:nvSpPr>
        <p:spPr>
          <a:xfrm>
            <a:off x="12266180" y="7938659"/>
            <a:ext cx="1112258" cy="539578"/>
          </a:xfrm>
          <a:prstGeom prst="flowChartMagneticDisk">
            <a:avLst/>
          </a:prstGeom>
          <a:solidFill>
            <a:srgbClr val="B6D7A8"/>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74" name="Google Shape;274;p58"/>
          <p:cNvSpPr/>
          <p:nvPr/>
        </p:nvSpPr>
        <p:spPr>
          <a:xfrm>
            <a:off x="3399038" y="8186450"/>
            <a:ext cx="5072100" cy="8532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Hardware</a:t>
            </a:r>
            <a:endParaRPr i="0" sz="3000" u="none" cap="none" strike="noStrike">
              <a:solidFill>
                <a:srgbClr val="FFFFFF"/>
              </a:solidFill>
              <a:latin typeface="Roboto"/>
              <a:ea typeface="Roboto"/>
              <a:cs typeface="Roboto"/>
              <a:sym typeface="Roboto"/>
            </a:endParaRPr>
          </a:p>
        </p:txBody>
      </p:sp>
      <p:sp>
        <p:nvSpPr>
          <p:cNvPr id="275" name="Google Shape;275;p58"/>
          <p:cNvSpPr/>
          <p:nvPr/>
        </p:nvSpPr>
        <p:spPr>
          <a:xfrm>
            <a:off x="3399038" y="7221631"/>
            <a:ext cx="5072100" cy="853200"/>
          </a:xfrm>
          <a:prstGeom prst="rect">
            <a:avLst/>
          </a:prstGeom>
          <a:solidFill>
            <a:srgbClr val="757575"/>
          </a:solidFill>
          <a:ln>
            <a:noFill/>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000" u="none" cap="none" strike="noStrike">
                <a:solidFill>
                  <a:srgbClr val="FFFFFF"/>
                </a:solidFill>
                <a:latin typeface="Roboto"/>
                <a:ea typeface="Roboto"/>
                <a:cs typeface="Roboto"/>
                <a:sym typeface="Roboto"/>
              </a:rPr>
              <a:t>Hypervisor</a:t>
            </a:r>
            <a:endParaRPr i="0" sz="3000" u="none" cap="none" strike="noStrike">
              <a:solidFill>
                <a:srgbClr val="FFFFFF"/>
              </a:solidFill>
              <a:latin typeface="Roboto"/>
              <a:ea typeface="Roboto"/>
              <a:cs typeface="Roboto"/>
              <a:sym typeface="Roboto"/>
            </a:endParaRPr>
          </a:p>
        </p:txBody>
      </p:sp>
      <p:sp>
        <p:nvSpPr>
          <p:cNvPr id="276" name="Google Shape;276;p58"/>
          <p:cNvSpPr/>
          <p:nvPr/>
        </p:nvSpPr>
        <p:spPr>
          <a:xfrm>
            <a:off x="2927071" y="7848839"/>
            <a:ext cx="1112259" cy="583598"/>
          </a:xfrm>
          <a:prstGeom prst="flowChartMagneticDisk">
            <a:avLst/>
          </a:prstGeom>
          <a:solidFill>
            <a:srgbClr val="B6D7A8"/>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77" name="Google Shape;277;p58"/>
          <p:cNvSpPr/>
          <p:nvPr/>
        </p:nvSpPr>
        <p:spPr>
          <a:xfrm>
            <a:off x="3275000" y="3130200"/>
            <a:ext cx="1842000" cy="4028100"/>
          </a:xfrm>
          <a:prstGeom prst="roundRect">
            <a:avLst>
              <a:gd fmla="val 16667" name="adj"/>
            </a:avLst>
          </a:prstGeom>
          <a:solidFill>
            <a:srgbClr val="CFE2F3"/>
          </a:solidFill>
          <a:ln cap="flat" cmpd="sng" w="762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8"/>
          <p:cNvSpPr/>
          <p:nvPr/>
        </p:nvSpPr>
        <p:spPr>
          <a:xfrm>
            <a:off x="10381760" y="4105828"/>
            <a:ext cx="1518600" cy="3015300"/>
          </a:xfrm>
          <a:prstGeom prst="rect">
            <a:avLst/>
          </a:prstGeom>
          <a:solidFill>
            <a:srgbClr val="34A85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79" name="Google Shape;279;p58"/>
          <p:cNvSpPr/>
          <p:nvPr/>
        </p:nvSpPr>
        <p:spPr>
          <a:xfrm>
            <a:off x="12119626" y="4105828"/>
            <a:ext cx="1518600" cy="3015300"/>
          </a:xfrm>
          <a:prstGeom prst="rect">
            <a:avLst/>
          </a:prstGeom>
          <a:solidFill>
            <a:srgbClr val="34A85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80" name="Google Shape;280;p58"/>
          <p:cNvSpPr/>
          <p:nvPr/>
        </p:nvSpPr>
        <p:spPr>
          <a:xfrm>
            <a:off x="5204471" y="4161113"/>
            <a:ext cx="1518600" cy="2935800"/>
          </a:xfrm>
          <a:prstGeom prst="rect">
            <a:avLst/>
          </a:prstGeom>
          <a:solidFill>
            <a:srgbClr val="FABB05"/>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81" name="Google Shape;281;p58"/>
          <p:cNvSpPr/>
          <p:nvPr/>
        </p:nvSpPr>
        <p:spPr>
          <a:xfrm>
            <a:off x="6952601" y="4161113"/>
            <a:ext cx="1518600" cy="2935800"/>
          </a:xfrm>
          <a:prstGeom prst="rect">
            <a:avLst/>
          </a:prstGeom>
          <a:solidFill>
            <a:srgbClr val="EA4335"/>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82" name="Google Shape;282;p58"/>
          <p:cNvSpPr/>
          <p:nvPr/>
        </p:nvSpPr>
        <p:spPr>
          <a:xfrm>
            <a:off x="5175890" y="3435213"/>
            <a:ext cx="1518600" cy="5835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83" name="Google Shape;283;p58"/>
          <p:cNvSpPr/>
          <p:nvPr/>
        </p:nvSpPr>
        <p:spPr>
          <a:xfrm>
            <a:off x="6952604" y="3435213"/>
            <a:ext cx="1518600" cy="5835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84" name="Google Shape;284;p58"/>
          <p:cNvSpPr/>
          <p:nvPr/>
        </p:nvSpPr>
        <p:spPr>
          <a:xfrm>
            <a:off x="3456340" y="4178411"/>
            <a:ext cx="1518600" cy="2935800"/>
          </a:xfrm>
          <a:prstGeom prst="rect">
            <a:avLst/>
          </a:prstGeom>
          <a:solidFill>
            <a:srgbClr val="34A85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600"/>
              <a:buFont typeface="Arial"/>
              <a:buNone/>
            </a:pPr>
            <a:r>
              <a:rPr i="0" lang="en" sz="3600" u="none" cap="none" strike="noStrike">
                <a:solidFill>
                  <a:srgbClr val="FFFFFF"/>
                </a:solidFill>
                <a:latin typeface="Roboto"/>
                <a:ea typeface="Roboto"/>
                <a:cs typeface="Roboto"/>
                <a:sym typeface="Roboto"/>
              </a:rPr>
              <a:t>OS</a:t>
            </a:r>
            <a:endParaRPr i="0" sz="3600" u="none" cap="none" strike="noStrike">
              <a:solidFill>
                <a:srgbClr val="FFFFFF"/>
              </a:solidFill>
              <a:latin typeface="Roboto"/>
              <a:ea typeface="Roboto"/>
              <a:cs typeface="Roboto"/>
              <a:sym typeface="Roboto"/>
            </a:endParaRPr>
          </a:p>
        </p:txBody>
      </p:sp>
      <p:sp>
        <p:nvSpPr>
          <p:cNvPr id="285" name="Google Shape;285;p58"/>
          <p:cNvSpPr/>
          <p:nvPr/>
        </p:nvSpPr>
        <p:spPr>
          <a:xfrm>
            <a:off x="3456340" y="3435213"/>
            <a:ext cx="1518600" cy="5835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2400" u="none" cap="none" strike="noStrike">
                <a:solidFill>
                  <a:srgbClr val="000000"/>
                </a:solidFill>
                <a:latin typeface="Roboto"/>
                <a:ea typeface="Roboto"/>
                <a:cs typeface="Roboto"/>
                <a:sym typeface="Roboto"/>
              </a:rPr>
              <a:t>App</a:t>
            </a:r>
            <a:endParaRPr i="0" sz="2400" u="none" cap="none" strike="noStrike">
              <a:solidFill>
                <a:srgbClr val="000000"/>
              </a:solidFill>
              <a:latin typeface="Roboto"/>
              <a:ea typeface="Roboto"/>
              <a:cs typeface="Roboto"/>
              <a:sym typeface="Roboto"/>
            </a:endParaRPr>
          </a:p>
        </p:txBody>
      </p:sp>
      <p:sp>
        <p:nvSpPr>
          <p:cNvPr id="286" name="Google Shape;286;p5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flexibility has costs in boot time (minutes) and resources (Gigabytes)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03"/>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411" name="Google Shape;1411;p103"/>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2320775"/>
              </a:tblGrid>
              <a:tr h="1269950">
                <a:tc>
                  <a:txBody>
                    <a:bodyPr/>
                    <a:lstStyle/>
                    <a:p>
                      <a:pPr indent="0" lvl="0" marL="0" marR="0" rtl="0" algn="l">
                        <a:lnSpc>
                          <a:spcPct val="100000"/>
                        </a:lnSpc>
                        <a:spcBef>
                          <a:spcPts val="0"/>
                        </a:spcBef>
                        <a:spcAft>
                          <a:spcPts val="4000"/>
                        </a:spcAft>
                        <a:buClr>
                          <a:srgbClr val="000000"/>
                        </a:buClr>
                        <a:buSzPts val="1100"/>
                        <a:buFont typeface="Arial"/>
                        <a:buNone/>
                      </a:pPr>
                      <a:r>
                        <a:rPr lang="en" sz="2800">
                          <a:solidFill>
                            <a:schemeClr val="lt1"/>
                          </a:solidFill>
                          <a:latin typeface="Roboto"/>
                          <a:ea typeface="Roboto"/>
                          <a:cs typeface="Roboto"/>
                          <a:sym typeface="Roboto"/>
                        </a:rPr>
                        <a:t>True or False: Google Cloud provides a private, high-speed container image storage service for use with Google Kubernetes Engine.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412" name="Google Shape;1412;p10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3</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104"/>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418" name="Google Shape;1418;p104"/>
          <p:cNvGraphicFramePr/>
          <p:nvPr/>
        </p:nvGraphicFramePr>
        <p:xfrm>
          <a:off x="1746504" y="2432304"/>
          <a:ext cx="3000000" cy="3000000"/>
        </p:xfrm>
        <a:graphic>
          <a:graphicData uri="http://schemas.openxmlformats.org/drawingml/2006/table">
            <a:tbl>
              <a:tblPr>
                <a:noFill/>
                <a:tableStyleId>{621B3CEA-BFA8-4A1D-81D5-0B8DE658248E}</a:tableStyleId>
              </a:tblPr>
              <a:tblGrid>
                <a:gridCol w="12320775"/>
              </a:tblGrid>
              <a:tr h="1269950">
                <a:tc>
                  <a:txBody>
                    <a:bodyPr/>
                    <a:lstStyle/>
                    <a:p>
                      <a:pPr indent="0" lvl="0" marL="0" marR="0" rtl="0" algn="l">
                        <a:lnSpc>
                          <a:spcPct val="100000"/>
                        </a:lnSpc>
                        <a:spcBef>
                          <a:spcPts val="0"/>
                        </a:spcBef>
                        <a:spcAft>
                          <a:spcPts val="4000"/>
                        </a:spcAft>
                        <a:buClr>
                          <a:srgbClr val="000000"/>
                        </a:buClr>
                        <a:buSzPts val="1100"/>
                        <a:buFont typeface="Arial"/>
                        <a:buNone/>
                      </a:pPr>
                      <a:r>
                        <a:rPr lang="en" sz="2800">
                          <a:solidFill>
                            <a:schemeClr val="lt1"/>
                          </a:solidFill>
                          <a:latin typeface="Roboto"/>
                          <a:ea typeface="Roboto"/>
                          <a:cs typeface="Roboto"/>
                          <a:sym typeface="Roboto"/>
                        </a:rPr>
                        <a:t>True or False: Google Cloud provides a private, high-speed container image storage service for use with Google Kubernetes Engine.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406400" lvl="0" marL="685800" marR="0" rtl="0" algn="l">
                        <a:lnSpc>
                          <a:spcPct val="100000"/>
                        </a:lnSpc>
                        <a:spcBef>
                          <a:spcPts val="0"/>
                        </a:spcBef>
                        <a:spcAft>
                          <a:spcPts val="0"/>
                        </a:spcAft>
                        <a:buClr>
                          <a:schemeClr val="accent2"/>
                        </a:buClr>
                        <a:buSzPts val="2800"/>
                        <a:buFont typeface="Roboto"/>
                        <a:buAutoNum type="alphaUcPeriod"/>
                      </a:pPr>
                      <a:r>
                        <a:rPr lang="en" sz="2800">
                          <a:solidFill>
                            <a:schemeClr val="accent2"/>
                          </a:solidFill>
                          <a:latin typeface="Roboto"/>
                          <a:ea typeface="Roboto"/>
                          <a:cs typeface="Roboto"/>
                          <a:sym typeface="Roboto"/>
                        </a:rPr>
                        <a:t>True, it’s called Container Registry</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r h="836350">
                <a:tc>
                  <a:txBody>
                    <a:bodyPr/>
                    <a:lstStyle/>
                    <a:p>
                      <a:pPr indent="-406400" lvl="0" marL="685800" rtl="0" algn="l">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1419" name="Google Shape;1419;p10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3</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105"/>
          <p:cNvSpPr txBox="1"/>
          <p:nvPr>
            <p:ph idx="1" type="subTitle"/>
          </p:nvPr>
        </p:nvSpPr>
        <p:spPr>
          <a:xfrm>
            <a:off x="1724150" y="5169125"/>
            <a:ext cx="74289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GKE</a:t>
            </a:r>
            <a:endParaRPr/>
          </a:p>
        </p:txBody>
      </p:sp>
      <p:sp>
        <p:nvSpPr>
          <p:cNvPr id="1425" name="Google Shape;1425;p105"/>
          <p:cNvSpPr txBox="1"/>
          <p:nvPr/>
        </p:nvSpPr>
        <p:spPr>
          <a:xfrm>
            <a:off x="1672475" y="6359925"/>
            <a:ext cx="46224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Roboto"/>
                <a:ea typeface="Roboto"/>
                <a:cs typeface="Roboto"/>
                <a:sym typeface="Roboto"/>
              </a:rPr>
              <a:t>Duration: 35 minutes</a:t>
            </a:r>
            <a:endParaRPr sz="2800">
              <a:solidFill>
                <a:schemeClr val="lt1"/>
              </a:solidFill>
              <a:latin typeface="Roboto"/>
              <a:ea typeface="Roboto"/>
              <a:cs typeface="Roboto"/>
              <a:sym typeface="Roboto"/>
            </a:endParaRPr>
          </a:p>
        </p:txBody>
      </p:sp>
      <p:sp>
        <p:nvSpPr>
          <p:cNvPr id="1426" name="Google Shape;1426;p105"/>
          <p:cNvSpPr txBox="1"/>
          <p:nvPr>
            <p:ph type="title"/>
          </p:nvPr>
        </p:nvSpPr>
        <p:spPr>
          <a:xfrm>
            <a:off x="1672475" y="41484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Intro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0" name="Shape 1430"/>
        <p:cNvGrpSpPr/>
        <p:nvPr/>
      </p:nvGrpSpPr>
      <p:grpSpPr>
        <a:xfrm>
          <a:off x="0" y="0"/>
          <a:ext cx="0" cy="0"/>
          <a:chOff x="0" y="0"/>
          <a:chExt cx="0" cy="0"/>
        </a:xfrm>
      </p:grpSpPr>
      <p:sp>
        <p:nvSpPr>
          <p:cNvPr id="1431" name="Google Shape;1431;p10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Containers</a:t>
            </a:r>
            <a:endParaRPr/>
          </a:p>
          <a:p>
            <a:pPr indent="0" lvl="0" marL="0" rtl="0" algn="l">
              <a:spcBef>
                <a:spcPts val="2900"/>
              </a:spcBef>
              <a:spcAft>
                <a:spcPts val="0"/>
              </a:spcAft>
              <a:buNone/>
            </a:pPr>
            <a:r>
              <a:rPr lang="en"/>
              <a:t>Kubernetes and Google Kubernetes Engine</a:t>
            </a:r>
            <a:endParaRPr/>
          </a:p>
          <a:p>
            <a:pPr indent="0" lvl="0" marL="0" rtl="0" algn="l">
              <a:spcBef>
                <a:spcPts val="2900"/>
              </a:spcBef>
              <a:spcAft>
                <a:spcPts val="0"/>
              </a:spcAft>
              <a:buNone/>
            </a:pPr>
            <a:r>
              <a:rPr lang="en"/>
              <a:t>Hybrid and Multi-Cloud</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solidFill>
                  <a:schemeClr val="accent2"/>
                </a:solidFill>
              </a:rPr>
              <a:t>Resources</a:t>
            </a:r>
            <a:endParaRPr>
              <a:solidFill>
                <a:schemeClr val="accent2"/>
              </a:solidFill>
            </a:endParaRPr>
          </a:p>
        </p:txBody>
      </p:sp>
      <p:sp>
        <p:nvSpPr>
          <p:cNvPr id="1432" name="Google Shape;1432;p10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107"/>
          <p:cNvSpPr txBox="1"/>
          <p:nvPr/>
        </p:nvSpPr>
        <p:spPr>
          <a:xfrm>
            <a:off x="1746504" y="2432304"/>
            <a:ext cx="15358200" cy="356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200"/>
              <a:buFont typeface="Arial"/>
              <a:buNone/>
            </a:pPr>
            <a:r>
              <a:rPr lang="en" sz="2800">
                <a:solidFill>
                  <a:schemeClr val="lt1"/>
                </a:solidFill>
                <a:latin typeface="Roboto"/>
                <a:ea typeface="Roboto"/>
                <a:cs typeface="Roboto"/>
                <a:sym typeface="Roboto"/>
              </a:rPr>
              <a:t>Google Kubernetes Engine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3">
                  <a:extLst>
                    <a:ext uri="{A12FA001-AC4F-418D-AE19-62706E023703}">
                      <ahyp:hlinkClr val="tx"/>
                    </a:ext>
                  </a:extLst>
                </a:hlinkClick>
              </a:rPr>
              <a:t>https://cloud.google.com/kubernetes-engine/docs/</a:t>
            </a:r>
            <a:endParaRPr sz="2800" u="sng">
              <a:solidFill>
                <a:srgbClr val="4285F4"/>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2200"/>
              <a:buFont typeface="Arial"/>
              <a:buNone/>
            </a:pPr>
            <a:r>
              <a:rPr lang="en" sz="2800">
                <a:solidFill>
                  <a:schemeClr val="lt1"/>
                </a:solidFill>
                <a:latin typeface="Roboto"/>
                <a:ea typeface="Roboto"/>
                <a:cs typeface="Roboto"/>
                <a:sym typeface="Roboto"/>
              </a:rPr>
              <a:t>Kubernetes</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4">
                  <a:extLst>
                    <a:ext uri="{A12FA001-AC4F-418D-AE19-62706E023703}">
                      <ahyp:hlinkClr val="tx"/>
                    </a:ext>
                  </a:extLst>
                </a:hlinkClick>
              </a:rPr>
              <a:t>http://kubernetes.io/</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2200"/>
              <a:buFont typeface="Arial"/>
              <a:buNone/>
            </a:pPr>
            <a:r>
              <a:rPr lang="en" sz="2800">
                <a:solidFill>
                  <a:schemeClr val="lt1"/>
                </a:solidFill>
                <a:latin typeface="Roboto"/>
                <a:ea typeface="Roboto"/>
                <a:cs typeface="Roboto"/>
                <a:sym typeface="Roboto"/>
              </a:rPr>
              <a:t>Cloud Build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rPr>
              <a:t> </a:t>
            </a:r>
            <a:r>
              <a:rPr lang="en" sz="2800" u="sng">
                <a:solidFill>
                  <a:srgbClr val="4285F4"/>
                </a:solidFill>
                <a:latin typeface="Roboto"/>
                <a:ea typeface="Roboto"/>
                <a:cs typeface="Roboto"/>
                <a:sym typeface="Roboto"/>
                <a:hlinkClick r:id="rId5">
                  <a:extLst>
                    <a:ext uri="{A12FA001-AC4F-418D-AE19-62706E023703}">
                      <ahyp:hlinkClr val="tx"/>
                    </a:ext>
                  </a:extLst>
                </a:hlinkClick>
              </a:rPr>
              <a:t>https://cloud.google.com/cloud-build/docs/</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2000"/>
              </a:spcAft>
              <a:buClr>
                <a:schemeClr val="dk1"/>
              </a:buClr>
              <a:buSzPts val="2200"/>
              <a:buFont typeface="Arial"/>
              <a:buNone/>
            </a:pPr>
            <a:r>
              <a:rPr lang="en" sz="2800">
                <a:solidFill>
                  <a:schemeClr val="lt1"/>
                </a:solidFill>
                <a:latin typeface="Roboto"/>
                <a:ea typeface="Roboto"/>
                <a:cs typeface="Roboto"/>
                <a:sym typeface="Roboto"/>
              </a:rPr>
              <a:t>Container Registry</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6">
                  <a:extLst>
                    <a:ext uri="{A12FA001-AC4F-418D-AE19-62706E023703}">
                      <ahyp:hlinkClr val="tx"/>
                    </a:ext>
                  </a:extLst>
                </a:hlinkClick>
              </a:rPr>
              <a:t>https://cloud.google.com/container-registry/docs/</a:t>
            </a:r>
            <a:endParaRPr sz="2800">
              <a:solidFill>
                <a:srgbClr val="757575"/>
              </a:solidFill>
              <a:latin typeface="Roboto"/>
              <a:ea typeface="Roboto"/>
              <a:cs typeface="Roboto"/>
              <a:sym typeface="Roboto"/>
            </a:endParaRPr>
          </a:p>
        </p:txBody>
      </p:sp>
      <p:sp>
        <p:nvSpPr>
          <p:cNvPr id="1438" name="Google Shape;1438;p10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2" name="Shape 144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9"/>
          <p:cNvSpPr/>
          <p:nvPr/>
        </p:nvSpPr>
        <p:spPr>
          <a:xfrm>
            <a:off x="5173050" y="2688700"/>
            <a:ext cx="7941900" cy="2466000"/>
          </a:xfrm>
          <a:prstGeom prst="rect">
            <a:avLst/>
          </a:prstGeom>
          <a:noFill/>
          <a:ln cap="flat" cmpd="sng" w="381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9"/>
          <p:cNvSpPr/>
          <p:nvPr/>
        </p:nvSpPr>
        <p:spPr>
          <a:xfrm>
            <a:off x="6787442" y="7239599"/>
            <a:ext cx="859200" cy="1132800"/>
          </a:xfrm>
          <a:prstGeom prst="cube">
            <a:avLst>
              <a:gd fmla="val 33345" name="adj"/>
            </a:avLst>
          </a:prstGeom>
          <a:solidFill>
            <a:srgbClr val="3B83F3"/>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9"/>
          <p:cNvSpPr/>
          <p:nvPr/>
        </p:nvSpPr>
        <p:spPr>
          <a:xfrm>
            <a:off x="7159903" y="8083740"/>
            <a:ext cx="1022559" cy="462300"/>
          </a:xfrm>
          <a:prstGeom prst="flowChartMagneticDisk">
            <a:avLst/>
          </a:prstGeom>
          <a:solidFill>
            <a:srgbClr val="3B83F3"/>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94" name="Google Shape;294;p59"/>
          <p:cNvSpPr/>
          <p:nvPr/>
        </p:nvSpPr>
        <p:spPr>
          <a:xfrm>
            <a:off x="8446490" y="7239599"/>
            <a:ext cx="859200" cy="1132800"/>
          </a:xfrm>
          <a:prstGeom prst="cube">
            <a:avLst>
              <a:gd fmla="val 33345" name="adj"/>
            </a:avLst>
          </a:prstGeom>
          <a:solidFill>
            <a:srgbClr val="EA433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9"/>
          <p:cNvSpPr/>
          <p:nvPr/>
        </p:nvSpPr>
        <p:spPr>
          <a:xfrm>
            <a:off x="8818951" y="8083740"/>
            <a:ext cx="1022559" cy="462300"/>
          </a:xfrm>
          <a:prstGeom prst="flowChartMagneticDisk">
            <a:avLst/>
          </a:prstGeom>
          <a:solidFill>
            <a:srgbClr val="EA433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96" name="Google Shape;296;p59"/>
          <p:cNvSpPr/>
          <p:nvPr/>
        </p:nvSpPr>
        <p:spPr>
          <a:xfrm>
            <a:off x="10105538" y="7239599"/>
            <a:ext cx="859200" cy="1132800"/>
          </a:xfrm>
          <a:prstGeom prst="cube">
            <a:avLst>
              <a:gd fmla="val 33345" name="adj"/>
            </a:avLst>
          </a:prstGeom>
          <a:solidFill>
            <a:srgbClr val="FBBC0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9"/>
          <p:cNvSpPr/>
          <p:nvPr/>
        </p:nvSpPr>
        <p:spPr>
          <a:xfrm>
            <a:off x="10478000" y="8083740"/>
            <a:ext cx="1022559" cy="462300"/>
          </a:xfrm>
          <a:prstGeom prst="flowChartMagneticDisk">
            <a:avLst/>
          </a:prstGeom>
          <a:solidFill>
            <a:srgbClr val="FBBC0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298" name="Google Shape;298;p59"/>
          <p:cNvSpPr/>
          <p:nvPr/>
        </p:nvSpPr>
        <p:spPr>
          <a:xfrm>
            <a:off x="5173050" y="5414650"/>
            <a:ext cx="7941900" cy="1532100"/>
          </a:xfrm>
          <a:prstGeom prst="rect">
            <a:avLst/>
          </a:prstGeom>
          <a:noFill/>
          <a:ln cap="flat" cmpd="sng" w="28575">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lt1"/>
                </a:solidFill>
                <a:latin typeface="Roboto"/>
                <a:ea typeface="Roboto"/>
                <a:cs typeface="Roboto"/>
                <a:sym typeface="Roboto"/>
              </a:rPr>
              <a:t>Services</a:t>
            </a:r>
            <a:endParaRPr b="1" i="0" sz="3000" u="none" cap="none" strike="noStrike">
              <a:solidFill>
                <a:schemeClr val="lt1"/>
              </a:solidFill>
              <a:latin typeface="Roboto"/>
              <a:ea typeface="Roboto"/>
              <a:cs typeface="Roboto"/>
              <a:sym typeface="Roboto"/>
            </a:endParaRPr>
          </a:p>
          <a:p>
            <a:pPr indent="0" lvl="0" marL="0" marR="0" rtl="0" algn="ctr">
              <a:lnSpc>
                <a:spcPct val="100000"/>
              </a:lnSpc>
              <a:spcBef>
                <a:spcPts val="1000"/>
              </a:spcBef>
              <a:spcAft>
                <a:spcPts val="0"/>
              </a:spcAft>
              <a:buClr>
                <a:srgbClr val="000000"/>
              </a:buClr>
              <a:buSzPts val="2400"/>
              <a:buFont typeface="Arial"/>
              <a:buNone/>
            </a:pPr>
            <a:r>
              <a:rPr i="0" lang="en" sz="2800" u="none" cap="none" strike="noStrike">
                <a:solidFill>
                  <a:schemeClr val="lt1"/>
                </a:solidFill>
                <a:latin typeface="Roboto"/>
                <a:ea typeface="Roboto"/>
                <a:cs typeface="Roboto"/>
                <a:sym typeface="Roboto"/>
              </a:rPr>
              <a:t>Data | Cache | Storage | DB | Network</a:t>
            </a:r>
            <a:endParaRPr i="0" sz="2800" u="none" cap="none" strike="noStrike">
              <a:solidFill>
                <a:schemeClr val="lt1"/>
              </a:solidFill>
              <a:latin typeface="Roboto"/>
              <a:ea typeface="Roboto"/>
              <a:cs typeface="Roboto"/>
              <a:sym typeface="Roboto"/>
            </a:endParaRPr>
          </a:p>
        </p:txBody>
      </p:sp>
      <p:grpSp>
        <p:nvGrpSpPr>
          <p:cNvPr id="299" name="Google Shape;299;p59"/>
          <p:cNvGrpSpPr/>
          <p:nvPr/>
        </p:nvGrpSpPr>
        <p:grpSpPr>
          <a:xfrm>
            <a:off x="5693500" y="2944646"/>
            <a:ext cx="2103000" cy="1803154"/>
            <a:chOff x="4706825" y="2792246"/>
            <a:chExt cx="2103000" cy="1803154"/>
          </a:xfrm>
        </p:grpSpPr>
        <p:sp>
          <p:nvSpPr>
            <p:cNvPr id="300" name="Google Shape;300;p59"/>
            <p:cNvSpPr/>
            <p:nvPr/>
          </p:nvSpPr>
          <p:spPr>
            <a:xfrm>
              <a:off x="4706825" y="3531300"/>
              <a:ext cx="2103000" cy="10641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Part1</a:t>
              </a:r>
              <a:endParaRPr i="0" sz="3200" u="none" cap="none" strike="noStrike">
                <a:solidFill>
                  <a:schemeClr val="lt1"/>
                </a:solidFill>
                <a:latin typeface="Roboto"/>
                <a:ea typeface="Roboto"/>
                <a:cs typeface="Roboto"/>
                <a:sym typeface="Roboto"/>
              </a:endParaRPr>
            </a:p>
          </p:txBody>
        </p:sp>
        <p:sp>
          <p:nvSpPr>
            <p:cNvPr id="301" name="Google Shape;301;p59"/>
            <p:cNvSpPr txBox="1"/>
            <p:nvPr/>
          </p:nvSpPr>
          <p:spPr>
            <a:xfrm>
              <a:off x="4706825" y="2792246"/>
              <a:ext cx="2103000" cy="73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i="0" lang="en" sz="2800" u="none" cap="none" strike="noStrike">
                  <a:solidFill>
                    <a:schemeClr val="lt1"/>
                  </a:solidFill>
                  <a:latin typeface="Roboto"/>
                  <a:ea typeface="Roboto"/>
                  <a:cs typeface="Roboto"/>
                  <a:sym typeface="Roboto"/>
                </a:rPr>
                <a:t>Billing</a:t>
              </a:r>
              <a:endParaRPr i="0" sz="2800" u="none" cap="none" strike="noStrike">
                <a:solidFill>
                  <a:schemeClr val="lt1"/>
                </a:solidFill>
                <a:latin typeface="Roboto"/>
                <a:ea typeface="Roboto"/>
                <a:cs typeface="Roboto"/>
                <a:sym typeface="Roboto"/>
              </a:endParaRPr>
            </a:p>
          </p:txBody>
        </p:sp>
      </p:grpSp>
      <p:grpSp>
        <p:nvGrpSpPr>
          <p:cNvPr id="302" name="Google Shape;302;p59"/>
          <p:cNvGrpSpPr/>
          <p:nvPr/>
        </p:nvGrpSpPr>
        <p:grpSpPr>
          <a:xfrm>
            <a:off x="8089499" y="2935371"/>
            <a:ext cx="2103000" cy="1812429"/>
            <a:chOff x="6780581" y="2782971"/>
            <a:chExt cx="2103000" cy="1812429"/>
          </a:xfrm>
        </p:grpSpPr>
        <p:sp>
          <p:nvSpPr>
            <p:cNvPr id="303" name="Google Shape;303;p59"/>
            <p:cNvSpPr/>
            <p:nvPr/>
          </p:nvSpPr>
          <p:spPr>
            <a:xfrm>
              <a:off x="6780581" y="3531300"/>
              <a:ext cx="2103000" cy="10641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Part2</a:t>
              </a:r>
              <a:endParaRPr i="0" sz="3200" u="none" cap="none" strike="noStrike">
                <a:solidFill>
                  <a:schemeClr val="lt1"/>
                </a:solidFill>
                <a:latin typeface="Roboto"/>
                <a:ea typeface="Roboto"/>
                <a:cs typeface="Roboto"/>
                <a:sym typeface="Roboto"/>
              </a:endParaRPr>
            </a:p>
          </p:txBody>
        </p:sp>
        <p:sp>
          <p:nvSpPr>
            <p:cNvPr id="304" name="Google Shape;304;p59"/>
            <p:cNvSpPr txBox="1"/>
            <p:nvPr/>
          </p:nvSpPr>
          <p:spPr>
            <a:xfrm>
              <a:off x="6780581" y="2782971"/>
              <a:ext cx="2103000" cy="73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i="0" lang="en" sz="2800" u="none" cap="none" strike="noStrike">
                  <a:solidFill>
                    <a:schemeClr val="lt1"/>
                  </a:solidFill>
                  <a:latin typeface="Roboto"/>
                  <a:ea typeface="Roboto"/>
                  <a:cs typeface="Roboto"/>
                  <a:sym typeface="Roboto"/>
                </a:rPr>
                <a:t>Orders</a:t>
              </a:r>
              <a:endParaRPr i="0" sz="2800" u="none" cap="none" strike="noStrike">
                <a:solidFill>
                  <a:schemeClr val="lt1"/>
                </a:solidFill>
                <a:latin typeface="Roboto"/>
                <a:ea typeface="Roboto"/>
                <a:cs typeface="Roboto"/>
                <a:sym typeface="Roboto"/>
              </a:endParaRPr>
            </a:p>
          </p:txBody>
        </p:sp>
      </p:grpSp>
      <p:grpSp>
        <p:nvGrpSpPr>
          <p:cNvPr id="305" name="Google Shape;305;p59"/>
          <p:cNvGrpSpPr/>
          <p:nvPr/>
        </p:nvGrpSpPr>
        <p:grpSpPr>
          <a:xfrm>
            <a:off x="10485497" y="2944646"/>
            <a:ext cx="2103000" cy="1803154"/>
            <a:chOff x="9194022" y="2792246"/>
            <a:chExt cx="2103000" cy="1803154"/>
          </a:xfrm>
        </p:grpSpPr>
        <p:sp>
          <p:nvSpPr>
            <p:cNvPr id="306" name="Google Shape;306;p59"/>
            <p:cNvSpPr/>
            <p:nvPr/>
          </p:nvSpPr>
          <p:spPr>
            <a:xfrm>
              <a:off x="9194022" y="3531300"/>
              <a:ext cx="2103000" cy="10641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200"/>
                <a:buFont typeface="Arial"/>
                <a:buNone/>
              </a:pPr>
              <a:r>
                <a:rPr i="0" lang="en" sz="3200" u="none" cap="none" strike="noStrike">
                  <a:solidFill>
                    <a:schemeClr val="lt1"/>
                  </a:solidFill>
                  <a:latin typeface="Roboto"/>
                  <a:ea typeface="Roboto"/>
                  <a:cs typeface="Roboto"/>
                  <a:sym typeface="Roboto"/>
                </a:rPr>
                <a:t>Part3</a:t>
              </a:r>
              <a:endParaRPr i="0" sz="3200" u="none" cap="none" strike="noStrike">
                <a:solidFill>
                  <a:schemeClr val="lt1"/>
                </a:solidFill>
                <a:latin typeface="Roboto"/>
                <a:ea typeface="Roboto"/>
                <a:cs typeface="Roboto"/>
                <a:sym typeface="Roboto"/>
              </a:endParaRPr>
            </a:p>
          </p:txBody>
        </p:sp>
        <p:sp>
          <p:nvSpPr>
            <p:cNvPr id="307" name="Google Shape;307;p59"/>
            <p:cNvSpPr txBox="1"/>
            <p:nvPr/>
          </p:nvSpPr>
          <p:spPr>
            <a:xfrm>
              <a:off x="9194022" y="2792246"/>
              <a:ext cx="2103000" cy="73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i="0" lang="en" sz="2800" u="none" cap="none" strike="noStrike">
                  <a:solidFill>
                    <a:schemeClr val="lt1"/>
                  </a:solidFill>
                  <a:latin typeface="Roboto"/>
                  <a:ea typeface="Roboto"/>
                  <a:cs typeface="Roboto"/>
                  <a:sym typeface="Roboto"/>
                </a:rPr>
                <a:t>Inventory</a:t>
              </a:r>
              <a:endParaRPr i="0" sz="2800" u="none" cap="none" strike="noStrike">
                <a:solidFill>
                  <a:schemeClr val="lt1"/>
                </a:solidFill>
                <a:latin typeface="Roboto"/>
                <a:ea typeface="Roboto"/>
                <a:cs typeface="Roboto"/>
                <a:sym typeface="Roboto"/>
              </a:endParaRPr>
            </a:p>
          </p:txBody>
        </p:sp>
      </p:grpSp>
      <p:sp>
        <p:nvSpPr>
          <p:cNvPr id="308" name="Google Shape;308;p5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provides access to programming services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0"/>
          <p:cNvSpPr/>
          <p:nvPr/>
        </p:nvSpPr>
        <p:spPr>
          <a:xfrm>
            <a:off x="7224773" y="4137125"/>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14" name="Google Shape;314;p60"/>
          <p:cNvSpPr/>
          <p:nvPr/>
        </p:nvSpPr>
        <p:spPr>
          <a:xfrm>
            <a:off x="7023628" y="3928546"/>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latin typeface="Google Sans"/>
              <a:ea typeface="Google Sans"/>
              <a:cs typeface="Google Sans"/>
              <a:sym typeface="Google Sans"/>
            </a:endParaRPr>
          </a:p>
        </p:txBody>
      </p:sp>
      <p:sp>
        <p:nvSpPr>
          <p:cNvPr id="315" name="Google Shape;315;p60"/>
          <p:cNvSpPr/>
          <p:nvPr/>
        </p:nvSpPr>
        <p:spPr>
          <a:xfrm>
            <a:off x="6822483" y="3719967"/>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16" name="Google Shape;316;p60"/>
          <p:cNvSpPr/>
          <p:nvPr/>
        </p:nvSpPr>
        <p:spPr>
          <a:xfrm>
            <a:off x="6621338" y="3511388"/>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17" name="Google Shape;317;p60"/>
          <p:cNvSpPr/>
          <p:nvPr/>
        </p:nvSpPr>
        <p:spPr>
          <a:xfrm>
            <a:off x="6420192" y="3302808"/>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18" name="Google Shape;318;p60"/>
          <p:cNvSpPr/>
          <p:nvPr/>
        </p:nvSpPr>
        <p:spPr>
          <a:xfrm>
            <a:off x="9058755" y="3719967"/>
            <a:ext cx="1265400" cy="8847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19" name="Google Shape;319;p60"/>
          <p:cNvSpPr/>
          <p:nvPr/>
        </p:nvSpPr>
        <p:spPr>
          <a:xfrm>
            <a:off x="8857610" y="3511388"/>
            <a:ext cx="1265400" cy="8847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0" name="Google Shape;320;p60"/>
          <p:cNvSpPr/>
          <p:nvPr/>
        </p:nvSpPr>
        <p:spPr>
          <a:xfrm>
            <a:off x="8656465" y="3302808"/>
            <a:ext cx="1265400" cy="8847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1" name="Google Shape;321;p60"/>
          <p:cNvSpPr/>
          <p:nvPr/>
        </p:nvSpPr>
        <p:spPr>
          <a:xfrm>
            <a:off x="10940332" y="3302808"/>
            <a:ext cx="1265400" cy="8847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2" name="Google Shape;322;p60"/>
          <p:cNvSpPr/>
          <p:nvPr/>
        </p:nvSpPr>
        <p:spPr>
          <a:xfrm>
            <a:off x="8455320" y="3094229"/>
            <a:ext cx="1265400" cy="8847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3" name="Google Shape;323;p60"/>
          <p:cNvSpPr/>
          <p:nvPr/>
        </p:nvSpPr>
        <p:spPr>
          <a:xfrm>
            <a:off x="10739186" y="3094229"/>
            <a:ext cx="1265400" cy="8847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4" name="Google Shape;324;p60"/>
          <p:cNvSpPr/>
          <p:nvPr/>
        </p:nvSpPr>
        <p:spPr>
          <a:xfrm>
            <a:off x="6219047" y="3094229"/>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3200">
              <a:solidFill>
                <a:schemeClr val="lt1"/>
              </a:solidFill>
              <a:latin typeface="Google Sans"/>
              <a:ea typeface="Google Sans"/>
              <a:cs typeface="Google Sans"/>
              <a:sym typeface="Google Sans"/>
            </a:endParaRPr>
          </a:p>
        </p:txBody>
      </p:sp>
      <p:sp>
        <p:nvSpPr>
          <p:cNvPr id="325" name="Google Shape;325;p60"/>
          <p:cNvSpPr/>
          <p:nvPr/>
        </p:nvSpPr>
        <p:spPr>
          <a:xfrm>
            <a:off x="8254175" y="2885650"/>
            <a:ext cx="1265400" cy="8847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200">
                <a:solidFill>
                  <a:schemeClr val="lt1"/>
                </a:solidFill>
                <a:latin typeface="Google Sans"/>
                <a:ea typeface="Google Sans"/>
                <a:cs typeface="Google Sans"/>
                <a:sym typeface="Google Sans"/>
              </a:rPr>
              <a:t>P2</a:t>
            </a:r>
            <a:endParaRPr sz="3200">
              <a:solidFill>
                <a:schemeClr val="lt1"/>
              </a:solidFill>
              <a:latin typeface="Google Sans"/>
              <a:ea typeface="Google Sans"/>
              <a:cs typeface="Google Sans"/>
              <a:sym typeface="Google Sans"/>
            </a:endParaRPr>
          </a:p>
        </p:txBody>
      </p:sp>
      <p:sp>
        <p:nvSpPr>
          <p:cNvPr id="326" name="Google Shape;326;p60"/>
          <p:cNvSpPr/>
          <p:nvPr/>
        </p:nvSpPr>
        <p:spPr>
          <a:xfrm>
            <a:off x="10538041" y="2885650"/>
            <a:ext cx="1265400" cy="8847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200">
                <a:solidFill>
                  <a:schemeClr val="lt1"/>
                </a:solidFill>
                <a:latin typeface="Google Sans"/>
                <a:ea typeface="Google Sans"/>
                <a:cs typeface="Google Sans"/>
                <a:sym typeface="Google Sans"/>
              </a:rPr>
              <a:t>P3</a:t>
            </a:r>
            <a:endParaRPr sz="3200">
              <a:solidFill>
                <a:schemeClr val="lt1"/>
              </a:solidFill>
              <a:latin typeface="Google Sans"/>
              <a:ea typeface="Google Sans"/>
              <a:cs typeface="Google Sans"/>
              <a:sym typeface="Google Sans"/>
            </a:endParaRPr>
          </a:p>
        </p:txBody>
      </p:sp>
      <p:sp>
        <p:nvSpPr>
          <p:cNvPr id="327" name="Google Shape;327;p60"/>
          <p:cNvSpPr/>
          <p:nvPr/>
        </p:nvSpPr>
        <p:spPr>
          <a:xfrm>
            <a:off x="6017902" y="2885650"/>
            <a:ext cx="1265400" cy="8847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200">
                <a:solidFill>
                  <a:schemeClr val="lt1"/>
                </a:solidFill>
                <a:latin typeface="Google Sans"/>
                <a:ea typeface="Google Sans"/>
                <a:cs typeface="Google Sans"/>
                <a:sym typeface="Google Sans"/>
              </a:rPr>
              <a:t>P1</a:t>
            </a:r>
            <a:endParaRPr sz="3200">
              <a:solidFill>
                <a:schemeClr val="lt1"/>
              </a:solidFill>
              <a:latin typeface="Google Sans"/>
              <a:ea typeface="Google Sans"/>
              <a:cs typeface="Google Sans"/>
              <a:sym typeface="Google Sans"/>
            </a:endParaRPr>
          </a:p>
        </p:txBody>
      </p:sp>
      <p:sp>
        <p:nvSpPr>
          <p:cNvPr id="328" name="Google Shape;328;p60"/>
          <p:cNvSpPr/>
          <p:nvPr/>
        </p:nvSpPr>
        <p:spPr>
          <a:xfrm>
            <a:off x="5173050" y="2688700"/>
            <a:ext cx="7941900" cy="2466000"/>
          </a:xfrm>
          <a:prstGeom prst="rect">
            <a:avLst/>
          </a:prstGeom>
          <a:noFill/>
          <a:ln cap="flat" cmpd="sng" w="38100">
            <a:solidFill>
              <a:srgbClr val="4285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60"/>
          <p:cNvSpPr/>
          <p:nvPr/>
        </p:nvSpPr>
        <p:spPr>
          <a:xfrm>
            <a:off x="6787442" y="7239599"/>
            <a:ext cx="859200" cy="1132800"/>
          </a:xfrm>
          <a:prstGeom prst="cube">
            <a:avLst>
              <a:gd fmla="val 33345" name="adj"/>
            </a:avLst>
          </a:prstGeom>
          <a:solidFill>
            <a:srgbClr val="3B83F3"/>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0"/>
          <p:cNvSpPr/>
          <p:nvPr/>
        </p:nvSpPr>
        <p:spPr>
          <a:xfrm>
            <a:off x="7159903" y="8083740"/>
            <a:ext cx="1022559" cy="462300"/>
          </a:xfrm>
          <a:prstGeom prst="flowChartMagneticDisk">
            <a:avLst/>
          </a:prstGeom>
          <a:solidFill>
            <a:srgbClr val="3B83F3"/>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331" name="Google Shape;331;p60"/>
          <p:cNvSpPr/>
          <p:nvPr/>
        </p:nvSpPr>
        <p:spPr>
          <a:xfrm>
            <a:off x="8446490" y="7239599"/>
            <a:ext cx="859200" cy="1132800"/>
          </a:xfrm>
          <a:prstGeom prst="cube">
            <a:avLst>
              <a:gd fmla="val 33345" name="adj"/>
            </a:avLst>
          </a:prstGeom>
          <a:solidFill>
            <a:srgbClr val="EA433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0"/>
          <p:cNvSpPr/>
          <p:nvPr/>
        </p:nvSpPr>
        <p:spPr>
          <a:xfrm>
            <a:off x="8818951" y="8083740"/>
            <a:ext cx="1022559" cy="462300"/>
          </a:xfrm>
          <a:prstGeom prst="flowChartMagneticDisk">
            <a:avLst/>
          </a:prstGeom>
          <a:solidFill>
            <a:srgbClr val="EA433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333" name="Google Shape;333;p60"/>
          <p:cNvSpPr/>
          <p:nvPr/>
        </p:nvSpPr>
        <p:spPr>
          <a:xfrm>
            <a:off x="10105538" y="7239599"/>
            <a:ext cx="859200" cy="1132800"/>
          </a:xfrm>
          <a:prstGeom prst="cube">
            <a:avLst>
              <a:gd fmla="val 33345" name="adj"/>
            </a:avLst>
          </a:prstGeom>
          <a:solidFill>
            <a:srgbClr val="FBBC0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0"/>
          <p:cNvSpPr/>
          <p:nvPr/>
        </p:nvSpPr>
        <p:spPr>
          <a:xfrm>
            <a:off x="10478000" y="8083740"/>
            <a:ext cx="1022559" cy="462300"/>
          </a:xfrm>
          <a:prstGeom prst="flowChartMagneticDisk">
            <a:avLst/>
          </a:prstGeom>
          <a:solidFill>
            <a:srgbClr val="FBBC05"/>
          </a:solidFill>
          <a:ln cap="flat" cmpd="sng" w="19050">
            <a:solidFill>
              <a:srgbClr val="BFBFB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FFFFFF"/>
              </a:solidFill>
              <a:latin typeface="Arial"/>
              <a:ea typeface="Arial"/>
              <a:cs typeface="Arial"/>
              <a:sym typeface="Arial"/>
            </a:endParaRPr>
          </a:p>
        </p:txBody>
      </p:sp>
      <p:sp>
        <p:nvSpPr>
          <p:cNvPr id="335" name="Google Shape;335;p60"/>
          <p:cNvSpPr/>
          <p:nvPr/>
        </p:nvSpPr>
        <p:spPr>
          <a:xfrm>
            <a:off x="5173050" y="5414650"/>
            <a:ext cx="7941900" cy="1532100"/>
          </a:xfrm>
          <a:prstGeom prst="rect">
            <a:avLst/>
          </a:prstGeom>
          <a:noFill/>
          <a:ln cap="flat" cmpd="sng" w="28575">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ctr">
              <a:lnSpc>
                <a:spcPct val="100000"/>
              </a:lnSpc>
              <a:spcBef>
                <a:spcPts val="0"/>
              </a:spcBef>
              <a:spcAft>
                <a:spcPts val="0"/>
              </a:spcAft>
              <a:buClr>
                <a:srgbClr val="000000"/>
              </a:buClr>
              <a:buSzPts val="3000"/>
              <a:buFont typeface="Arial"/>
              <a:buNone/>
            </a:pPr>
            <a:r>
              <a:rPr b="1" i="0" lang="en" sz="3000" u="none" cap="none" strike="noStrike">
                <a:solidFill>
                  <a:schemeClr val="lt1"/>
                </a:solidFill>
                <a:latin typeface="Roboto"/>
                <a:ea typeface="Roboto"/>
                <a:cs typeface="Roboto"/>
                <a:sym typeface="Roboto"/>
              </a:rPr>
              <a:t>Services</a:t>
            </a:r>
            <a:endParaRPr b="1" i="0" sz="3000" u="none" cap="none" strike="noStrike">
              <a:solidFill>
                <a:schemeClr val="lt1"/>
              </a:solidFill>
              <a:latin typeface="Roboto"/>
              <a:ea typeface="Roboto"/>
              <a:cs typeface="Roboto"/>
              <a:sym typeface="Roboto"/>
            </a:endParaRPr>
          </a:p>
          <a:p>
            <a:pPr indent="0" lvl="0" marL="0" marR="0" rtl="0" algn="ctr">
              <a:lnSpc>
                <a:spcPct val="100000"/>
              </a:lnSpc>
              <a:spcBef>
                <a:spcPts val="1000"/>
              </a:spcBef>
              <a:spcAft>
                <a:spcPts val="0"/>
              </a:spcAft>
              <a:buClr>
                <a:srgbClr val="000000"/>
              </a:buClr>
              <a:buSzPts val="2400"/>
              <a:buFont typeface="Arial"/>
              <a:buNone/>
            </a:pPr>
            <a:r>
              <a:rPr i="0" lang="en" sz="2800" u="none" cap="none" strike="noStrike">
                <a:solidFill>
                  <a:schemeClr val="lt1"/>
                </a:solidFill>
                <a:latin typeface="Roboto"/>
                <a:ea typeface="Roboto"/>
                <a:cs typeface="Roboto"/>
                <a:sym typeface="Roboto"/>
              </a:rPr>
              <a:t>Data | Cache | Storage | DB | Network</a:t>
            </a:r>
            <a:endParaRPr i="0" sz="2800" u="none" cap="none" strike="noStrike">
              <a:solidFill>
                <a:schemeClr val="lt1"/>
              </a:solidFill>
              <a:latin typeface="Roboto"/>
              <a:ea typeface="Roboto"/>
              <a:cs typeface="Roboto"/>
              <a:sym typeface="Roboto"/>
            </a:endParaRPr>
          </a:p>
        </p:txBody>
      </p:sp>
      <p:sp>
        <p:nvSpPr>
          <p:cNvPr id="336" name="Google Shape;336;p6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platform scales to meet demand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1"/>
          <p:cNvSpPr/>
          <p:nvPr/>
        </p:nvSpPr>
        <p:spPr>
          <a:xfrm>
            <a:off x="10579604" y="28874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42" name="Google Shape;342;p61"/>
          <p:cNvSpPr/>
          <p:nvPr/>
        </p:nvSpPr>
        <p:spPr>
          <a:xfrm>
            <a:off x="12274962" y="2902163"/>
            <a:ext cx="1198800" cy="6450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43" name="Google Shape;343;p61"/>
          <p:cNvSpPr/>
          <p:nvPr/>
        </p:nvSpPr>
        <p:spPr>
          <a:xfrm>
            <a:off x="8857095" y="29021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44" name="Google Shape;344;p61"/>
          <p:cNvSpPr/>
          <p:nvPr/>
        </p:nvSpPr>
        <p:spPr>
          <a:xfrm>
            <a:off x="8730338" y="4537776"/>
            <a:ext cx="1476939" cy="316805"/>
          </a:xfrm>
          <a:custGeom>
            <a:rect b="b" l="l" r="r" t="t"/>
            <a:pathLst>
              <a:path extrusionOk="0" h="31736" w="53624">
                <a:moveTo>
                  <a:pt x="0" y="0"/>
                </a:moveTo>
                <a:lnTo>
                  <a:pt x="0" y="31736"/>
                </a:lnTo>
                <a:lnTo>
                  <a:pt x="53624" y="31736"/>
                </a:lnTo>
                <a:lnTo>
                  <a:pt x="53389" y="2189"/>
                </a:lnTo>
              </a:path>
            </a:pathLst>
          </a:custGeom>
          <a:noFill/>
          <a:ln cap="flat" cmpd="sng" w="38100">
            <a:solidFill>
              <a:srgbClr val="4285F4"/>
            </a:solidFill>
            <a:prstDash val="solid"/>
            <a:round/>
            <a:headEnd len="med" w="med" type="none"/>
            <a:tailEnd len="med" w="med" type="none"/>
          </a:ln>
        </p:spPr>
      </p:sp>
      <p:sp>
        <p:nvSpPr>
          <p:cNvPr id="345" name="Google Shape;345;p61"/>
          <p:cNvSpPr/>
          <p:nvPr/>
        </p:nvSpPr>
        <p:spPr>
          <a:xfrm>
            <a:off x="10439426" y="4537776"/>
            <a:ext cx="1476939" cy="316805"/>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46" name="Google Shape;346;p61"/>
          <p:cNvSpPr/>
          <p:nvPr/>
        </p:nvSpPr>
        <p:spPr>
          <a:xfrm>
            <a:off x="12150699" y="4537776"/>
            <a:ext cx="1476939" cy="316805"/>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47" name="Google Shape;347;p61"/>
          <p:cNvSpPr txBox="1"/>
          <p:nvPr/>
        </p:nvSpPr>
        <p:spPr>
          <a:xfrm>
            <a:off x="13932450" y="3802904"/>
            <a:ext cx="2306700" cy="6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285F4"/>
                </a:solidFill>
                <a:latin typeface="Roboto"/>
                <a:ea typeface="Roboto"/>
                <a:cs typeface="Roboto"/>
                <a:sym typeface="Roboto"/>
              </a:rPr>
              <a:t>containers</a:t>
            </a:r>
            <a:endParaRPr sz="2800">
              <a:solidFill>
                <a:srgbClr val="4285F4"/>
              </a:solidFill>
              <a:latin typeface="Roboto"/>
              <a:ea typeface="Roboto"/>
              <a:cs typeface="Roboto"/>
              <a:sym typeface="Roboto"/>
            </a:endParaRPr>
          </a:p>
        </p:txBody>
      </p:sp>
      <p:sp>
        <p:nvSpPr>
          <p:cNvPr id="348" name="Google Shape;348;p61"/>
          <p:cNvSpPr/>
          <p:nvPr/>
        </p:nvSpPr>
        <p:spPr>
          <a:xfrm flipH="1" rot="10800000">
            <a:off x="13795275" y="4524825"/>
            <a:ext cx="1476973" cy="213725"/>
          </a:xfrm>
          <a:custGeom>
            <a:rect b="b" l="l" r="r" t="t"/>
            <a:pathLst>
              <a:path extrusionOk="0" h="8549" w="43313">
                <a:moveTo>
                  <a:pt x="43313" y="8549"/>
                </a:moveTo>
                <a:cubicBezTo>
                  <a:pt x="40844" y="7219"/>
                  <a:pt x="35715" y="1710"/>
                  <a:pt x="28496" y="570"/>
                </a:cubicBezTo>
                <a:cubicBezTo>
                  <a:pt x="21277" y="-570"/>
                  <a:pt x="4749" y="1520"/>
                  <a:pt x="0" y="1710"/>
                </a:cubicBezTo>
              </a:path>
            </a:pathLst>
          </a:custGeom>
          <a:noFill/>
          <a:ln cap="flat" cmpd="sng" w="38100">
            <a:solidFill>
              <a:srgbClr val="4285F4"/>
            </a:solidFill>
            <a:prstDash val="solid"/>
            <a:round/>
            <a:headEnd len="med" w="med" type="none"/>
            <a:tailEnd len="med" w="med" type="triangle"/>
          </a:ln>
        </p:spPr>
      </p:sp>
      <p:sp>
        <p:nvSpPr>
          <p:cNvPr id="349" name="Google Shape;349;p61"/>
          <p:cNvSpPr/>
          <p:nvPr/>
        </p:nvSpPr>
        <p:spPr>
          <a:xfrm>
            <a:off x="10579604" y="3725684"/>
            <a:ext cx="1198800" cy="645000"/>
          </a:xfrm>
          <a:prstGeom prst="rect">
            <a:avLst/>
          </a:prstGeom>
          <a:solidFill>
            <a:srgbClr val="FFE5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50" name="Google Shape;350;p61"/>
          <p:cNvSpPr/>
          <p:nvPr/>
        </p:nvSpPr>
        <p:spPr>
          <a:xfrm>
            <a:off x="12274962" y="3740363"/>
            <a:ext cx="1198800" cy="645000"/>
          </a:xfrm>
          <a:prstGeom prst="rect">
            <a:avLst/>
          </a:prstGeom>
          <a:solidFill>
            <a:srgbClr val="EA99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51" name="Google Shape;351;p61"/>
          <p:cNvSpPr/>
          <p:nvPr/>
        </p:nvSpPr>
        <p:spPr>
          <a:xfrm>
            <a:off x="8857095" y="3740363"/>
            <a:ext cx="1198800" cy="645000"/>
          </a:xfrm>
          <a:prstGeom prst="rect">
            <a:avLst/>
          </a:prstGeom>
          <a:solidFill>
            <a:srgbClr val="B6D7A8"/>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52" name="Google Shape;352;p61"/>
          <p:cNvSpPr/>
          <p:nvPr/>
        </p:nvSpPr>
        <p:spPr>
          <a:xfrm>
            <a:off x="9134537" y="5305300"/>
            <a:ext cx="4003500" cy="942900"/>
          </a:xfrm>
          <a:prstGeom prst="rect">
            <a:avLst/>
          </a:prstGeom>
          <a:solidFill>
            <a:srgbClr val="000000"/>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3400">
                <a:solidFill>
                  <a:srgbClr val="FFFFFF"/>
                </a:solidFill>
                <a:latin typeface="Roboto"/>
                <a:ea typeface="Roboto"/>
                <a:cs typeface="Roboto"/>
                <a:sym typeface="Roboto"/>
              </a:rPr>
              <a:t>OS / Hardware</a:t>
            </a:r>
            <a:endParaRPr sz="3400">
              <a:solidFill>
                <a:srgbClr val="FFFFFF"/>
              </a:solidFill>
              <a:latin typeface="Roboto"/>
              <a:ea typeface="Roboto"/>
              <a:cs typeface="Roboto"/>
              <a:sym typeface="Roboto"/>
            </a:endParaRPr>
          </a:p>
        </p:txBody>
      </p:sp>
      <p:sp>
        <p:nvSpPr>
          <p:cNvPr id="353" name="Google Shape;353;p61"/>
          <p:cNvSpPr txBox="1"/>
          <p:nvPr/>
        </p:nvSpPr>
        <p:spPr>
          <a:xfrm>
            <a:off x="13932450" y="5964992"/>
            <a:ext cx="2489700" cy="12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285F4"/>
                </a:solidFill>
                <a:latin typeface="Roboto"/>
                <a:ea typeface="Roboto"/>
                <a:cs typeface="Roboto"/>
                <a:sym typeface="Roboto"/>
              </a:rPr>
              <a:t>implements container interfaces</a:t>
            </a:r>
            <a:endParaRPr sz="2800">
              <a:solidFill>
                <a:srgbClr val="4285F4"/>
              </a:solidFill>
              <a:latin typeface="Roboto"/>
              <a:ea typeface="Roboto"/>
              <a:cs typeface="Roboto"/>
              <a:sym typeface="Roboto"/>
            </a:endParaRPr>
          </a:p>
        </p:txBody>
      </p:sp>
      <p:sp>
        <p:nvSpPr>
          <p:cNvPr id="354" name="Google Shape;354;p61"/>
          <p:cNvSpPr/>
          <p:nvPr/>
        </p:nvSpPr>
        <p:spPr>
          <a:xfrm>
            <a:off x="13414275" y="5667825"/>
            <a:ext cx="1476973" cy="213725"/>
          </a:xfrm>
          <a:custGeom>
            <a:rect b="b" l="l" r="r" t="t"/>
            <a:pathLst>
              <a:path extrusionOk="0" h="8549" w="43313">
                <a:moveTo>
                  <a:pt x="43313" y="8549"/>
                </a:moveTo>
                <a:cubicBezTo>
                  <a:pt x="40844" y="7219"/>
                  <a:pt x="35715" y="1710"/>
                  <a:pt x="28496" y="570"/>
                </a:cubicBezTo>
                <a:cubicBezTo>
                  <a:pt x="21277" y="-570"/>
                  <a:pt x="4749" y="1520"/>
                  <a:pt x="0" y="1710"/>
                </a:cubicBezTo>
              </a:path>
            </a:pathLst>
          </a:custGeom>
          <a:noFill/>
          <a:ln cap="flat" cmpd="sng" w="38100">
            <a:solidFill>
              <a:srgbClr val="4285F4"/>
            </a:solidFill>
            <a:prstDash val="solid"/>
            <a:round/>
            <a:headEnd len="med" w="med" type="none"/>
            <a:tailEnd len="med" w="med" type="triangle"/>
          </a:ln>
        </p:spPr>
      </p:sp>
      <p:sp>
        <p:nvSpPr>
          <p:cNvPr id="355" name="Google Shape;355;p61"/>
          <p:cNvSpPr txBox="1"/>
          <p:nvPr>
            <p:ph idx="1" type="body"/>
          </p:nvPr>
        </p:nvSpPr>
        <p:spPr>
          <a:xfrm>
            <a:off x="1746504" y="2432304"/>
            <a:ext cx="6419400" cy="570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lt1"/>
                </a:solidFill>
                <a:latin typeface="Roboto"/>
                <a:ea typeface="Roboto"/>
                <a:cs typeface="Roboto"/>
                <a:sym typeface="Roboto"/>
              </a:rPr>
              <a:t>Containers provide:</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An abstraction layer of the hardware and OS.</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An invisible box with configurable access to isolated partitions of file system, RAM, and networking.</a:t>
            </a:r>
            <a:endParaRPr sz="2800">
              <a:solidFill>
                <a:schemeClr val="lt1"/>
              </a:solidFill>
              <a:latin typeface="Roboto"/>
              <a:ea typeface="Roboto"/>
              <a:cs typeface="Roboto"/>
              <a:sym typeface="Roboto"/>
            </a:endParaRPr>
          </a:p>
          <a:p>
            <a:pPr indent="-406400" lvl="0" marL="457200" rtl="0" algn="l">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Fast startup (only a few system calls).</a:t>
            </a:r>
            <a:endParaRPr sz="2800">
              <a:solidFill>
                <a:schemeClr val="lt1"/>
              </a:solidFill>
              <a:latin typeface="Roboto"/>
              <a:ea typeface="Roboto"/>
              <a:cs typeface="Roboto"/>
              <a:sym typeface="Roboto"/>
            </a:endParaRPr>
          </a:p>
          <a:p>
            <a:pPr indent="0" lvl="0" marL="0" rtl="0" algn="l">
              <a:lnSpc>
                <a:spcPct val="100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lnSpc>
                <a:spcPct val="100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356" name="Google Shape;356;p6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offer IaaS flexibility and PaaS scalability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2"/>
          <p:cNvSpPr/>
          <p:nvPr/>
        </p:nvSpPr>
        <p:spPr>
          <a:xfrm>
            <a:off x="9021150" y="7667500"/>
            <a:ext cx="4003500" cy="942900"/>
          </a:xfrm>
          <a:prstGeom prst="rect">
            <a:avLst/>
          </a:prstGeom>
          <a:solidFill>
            <a:srgbClr val="000000"/>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3600">
                <a:solidFill>
                  <a:srgbClr val="FFFFFF"/>
                </a:solidFill>
                <a:latin typeface="Roboto"/>
                <a:ea typeface="Roboto"/>
                <a:cs typeface="Roboto"/>
                <a:sym typeface="Roboto"/>
              </a:rPr>
              <a:t>Host</a:t>
            </a:r>
            <a:endParaRPr sz="3600">
              <a:solidFill>
                <a:srgbClr val="FFFFFF"/>
              </a:solidFill>
              <a:latin typeface="Roboto"/>
              <a:ea typeface="Roboto"/>
              <a:cs typeface="Roboto"/>
              <a:sym typeface="Roboto"/>
            </a:endParaRPr>
          </a:p>
        </p:txBody>
      </p:sp>
      <p:sp>
        <p:nvSpPr>
          <p:cNvPr id="362" name="Google Shape;362;p62"/>
          <p:cNvSpPr/>
          <p:nvPr/>
        </p:nvSpPr>
        <p:spPr>
          <a:xfrm>
            <a:off x="10466216" y="5249684"/>
            <a:ext cx="1198800" cy="6450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63" name="Google Shape;363;p62"/>
          <p:cNvSpPr/>
          <p:nvPr/>
        </p:nvSpPr>
        <p:spPr>
          <a:xfrm>
            <a:off x="12161575" y="5264363"/>
            <a:ext cx="1198800" cy="6450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64" name="Google Shape;364;p62"/>
          <p:cNvSpPr/>
          <p:nvPr/>
        </p:nvSpPr>
        <p:spPr>
          <a:xfrm>
            <a:off x="8743708" y="5264363"/>
            <a:ext cx="1198800" cy="6450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App</a:t>
            </a:r>
            <a:endParaRPr sz="3000">
              <a:solidFill>
                <a:schemeClr val="lt1"/>
              </a:solidFill>
              <a:latin typeface="Roboto"/>
              <a:ea typeface="Roboto"/>
              <a:cs typeface="Roboto"/>
              <a:sym typeface="Roboto"/>
            </a:endParaRPr>
          </a:p>
        </p:txBody>
      </p:sp>
      <p:sp>
        <p:nvSpPr>
          <p:cNvPr id="365" name="Google Shape;365;p62"/>
          <p:cNvSpPr/>
          <p:nvPr/>
        </p:nvSpPr>
        <p:spPr>
          <a:xfrm>
            <a:off x="8616950" y="6899976"/>
            <a:ext cx="1476939" cy="316805"/>
          </a:xfrm>
          <a:custGeom>
            <a:rect b="b" l="l" r="r" t="t"/>
            <a:pathLst>
              <a:path extrusionOk="0" h="31736" w="53624">
                <a:moveTo>
                  <a:pt x="0" y="0"/>
                </a:moveTo>
                <a:lnTo>
                  <a:pt x="0" y="31736"/>
                </a:lnTo>
                <a:lnTo>
                  <a:pt x="53624" y="31736"/>
                </a:lnTo>
                <a:lnTo>
                  <a:pt x="53389" y="2189"/>
                </a:lnTo>
              </a:path>
            </a:pathLst>
          </a:custGeom>
          <a:noFill/>
          <a:ln cap="flat" cmpd="sng" w="38100">
            <a:solidFill>
              <a:srgbClr val="4285F4"/>
            </a:solidFill>
            <a:prstDash val="solid"/>
            <a:round/>
            <a:headEnd len="med" w="med" type="none"/>
            <a:tailEnd len="med" w="med" type="none"/>
          </a:ln>
        </p:spPr>
      </p:sp>
      <p:sp>
        <p:nvSpPr>
          <p:cNvPr id="366" name="Google Shape;366;p62"/>
          <p:cNvSpPr/>
          <p:nvPr/>
        </p:nvSpPr>
        <p:spPr>
          <a:xfrm>
            <a:off x="10326039" y="6899976"/>
            <a:ext cx="1476939" cy="316805"/>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67" name="Google Shape;367;p62"/>
          <p:cNvSpPr/>
          <p:nvPr/>
        </p:nvSpPr>
        <p:spPr>
          <a:xfrm>
            <a:off x="12037311" y="6899976"/>
            <a:ext cx="1476939" cy="316805"/>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68" name="Google Shape;368;p62"/>
          <p:cNvSpPr/>
          <p:nvPr/>
        </p:nvSpPr>
        <p:spPr>
          <a:xfrm>
            <a:off x="10466216" y="6087884"/>
            <a:ext cx="1198800" cy="645000"/>
          </a:xfrm>
          <a:prstGeom prst="rect">
            <a:avLst/>
          </a:prstGeom>
          <a:solidFill>
            <a:srgbClr val="FFE5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69" name="Google Shape;369;p62"/>
          <p:cNvSpPr/>
          <p:nvPr/>
        </p:nvSpPr>
        <p:spPr>
          <a:xfrm>
            <a:off x="12161575" y="6102563"/>
            <a:ext cx="1198800" cy="645000"/>
          </a:xfrm>
          <a:prstGeom prst="rect">
            <a:avLst/>
          </a:prstGeom>
          <a:solidFill>
            <a:srgbClr val="EA99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70" name="Google Shape;370;p62"/>
          <p:cNvSpPr/>
          <p:nvPr/>
        </p:nvSpPr>
        <p:spPr>
          <a:xfrm>
            <a:off x="8743708" y="6102563"/>
            <a:ext cx="1198800" cy="645000"/>
          </a:xfrm>
          <a:prstGeom prst="rect">
            <a:avLst/>
          </a:prstGeom>
          <a:solidFill>
            <a:srgbClr val="B6D7A8"/>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chemeClr val="lt1"/>
                </a:solidFill>
                <a:latin typeface="Roboto"/>
                <a:ea typeface="Roboto"/>
                <a:cs typeface="Roboto"/>
                <a:sym typeface="Roboto"/>
              </a:rPr>
              <a:t>Libs</a:t>
            </a:r>
            <a:endParaRPr sz="3000">
              <a:solidFill>
                <a:schemeClr val="lt1"/>
              </a:solidFill>
              <a:latin typeface="Roboto"/>
              <a:ea typeface="Roboto"/>
              <a:cs typeface="Roboto"/>
              <a:sym typeface="Roboto"/>
            </a:endParaRPr>
          </a:p>
        </p:txBody>
      </p:sp>
      <p:sp>
        <p:nvSpPr>
          <p:cNvPr id="371" name="Google Shape;371;p62"/>
          <p:cNvSpPr/>
          <p:nvPr/>
        </p:nvSpPr>
        <p:spPr>
          <a:xfrm>
            <a:off x="12799569" y="4266261"/>
            <a:ext cx="3186900" cy="616200"/>
          </a:xfrm>
          <a:prstGeom prst="rect">
            <a:avLst/>
          </a:prstGeom>
          <a:solidFill>
            <a:srgbClr val="000000"/>
          </a:solidFill>
          <a:ln>
            <a:noFill/>
          </a:ln>
        </p:spPr>
        <p:txBody>
          <a:bodyPr anchorCtr="0" anchor="ctr" bIns="182850" lIns="182850" spcFirstLastPara="1" rIns="182850" wrap="square" tIns="182850">
            <a:noAutofit/>
          </a:bodyPr>
          <a:lstStyle/>
          <a:p>
            <a:pPr indent="0" lvl="0" marL="0" rtl="0" algn="ctr">
              <a:spcBef>
                <a:spcPts val="0"/>
              </a:spcBef>
              <a:spcAft>
                <a:spcPts val="0"/>
              </a:spcAft>
              <a:buNone/>
            </a:pPr>
            <a:r>
              <a:rPr lang="en" sz="3000">
                <a:solidFill>
                  <a:srgbClr val="FFFFFF"/>
                </a:solidFill>
                <a:latin typeface="Roboto"/>
                <a:ea typeface="Roboto"/>
                <a:cs typeface="Roboto"/>
                <a:sym typeface="Roboto"/>
              </a:rPr>
              <a:t>Host</a:t>
            </a:r>
            <a:endParaRPr sz="3000">
              <a:solidFill>
                <a:srgbClr val="FFFFFF"/>
              </a:solidFill>
              <a:latin typeface="Roboto"/>
              <a:ea typeface="Roboto"/>
              <a:cs typeface="Roboto"/>
              <a:sym typeface="Roboto"/>
            </a:endParaRPr>
          </a:p>
        </p:txBody>
      </p:sp>
      <p:sp>
        <p:nvSpPr>
          <p:cNvPr id="372" name="Google Shape;372;p62"/>
          <p:cNvSpPr/>
          <p:nvPr/>
        </p:nvSpPr>
        <p:spPr>
          <a:xfrm>
            <a:off x="13949873" y="2686383"/>
            <a:ext cx="954300" cy="421500"/>
          </a:xfrm>
          <a:prstGeom prst="rect">
            <a:avLst/>
          </a:prstGeom>
          <a:solidFill>
            <a:srgbClr val="FFF2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App</a:t>
            </a:r>
            <a:endParaRPr sz="2400">
              <a:solidFill>
                <a:schemeClr val="lt1"/>
              </a:solidFill>
              <a:latin typeface="Roboto"/>
              <a:ea typeface="Roboto"/>
              <a:cs typeface="Roboto"/>
              <a:sym typeface="Roboto"/>
            </a:endParaRPr>
          </a:p>
        </p:txBody>
      </p:sp>
      <p:sp>
        <p:nvSpPr>
          <p:cNvPr id="373" name="Google Shape;373;p62"/>
          <p:cNvSpPr/>
          <p:nvPr/>
        </p:nvSpPr>
        <p:spPr>
          <a:xfrm>
            <a:off x="15299415" y="2695975"/>
            <a:ext cx="954300" cy="421500"/>
          </a:xfrm>
          <a:prstGeom prst="rect">
            <a:avLst/>
          </a:prstGeom>
          <a:solidFill>
            <a:srgbClr val="F4CCCC"/>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App</a:t>
            </a:r>
            <a:endParaRPr sz="2400">
              <a:solidFill>
                <a:schemeClr val="lt1"/>
              </a:solidFill>
              <a:latin typeface="Roboto"/>
              <a:ea typeface="Roboto"/>
              <a:cs typeface="Roboto"/>
              <a:sym typeface="Roboto"/>
            </a:endParaRPr>
          </a:p>
        </p:txBody>
      </p:sp>
      <p:sp>
        <p:nvSpPr>
          <p:cNvPr id="374" name="Google Shape;374;p62"/>
          <p:cNvSpPr/>
          <p:nvPr/>
        </p:nvSpPr>
        <p:spPr>
          <a:xfrm>
            <a:off x="12578719" y="2695975"/>
            <a:ext cx="954300" cy="421500"/>
          </a:xfrm>
          <a:prstGeom prst="rect">
            <a:avLst/>
          </a:prstGeom>
          <a:solidFill>
            <a:srgbClr val="D9EAD3"/>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App</a:t>
            </a:r>
            <a:endParaRPr sz="2400">
              <a:solidFill>
                <a:schemeClr val="lt1"/>
              </a:solidFill>
              <a:latin typeface="Roboto"/>
              <a:ea typeface="Roboto"/>
              <a:cs typeface="Roboto"/>
              <a:sym typeface="Roboto"/>
            </a:endParaRPr>
          </a:p>
        </p:txBody>
      </p:sp>
      <p:sp>
        <p:nvSpPr>
          <p:cNvPr id="375" name="Google Shape;375;p62"/>
          <p:cNvSpPr/>
          <p:nvPr/>
        </p:nvSpPr>
        <p:spPr>
          <a:xfrm>
            <a:off x="12477817" y="3764737"/>
            <a:ext cx="1175706" cy="206998"/>
          </a:xfrm>
          <a:custGeom>
            <a:rect b="b" l="l" r="r" t="t"/>
            <a:pathLst>
              <a:path extrusionOk="0" h="31736" w="53624">
                <a:moveTo>
                  <a:pt x="0" y="0"/>
                </a:moveTo>
                <a:lnTo>
                  <a:pt x="0" y="31736"/>
                </a:lnTo>
                <a:lnTo>
                  <a:pt x="53624" y="31736"/>
                </a:lnTo>
                <a:lnTo>
                  <a:pt x="53389" y="2189"/>
                </a:lnTo>
              </a:path>
            </a:pathLst>
          </a:custGeom>
          <a:noFill/>
          <a:ln cap="flat" cmpd="sng" w="38100">
            <a:solidFill>
              <a:srgbClr val="4285F4"/>
            </a:solidFill>
            <a:prstDash val="solid"/>
            <a:round/>
            <a:headEnd len="med" w="med" type="none"/>
            <a:tailEnd len="med" w="med" type="none"/>
          </a:ln>
        </p:spPr>
      </p:sp>
      <p:sp>
        <p:nvSpPr>
          <p:cNvPr id="376" name="Google Shape;376;p62"/>
          <p:cNvSpPr/>
          <p:nvPr/>
        </p:nvSpPr>
        <p:spPr>
          <a:xfrm>
            <a:off x="13838289" y="3764737"/>
            <a:ext cx="1175706" cy="206998"/>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77" name="Google Shape;377;p62"/>
          <p:cNvSpPr/>
          <p:nvPr/>
        </p:nvSpPr>
        <p:spPr>
          <a:xfrm>
            <a:off x="15200498" y="3764737"/>
            <a:ext cx="1175706" cy="206998"/>
          </a:xfrm>
          <a:custGeom>
            <a:rect b="b" l="l" r="r" t="t"/>
            <a:pathLst>
              <a:path extrusionOk="0" h="31736" w="53624">
                <a:moveTo>
                  <a:pt x="0" y="0"/>
                </a:moveTo>
                <a:lnTo>
                  <a:pt x="0" y="31736"/>
                </a:lnTo>
                <a:lnTo>
                  <a:pt x="53624" y="31736"/>
                </a:lnTo>
                <a:lnTo>
                  <a:pt x="53624" y="3283"/>
                </a:lnTo>
              </a:path>
            </a:pathLst>
          </a:custGeom>
          <a:noFill/>
          <a:ln cap="flat" cmpd="sng" w="38100">
            <a:solidFill>
              <a:srgbClr val="4285F4"/>
            </a:solidFill>
            <a:prstDash val="solid"/>
            <a:round/>
            <a:headEnd len="med" w="med" type="none"/>
            <a:tailEnd len="med" w="med" type="none"/>
          </a:ln>
        </p:spPr>
      </p:sp>
      <p:sp>
        <p:nvSpPr>
          <p:cNvPr id="378" name="Google Shape;378;p62"/>
          <p:cNvSpPr/>
          <p:nvPr/>
        </p:nvSpPr>
        <p:spPr>
          <a:xfrm>
            <a:off x="13949873" y="3234090"/>
            <a:ext cx="954300" cy="421500"/>
          </a:xfrm>
          <a:prstGeom prst="rect">
            <a:avLst/>
          </a:prstGeom>
          <a:solidFill>
            <a:srgbClr val="FFE5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Libs</a:t>
            </a:r>
            <a:endParaRPr sz="2400">
              <a:solidFill>
                <a:schemeClr val="lt1"/>
              </a:solidFill>
              <a:latin typeface="Roboto"/>
              <a:ea typeface="Roboto"/>
              <a:cs typeface="Roboto"/>
              <a:sym typeface="Roboto"/>
            </a:endParaRPr>
          </a:p>
        </p:txBody>
      </p:sp>
      <p:sp>
        <p:nvSpPr>
          <p:cNvPr id="379" name="Google Shape;379;p62"/>
          <p:cNvSpPr/>
          <p:nvPr/>
        </p:nvSpPr>
        <p:spPr>
          <a:xfrm>
            <a:off x="15299415" y="3243681"/>
            <a:ext cx="954300" cy="421500"/>
          </a:xfrm>
          <a:prstGeom prst="rect">
            <a:avLst/>
          </a:prstGeom>
          <a:solidFill>
            <a:srgbClr val="EA9999"/>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Libs</a:t>
            </a:r>
            <a:endParaRPr sz="2400">
              <a:solidFill>
                <a:schemeClr val="lt1"/>
              </a:solidFill>
              <a:latin typeface="Roboto"/>
              <a:ea typeface="Roboto"/>
              <a:cs typeface="Roboto"/>
              <a:sym typeface="Roboto"/>
            </a:endParaRPr>
          </a:p>
        </p:txBody>
      </p:sp>
      <p:sp>
        <p:nvSpPr>
          <p:cNvPr id="380" name="Google Shape;380;p62"/>
          <p:cNvSpPr/>
          <p:nvPr/>
        </p:nvSpPr>
        <p:spPr>
          <a:xfrm>
            <a:off x="12578719" y="3243681"/>
            <a:ext cx="954300" cy="421500"/>
          </a:xfrm>
          <a:prstGeom prst="rect">
            <a:avLst/>
          </a:prstGeom>
          <a:solidFill>
            <a:srgbClr val="B6D7A8"/>
          </a:solidFill>
          <a:ln cap="flat" cmpd="sng" w="9525">
            <a:solidFill>
              <a:srgbClr val="414141"/>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400">
                <a:solidFill>
                  <a:schemeClr val="lt1"/>
                </a:solidFill>
                <a:latin typeface="Roboto"/>
                <a:ea typeface="Roboto"/>
                <a:cs typeface="Roboto"/>
                <a:sym typeface="Roboto"/>
              </a:rPr>
              <a:t>Libs</a:t>
            </a:r>
            <a:endParaRPr sz="2400">
              <a:solidFill>
                <a:schemeClr val="lt1"/>
              </a:solidFill>
              <a:latin typeface="Roboto"/>
              <a:ea typeface="Roboto"/>
              <a:cs typeface="Roboto"/>
              <a:sym typeface="Roboto"/>
            </a:endParaRPr>
          </a:p>
        </p:txBody>
      </p:sp>
      <p:sp>
        <p:nvSpPr>
          <p:cNvPr id="381" name="Google Shape;381;p62"/>
          <p:cNvSpPr/>
          <p:nvPr/>
        </p:nvSpPr>
        <p:spPr>
          <a:xfrm>
            <a:off x="13429226" y="5571725"/>
            <a:ext cx="1476861" cy="2594991"/>
          </a:xfrm>
          <a:custGeom>
            <a:rect b="b" l="l" r="r" t="t"/>
            <a:pathLst>
              <a:path extrusionOk="0" h="113306" w="71562">
                <a:moveTo>
                  <a:pt x="0" y="113306"/>
                </a:moveTo>
                <a:cubicBezTo>
                  <a:pt x="9442" y="106349"/>
                  <a:pt x="44726" y="90446"/>
                  <a:pt x="56653" y="71562"/>
                </a:cubicBezTo>
                <a:cubicBezTo>
                  <a:pt x="68580" y="52678"/>
                  <a:pt x="69077" y="11927"/>
                  <a:pt x="71562" y="0"/>
                </a:cubicBezTo>
              </a:path>
            </a:pathLst>
          </a:custGeom>
          <a:noFill/>
          <a:ln cap="flat" cmpd="sng" w="38100">
            <a:solidFill>
              <a:schemeClr val="dk1"/>
            </a:solidFill>
            <a:prstDash val="solid"/>
            <a:round/>
            <a:headEnd len="med" w="med" type="none"/>
            <a:tailEnd len="med" w="med" type="triangle"/>
          </a:ln>
        </p:spPr>
      </p:sp>
      <p:sp>
        <p:nvSpPr>
          <p:cNvPr id="382" name="Google Shape;382;p62"/>
          <p:cNvSpPr txBox="1"/>
          <p:nvPr/>
        </p:nvSpPr>
        <p:spPr>
          <a:xfrm>
            <a:off x="14433000" y="7521575"/>
            <a:ext cx="2568000" cy="64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4285F4"/>
                </a:solidFill>
                <a:latin typeface="Roboto"/>
                <a:ea typeface="Roboto"/>
                <a:cs typeface="Roboto"/>
                <a:sym typeface="Roboto"/>
              </a:rPr>
              <a:t>no changes or rebuilding</a:t>
            </a:r>
            <a:endParaRPr sz="2800">
              <a:solidFill>
                <a:srgbClr val="4285F4"/>
              </a:solidFill>
              <a:latin typeface="Roboto"/>
              <a:ea typeface="Roboto"/>
              <a:cs typeface="Roboto"/>
              <a:sym typeface="Roboto"/>
            </a:endParaRPr>
          </a:p>
        </p:txBody>
      </p:sp>
      <p:sp>
        <p:nvSpPr>
          <p:cNvPr id="383" name="Google Shape;383;p62"/>
          <p:cNvSpPr txBox="1"/>
          <p:nvPr>
            <p:ph idx="1" type="body"/>
          </p:nvPr>
        </p:nvSpPr>
        <p:spPr>
          <a:xfrm>
            <a:off x="1746504" y="2980944"/>
            <a:ext cx="6138000" cy="53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Roboto"/>
                <a:ea typeface="Roboto"/>
                <a:cs typeface="Roboto"/>
                <a:sym typeface="Roboto"/>
              </a:rPr>
              <a:t>With containers, you can:</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Define your own hardware, OS, and software stack configurations.</a:t>
            </a:r>
            <a:endParaRPr sz="2800">
              <a:solidFill>
                <a:schemeClr val="lt1"/>
              </a:solidFill>
              <a:latin typeface="Roboto"/>
              <a:ea typeface="Roboto"/>
              <a:cs typeface="Roboto"/>
              <a:sym typeface="Roboto"/>
            </a:endParaRPr>
          </a:p>
          <a:p>
            <a:pPr indent="-406400" lvl="0" marL="457200" rtl="0" algn="l">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Treat the OS and hardware as a black box and go from dev, to staging, to production, or your laptop to the cloud, without changing or rebuilding anything.</a:t>
            </a:r>
            <a:endParaRPr sz="2800">
              <a:solidFill>
                <a:schemeClr val="lt1"/>
              </a:solidFill>
              <a:latin typeface="Roboto"/>
              <a:ea typeface="Roboto"/>
              <a:cs typeface="Roboto"/>
              <a:sym typeface="Roboto"/>
            </a:endParaRPr>
          </a:p>
          <a:p>
            <a:pPr indent="0" lvl="0" marL="0" rtl="0" algn="l">
              <a:spcBef>
                <a:spcPts val="2000"/>
              </a:spcBef>
              <a:spcAft>
                <a:spcPts val="0"/>
              </a:spcAft>
              <a:buNone/>
            </a:pPr>
            <a:r>
              <a:t/>
            </a:r>
            <a:endParaRPr sz="2800">
              <a:solidFill>
                <a:schemeClr val="lt1"/>
              </a:solidFill>
              <a:latin typeface="Roboto"/>
              <a:ea typeface="Roboto"/>
              <a:cs typeface="Roboto"/>
              <a:sym typeface="Roboto"/>
            </a:endParaRPr>
          </a:p>
          <a:p>
            <a:pPr indent="0" lvl="0" marL="0" rtl="0" algn="l">
              <a:spcBef>
                <a:spcPts val="2000"/>
              </a:spcBef>
              <a:spcAft>
                <a:spcPts val="2000"/>
              </a:spcAft>
              <a:buNone/>
            </a:pPr>
            <a:r>
              <a:t/>
            </a:r>
            <a:endParaRPr sz="2800">
              <a:solidFill>
                <a:schemeClr val="lt1"/>
              </a:solidFill>
              <a:latin typeface="Roboto"/>
              <a:ea typeface="Roboto"/>
              <a:cs typeface="Roboto"/>
              <a:sym typeface="Roboto"/>
            </a:endParaRPr>
          </a:p>
        </p:txBody>
      </p:sp>
      <p:sp>
        <p:nvSpPr>
          <p:cNvPr id="384" name="Google Shape;384;p6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Containers are configurable, self-contained, and ultra-portable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