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10287000" cx="18288000"/>
  <p:notesSz cx="6858000" cy="9144000"/>
  <p:embeddedFontLst>
    <p:embeddedFont>
      <p:font typeface="Roboto"/>
      <p:regular r:id="rId39"/>
      <p:bold r:id="rId40"/>
      <p:italic r:id="rId41"/>
      <p:boldItalic r:id="rId42"/>
    </p:embeddedFont>
    <p:embeddedFont>
      <p:font typeface="Google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D99972-EA26-4BD3-A416-EF1DA1A94D2D}">
  <a:tblStyle styleId="{ABD99972-EA26-4BD3-A416-EF1DA1A94D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3.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5.xml"/><Relationship Id="rId44" Type="http://schemas.openxmlformats.org/officeDocument/2006/relationships/font" Target="fonts/GoogleSans-bold.fntdata"/><Relationship Id="rId21" Type="http://schemas.openxmlformats.org/officeDocument/2006/relationships/slide" Target="slides/slide14.xml"/><Relationship Id="rId43" Type="http://schemas.openxmlformats.org/officeDocument/2006/relationships/font" Target="fonts/GoogleSans-regular.fntdata"/><Relationship Id="rId24" Type="http://schemas.openxmlformats.org/officeDocument/2006/relationships/slide" Target="slides/slide17.xml"/><Relationship Id="rId46" Type="http://schemas.openxmlformats.org/officeDocument/2006/relationships/font" Target="fonts/GoogleSans-boldItalic.fntdata"/><Relationship Id="rId23" Type="http://schemas.openxmlformats.org/officeDocument/2006/relationships/slide" Target="slides/slide16.xml"/><Relationship Id="rId45" Type="http://schemas.openxmlformats.org/officeDocument/2006/relationships/font" Target="fonts/Google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platform.googleblog.com/2015/05/introducing-Google-Cloud-Bigtable.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platform.googleblog.com/2017/02/inside-Cloud-Spanner-and-the-CAP-Theorem.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google.com/storage/docs/storage-class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11d8e0fcd_0_4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11d8e0fc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11d8e0fc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11d8e0fc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11d8e0fcd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11d8e0fcd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Cloud Bigtable is Google's NoSQL big data database service. It's the same database that powers many core Google services, including Search, Analytics, Maps, and Gmail.</a:t>
            </a:r>
            <a:endParaRPr>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11d8e0fc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11d8e0fc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Customers frequently choose Bigtable if the data 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Big: </a:t>
            </a:r>
            <a:r>
              <a:rPr lang="en">
                <a:solidFill>
                  <a:schemeClr val="dk1"/>
                </a:solidFill>
              </a:rPr>
              <a:t>Large quantities (&gt;1 TB) of semi-structured or structured data.</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Fast: </a:t>
            </a:r>
            <a:r>
              <a:rPr lang="en">
                <a:solidFill>
                  <a:schemeClr val="dk1"/>
                </a:solidFill>
              </a:rPr>
              <a:t>Data is high throughput or rapidly changing.</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NoSQL: </a:t>
            </a:r>
            <a:r>
              <a:rPr lang="en">
                <a:solidFill>
                  <a:schemeClr val="dk1"/>
                </a:solidFill>
              </a:rPr>
              <a:t>Transactions, strong relational semantics not required.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especially if it is:</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Time series: </a:t>
            </a:r>
            <a:r>
              <a:rPr lang="en">
                <a:solidFill>
                  <a:schemeClr val="dk1"/>
                </a:solidFill>
              </a:rPr>
              <a:t>Data is time-series or has natural semantic ordering.</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Big data: </a:t>
            </a:r>
            <a:r>
              <a:rPr lang="en">
                <a:solidFill>
                  <a:schemeClr val="dk1"/>
                </a:solidFill>
              </a:rPr>
              <a:t>You run asynchronous batch or real-time processing on the data.</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Machine learning: </a:t>
            </a:r>
            <a:r>
              <a:rPr lang="en">
                <a:solidFill>
                  <a:schemeClr val="dk1"/>
                </a:solidFill>
              </a:rPr>
              <a:t>You run machine learning algorithms on the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Bigtable is designed to handle massive workloads at consistent low latency and high throughput, so it's a great choice for both operational and analytical applications, including IoT, user analytics, and financial data analysis.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more information on Cloud Bigtable, see </a:t>
            </a:r>
            <a:r>
              <a:rPr lang="en" u="sng">
                <a:solidFill>
                  <a:srgbClr val="545454"/>
                </a:solidFill>
                <a:hlinkClick r:id="rId2">
                  <a:extLst>
                    <a:ext uri="{A12FA001-AC4F-418D-AE19-62706E023703}">
                      <ahyp:hlinkClr val="tx"/>
                    </a:ext>
                  </a:extLst>
                </a:hlinkClick>
              </a:rPr>
              <a:t>https://www.google.com/url?q=https://cloudplatform.googleblog.com/2015/05/introducing-Google-Cloud-Bigtable.html</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11d8e0fc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b11d8e0fc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Cloud Bigtable is part of the Google Cloud ecosystem, it can interact with other Google Cloud services and third-party clients.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From an application API perspective, data can be read from and written to Cloud Bigtable through a data service layer like Managed VMs, the HBase REST Server, or a Java Server using the HBase client. Typically this will be to serve data to applications, dashboards, and data services.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Data can also be streamed in through a variety of popular stream processing frameworks like Dataflow Streaming, Spark Streaming, and Storm.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streaming is not an option, data can also be read from and written to Cloud Bigtable through batch processes like Hadoop MapReduce, Dataflow, or Spark. Often, summarized or newly calculated data is written back to Cloud Bigtable or to a downstream database.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11d8e0fc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11d8e0fc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11d8e0fcd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11d8e0fcd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Cloud SQL is an easy-to-use service that delivers fully managed relational databases, including MySQL, PostgreSQL, and SQL Server. Cloud SQL lets you hand off to Google the mundane, but necessary and often time-consuming tasks—like applying patches and updates, managing backups, and configuring replications—so you can put your focus on building great applications.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Every Cloud SQL instance includes a network firewall, allowing you to control network access to your database instance by granting access.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SQL is easy to use: it doesn't require any software installation or maintenance.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Easily scale up to 64 processor cores and more than 400 GB of RAM and 30 TB of storage. Quickly scale out with read replicas.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Automatic replication</a:t>
            </a:r>
            <a:endParaRPr i="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Google Cloud SQL supports the following read replica scenarios: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Cloud SQL instances replicating from a Cloud SQL primary instance</a:t>
            </a:r>
            <a:br>
              <a:rPr lang="en">
                <a:solidFill>
                  <a:schemeClr val="dk1"/>
                </a:solidFill>
              </a:rPr>
            </a:br>
            <a:r>
              <a:rPr lang="en">
                <a:solidFill>
                  <a:schemeClr val="dk1"/>
                </a:solidFill>
              </a:rPr>
              <a:t>Replicas are other instances in the same project and location as the primary instance.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Cloud SQL instances replicating from an external primary instance</a:t>
            </a:r>
            <a:br>
              <a:rPr lang="en">
                <a:solidFill>
                  <a:schemeClr val="dk1"/>
                </a:solidFill>
              </a:rPr>
            </a:br>
            <a:r>
              <a:rPr lang="en">
                <a:solidFill>
                  <a:schemeClr val="dk1"/>
                </a:solidFill>
              </a:rPr>
              <a:t>The primary instance is external to Cloud SQL. For example, it can be outside the Google network or in a Compute Engine instance.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External MySQL instances replicating from a Cloud SQL primary instance</a:t>
            </a:r>
            <a:br>
              <a:rPr lang="en">
                <a:solidFill>
                  <a:schemeClr val="dk1"/>
                </a:solidFill>
              </a:rPr>
            </a:br>
            <a:r>
              <a:rPr lang="en">
                <a:solidFill>
                  <a:schemeClr val="dk1"/>
                </a:solidFill>
              </a:rPr>
              <a:t>External replicas are in hosting environments, outside of Cloud SQL.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Managed backups</a:t>
            </a:r>
            <a:endParaRPr i="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SQL takes care of securely storing your backed-up data and makes it easy for you to restore from a backup and perform a point-in-time recovery to a specific state of an instance. Cloud SQL retains up to 7 backups for each instance, which is included in the cost of your instance.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SQL customer data is encrypted when on Google's internal networks and when stored in database tables, temporary files, and backups.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(MySQL instances are available in either First Generation or Second Generation. Google recommends the use of Second Generation instances for most use cases. First Generation instances are recommended primarily when MySQL 5.5 compatibility is required. Also, First Generation instances may be cost-effective for infrequently used or test/dev database instances, because of their available Per-Use billing plan and the available ON DEMAND activation policy, which causes your instance to automatically shut itself off after 15 minutes of inactivity.)</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11d8e0fcd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11d8e0fcd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Another benefit of Cloud SQL instances is that they are accessible by other Google Cloud services and even external services. You can use Cloud SQL with App Engine using standard drivers like Connector/J for Java or MySQLdb for Python.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authorize Compute Engine instances to access Cloud SQL instances and configure the Cloud SQL instance to be in the same zone as your virtual machine.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SQL also supports other applications and tools that you might be used to, like SQL Workbench, Toad and other external applications using standard MySQL drivers.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11d8e0fc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11d8e0fc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Cloud Spanner supports strong consistency, including strongly consistent secondary indexes, SQL, and managed instances with high availability through synchronous and built-in data replication. Battle tested by Google’s own mission-critical applications and services, Spanner powers Google’s $80 billion business.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Spanner is especially suited for applications requiring: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SQL RDBMS, with joins and secondary indexes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Built-in high availability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Strong global consistency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Database sizes exceeding ~2 TB</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Many IOPS (Tens of thousands of reads/writes per second or more)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 technical overview of Cloud Spanner, see </a:t>
            </a:r>
            <a:r>
              <a:rPr lang="en" u="sng">
                <a:solidFill>
                  <a:srgbClr val="545454"/>
                </a:solidFill>
                <a:hlinkClick r:id="rId2">
                  <a:extLst>
                    <a:ext uri="{A12FA001-AC4F-418D-AE19-62706E023703}">
                      <ahyp:hlinkClr val="tx"/>
                    </a:ext>
                  </a:extLst>
                </a:hlinkClick>
              </a:rPr>
              <a:t>https://cloudplatform.googleblog.com/2017/02/inside-Cloud-Spanner-and-the-CAP-Theorem.html</a:t>
            </a:r>
            <a:r>
              <a:rPr lang="en">
                <a:solidFill>
                  <a:schemeClr val="dk1"/>
                </a:solidFill>
              </a:rPr>
              <a:t>.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11d8e0fcd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11d8e0fcd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11d8e0fcd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11d8e0fcd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Firestore is a flexible, horizontally scalable database in the cloud for mobile, web, and server development.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Firestore data model supports flexible, hierarchical data structures. You store data in documents, organized into collections. Documents can contain complex nested objects in addition to subcollections.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use queries to retrieve individual, specific documents or to retrieve all the documents in a collection that match your query parameters. Queries can include multiple, chained filters and combine filtering and sorting. They're also indexed by default, so query performance is proportional to the size of the result set, not the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Firestore uses data synchronization to update data on any connected device. However, it's also designed to make simple, one-time fetch queries efficiently.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Firestore caches data that an app is actively using, so the app can write, read, listen to, and query data even if the device is offline. When the device comes back online, Firestore synchronizes any local changes back to Firestore.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Firestore leverages Google Cloud’s powerful infrastructure: automatic multi-region data replication, strong consistency guarantees, atomic batch operations, and real transaction support.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11d8e0fcd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11d8e0fcd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Google Cloud has many storage options that satisfy nearly every customer use case. In this module, we turn our attention to the core storage options: Cloud Storage, Cloud SQL, Cloud Spanner, Firestore, and Cloud Bigtable.</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11d8e0fcd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11d8e0fcd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11d8e0fc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11d8e0fc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 covered Google Cloud’s core storage options, let’s compare them to help you choose the right service for your application or workflow.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table focuses on the technical differentiators of the storage services. Each row is a technical specification and each column is a service. Let me cover each service from left to right.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Firestore if you need massive scaling and predictability together with real time query results and offline query support. This storage services provides terabytes of capacity with a maximum unit size of 1 MB per entity.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using Cloud Bigtable if you need to store a large amount of structured objects. Cloud Bigtable does not support SQL queries, nor does it support multi-row transactions. This storage service provides petabytes of capacity with a maximum unit size of 10 MB per cell and 100 MB per row.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using Cloud Storage if you need to store immutable blobs larger than 10 MB, such as large images or movies. This storage service provides petabytes of capacity with a maximum unit size of 5 TB per object.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Consider using Cloud SQL or Cloud Spanner if you need full SQL support for an online transaction processing system. Cloud SQL provides up to Up to 10,230 GB, depending on machine type, while Cloud Spanner provides petabytes. If Cloud SQL does not fit your requirements because you need horizontal scalability, not just through read replicas, consider using Cloud Spanner.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didn’t cover BigQuery in this module as it sits on the edge between data storage and data processing, but you will learn more about it in the “Big Data and Machine Learning in the Cloud” module. The usual reason to store data in BigQuery is to use its big data analysis and interactive querying capabilities. You would not want to use BigQuery, for example, as the backing store for an online application.</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11d8e0fc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11d8e0fc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Considering the technical differentiators of the different storage services helps some people decide which storage service to choose, others like to consider use cases. Let me go through each service one more time.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Firestore is best for storing, syncing, and querying data for mobile and web apps.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Bigtable is best for analytical data with heavy read and write events, like AdTech, financial or IoT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Storage is best for structured and unstructured binary or object data, like images, large media files and backups.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SQL is best for web frameworks and existing applications, like storing user credentials and customer orders.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Spanner is best for large-scale database applications that are larger than 2 TB. For example, for financial trading and e-commerce use cases.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I mentioned at the beginning of the module, depending on your application you might use one or several of these services to get the job done.</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11d8e0fc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11d8e0fc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11d8e0fcd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11d8e0fcd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11d8e0fcd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b11d8e0fcd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11d8e0fcd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11d8e0fcd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11d8e0fc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11d8e0fc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11d8e0fcd_0_7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b11d8e0fcd_0_7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a:t>
            </a:r>
            <a:r>
              <a:rPr lang="en"/>
              <a:t>objectives for this lab are for you to:</a:t>
            </a:r>
            <a:endParaRPr/>
          </a:p>
          <a:p>
            <a:pPr indent="-298450" lvl="0" marL="457200" rtl="0" algn="l">
              <a:lnSpc>
                <a:spcPct val="115000"/>
              </a:lnSpc>
              <a:spcBef>
                <a:spcPts val="0"/>
              </a:spcBef>
              <a:spcAft>
                <a:spcPts val="0"/>
              </a:spcAft>
              <a:buSzPts val="1100"/>
              <a:buChar char="●"/>
            </a:pPr>
            <a:r>
              <a:rPr lang="en"/>
              <a:t>Create a Cloud Storage bucket and place an image into it.</a:t>
            </a:r>
            <a:endParaRPr/>
          </a:p>
          <a:p>
            <a:pPr indent="-298450" lvl="0" marL="457200" rtl="0" algn="l">
              <a:lnSpc>
                <a:spcPct val="115000"/>
              </a:lnSpc>
              <a:spcBef>
                <a:spcPts val="0"/>
              </a:spcBef>
              <a:spcAft>
                <a:spcPts val="0"/>
              </a:spcAft>
              <a:buSzPts val="1100"/>
              <a:buChar char="●"/>
            </a:pPr>
            <a:r>
              <a:rPr lang="en"/>
              <a:t>Create a Cloud SQL instance and configure it.</a:t>
            </a:r>
            <a:endParaRPr/>
          </a:p>
          <a:p>
            <a:pPr indent="-298450" lvl="0" marL="457200" rtl="0" algn="l">
              <a:lnSpc>
                <a:spcPct val="115000"/>
              </a:lnSpc>
              <a:spcBef>
                <a:spcPts val="0"/>
              </a:spcBef>
              <a:spcAft>
                <a:spcPts val="0"/>
              </a:spcAft>
              <a:buSzPts val="1100"/>
              <a:buChar char="●"/>
            </a:pPr>
            <a:r>
              <a:rPr lang="en"/>
              <a:t>Connect to a Cloud SQL instance from a web server.</a:t>
            </a:r>
            <a:endParaRPr/>
          </a:p>
          <a:p>
            <a:pPr indent="-298450" lvl="0" marL="457200" rtl="0" algn="l">
              <a:lnSpc>
                <a:spcPct val="115000"/>
              </a:lnSpc>
              <a:spcBef>
                <a:spcPts val="0"/>
              </a:spcBef>
              <a:spcAft>
                <a:spcPts val="0"/>
              </a:spcAft>
              <a:buSzPts val="1100"/>
              <a:buChar char="●"/>
            </a:pPr>
            <a:r>
              <a:rPr lang="en"/>
              <a:t>Use an image stored in a Cloud Storage bucket in a web page.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11d8e0fcd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11d8e0fcd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11d8e0fcd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11d8e0fc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b11d8e0fcd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b11d8e0fcd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11d8e0fcd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b11d8e0fcd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11d8e0fcd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11d8e0fcd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 Storage offers developers and IT organizations durable and highly available object storage. It assesses no minimum fee; you pay only for what you use. Prior provisioning of capacity isn’t necessary.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What’s object storage? It’s not the same as file storage, in which you manage your data as a hierarchy of folders. It’s not the same as block storage, in which your operating system manages your data as chunks of disk. Instead, object storage means this: you say to your storage, “Here, keep this arbitrary sequence of bytes,,” and the storage lets you address it with a unique key. In Cloud Storage and in other systems, these unique keys are in the form of URLs, which means object storage interacts well with web technologies.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 Storage always encrypts your data on the server side, before it is written to disk, at no additional charge. Data traveling between a customer’s device and Google is encrypted by default using HTTPS/TLS (Transport Layer Security). In fact, Google was the first major cloud provider to enable HTTPS/TLS by default.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 Storage is not a file system, although it can be accessed as one via third-party tools such as Cloud Storage FUSE. The storage objects offered by Cloud Storage are “immutable,” which means that you do not edit them in place, but instead create a new version. Cloud Storage’s primary use is whenever binary large-object storage is needed: online content, backup and archiving, storage of intermediate results in processing workflows, and more.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Offline Media Import/Export is a third-party solution that allows you to load data into Cloud Storage by sending your physical media, such as hard disk drives (HDDs), tapes, and USB flash drives, to a third-party service provider who uploads data on your behalf. Offline Media Import/Export is helpful if you’re limited to a slow, unreliable, or expensive internet connection.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Offline import is available through third-party providers: https://cloud.google.com/storage/docs/offline-media-import-export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 Storage Transfer Service enables you to import large amounts of online data into Cloud Storage quickly and cost-effectively. To use Cloud Storage Transfer Service, you set up a transfer from a data source to data sink. Data sources can be an Amazon Simple Storage Service (Amazon S3) bucket, an HTTP/HTTPS location, or another Cloud Storage bucket. Data sinks are always a Cloud Storage bucket.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Example uses of Cloud Storage Transfer Service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Backing up data to a Cloud Storage bucket from other storage providers.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Moving data from a Standard Storage bucket to a Nearline Storage bucket to lower your storage costs.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11d8e0fcd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11d8e0fcd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Your Cloud Storage files are organized into buckets. When you create a bucket: you give it a globally-unique name; you specify a geographic location where the bucket and its contents are stored; and you choose a default storage class. Pick a location that minimizes latency for your users. For example, if most of your users are in Europe, you probably want to pick a European location: a Google Cloud region in Europe, or else the EU multi-region.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are several ways to control users’ access to your objects and buckets. For most purposes, Cloud IAM is sufficient. Roles are inherited from project to bucket to object. If you need finer control, you can create access control lists (“ACLs”) that offer finer control, ACLs define who has access to your buckets and objects, as well as what level of access they have. Each ACL consists of two pieces of information: A scope, which defines who can perform the specified actions (for example, a specific user or group of users). And a permission, which defines what actions can be performed (for example, read or write).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Remember that Cloud Storage objects are immutable. You can turn on object versioning on your buckets if you want. If you do, Cloud Storage keeps a history of modifications--that is, overwrites or deletes--of all objects in the bucket. You can list the archived versions of an object, restore an object to an older state, or permanently delete a version, as needed. If you don’t turn on object versioning, new always overwrites old.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 Storage also offers lifecycle management policies. For example, you could tell Cloud Storage to delete objects older than 365 days, or to delete objects created before January 1, 2013; or to keep only the 3 most recent versions of each object in a bucket that has versioning enabled.</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11d8e0fc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11d8e0fc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Storage has four primary storage classes, with different characteristics, use cases, and prices for your needs.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Standard Storage is best for data that is frequently accessed ("hot" data) and/or stored for only brief periods of time. When used in a region, co-locating your resources maximizes the performance for data-intensive computations and can reduce network charges. When used in a dual-region, you still get optimized performance when accessing Google Cloud products that are located in one of the associated regions, but you also get the improved availability that comes from storing data in geographically separate locations. When used in a multi-region, Standard Storage is appropriate for storing data that is accessed around the world, such as serving website content, streaming videos, executing interactive workloads, or serving data supporting mobile and gaming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Nearline Storage is a low-cost, highly durable storage service for storing infrequently accessed data. Nearline Storage is a better choice than Standard Storage in scenarios where slightly lower availability, a 30-day minimum storage duration, and costs for data access are acceptable trade-offs for lowered at-rest storage costs. Nearline Storage is ideal for data you plan to read or modify on average once per month or less. Nearline Storage is appropriate for data backup, long-tail multimedia content, and data archiving.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Coldline Storage is a very-low-cost, highly durable storage service for storing infrequently accessed data. Coldline Storage is a better choice than Standard Storage or Nearline Storage in scenarios where slightly lower availability, a 90-day minimum storage duration, and higher costs for data access are acceptable trade-offs for lowered at-rest storage costs. Coldline Storage is ideal for data you plan to read or modify at most once a quarter.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Archive Storage is the lowest-cost, highly durable storage service for data archiving, online backup, and disaster recovery. Archive Storage has higher costs for data access and operations, as well as a 365-day minimum storage duration. Archive Storage is the best choice for data that you plan to access less than once a year. For example, cold data storage, such as data stored for legal or regulatory reasons, and disaster recovery.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more information, see: </a:t>
            </a:r>
            <a:r>
              <a:rPr lang="en" u="sng">
                <a:solidFill>
                  <a:schemeClr val="hlink"/>
                </a:solidFill>
                <a:hlinkClick r:id="rId2"/>
              </a:rPr>
              <a:t>https://cloud.google.com/storage/docs/storage-classes</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11d8e0fcd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11d8e0fcd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discussed the four primary storage classes and differentiated between them in terms of characteristics, availability and use cases. It is worth noting that there are a number of characteristics that apply across all storage classes. These include:</a:t>
            </a:r>
            <a:endParaRPr/>
          </a:p>
          <a:p>
            <a:pPr indent="-298450" lvl="0" marL="457200" rtl="0" algn="l">
              <a:spcBef>
                <a:spcPts val="0"/>
              </a:spcBef>
              <a:spcAft>
                <a:spcPts val="0"/>
              </a:spcAft>
              <a:buSzPts val="1100"/>
              <a:buChar char="●"/>
            </a:pPr>
            <a:r>
              <a:rPr lang="en"/>
              <a:t>Unlimited storage with no minimum object size requirement,</a:t>
            </a:r>
            <a:endParaRPr/>
          </a:p>
          <a:p>
            <a:pPr indent="-298450" lvl="0" marL="457200" rtl="0" algn="l">
              <a:spcBef>
                <a:spcPts val="0"/>
              </a:spcBef>
              <a:spcAft>
                <a:spcPts val="0"/>
              </a:spcAft>
              <a:buSzPts val="1100"/>
              <a:buChar char="●"/>
            </a:pPr>
            <a:r>
              <a:rPr lang="en"/>
              <a:t>Worldwide accessibility and locations,</a:t>
            </a:r>
            <a:endParaRPr/>
          </a:p>
          <a:p>
            <a:pPr indent="-298450" lvl="0" marL="457200" rtl="0" algn="l">
              <a:spcBef>
                <a:spcPts val="0"/>
              </a:spcBef>
              <a:spcAft>
                <a:spcPts val="0"/>
              </a:spcAft>
              <a:buSzPts val="1100"/>
              <a:buChar char="●"/>
            </a:pPr>
            <a:r>
              <a:rPr lang="en"/>
              <a:t>Low latency and high durability,</a:t>
            </a:r>
            <a:endParaRPr/>
          </a:p>
          <a:p>
            <a:pPr indent="-298450" lvl="0" marL="457200" rtl="0" algn="l">
              <a:spcBef>
                <a:spcPts val="0"/>
              </a:spcBef>
              <a:spcAft>
                <a:spcPts val="0"/>
              </a:spcAft>
              <a:buSzPts val="1100"/>
              <a:buChar char="●"/>
            </a:pPr>
            <a:r>
              <a:rPr lang="en"/>
              <a:t>Geo-redundancy if data is stored in a multi-region or dual-region, and</a:t>
            </a:r>
            <a:endParaRPr/>
          </a:p>
          <a:p>
            <a:pPr indent="-298450" lvl="0" marL="457200" rtl="0" algn="l">
              <a:spcBef>
                <a:spcPts val="0"/>
              </a:spcBef>
              <a:spcAft>
                <a:spcPts val="0"/>
              </a:spcAft>
              <a:buSzPts val="1100"/>
              <a:buChar char="●"/>
            </a:pPr>
            <a:r>
              <a:rPr lang="en"/>
              <a:t>A uniform experience, which extends to security, tools, and APIs.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11d8e0fcd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11d8e0fcd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Regardless of which storage class you choose, there are several ways to bring data into Cloud Storage.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Many customers simply use gsutil, which is the Cloud Storage command from the Cloud SDK. You can also move data in with a drag and drop in the Cloud Console, if you use the Google Chrome browser. But what if you have to upload terabytes or even petabytes of data? Google Cloud offers the online Storage Transfer Service and the offline Transfer Appliance to help.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Storage Transfer Service lets you schedule and manage batch transfers to Cloud Storage from another cloud provider, from a different Cloud Storage region, or from an HTTP(S) endpoint.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Transfer Appliance is a rackable, high-capacity storage server that you lease from Google Cloud. You simply connect it to your network, load it with data, and then ship it to an upload facility where the data is uploaded to Cloud Storage. The service enables you to securely transfer up to a petabyte of data on a single appliance. As of this recording, it’s still beta, and it’s not available everywhere, so check the website for details.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11d8e0fcd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11d8e0fcd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are other ways of getting your data into Cloud Storage, as this storage option is tightly integrated with many of the Google Cloud products and services.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example, you can import and export tables from and to BigQuery, as well as Cloud SQL.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also store App Engine logs, Firestore backups, and objects used by App Engine applications like images. Cloud Storage can also store instance startup scripts, Compute Engine images, and objects used by Compute Engine applications.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short, Cloud Storage is often the ingestion point for data being moved into the cloud, and is frequently the long-term storage location for data.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1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Video Info" showMasterSp="0">
  <p:cSld name="Blank_1_1">
    <p:bg>
      <p:bgPr>
        <a:noFill/>
      </p:bgPr>
    </p:bg>
    <p:spTree>
      <p:nvGrpSpPr>
        <p:cNvPr id="7" name="Shape 7"/>
        <p:cNvGrpSpPr/>
        <p:nvPr/>
      </p:nvGrpSpPr>
      <p:grpSpPr>
        <a:xfrm>
          <a:off x="0" y="0"/>
          <a:ext cx="0" cy="0"/>
          <a:chOff x="0" y="0"/>
          <a:chExt cx="0" cy="0"/>
        </a:xfrm>
      </p:grpSpPr>
      <p:sp>
        <p:nvSpPr>
          <p:cNvPr id="8" name="Google Shape;8;p2"/>
          <p:cNvSpPr/>
          <p:nvPr/>
        </p:nvSpPr>
        <p:spPr>
          <a:xfrm>
            <a:off x="-18300" y="-95250"/>
            <a:ext cx="18400800" cy="104964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9" name="Google Shape;9;p2"/>
          <p:cNvSpPr txBox="1"/>
          <p:nvPr>
            <p:ph type="title"/>
          </p:nvPr>
        </p:nvSpPr>
        <p:spPr>
          <a:xfrm>
            <a:off x="958500" y="2729700"/>
            <a:ext cx="16447200" cy="4827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Background">
  <p:cSld name="CUSTOM_1">
    <p:spTree>
      <p:nvGrpSpPr>
        <p:cNvPr id="37" name="Shape 37"/>
        <p:cNvGrpSpPr/>
        <p:nvPr/>
      </p:nvGrpSpPr>
      <p:grpSpPr>
        <a:xfrm>
          <a:off x="0" y="0"/>
          <a:ext cx="0" cy="0"/>
          <a:chOff x="0" y="0"/>
          <a:chExt cx="0" cy="0"/>
        </a:xfrm>
      </p:grpSpPr>
      <p:sp>
        <p:nvSpPr>
          <p:cNvPr id="38" name="Google Shape;38;p11"/>
          <p:cNvSpPr/>
          <p:nvPr/>
        </p:nvSpPr>
        <p:spPr>
          <a:xfrm>
            <a:off x="-18300" y="0"/>
            <a:ext cx="18400800" cy="104964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itle ">
  <p:cSld name="OBJECT_2_2">
    <p:spTree>
      <p:nvGrpSpPr>
        <p:cNvPr id="39" name="Shape 39"/>
        <p:cNvGrpSpPr/>
        <p:nvPr/>
      </p:nvGrpSpPr>
      <p:grpSpPr>
        <a:xfrm>
          <a:off x="0" y="0"/>
          <a:ext cx="0" cy="0"/>
          <a:chOff x="0" y="0"/>
          <a:chExt cx="0" cy="0"/>
        </a:xfrm>
      </p:grpSpPr>
      <p:sp>
        <p:nvSpPr>
          <p:cNvPr id="40" name="Google Shape;40;p12"/>
          <p:cNvSpPr txBox="1"/>
          <p:nvPr>
            <p:ph type="title"/>
          </p:nvPr>
        </p:nvSpPr>
        <p:spPr>
          <a:xfrm>
            <a:off x="782150" y="326200"/>
            <a:ext cx="15926400" cy="1158600"/>
          </a:xfrm>
          <a:prstGeom prst="rect">
            <a:avLst/>
          </a:prstGeom>
          <a:noFill/>
          <a:ln>
            <a:noFill/>
          </a:ln>
        </p:spPr>
        <p:txBody>
          <a:bodyPr anchorCtr="0" anchor="t" bIns="91425" lIns="91425" spcFirstLastPara="1" rIns="91425" wrap="square" tIns="91425">
            <a:noAutofit/>
          </a:bodyPr>
          <a:lstStyle>
            <a:lvl1pPr indent="0" lvl="0" marL="0" marR="0" rtl="0" algn="l">
              <a:lnSpc>
                <a:spcPct val="115000"/>
              </a:lnSpc>
              <a:spcBef>
                <a:spcPts val="0"/>
              </a:spcBef>
              <a:spcAft>
                <a:spcPts val="0"/>
              </a:spcAft>
              <a:buClr>
                <a:srgbClr val="545454"/>
              </a:buClr>
              <a:buSzPts val="1400"/>
              <a:buFont typeface="Roboto"/>
              <a:buNone/>
              <a:defRPr b="0" i="0" u="none" cap="none" strike="noStrike">
                <a:solidFill>
                  <a:srgbClr val="545454"/>
                </a:solidFill>
                <a:latin typeface="Roboto"/>
                <a:ea typeface="Roboto"/>
                <a:cs typeface="Roboto"/>
                <a:sym typeface="Roboto"/>
              </a:defRPr>
            </a:lvl1pPr>
            <a:lvl2pPr indent="0" lvl="1" rtl="0">
              <a:lnSpc>
                <a:spcPct val="115000"/>
              </a:lnSpc>
              <a:spcBef>
                <a:spcPts val="0"/>
              </a:spcBef>
              <a:spcAft>
                <a:spcPts val="0"/>
              </a:spcAft>
              <a:buSzPts val="1400"/>
              <a:buNone/>
              <a:defRPr/>
            </a:lvl2pPr>
            <a:lvl3pPr indent="0" lvl="2" rtl="0">
              <a:lnSpc>
                <a:spcPct val="115000"/>
              </a:lnSpc>
              <a:spcBef>
                <a:spcPts val="0"/>
              </a:spcBef>
              <a:spcAft>
                <a:spcPts val="0"/>
              </a:spcAft>
              <a:buSzPts val="1400"/>
              <a:buNone/>
              <a:defRPr/>
            </a:lvl3pPr>
            <a:lvl4pPr indent="0" lvl="3" rtl="0">
              <a:lnSpc>
                <a:spcPct val="115000"/>
              </a:lnSpc>
              <a:spcBef>
                <a:spcPts val="0"/>
              </a:spcBef>
              <a:spcAft>
                <a:spcPts val="0"/>
              </a:spcAft>
              <a:buSzPts val="1400"/>
              <a:buNone/>
              <a:defRPr/>
            </a:lvl4pPr>
            <a:lvl5pPr indent="0" lvl="4" rtl="0">
              <a:lnSpc>
                <a:spcPct val="115000"/>
              </a:lnSpc>
              <a:spcBef>
                <a:spcPts val="0"/>
              </a:spcBef>
              <a:spcAft>
                <a:spcPts val="0"/>
              </a:spcAft>
              <a:buSzPts val="1400"/>
              <a:buNone/>
              <a:defRPr/>
            </a:lvl5pPr>
            <a:lvl6pPr indent="0" lvl="5" rtl="0">
              <a:lnSpc>
                <a:spcPct val="115000"/>
              </a:lnSpc>
              <a:spcBef>
                <a:spcPts val="0"/>
              </a:spcBef>
              <a:spcAft>
                <a:spcPts val="0"/>
              </a:spcAft>
              <a:buSzPts val="1400"/>
              <a:buNone/>
              <a:defRPr/>
            </a:lvl6pPr>
            <a:lvl7pPr indent="0" lvl="6" rtl="0">
              <a:lnSpc>
                <a:spcPct val="115000"/>
              </a:lnSpc>
              <a:spcBef>
                <a:spcPts val="0"/>
              </a:spcBef>
              <a:spcAft>
                <a:spcPts val="0"/>
              </a:spcAft>
              <a:buSzPts val="1400"/>
              <a:buNone/>
              <a:defRPr/>
            </a:lvl7pPr>
            <a:lvl8pPr indent="0" lvl="7" rtl="0">
              <a:lnSpc>
                <a:spcPct val="115000"/>
              </a:lnSpc>
              <a:spcBef>
                <a:spcPts val="0"/>
              </a:spcBef>
              <a:spcAft>
                <a:spcPts val="0"/>
              </a:spcAft>
              <a:buSzPts val="1400"/>
              <a:buNone/>
              <a:defRPr/>
            </a:lvl8pPr>
            <a:lvl9pPr indent="0" lvl="8" rtl="0">
              <a:lnSpc>
                <a:spcPct val="115000"/>
              </a:lnSpc>
              <a:spcBef>
                <a:spcPts val="0"/>
              </a:spcBef>
              <a:spcAft>
                <a:spcPts val="0"/>
              </a:spcAft>
              <a:buSzPts val="1400"/>
              <a:buNone/>
              <a:defRPr/>
            </a:lvl9pPr>
          </a:lstStyle>
          <a:p/>
        </p:txBody>
      </p:sp>
      <p:sp>
        <p:nvSpPr>
          <p:cNvPr id="41" name="Google Shape;41;p12"/>
          <p:cNvSpPr txBox="1"/>
          <p:nvPr>
            <p:ph idx="12" type="sldNum"/>
          </p:nvPr>
        </p:nvSpPr>
        <p:spPr>
          <a:xfrm>
            <a:off x="17053000" y="0"/>
            <a:ext cx="1097400" cy="5472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1_Header slide - light_1_1_1">
    <p:spTree>
      <p:nvGrpSpPr>
        <p:cNvPr id="42" name="Shape 4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a - Presenter - Master title - Blue">
  <p:cSld name="CUSTOM_2_4">
    <p:spTree>
      <p:nvGrpSpPr>
        <p:cNvPr id="45" name="Shape 45"/>
        <p:cNvGrpSpPr/>
        <p:nvPr/>
      </p:nvGrpSpPr>
      <p:grpSpPr>
        <a:xfrm>
          <a:off x="0" y="0"/>
          <a:ext cx="0" cy="0"/>
          <a:chOff x="0" y="0"/>
          <a:chExt cx="0" cy="0"/>
        </a:xfrm>
      </p:grpSpPr>
      <p:pic>
        <p:nvPicPr>
          <p:cNvPr id="46" name="Google Shape;46;p15"/>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47" name="Google Shape;47;p15"/>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48" name="Google Shape;48;p15"/>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49" name="Google Shape;49;p15"/>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50" name="Google Shape;50;p15"/>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
        <p:nvSpPr>
          <p:cNvPr id="51" name="Google Shape;51;p15"/>
          <p:cNvSpPr/>
          <p:nvPr/>
        </p:nvSpPr>
        <p:spPr>
          <a:xfrm>
            <a:off x="835075" y="9269250"/>
            <a:ext cx="2978400" cy="528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b - Presenter - Master title - Yellow">
  <p:cSld name="CUSTOM_2_4_1">
    <p:spTree>
      <p:nvGrpSpPr>
        <p:cNvPr id="52" name="Shape 52"/>
        <p:cNvGrpSpPr/>
        <p:nvPr/>
      </p:nvGrpSpPr>
      <p:grpSpPr>
        <a:xfrm>
          <a:off x="0" y="0"/>
          <a:ext cx="0" cy="0"/>
          <a:chOff x="0" y="0"/>
          <a:chExt cx="0" cy="0"/>
        </a:xfrm>
      </p:grpSpPr>
      <p:pic>
        <p:nvPicPr>
          <p:cNvPr id="53" name="Google Shape;53;p16"/>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54" name="Google Shape;54;p16"/>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55" name="Google Shape;55;p16"/>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56" name="Google Shape;56;p16"/>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57" name="Google Shape;57;p16"/>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c - Presenter - Master title - Green">
  <p:cSld name="CUSTOM_2_4_1_3">
    <p:spTree>
      <p:nvGrpSpPr>
        <p:cNvPr id="58" name="Shape 58"/>
        <p:cNvGrpSpPr/>
        <p:nvPr/>
      </p:nvGrpSpPr>
      <p:grpSpPr>
        <a:xfrm>
          <a:off x="0" y="0"/>
          <a:ext cx="0" cy="0"/>
          <a:chOff x="0" y="0"/>
          <a:chExt cx="0" cy="0"/>
        </a:xfrm>
      </p:grpSpPr>
      <p:pic>
        <p:nvPicPr>
          <p:cNvPr id="59" name="Google Shape;59;p17"/>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60" name="Google Shape;60;p17"/>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61" name="Google Shape;61;p17"/>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62" name="Google Shape;62;p17"/>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63" name="Google Shape;63;p17"/>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a - Demo/Lab Solution - Presenter - Blue">
  <p:cSld name="CUSTOM_2_4_1_1_1">
    <p:spTree>
      <p:nvGrpSpPr>
        <p:cNvPr id="64" name="Shape 64"/>
        <p:cNvGrpSpPr/>
        <p:nvPr/>
      </p:nvGrpSpPr>
      <p:grpSpPr>
        <a:xfrm>
          <a:off x="0" y="0"/>
          <a:ext cx="0" cy="0"/>
          <a:chOff x="0" y="0"/>
          <a:chExt cx="0" cy="0"/>
        </a:xfrm>
      </p:grpSpPr>
      <p:sp>
        <p:nvSpPr>
          <p:cNvPr id="65" name="Google Shape;65;p18"/>
          <p:cNvSpPr/>
          <p:nvPr/>
        </p:nvSpPr>
        <p:spPr>
          <a:xfrm>
            <a:off x="0" y="0"/>
            <a:ext cx="18288000" cy="10296600"/>
          </a:xfrm>
          <a:prstGeom prst="rect">
            <a:avLst/>
          </a:prstGeom>
          <a:solidFill>
            <a:schemeClr val="accent3"/>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66" name="Google Shape;66;p18"/>
          <p:cNvPicPr preferRelativeResize="0"/>
          <p:nvPr/>
        </p:nvPicPr>
        <p:blipFill>
          <a:blip r:embed="rId2">
            <a:alphaModFix/>
          </a:blip>
          <a:stretch>
            <a:fillRect/>
          </a:stretch>
        </p:blipFill>
        <p:spPr>
          <a:xfrm>
            <a:off x="1" y="0"/>
            <a:ext cx="18288000" cy="10287000"/>
          </a:xfrm>
          <a:prstGeom prst="rect">
            <a:avLst/>
          </a:prstGeom>
          <a:noFill/>
          <a:ln>
            <a:noFill/>
          </a:ln>
        </p:spPr>
      </p:pic>
      <p:sp>
        <p:nvSpPr>
          <p:cNvPr id="67" name="Google Shape;67;p18"/>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68" name="Google Shape;68;p18"/>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69" name="Google Shape;69;p18"/>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70" name="Google Shape;70;p18"/>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b - Demo/Lab Solution - Presenter  - Yellow">
  <p:cSld name="CUSTOM_2_4_1_1_1_3">
    <p:spTree>
      <p:nvGrpSpPr>
        <p:cNvPr id="71" name="Shape 71"/>
        <p:cNvGrpSpPr/>
        <p:nvPr/>
      </p:nvGrpSpPr>
      <p:grpSpPr>
        <a:xfrm>
          <a:off x="0" y="0"/>
          <a:ext cx="0" cy="0"/>
          <a:chOff x="0" y="0"/>
          <a:chExt cx="0" cy="0"/>
        </a:xfrm>
      </p:grpSpPr>
      <p:sp>
        <p:nvSpPr>
          <p:cNvPr id="72" name="Google Shape;72;p19"/>
          <p:cNvSpPr/>
          <p:nvPr/>
        </p:nvSpPr>
        <p:spPr>
          <a:xfrm>
            <a:off x="0" y="0"/>
            <a:ext cx="18288000" cy="102966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73" name="Google Shape;73;p19"/>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74" name="Google Shape;74;p19"/>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75" name="Google Shape;75;p19"/>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76" name="Google Shape;76;p19"/>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77" name="Google Shape;77;p19"/>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c - Demo/Lab Solution - Presenter - Green">
  <p:cSld name="CUSTOM_2_4_1_1_1_3_1">
    <p:spTree>
      <p:nvGrpSpPr>
        <p:cNvPr id="78" name="Shape 78"/>
        <p:cNvGrpSpPr/>
        <p:nvPr/>
      </p:nvGrpSpPr>
      <p:grpSpPr>
        <a:xfrm>
          <a:off x="0" y="0"/>
          <a:ext cx="0" cy="0"/>
          <a:chOff x="0" y="0"/>
          <a:chExt cx="0" cy="0"/>
        </a:xfrm>
      </p:grpSpPr>
      <p:sp>
        <p:nvSpPr>
          <p:cNvPr id="79" name="Google Shape;79;p20"/>
          <p:cNvSpPr/>
          <p:nvPr/>
        </p:nvSpPr>
        <p:spPr>
          <a:xfrm>
            <a:off x="0" y="0"/>
            <a:ext cx="18288000" cy="10296600"/>
          </a:xfrm>
          <a:prstGeom prst="rect">
            <a:avLst/>
          </a:prstGeom>
          <a:solidFill>
            <a:schemeClr val="accent6"/>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80" name="Google Shape;80;p20"/>
          <p:cNvPicPr preferRelativeResize="0"/>
          <p:nvPr/>
        </p:nvPicPr>
        <p:blipFill>
          <a:blip r:embed="rId2">
            <a:alphaModFix/>
          </a:blip>
          <a:stretch>
            <a:fillRect/>
          </a:stretch>
        </p:blipFill>
        <p:spPr>
          <a:xfrm>
            <a:off x="0" y="4800"/>
            <a:ext cx="18288000" cy="10287000"/>
          </a:xfrm>
          <a:prstGeom prst="rect">
            <a:avLst/>
          </a:prstGeom>
          <a:noFill/>
          <a:ln>
            <a:noFill/>
          </a:ln>
        </p:spPr>
      </p:pic>
      <p:sp>
        <p:nvSpPr>
          <p:cNvPr id="81" name="Google Shape;81;p20"/>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82" name="Google Shape;82;p20"/>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83" name="Google Shape;83;p20"/>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84" name="Google Shape;84;p20"/>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a - Lab Intro - Presenter - Blue">
  <p:cSld name="CUSTOM_2_4_1_1_1_2">
    <p:spTree>
      <p:nvGrpSpPr>
        <p:cNvPr id="85" name="Shape 85"/>
        <p:cNvGrpSpPr/>
        <p:nvPr/>
      </p:nvGrpSpPr>
      <p:grpSpPr>
        <a:xfrm>
          <a:off x="0" y="0"/>
          <a:ext cx="0" cy="0"/>
          <a:chOff x="0" y="0"/>
          <a:chExt cx="0" cy="0"/>
        </a:xfrm>
      </p:grpSpPr>
      <p:pic>
        <p:nvPicPr>
          <p:cNvPr id="86" name="Google Shape;86;p21"/>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87" name="Google Shape;87;p21"/>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88" name="Google Shape;88;p21"/>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89" name="Google Shape;89;p21"/>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90" name="Google Shape;90;p21"/>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Blank">
  <p:cSld name="Image Slide">
    <p:spTree>
      <p:nvGrpSpPr>
        <p:cNvPr id="10" name="Shape 1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b - Lab Intro - Presenter - Yellow">
  <p:cSld name="CUSTOM_2_4_1_1_1_2_2">
    <p:spTree>
      <p:nvGrpSpPr>
        <p:cNvPr id="91" name="Shape 91"/>
        <p:cNvGrpSpPr/>
        <p:nvPr/>
      </p:nvGrpSpPr>
      <p:grpSpPr>
        <a:xfrm>
          <a:off x="0" y="0"/>
          <a:ext cx="0" cy="0"/>
          <a:chOff x="0" y="0"/>
          <a:chExt cx="0" cy="0"/>
        </a:xfrm>
      </p:grpSpPr>
      <p:pic>
        <p:nvPicPr>
          <p:cNvPr id="92" name="Google Shape;92;p2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3" name="Google Shape;93;p22"/>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94" name="Google Shape;94;p22"/>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95" name="Google Shape;95;p22"/>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96" name="Google Shape;96;p22"/>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c - Lab Intro - Presenter - Green">
  <p:cSld name="CUSTOM_2_4_1_1_1_2_2_1">
    <p:spTree>
      <p:nvGrpSpPr>
        <p:cNvPr id="97" name="Shape 97"/>
        <p:cNvGrpSpPr/>
        <p:nvPr/>
      </p:nvGrpSpPr>
      <p:grpSpPr>
        <a:xfrm>
          <a:off x="0" y="0"/>
          <a:ext cx="0" cy="0"/>
          <a:chOff x="0" y="0"/>
          <a:chExt cx="0" cy="0"/>
        </a:xfrm>
      </p:grpSpPr>
      <p:pic>
        <p:nvPicPr>
          <p:cNvPr id="98" name="Google Shape;98;p23"/>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9" name="Google Shape;99;p23"/>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00" name="Google Shape;100;p23"/>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101" name="Google Shape;101;p23"/>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102" name="Google Shape;102;p23"/>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c - Lab Intro - Full">
  <p:cSld name="CUSTOM_2_4_1_1_1_2_1">
    <p:spTree>
      <p:nvGrpSpPr>
        <p:cNvPr id="103" name="Shape 103"/>
        <p:cNvGrpSpPr/>
        <p:nvPr/>
      </p:nvGrpSpPr>
      <p:grpSpPr>
        <a:xfrm>
          <a:off x="0" y="0"/>
          <a:ext cx="0" cy="0"/>
          <a:chOff x="0" y="0"/>
          <a:chExt cx="0" cy="0"/>
        </a:xfrm>
      </p:grpSpPr>
      <p:sp>
        <p:nvSpPr>
          <p:cNvPr id="104" name="Google Shape;104;p24"/>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05" name="Google Shape;105;p24"/>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106" name="Google Shape;106;p24"/>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
        <p:nvSpPr>
          <p:cNvPr id="107" name="Google Shape;107;p24"/>
          <p:cNvSpPr txBox="1"/>
          <p:nvPr>
            <p:ph idx="2" type="body"/>
          </p:nvPr>
        </p:nvSpPr>
        <p:spPr>
          <a:xfrm>
            <a:off x="9158975" y="2432125"/>
            <a:ext cx="7428900" cy="67752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2900"/>
              </a:spcBef>
              <a:spcAft>
                <a:spcPts val="290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a - Agenda/Learn how to... - Presenter">
  <p:cSld name="CUSTOM_2_4_1_1_2">
    <p:spTree>
      <p:nvGrpSpPr>
        <p:cNvPr id="108" name="Shape 108"/>
        <p:cNvGrpSpPr/>
        <p:nvPr/>
      </p:nvGrpSpPr>
      <p:grpSpPr>
        <a:xfrm>
          <a:off x="0" y="0"/>
          <a:ext cx="0" cy="0"/>
          <a:chOff x="0" y="0"/>
          <a:chExt cx="0" cy="0"/>
        </a:xfrm>
      </p:grpSpPr>
      <p:pic>
        <p:nvPicPr>
          <p:cNvPr id="109" name="Google Shape;109;p25"/>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10" name="Google Shape;110;p25"/>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11" name="Google Shape;111;p25"/>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12" name="Google Shape;112;p25"/>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b - Agenda/Learn how to... - Full">
  <p:cSld name="CUSTOM_2_4_1_1_1_1">
    <p:spTree>
      <p:nvGrpSpPr>
        <p:cNvPr id="113" name="Shape 113"/>
        <p:cNvGrpSpPr/>
        <p:nvPr/>
      </p:nvGrpSpPr>
      <p:grpSpPr>
        <a:xfrm>
          <a:off x="0" y="0"/>
          <a:ext cx="0" cy="0"/>
          <a:chOff x="0" y="0"/>
          <a:chExt cx="0" cy="0"/>
        </a:xfrm>
      </p:grpSpPr>
      <p:sp>
        <p:nvSpPr>
          <p:cNvPr id="114" name="Google Shape;114;p26"/>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115" name="Google Shape;115;p26"/>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16" name="Google Shape;116;p26"/>
          <p:cNvSpPr txBox="1"/>
          <p:nvPr>
            <p:ph idx="2" type="body"/>
          </p:nvPr>
        </p:nvSpPr>
        <p:spPr>
          <a:xfrm>
            <a:off x="9158975" y="2432125"/>
            <a:ext cx="74289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sp>
        <p:nvSpPr>
          <p:cNvPr id="117" name="Google Shape;117;p26"/>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c - Agenda/Learn how to... - Journal ">
  <p:cSld name="CUSTOM_2_4_1_1_1_1_1">
    <p:spTree>
      <p:nvGrpSpPr>
        <p:cNvPr id="118" name="Shape 118"/>
        <p:cNvGrpSpPr/>
        <p:nvPr/>
      </p:nvGrpSpPr>
      <p:grpSpPr>
        <a:xfrm>
          <a:off x="0" y="0"/>
          <a:ext cx="0" cy="0"/>
          <a:chOff x="0" y="0"/>
          <a:chExt cx="0" cy="0"/>
        </a:xfrm>
      </p:grpSpPr>
      <p:sp>
        <p:nvSpPr>
          <p:cNvPr id="119" name="Google Shape;119;p27"/>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120" name="Google Shape;120;p27"/>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1" name="Google Shape;121;p27"/>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pic>
        <p:nvPicPr>
          <p:cNvPr id="122" name="Google Shape;122;p27"/>
          <p:cNvPicPr preferRelativeResize="0"/>
          <p:nvPr/>
        </p:nvPicPr>
        <p:blipFill>
          <a:blip r:embed="rId2">
            <a:alphaModFix/>
          </a:blip>
          <a:stretch>
            <a:fillRect/>
          </a:stretch>
        </p:blipFill>
        <p:spPr>
          <a:xfrm>
            <a:off x="10118401" y="2312725"/>
            <a:ext cx="5661547" cy="566154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 - Circle - Title">
  <p:cSld name="CUSTOM_3_1_1_1_1">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25" name="Google Shape;125;p28"/>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6" name="Google Shape;126;p28"/>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 - Pesenter - Title">
  <p:cSld name="CUSTOM_3_1_1_1_1_2">
    <p:spTree>
      <p:nvGrpSpPr>
        <p:cNvPr id="127" name="Shape 127"/>
        <p:cNvGrpSpPr/>
        <p:nvPr/>
      </p:nvGrpSpPr>
      <p:grpSpPr>
        <a:xfrm>
          <a:off x="0" y="0"/>
          <a:ext cx="0" cy="0"/>
          <a:chOff x="0" y="0"/>
          <a:chExt cx="0" cy="0"/>
        </a:xfrm>
      </p:grpSpPr>
      <p:pic>
        <p:nvPicPr>
          <p:cNvPr id="128" name="Google Shape;128;p29"/>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29" name="Google Shape;129;p29"/>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30" name="Google Shape;130;p29"/>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 - Full - Title">
  <p:cSld name="CUSTOM_3_1_1_1_1_1">
    <p:spTree>
      <p:nvGrpSpPr>
        <p:cNvPr id="131" name="Shape 131"/>
        <p:cNvGrpSpPr/>
        <p:nvPr/>
      </p:nvGrpSpPr>
      <p:grpSpPr>
        <a:xfrm>
          <a:off x="0" y="0"/>
          <a:ext cx="0" cy="0"/>
          <a:chOff x="0" y="0"/>
          <a:chExt cx="0" cy="0"/>
        </a:xfrm>
      </p:grpSpPr>
      <p:cxnSp>
        <p:nvCxnSpPr>
          <p:cNvPr id="132" name="Google Shape;132;p30"/>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33" name="Google Shape;133;p30"/>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 - Circle - Title, Body">
  <p:cSld name="CUSTOM_3_1_1_1_1_4">
    <p:spTree>
      <p:nvGrpSpPr>
        <p:cNvPr id="134" name="Shape 134"/>
        <p:cNvGrpSpPr/>
        <p:nvPr/>
      </p:nvGrpSpPr>
      <p:grpSpPr>
        <a:xfrm>
          <a:off x="0" y="0"/>
          <a:ext cx="0" cy="0"/>
          <a:chOff x="0" y="0"/>
          <a:chExt cx="0" cy="0"/>
        </a:xfrm>
      </p:grpSpPr>
      <p:pic>
        <p:nvPicPr>
          <p:cNvPr id="135" name="Google Shape;135;p31"/>
          <p:cNvPicPr preferRelativeResize="0"/>
          <p:nvPr/>
        </p:nvPicPr>
        <p:blipFill>
          <a:blip r:embed="rId2">
            <a:alphaModFix/>
          </a:blip>
          <a:stretch>
            <a:fillRect/>
          </a:stretch>
        </p:blipFill>
        <p:spPr>
          <a:xfrm>
            <a:off x="-4" y="-2"/>
            <a:ext cx="18288000" cy="10286978"/>
          </a:xfrm>
          <a:prstGeom prst="rect">
            <a:avLst/>
          </a:prstGeom>
          <a:noFill/>
          <a:ln>
            <a:noFill/>
          </a:ln>
        </p:spPr>
      </p:pic>
      <p:sp>
        <p:nvSpPr>
          <p:cNvPr id="136" name="Google Shape;136;p31"/>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37" name="Google Shape;137;p31"/>
          <p:cNvSpPr txBox="1"/>
          <p:nvPr>
            <p:ph idx="1" type="body"/>
          </p:nvPr>
        </p:nvSpPr>
        <p:spPr>
          <a:xfrm>
            <a:off x="1742475" y="2432125"/>
            <a:ext cx="7251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cxnSp>
        <p:nvCxnSpPr>
          <p:cNvPr id="138" name="Google Shape;138;p31"/>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11" name="Shape 11"/>
        <p:cNvGrpSpPr/>
        <p:nvPr/>
      </p:nvGrpSpPr>
      <p:grpSpPr>
        <a:xfrm>
          <a:off x="0" y="0"/>
          <a:ext cx="0" cy="0"/>
          <a:chOff x="0" y="0"/>
          <a:chExt cx="0" cy="0"/>
        </a:xfrm>
      </p:grpSpPr>
      <p:sp>
        <p:nvSpPr>
          <p:cNvPr id="12" name="Google Shape;12;p4"/>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 - Presenter - Title, Body">
  <p:cSld name="CUSTOM_3_1_1_1_1_2_2">
    <p:spTree>
      <p:nvGrpSpPr>
        <p:cNvPr id="139" name="Shape 139"/>
        <p:cNvGrpSpPr/>
        <p:nvPr/>
      </p:nvGrpSpPr>
      <p:grpSpPr>
        <a:xfrm>
          <a:off x="0" y="0"/>
          <a:ext cx="0" cy="0"/>
          <a:chOff x="0" y="0"/>
          <a:chExt cx="0" cy="0"/>
        </a:xfrm>
      </p:grpSpPr>
      <p:pic>
        <p:nvPicPr>
          <p:cNvPr id="140" name="Google Shape;140;p3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41" name="Google Shape;141;p32"/>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42" name="Google Shape;142;p32"/>
          <p:cNvSpPr txBox="1"/>
          <p:nvPr>
            <p:ph idx="1" type="body"/>
          </p:nvPr>
        </p:nvSpPr>
        <p:spPr>
          <a:xfrm>
            <a:off x="1742475" y="2432125"/>
            <a:ext cx="7428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cxnSp>
        <p:nvCxnSpPr>
          <p:cNvPr id="143" name="Google Shape;143;p32"/>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b - Full - Title, Body">
  <p:cSld name="CUSTOM_3_1_1_1_1_1_3">
    <p:spTree>
      <p:nvGrpSpPr>
        <p:cNvPr id="144" name="Shape 144"/>
        <p:cNvGrpSpPr/>
        <p:nvPr/>
      </p:nvGrpSpPr>
      <p:grpSpPr>
        <a:xfrm>
          <a:off x="0" y="0"/>
          <a:ext cx="0" cy="0"/>
          <a:chOff x="0" y="0"/>
          <a:chExt cx="0" cy="0"/>
        </a:xfrm>
      </p:grpSpPr>
      <p:cxnSp>
        <p:nvCxnSpPr>
          <p:cNvPr id="145" name="Google Shape;145;p33"/>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46" name="Google Shape;146;p33"/>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47" name="Google Shape;147;p33"/>
          <p:cNvSpPr txBox="1"/>
          <p:nvPr>
            <p:ph idx="1" type="body"/>
          </p:nvPr>
        </p:nvSpPr>
        <p:spPr>
          <a:xfrm>
            <a:off x="1742475" y="2432125"/>
            <a:ext cx="7251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 - Circle - Title, Subtitle, Body">
  <p:cSld name="CUSTOM_3_1_1_1_1_3_1">
    <p:spTree>
      <p:nvGrpSpPr>
        <p:cNvPr id="148" name="Shape 148"/>
        <p:cNvGrpSpPr/>
        <p:nvPr/>
      </p:nvGrpSpPr>
      <p:grpSpPr>
        <a:xfrm>
          <a:off x="0" y="0"/>
          <a:ext cx="0" cy="0"/>
          <a:chOff x="0" y="0"/>
          <a:chExt cx="0" cy="0"/>
        </a:xfrm>
      </p:grpSpPr>
      <p:pic>
        <p:nvPicPr>
          <p:cNvPr id="149" name="Google Shape;149;p34"/>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50" name="Google Shape;150;p34"/>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51" name="Google Shape;151;p34"/>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52" name="Google Shape;152;p34"/>
          <p:cNvSpPr txBox="1"/>
          <p:nvPr>
            <p:ph idx="1" type="subTitle"/>
          </p:nvPr>
        </p:nvSpPr>
        <p:spPr>
          <a:xfrm>
            <a:off x="1730150" y="2027325"/>
            <a:ext cx="146931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53" name="Google Shape;153;p34"/>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a - Presenter - Title, Subtitle, Body">
  <p:cSld name="CUSTOM_3_1_1_1_1_2_1">
    <p:spTree>
      <p:nvGrpSpPr>
        <p:cNvPr id="154" name="Shape 154"/>
        <p:cNvGrpSpPr/>
        <p:nvPr/>
      </p:nvGrpSpPr>
      <p:grpSpPr>
        <a:xfrm>
          <a:off x="0" y="0"/>
          <a:ext cx="0" cy="0"/>
          <a:chOff x="0" y="0"/>
          <a:chExt cx="0" cy="0"/>
        </a:xfrm>
      </p:grpSpPr>
      <p:pic>
        <p:nvPicPr>
          <p:cNvPr id="155" name="Google Shape;155;p35"/>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56" name="Google Shape;156;p35"/>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57" name="Google Shape;157;p35"/>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58" name="Google Shape;158;p35"/>
          <p:cNvSpPr txBox="1"/>
          <p:nvPr>
            <p:ph idx="1" type="subTitle"/>
          </p:nvPr>
        </p:nvSpPr>
        <p:spPr>
          <a:xfrm>
            <a:off x="1730150" y="20273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59" name="Google Shape;159;p35"/>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 - Full - Title, Subtitle, Body">
  <p:cSld name="CUSTOM_3_1_1_1_1_1_2">
    <p:spTree>
      <p:nvGrpSpPr>
        <p:cNvPr id="160" name="Shape 160"/>
        <p:cNvGrpSpPr/>
        <p:nvPr/>
      </p:nvGrpSpPr>
      <p:grpSpPr>
        <a:xfrm>
          <a:off x="0" y="0"/>
          <a:ext cx="0" cy="0"/>
          <a:chOff x="0" y="0"/>
          <a:chExt cx="0" cy="0"/>
        </a:xfrm>
      </p:grpSpPr>
      <p:cxnSp>
        <p:nvCxnSpPr>
          <p:cNvPr id="161" name="Google Shape;161;p36"/>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62" name="Google Shape;162;p36"/>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63" name="Google Shape;163;p36"/>
          <p:cNvSpPr txBox="1"/>
          <p:nvPr>
            <p:ph idx="1" type="subTitle"/>
          </p:nvPr>
        </p:nvSpPr>
        <p:spPr>
          <a:xfrm>
            <a:off x="1730150" y="2027325"/>
            <a:ext cx="146931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64" name="Google Shape;164;p36"/>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b - Full - Presenter only">
  <p:cSld name="CUSTOM">
    <p:spTree>
      <p:nvGrpSpPr>
        <p:cNvPr id="165" name="Shape 165"/>
        <p:cNvGrpSpPr/>
        <p:nvPr/>
      </p:nvGrpSpPr>
      <p:grpSpPr>
        <a:xfrm>
          <a:off x="0" y="0"/>
          <a:ext cx="0" cy="0"/>
          <a:chOff x="0" y="0"/>
          <a:chExt cx="0" cy="0"/>
        </a:xfrm>
      </p:grpSpPr>
      <p:pic>
        <p:nvPicPr>
          <p:cNvPr id="166" name="Google Shape;166;p37"/>
          <p:cNvPicPr preferRelativeResize="0"/>
          <p:nvPr/>
        </p:nvPicPr>
        <p:blipFill>
          <a:blip r:embed="rId2">
            <a:alphaModFix/>
          </a:blip>
          <a:stretch>
            <a:fillRect/>
          </a:stretch>
        </p:blipFill>
        <p:spPr>
          <a:xfrm>
            <a:off x="0" y="0"/>
            <a:ext cx="18288000" cy="1028699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 - Presenter - No text">
  <p:cSld name="CUSTOM_2">
    <p:spTree>
      <p:nvGrpSpPr>
        <p:cNvPr id="167" name="Shape 167"/>
        <p:cNvGrpSpPr/>
        <p:nvPr/>
      </p:nvGrpSpPr>
      <p:grpSpPr>
        <a:xfrm>
          <a:off x="0" y="0"/>
          <a:ext cx="0" cy="0"/>
          <a:chOff x="0" y="0"/>
          <a:chExt cx="0" cy="0"/>
        </a:xfrm>
      </p:grpSpPr>
      <p:pic>
        <p:nvPicPr>
          <p:cNvPr id="168" name="Google Shape;168;p38"/>
          <p:cNvPicPr preferRelativeResize="0"/>
          <p:nvPr/>
        </p:nvPicPr>
        <p:blipFill>
          <a:blip r:embed="rId2">
            <a:alphaModFix/>
          </a:blip>
          <a:stretch>
            <a:fillRect/>
          </a:stretch>
        </p:blipFill>
        <p:spPr>
          <a:xfrm>
            <a:off x="0" y="0"/>
            <a:ext cx="18288000" cy="102870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 - Full - No text">
  <p:cSld name="CUSTOM_2_6">
    <p:spTree>
      <p:nvGrpSpPr>
        <p:cNvPr id="169" name="Shape 16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 - Circle - No text">
  <p:cSld name="CUSTOM_2_5">
    <p:spTree>
      <p:nvGrpSpPr>
        <p:cNvPr id="170" name="Shape 170"/>
        <p:cNvGrpSpPr/>
        <p:nvPr/>
      </p:nvGrpSpPr>
      <p:grpSpPr>
        <a:xfrm>
          <a:off x="0" y="0"/>
          <a:ext cx="0" cy="0"/>
          <a:chOff x="0" y="0"/>
          <a:chExt cx="0" cy="0"/>
        </a:xfrm>
      </p:grpSpPr>
      <p:pic>
        <p:nvPicPr>
          <p:cNvPr id="171" name="Google Shape;171;p40"/>
          <p:cNvPicPr preferRelativeResize="0"/>
          <p:nvPr/>
        </p:nvPicPr>
        <p:blipFill>
          <a:blip r:embed="rId2">
            <a:alphaModFix/>
          </a:blip>
          <a:stretch>
            <a:fillRect/>
          </a:stretch>
        </p:blipFill>
        <p:spPr>
          <a:xfrm>
            <a:off x="-4" y="-2"/>
            <a:ext cx="18288000" cy="10286978"/>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a - Screencast Placeholder">
  <p:cSld name="CUSTOM_1">
    <p:spTree>
      <p:nvGrpSpPr>
        <p:cNvPr id="172" name="Shape 172"/>
        <p:cNvGrpSpPr/>
        <p:nvPr/>
      </p:nvGrpSpPr>
      <p:grpSpPr>
        <a:xfrm>
          <a:off x="0" y="0"/>
          <a:ext cx="0" cy="0"/>
          <a:chOff x="0" y="0"/>
          <a:chExt cx="0" cy="0"/>
        </a:xfrm>
      </p:grpSpPr>
      <p:sp>
        <p:nvSpPr>
          <p:cNvPr id="173" name="Google Shape;173;p41"/>
          <p:cNvSpPr/>
          <p:nvPr/>
        </p:nvSpPr>
        <p:spPr>
          <a:xfrm>
            <a:off x="910625" y="529125"/>
            <a:ext cx="16451100" cy="8700600"/>
          </a:xfrm>
          <a:prstGeom prst="rect">
            <a:avLst/>
          </a:prstGeom>
          <a:solidFill>
            <a:srgbClr val="FBBC0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4" name="Google Shape;174;p41"/>
          <p:cNvSpPr txBox="1"/>
          <p:nvPr/>
        </p:nvSpPr>
        <p:spPr>
          <a:xfrm>
            <a:off x="2350950" y="4552950"/>
            <a:ext cx="13662600" cy="159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1"/>
                </a:solidFill>
                <a:latin typeface="Google Sans"/>
                <a:ea typeface="Google Sans"/>
                <a:cs typeface="Google Sans"/>
                <a:sym typeface="Google Sans"/>
              </a:rPr>
              <a:t>Screencast</a:t>
            </a:r>
            <a:endParaRPr sz="7200">
              <a:solidFill>
                <a:schemeClr val="lt1"/>
              </a:solidFill>
              <a:latin typeface="Google Sans"/>
              <a:ea typeface="Google Sans"/>
              <a:cs typeface="Google Sans"/>
              <a:sym typeface="Google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p:cSld name="Image Slide_4_2">
    <p:spTree>
      <p:nvGrpSpPr>
        <p:cNvPr id="13" name="Shape 13"/>
        <p:cNvGrpSpPr/>
        <p:nvPr/>
      </p:nvGrpSpPr>
      <p:grpSpPr>
        <a:xfrm>
          <a:off x="0" y="0"/>
          <a:ext cx="0" cy="0"/>
          <a:chOff x="0" y="0"/>
          <a:chExt cx="0" cy="0"/>
        </a:xfrm>
      </p:grpSpPr>
      <p:sp>
        <p:nvSpPr>
          <p:cNvPr id="14" name="Google Shape;14;p5"/>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5" name="Google Shape;15;p5"/>
          <p:cNvSpPr txBox="1"/>
          <p:nvPr>
            <p:ph idx="1" type="subTitle"/>
          </p:nvPr>
        </p:nvSpPr>
        <p:spPr>
          <a:xfrm>
            <a:off x="1969575" y="2332725"/>
            <a:ext cx="7073400" cy="66891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None/>
              <a:defRPr>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 name="Google Shape;16;p5"/>
          <p:cNvSpPr txBox="1"/>
          <p:nvPr>
            <p:ph idx="2" type="subTitle"/>
          </p:nvPr>
        </p:nvSpPr>
        <p:spPr>
          <a:xfrm>
            <a:off x="9690325" y="2739250"/>
            <a:ext cx="6381300" cy="2807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b="1" sz="1600">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a - Template - Video Info" showMasterSp="0">
  <p:cSld name="Blank_1_1">
    <p:bg>
      <p:bgPr>
        <a:noFill/>
      </p:bgPr>
    </p:bg>
    <p:spTree>
      <p:nvGrpSpPr>
        <p:cNvPr id="175" name="Shape 175"/>
        <p:cNvGrpSpPr/>
        <p:nvPr/>
      </p:nvGrpSpPr>
      <p:grpSpPr>
        <a:xfrm>
          <a:off x="0" y="0"/>
          <a:ext cx="0" cy="0"/>
          <a:chOff x="0" y="0"/>
          <a:chExt cx="0" cy="0"/>
        </a:xfrm>
      </p:grpSpPr>
      <p:sp>
        <p:nvSpPr>
          <p:cNvPr id="176" name="Google Shape;176;p42"/>
          <p:cNvSpPr/>
          <p:nvPr/>
        </p:nvSpPr>
        <p:spPr>
          <a:xfrm>
            <a:off x="-18300" y="-95250"/>
            <a:ext cx="18400800" cy="10496400"/>
          </a:xfrm>
          <a:prstGeom prst="rect">
            <a:avLst/>
          </a:prstGeom>
          <a:solidFill>
            <a:srgbClr val="4285F4"/>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7" name="Google Shape;177;p42"/>
          <p:cNvSpPr txBox="1"/>
          <p:nvPr>
            <p:ph type="title"/>
          </p:nvPr>
        </p:nvSpPr>
        <p:spPr>
          <a:xfrm>
            <a:off x="1503300" y="2771400"/>
            <a:ext cx="15357600" cy="4744200"/>
          </a:xfrm>
          <a:prstGeom prst="rect">
            <a:avLst/>
          </a:prstGeom>
          <a:noFill/>
          <a:ln>
            <a:noFill/>
          </a:ln>
        </p:spPr>
        <p:txBody>
          <a:bodyPr anchorCtr="0" anchor="t" bIns="91450" lIns="91450" spcFirstLastPara="1" rIns="91450" wrap="square" tIns="91450">
            <a:noAutofit/>
          </a:bodyPr>
          <a:lstStyle>
            <a:lvl1pPr lvl="0" rtl="0">
              <a:spcBef>
                <a:spcPts val="0"/>
              </a:spcBef>
              <a:spcAft>
                <a:spcPts val="0"/>
              </a:spcAft>
              <a:buNone/>
              <a:defRPr sz="4800">
                <a:solidFill>
                  <a:srgbClr val="FAFAFA"/>
                </a:solidFill>
                <a:latin typeface="Google Sans"/>
                <a:ea typeface="Google Sans"/>
                <a:cs typeface="Google Sans"/>
                <a:sym typeface="Google Sans"/>
              </a:defRPr>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c - Template - Instructions Slide" showMasterSp="0">
  <p:cSld name="Blank_1_1_1">
    <p:bg>
      <p:bgPr>
        <a:noFill/>
      </p:bgPr>
    </p:bg>
    <p:spTree>
      <p:nvGrpSpPr>
        <p:cNvPr id="178" name="Shape 178"/>
        <p:cNvGrpSpPr/>
        <p:nvPr/>
      </p:nvGrpSpPr>
      <p:grpSpPr>
        <a:xfrm>
          <a:off x="0" y="0"/>
          <a:ext cx="0" cy="0"/>
          <a:chOff x="0" y="0"/>
          <a:chExt cx="0" cy="0"/>
        </a:xfrm>
      </p:grpSpPr>
      <p:sp>
        <p:nvSpPr>
          <p:cNvPr id="179" name="Google Shape;179;p43"/>
          <p:cNvSpPr/>
          <p:nvPr/>
        </p:nvSpPr>
        <p:spPr>
          <a:xfrm>
            <a:off x="-18300" y="-95250"/>
            <a:ext cx="18400800" cy="10496400"/>
          </a:xfrm>
          <a:prstGeom prst="rect">
            <a:avLst/>
          </a:prstGeom>
          <a:solidFill>
            <a:schemeClr val="accent1"/>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80" name="Google Shape;180;p43"/>
          <p:cNvSpPr txBox="1"/>
          <p:nvPr>
            <p:ph type="title"/>
          </p:nvPr>
        </p:nvSpPr>
        <p:spPr>
          <a:xfrm>
            <a:off x="1733550" y="4552950"/>
            <a:ext cx="14897400" cy="2362200"/>
          </a:xfrm>
          <a:prstGeom prst="rect">
            <a:avLst/>
          </a:prstGeom>
          <a:noFill/>
          <a:ln>
            <a:noFill/>
          </a:ln>
        </p:spPr>
        <p:txBody>
          <a:bodyPr anchorCtr="0" anchor="t" bIns="91450" lIns="91450" spcFirstLastPara="1" rIns="91450" wrap="square" tIns="91450">
            <a:noAutofit/>
          </a:bodyPr>
          <a:lstStyle>
            <a:lvl1pPr lvl="0" rtl="0" algn="ctr">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b - Template - ILT Start/End" showMasterSp="0">
  <p:cSld name="Blank_1_1_1_1">
    <p:bg>
      <p:bgPr>
        <a:noFill/>
      </p:bgPr>
    </p:bg>
    <p:spTree>
      <p:nvGrpSpPr>
        <p:cNvPr id="181" name="Shape 181"/>
        <p:cNvGrpSpPr/>
        <p:nvPr/>
      </p:nvGrpSpPr>
      <p:grpSpPr>
        <a:xfrm>
          <a:off x="0" y="0"/>
          <a:ext cx="0" cy="0"/>
          <a:chOff x="0" y="0"/>
          <a:chExt cx="0" cy="0"/>
        </a:xfrm>
      </p:grpSpPr>
      <p:sp>
        <p:nvSpPr>
          <p:cNvPr id="182" name="Google Shape;182;p44"/>
          <p:cNvSpPr/>
          <p:nvPr/>
        </p:nvSpPr>
        <p:spPr>
          <a:xfrm>
            <a:off x="-18300" y="-95250"/>
            <a:ext cx="18400800" cy="10496400"/>
          </a:xfrm>
          <a:prstGeom prst="rect">
            <a:avLst/>
          </a:prstGeom>
          <a:solidFill>
            <a:schemeClr val="accent6"/>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83" name="Google Shape;183;p44"/>
          <p:cNvSpPr txBox="1"/>
          <p:nvPr>
            <p:ph type="title"/>
          </p:nvPr>
        </p:nvSpPr>
        <p:spPr>
          <a:xfrm>
            <a:off x="1733550" y="4552950"/>
            <a:ext cx="14897400" cy="2362200"/>
          </a:xfrm>
          <a:prstGeom prst="rect">
            <a:avLst/>
          </a:prstGeom>
          <a:noFill/>
          <a:ln>
            <a:noFill/>
          </a:ln>
        </p:spPr>
        <p:txBody>
          <a:bodyPr anchorCtr="0" anchor="t" bIns="91450" lIns="91450" spcFirstLastPara="1" rIns="91450" wrap="square" tIns="91450">
            <a:noAutofit/>
          </a:bodyPr>
          <a:lstStyle>
            <a:lvl1pPr lvl="0" rtl="0" algn="ctr">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afe and Google Cloud logo Saved Here - Copy to Master Slide when needed">
  <p:cSld name="CUSTOM_3">
    <p:spTree>
      <p:nvGrpSpPr>
        <p:cNvPr id="184" name="Shape 184"/>
        <p:cNvGrpSpPr/>
        <p:nvPr/>
      </p:nvGrpSpPr>
      <p:grpSpPr>
        <a:xfrm>
          <a:off x="0" y="0"/>
          <a:ext cx="0" cy="0"/>
          <a:chOff x="0" y="0"/>
          <a:chExt cx="0" cy="0"/>
        </a:xfrm>
      </p:grpSpPr>
      <p:pic>
        <p:nvPicPr>
          <p:cNvPr id="185" name="Google Shape;185;p45"/>
          <p:cNvPicPr preferRelativeResize="0"/>
          <p:nvPr/>
        </p:nvPicPr>
        <p:blipFill>
          <a:blip r:embed="rId2">
            <a:alphaModFix/>
          </a:blip>
          <a:stretch>
            <a:fillRect/>
          </a:stretch>
        </p:blipFill>
        <p:spPr>
          <a:xfrm>
            <a:off x="0" y="26"/>
            <a:ext cx="18288000" cy="10286960"/>
          </a:xfrm>
          <a:prstGeom prst="rect">
            <a:avLst/>
          </a:prstGeom>
          <a:noFill/>
          <a:ln>
            <a:noFill/>
          </a:ln>
        </p:spPr>
      </p:pic>
      <p:pic>
        <p:nvPicPr>
          <p:cNvPr id="186" name="Google Shape;186;p45"/>
          <p:cNvPicPr preferRelativeResize="0"/>
          <p:nvPr/>
        </p:nvPicPr>
        <p:blipFill rotWithShape="1">
          <a:blip r:embed="rId3">
            <a:alphaModFix/>
          </a:blip>
          <a:srcRect b="0" l="0" r="-21669" t="0"/>
          <a:stretch/>
        </p:blipFill>
        <p:spPr>
          <a:xfrm>
            <a:off x="1010600" y="9256050"/>
            <a:ext cx="3223152" cy="507026"/>
          </a:xfrm>
          <a:prstGeom prst="rect">
            <a:avLst/>
          </a:prstGeom>
          <a:noFill/>
          <a:ln>
            <a:noFill/>
          </a:ln>
        </p:spPr>
      </p:pic>
      <p:sp>
        <p:nvSpPr>
          <p:cNvPr id="187" name="Google Shape;187;p45"/>
          <p:cNvSpPr txBox="1"/>
          <p:nvPr/>
        </p:nvSpPr>
        <p:spPr>
          <a:xfrm>
            <a:off x="594300" y="8552850"/>
            <a:ext cx="1225800" cy="450000"/>
          </a:xfrm>
          <a:prstGeom prst="rect">
            <a:avLst/>
          </a:prstGeom>
          <a:noFill/>
          <a:ln>
            <a:noFill/>
          </a:ln>
        </p:spPr>
        <p:txBody>
          <a:bodyPr anchorCtr="0" anchor="t" bIns="91450" lIns="91450" spcFirstLastPara="1" rIns="91450" wrap="square" tIns="91450">
            <a:noAutofit/>
          </a:bodyPr>
          <a:lstStyle/>
          <a:p>
            <a:pPr indent="0" lvl="0" marL="0" rtl="0" algn="r">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188" name="Google Shape;188;p45"/>
          <p:cNvSpPr txBox="1"/>
          <p:nvPr/>
        </p:nvSpPr>
        <p:spPr>
          <a:xfrm>
            <a:off x="858200" y="7957950"/>
            <a:ext cx="1368600" cy="450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_5">
    <p:spTree>
      <p:nvGrpSpPr>
        <p:cNvPr id="189" name="Shape 189"/>
        <p:cNvGrpSpPr/>
        <p:nvPr/>
      </p:nvGrpSpPr>
      <p:grpSpPr>
        <a:xfrm>
          <a:off x="0" y="0"/>
          <a:ext cx="0" cy="0"/>
          <a:chOff x="0" y="0"/>
          <a:chExt cx="0" cy="0"/>
        </a:xfrm>
      </p:grpSpPr>
      <p:pic>
        <p:nvPicPr>
          <p:cNvPr id="190" name="Google Shape;190;p46"/>
          <p:cNvPicPr preferRelativeResize="0"/>
          <p:nvPr/>
        </p:nvPicPr>
        <p:blipFill>
          <a:blip r:embed="rId2">
            <a:alphaModFix/>
          </a:blip>
          <a:stretch>
            <a:fillRect/>
          </a:stretch>
        </p:blipFill>
        <p:spPr>
          <a:xfrm>
            <a:off x="5180400" y="4192500"/>
            <a:ext cx="7530232" cy="1441176"/>
          </a:xfrm>
          <a:prstGeom prst="rect">
            <a:avLst/>
          </a:prstGeom>
          <a:noFill/>
          <a:ln>
            <a:noFill/>
          </a:ln>
        </p:spPr>
      </p:pic>
      <p:sp>
        <p:nvSpPr>
          <p:cNvPr id="191" name="Google Shape;191;p46"/>
          <p:cNvSpPr/>
          <p:nvPr/>
        </p:nvSpPr>
        <p:spPr>
          <a:xfrm>
            <a:off x="590450" y="8936550"/>
            <a:ext cx="3670500" cy="97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192" name="Shape 192"/>
        <p:cNvGrpSpPr/>
        <p:nvPr/>
      </p:nvGrpSpPr>
      <p:grpSpPr>
        <a:xfrm>
          <a:off x="0" y="0"/>
          <a:ext cx="0" cy="0"/>
          <a:chOff x="0" y="0"/>
          <a:chExt cx="0" cy="0"/>
        </a:xfrm>
      </p:grpSpPr>
      <p:pic>
        <p:nvPicPr>
          <p:cNvPr id="193" name="Google Shape;193;p47"/>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194" name="Google Shape;194;p47"/>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195" name="Google Shape;195;p47"/>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6" name="Google Shape;196;p47"/>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197" name="Shape 197"/>
        <p:cNvGrpSpPr/>
        <p:nvPr/>
      </p:nvGrpSpPr>
      <p:grpSpPr>
        <a:xfrm>
          <a:off x="0" y="0"/>
          <a:ext cx="0" cy="0"/>
          <a:chOff x="0" y="0"/>
          <a:chExt cx="0" cy="0"/>
        </a:xfrm>
      </p:grpSpPr>
      <p:sp>
        <p:nvSpPr>
          <p:cNvPr id="198" name="Google Shape;198;p48"/>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199" name="Shape 199"/>
        <p:cNvGrpSpPr/>
        <p:nvPr/>
      </p:nvGrpSpPr>
      <p:grpSpPr>
        <a:xfrm>
          <a:off x="0" y="0"/>
          <a:ext cx="0" cy="0"/>
          <a:chOff x="0" y="0"/>
          <a:chExt cx="0" cy="0"/>
        </a:xfrm>
      </p:grpSpPr>
      <p:sp>
        <p:nvSpPr>
          <p:cNvPr id="200" name="Google Shape;200;p49"/>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01" name="Google Shape;201;p49"/>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202" name="Shape 202"/>
        <p:cNvGrpSpPr/>
        <p:nvPr/>
      </p:nvGrpSpPr>
      <p:grpSpPr>
        <a:xfrm>
          <a:off x="0" y="0"/>
          <a:ext cx="0" cy="0"/>
          <a:chOff x="0" y="0"/>
          <a:chExt cx="0" cy="0"/>
        </a:xfrm>
      </p:grpSpPr>
      <p:sp>
        <p:nvSpPr>
          <p:cNvPr id="203" name="Google Shape;203;p50"/>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204" name="Google Shape;204;p50"/>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Char char="●"/>
              <a:defRPr sz="3600">
                <a:solidFill>
                  <a:srgbClr val="434343"/>
                </a:solidFill>
              </a:defRPr>
            </a:lvl1pPr>
            <a:lvl2pPr indent="-457200" lvl="1" marL="914400" rtl="0">
              <a:lnSpc>
                <a:spcPct val="100000"/>
              </a:lnSpc>
              <a:spcBef>
                <a:spcPts val="1000"/>
              </a:spcBef>
              <a:spcAft>
                <a:spcPts val="0"/>
              </a:spcAft>
              <a:buClr>
                <a:srgbClr val="434343"/>
              </a:buClr>
              <a:buSzPts val="3600"/>
              <a:buChar char="○"/>
              <a:defRPr sz="3600">
                <a:solidFill>
                  <a:srgbClr val="434343"/>
                </a:solidFill>
              </a:defRPr>
            </a:lvl2pPr>
            <a:lvl3pPr indent="-457200" lvl="2" marL="1371600" rtl="0">
              <a:lnSpc>
                <a:spcPct val="100000"/>
              </a:lnSpc>
              <a:spcBef>
                <a:spcPts val="1000"/>
              </a:spcBef>
              <a:spcAft>
                <a:spcPts val="0"/>
              </a:spcAft>
              <a:buClr>
                <a:srgbClr val="434343"/>
              </a:buClr>
              <a:buSzPts val="3600"/>
              <a:buChar char="■"/>
              <a:defRPr sz="3600">
                <a:solidFill>
                  <a:srgbClr val="434343"/>
                </a:solidFill>
              </a:defRPr>
            </a:lvl3pPr>
            <a:lvl4pPr indent="-457200" lvl="3" marL="1828800" rtl="0">
              <a:lnSpc>
                <a:spcPct val="100000"/>
              </a:lnSpc>
              <a:spcBef>
                <a:spcPts val="1000"/>
              </a:spcBef>
              <a:spcAft>
                <a:spcPts val="0"/>
              </a:spcAft>
              <a:buClr>
                <a:srgbClr val="434343"/>
              </a:buClr>
              <a:buSzPts val="3600"/>
              <a:buChar char="●"/>
              <a:defRPr sz="3600">
                <a:solidFill>
                  <a:srgbClr val="434343"/>
                </a:solidFill>
              </a:defRPr>
            </a:lvl4pPr>
            <a:lvl5pPr indent="-457200" lvl="4" marL="2286000" rtl="0">
              <a:lnSpc>
                <a:spcPct val="100000"/>
              </a:lnSpc>
              <a:spcBef>
                <a:spcPts val="1000"/>
              </a:spcBef>
              <a:spcAft>
                <a:spcPts val="0"/>
              </a:spcAft>
              <a:buClr>
                <a:srgbClr val="434343"/>
              </a:buClr>
              <a:buSzPts val="3600"/>
              <a:buChar char="○"/>
              <a:defRPr sz="3600">
                <a:solidFill>
                  <a:srgbClr val="434343"/>
                </a:solidFill>
              </a:defRPr>
            </a:lvl5pPr>
            <a:lvl6pPr indent="-457200" lvl="5" marL="2743200" rtl="0">
              <a:lnSpc>
                <a:spcPct val="100000"/>
              </a:lnSpc>
              <a:spcBef>
                <a:spcPts val="1000"/>
              </a:spcBef>
              <a:spcAft>
                <a:spcPts val="0"/>
              </a:spcAft>
              <a:buClr>
                <a:srgbClr val="434343"/>
              </a:buClr>
              <a:buSzPts val="3600"/>
              <a:buChar char="■"/>
              <a:defRPr sz="3600">
                <a:solidFill>
                  <a:srgbClr val="434343"/>
                </a:solidFill>
              </a:defRPr>
            </a:lvl6pPr>
            <a:lvl7pPr indent="-457200" lvl="6" marL="3200400" rtl="0">
              <a:lnSpc>
                <a:spcPct val="100000"/>
              </a:lnSpc>
              <a:spcBef>
                <a:spcPts val="1000"/>
              </a:spcBef>
              <a:spcAft>
                <a:spcPts val="0"/>
              </a:spcAft>
              <a:buClr>
                <a:srgbClr val="434343"/>
              </a:buClr>
              <a:buSzPts val="3600"/>
              <a:buChar char="●"/>
              <a:defRPr sz="3600">
                <a:solidFill>
                  <a:srgbClr val="434343"/>
                </a:solidFill>
              </a:defRPr>
            </a:lvl7pPr>
            <a:lvl8pPr indent="-457200" lvl="7" marL="3657600" rtl="0">
              <a:lnSpc>
                <a:spcPct val="100000"/>
              </a:lnSpc>
              <a:spcBef>
                <a:spcPts val="1000"/>
              </a:spcBef>
              <a:spcAft>
                <a:spcPts val="0"/>
              </a:spcAft>
              <a:buClr>
                <a:srgbClr val="434343"/>
              </a:buClr>
              <a:buSzPts val="3600"/>
              <a:buChar char="○"/>
              <a:defRPr sz="3600">
                <a:solidFill>
                  <a:srgbClr val="434343"/>
                </a:solidFill>
              </a:defRPr>
            </a:lvl8pPr>
            <a:lvl9pPr indent="-457200" lvl="8" marL="4114800" rtl="0">
              <a:lnSpc>
                <a:spcPct val="100000"/>
              </a:lnSpc>
              <a:spcBef>
                <a:spcPts val="1000"/>
              </a:spcBef>
              <a:spcAft>
                <a:spcPts val="1000"/>
              </a:spcAft>
              <a:buClr>
                <a:srgbClr val="434343"/>
              </a:buClr>
              <a:buSzPts val="3600"/>
              <a:buChar char="■"/>
              <a:defRPr sz="3600">
                <a:solidFill>
                  <a:srgbClr val="434343"/>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itle ">
  <p:cSld name="OBJECT_2">
    <p:spTree>
      <p:nvGrpSpPr>
        <p:cNvPr id="205" name="Shape 205"/>
        <p:cNvGrpSpPr/>
        <p:nvPr/>
      </p:nvGrpSpPr>
      <p:grpSpPr>
        <a:xfrm>
          <a:off x="0" y="0"/>
          <a:ext cx="0" cy="0"/>
          <a:chOff x="0" y="0"/>
          <a:chExt cx="0" cy="0"/>
        </a:xfrm>
      </p:grpSpPr>
      <p:sp>
        <p:nvSpPr>
          <p:cNvPr id="206" name="Google Shape;206;p51"/>
          <p:cNvSpPr txBox="1"/>
          <p:nvPr>
            <p:ph type="title"/>
          </p:nvPr>
        </p:nvSpPr>
        <p:spPr>
          <a:xfrm>
            <a:off x="782150" y="326200"/>
            <a:ext cx="15926400" cy="1158600"/>
          </a:xfrm>
          <a:prstGeom prst="rect">
            <a:avLst/>
          </a:prstGeom>
          <a:noFill/>
          <a:ln>
            <a:noFill/>
          </a:ln>
        </p:spPr>
        <p:txBody>
          <a:bodyPr anchorCtr="0" anchor="t" bIns="91425" lIns="91425" spcFirstLastPara="1" rIns="91425" wrap="square" tIns="91425">
            <a:noAutofit/>
          </a:bodyPr>
          <a:lstStyle>
            <a:lvl1pPr indent="0" lvl="0" marL="0" marR="0" rtl="0" algn="l">
              <a:lnSpc>
                <a:spcPct val="115000"/>
              </a:lnSpc>
              <a:spcBef>
                <a:spcPts val="0"/>
              </a:spcBef>
              <a:spcAft>
                <a:spcPts val="0"/>
              </a:spcAft>
              <a:buClr>
                <a:srgbClr val="545454"/>
              </a:buClr>
              <a:buSzPts val="1400"/>
              <a:buFont typeface="Roboto"/>
              <a:buNone/>
              <a:defRPr b="0" i="0" u="none" cap="none" strike="noStrike">
                <a:solidFill>
                  <a:srgbClr val="545454"/>
                </a:solidFill>
                <a:latin typeface="Roboto"/>
                <a:ea typeface="Roboto"/>
                <a:cs typeface="Roboto"/>
                <a:sym typeface="Roboto"/>
              </a:defRPr>
            </a:lvl1pPr>
            <a:lvl2pPr indent="0" lvl="1" rtl="0">
              <a:lnSpc>
                <a:spcPct val="115000"/>
              </a:lnSpc>
              <a:spcBef>
                <a:spcPts val="0"/>
              </a:spcBef>
              <a:spcAft>
                <a:spcPts val="0"/>
              </a:spcAft>
              <a:buSzPts val="1400"/>
              <a:buNone/>
              <a:defRPr/>
            </a:lvl2pPr>
            <a:lvl3pPr indent="0" lvl="2" rtl="0">
              <a:lnSpc>
                <a:spcPct val="115000"/>
              </a:lnSpc>
              <a:spcBef>
                <a:spcPts val="0"/>
              </a:spcBef>
              <a:spcAft>
                <a:spcPts val="0"/>
              </a:spcAft>
              <a:buSzPts val="1400"/>
              <a:buNone/>
              <a:defRPr/>
            </a:lvl3pPr>
            <a:lvl4pPr indent="0" lvl="3" rtl="0">
              <a:lnSpc>
                <a:spcPct val="115000"/>
              </a:lnSpc>
              <a:spcBef>
                <a:spcPts val="0"/>
              </a:spcBef>
              <a:spcAft>
                <a:spcPts val="0"/>
              </a:spcAft>
              <a:buSzPts val="1400"/>
              <a:buNone/>
              <a:defRPr/>
            </a:lvl4pPr>
            <a:lvl5pPr indent="0" lvl="4" rtl="0">
              <a:lnSpc>
                <a:spcPct val="115000"/>
              </a:lnSpc>
              <a:spcBef>
                <a:spcPts val="0"/>
              </a:spcBef>
              <a:spcAft>
                <a:spcPts val="0"/>
              </a:spcAft>
              <a:buSzPts val="1400"/>
              <a:buNone/>
              <a:defRPr/>
            </a:lvl5pPr>
            <a:lvl6pPr indent="0" lvl="5" rtl="0">
              <a:lnSpc>
                <a:spcPct val="115000"/>
              </a:lnSpc>
              <a:spcBef>
                <a:spcPts val="0"/>
              </a:spcBef>
              <a:spcAft>
                <a:spcPts val="0"/>
              </a:spcAft>
              <a:buSzPts val="1400"/>
              <a:buNone/>
              <a:defRPr/>
            </a:lvl6pPr>
            <a:lvl7pPr indent="0" lvl="6" rtl="0">
              <a:lnSpc>
                <a:spcPct val="115000"/>
              </a:lnSpc>
              <a:spcBef>
                <a:spcPts val="0"/>
              </a:spcBef>
              <a:spcAft>
                <a:spcPts val="0"/>
              </a:spcAft>
              <a:buSzPts val="1400"/>
              <a:buNone/>
              <a:defRPr/>
            </a:lvl7pPr>
            <a:lvl8pPr indent="0" lvl="7" rtl="0">
              <a:lnSpc>
                <a:spcPct val="115000"/>
              </a:lnSpc>
              <a:spcBef>
                <a:spcPts val="0"/>
              </a:spcBef>
              <a:spcAft>
                <a:spcPts val="0"/>
              </a:spcAft>
              <a:buSzPts val="1400"/>
              <a:buNone/>
              <a:defRPr/>
            </a:lvl8pPr>
            <a:lvl9pPr indent="0" lvl="8" rtl="0">
              <a:lnSpc>
                <a:spcPct val="115000"/>
              </a:lnSpc>
              <a:spcBef>
                <a:spcPts val="0"/>
              </a:spcBef>
              <a:spcAft>
                <a:spcPts val="0"/>
              </a:spcAft>
              <a:buSzPts val="1400"/>
              <a:buNone/>
              <a:defRPr/>
            </a:lvl9pPr>
          </a:lstStyle>
          <a:p/>
        </p:txBody>
      </p:sp>
      <p:sp>
        <p:nvSpPr>
          <p:cNvPr id="207" name="Google Shape;207;p51"/>
          <p:cNvSpPr txBox="1"/>
          <p:nvPr>
            <p:ph idx="12" type="sldNum"/>
          </p:nvPr>
        </p:nvSpPr>
        <p:spPr>
          <a:xfrm>
            <a:off x="17053000" y="0"/>
            <a:ext cx="1097400" cy="5472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17" name="Shape 17"/>
        <p:cNvGrpSpPr/>
        <p:nvPr/>
      </p:nvGrpSpPr>
      <p:grpSpPr>
        <a:xfrm>
          <a:off x="0" y="0"/>
          <a:ext cx="0" cy="0"/>
          <a:chOff x="0" y="0"/>
          <a:chExt cx="0" cy="0"/>
        </a:xfrm>
      </p:grpSpPr>
      <p:sp>
        <p:nvSpPr>
          <p:cNvPr id="18" name="Google Shape;18;p6"/>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9" name="Google Shape;19;p6"/>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Char char="●"/>
              <a:defRPr sz="3600">
                <a:solidFill>
                  <a:srgbClr val="434343"/>
                </a:solidFill>
              </a:defRPr>
            </a:lvl1pPr>
            <a:lvl2pPr indent="-457200" lvl="1" marL="914400" rtl="0">
              <a:lnSpc>
                <a:spcPct val="100000"/>
              </a:lnSpc>
              <a:spcBef>
                <a:spcPts val="1000"/>
              </a:spcBef>
              <a:spcAft>
                <a:spcPts val="0"/>
              </a:spcAft>
              <a:buClr>
                <a:srgbClr val="434343"/>
              </a:buClr>
              <a:buSzPts val="3600"/>
              <a:buChar char="○"/>
              <a:defRPr sz="3600">
                <a:solidFill>
                  <a:srgbClr val="434343"/>
                </a:solidFill>
              </a:defRPr>
            </a:lvl2pPr>
            <a:lvl3pPr indent="-457200" lvl="2" marL="1371600" rtl="0">
              <a:lnSpc>
                <a:spcPct val="100000"/>
              </a:lnSpc>
              <a:spcBef>
                <a:spcPts val="1000"/>
              </a:spcBef>
              <a:spcAft>
                <a:spcPts val="0"/>
              </a:spcAft>
              <a:buClr>
                <a:srgbClr val="434343"/>
              </a:buClr>
              <a:buSzPts val="3600"/>
              <a:buChar char="■"/>
              <a:defRPr sz="3600">
                <a:solidFill>
                  <a:srgbClr val="434343"/>
                </a:solidFill>
              </a:defRPr>
            </a:lvl3pPr>
            <a:lvl4pPr indent="-457200" lvl="3" marL="1828800" rtl="0">
              <a:lnSpc>
                <a:spcPct val="100000"/>
              </a:lnSpc>
              <a:spcBef>
                <a:spcPts val="1000"/>
              </a:spcBef>
              <a:spcAft>
                <a:spcPts val="0"/>
              </a:spcAft>
              <a:buClr>
                <a:srgbClr val="434343"/>
              </a:buClr>
              <a:buSzPts val="3600"/>
              <a:buChar char="●"/>
              <a:defRPr sz="3600">
                <a:solidFill>
                  <a:srgbClr val="434343"/>
                </a:solidFill>
              </a:defRPr>
            </a:lvl4pPr>
            <a:lvl5pPr indent="-457200" lvl="4" marL="2286000" rtl="0">
              <a:lnSpc>
                <a:spcPct val="100000"/>
              </a:lnSpc>
              <a:spcBef>
                <a:spcPts val="1000"/>
              </a:spcBef>
              <a:spcAft>
                <a:spcPts val="0"/>
              </a:spcAft>
              <a:buClr>
                <a:srgbClr val="434343"/>
              </a:buClr>
              <a:buSzPts val="3600"/>
              <a:buChar char="○"/>
              <a:defRPr sz="3600">
                <a:solidFill>
                  <a:srgbClr val="434343"/>
                </a:solidFill>
              </a:defRPr>
            </a:lvl5pPr>
            <a:lvl6pPr indent="-457200" lvl="5" marL="2743200" rtl="0">
              <a:lnSpc>
                <a:spcPct val="100000"/>
              </a:lnSpc>
              <a:spcBef>
                <a:spcPts val="1000"/>
              </a:spcBef>
              <a:spcAft>
                <a:spcPts val="0"/>
              </a:spcAft>
              <a:buClr>
                <a:srgbClr val="434343"/>
              </a:buClr>
              <a:buSzPts val="3600"/>
              <a:buChar char="■"/>
              <a:defRPr sz="3600">
                <a:solidFill>
                  <a:srgbClr val="434343"/>
                </a:solidFill>
              </a:defRPr>
            </a:lvl6pPr>
            <a:lvl7pPr indent="-457200" lvl="6" marL="3200400" rtl="0">
              <a:lnSpc>
                <a:spcPct val="100000"/>
              </a:lnSpc>
              <a:spcBef>
                <a:spcPts val="1000"/>
              </a:spcBef>
              <a:spcAft>
                <a:spcPts val="0"/>
              </a:spcAft>
              <a:buClr>
                <a:srgbClr val="434343"/>
              </a:buClr>
              <a:buSzPts val="3600"/>
              <a:buChar char="●"/>
              <a:defRPr sz="3600">
                <a:solidFill>
                  <a:srgbClr val="434343"/>
                </a:solidFill>
              </a:defRPr>
            </a:lvl7pPr>
            <a:lvl8pPr indent="-457200" lvl="7" marL="3657600" rtl="0">
              <a:lnSpc>
                <a:spcPct val="100000"/>
              </a:lnSpc>
              <a:spcBef>
                <a:spcPts val="1000"/>
              </a:spcBef>
              <a:spcAft>
                <a:spcPts val="0"/>
              </a:spcAft>
              <a:buClr>
                <a:srgbClr val="434343"/>
              </a:buClr>
              <a:buSzPts val="3600"/>
              <a:buChar char="○"/>
              <a:defRPr sz="3600">
                <a:solidFill>
                  <a:srgbClr val="434343"/>
                </a:solidFill>
              </a:defRPr>
            </a:lvl8pPr>
            <a:lvl9pPr indent="-457200" lvl="8" marL="4114800" rtl="0">
              <a:lnSpc>
                <a:spcPct val="100000"/>
              </a:lnSpc>
              <a:spcBef>
                <a:spcPts val="1000"/>
              </a:spcBef>
              <a:spcAft>
                <a:spcPts val="1000"/>
              </a:spcAft>
              <a:buClr>
                <a:srgbClr val="434343"/>
              </a:buClr>
              <a:buSzPts val="3600"/>
              <a:buChar char="■"/>
              <a:defRPr sz="3600">
                <a:solidFill>
                  <a:srgbClr val="434343"/>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08" name="Shape 208"/>
        <p:cNvGrpSpPr/>
        <p:nvPr/>
      </p:nvGrpSpPr>
      <p:grpSpPr>
        <a:xfrm>
          <a:off x="0" y="0"/>
          <a:ext cx="0" cy="0"/>
          <a:chOff x="0" y="0"/>
          <a:chExt cx="0" cy="0"/>
        </a:xfrm>
      </p:grpSpPr>
      <p:pic>
        <p:nvPicPr>
          <p:cNvPr id="209" name="Google Shape;209;p52"/>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210" name="Google Shape;210;p52"/>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11" name="Google Shape;211;p52"/>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2" name="Google Shape;212;p52"/>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3" name="Google Shape;213;p52"/>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20" name="Shape 20"/>
        <p:cNvGrpSpPr/>
        <p:nvPr/>
      </p:nvGrpSpPr>
      <p:grpSpPr>
        <a:xfrm>
          <a:off x="0" y="0"/>
          <a:ext cx="0" cy="0"/>
          <a:chOff x="0" y="0"/>
          <a:chExt cx="0" cy="0"/>
        </a:xfrm>
      </p:grpSpPr>
      <p:sp>
        <p:nvSpPr>
          <p:cNvPr id="21" name="Google Shape;21;p7"/>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2" name="Google Shape;22;p7"/>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23" name="Shape 23"/>
        <p:cNvGrpSpPr/>
        <p:nvPr/>
      </p:nvGrpSpPr>
      <p:grpSpPr>
        <a:xfrm>
          <a:off x="0" y="0"/>
          <a:ext cx="0" cy="0"/>
          <a:chOff x="0" y="0"/>
          <a:chExt cx="0" cy="0"/>
        </a:xfrm>
      </p:grpSpPr>
      <p:pic>
        <p:nvPicPr>
          <p:cNvPr id="24" name="Google Shape;24;p8"/>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25" name="Google Shape;25;p8"/>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6" name="Google Shape;26;p8"/>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8"/>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8"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30" name="Google Shape;30;p9"/>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31" name="Google Shape;31;p9"/>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 name="Google Shape;32;p9"/>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 name="Google Shape;33;p9"/>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Only - Green ILT-only slide">
  <p:cSld name="CUSTOM">
    <p:spTree>
      <p:nvGrpSpPr>
        <p:cNvPr id="34" name="Shape 34"/>
        <p:cNvGrpSpPr/>
        <p:nvPr/>
      </p:nvGrpSpPr>
      <p:grpSpPr>
        <a:xfrm>
          <a:off x="0" y="0"/>
          <a:ext cx="0" cy="0"/>
          <a:chOff x="0" y="0"/>
          <a:chExt cx="0" cy="0"/>
        </a:xfrm>
      </p:grpSpPr>
      <p:sp>
        <p:nvSpPr>
          <p:cNvPr id="35" name="Google Shape;35;p10"/>
          <p:cNvSpPr/>
          <p:nvPr/>
        </p:nvSpPr>
        <p:spPr>
          <a:xfrm>
            <a:off x="-18300" y="-95250"/>
            <a:ext cx="18400800" cy="104964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6" name="Google Shape;36;p10"/>
          <p:cNvSpPr txBox="1"/>
          <p:nvPr>
            <p:ph type="title"/>
          </p:nvPr>
        </p:nvSpPr>
        <p:spPr>
          <a:xfrm>
            <a:off x="1607700" y="4199550"/>
            <a:ext cx="15148800" cy="1887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8000">
                <a:solidFill>
                  <a:schemeClr val="accent1"/>
                </a:solidFill>
                <a:latin typeface="Google Sans"/>
                <a:ea typeface="Google Sans"/>
                <a:cs typeface="Google Sans"/>
                <a:sym typeface="Google Sans"/>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no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43" name="Shape 43"/>
        <p:cNvGrpSpPr/>
        <p:nvPr/>
      </p:nvGrpSpPr>
      <p:grpSpPr>
        <a:xfrm>
          <a:off x="0" y="0"/>
          <a:ext cx="0" cy="0"/>
          <a:chOff x="0" y="0"/>
          <a:chExt cx="0" cy="0"/>
        </a:xfrm>
      </p:grpSpPr>
      <p:pic>
        <p:nvPicPr>
          <p:cNvPr id="44" name="Google Shape;44;p14"/>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35.png"/><Relationship Id="rId4" Type="http://schemas.openxmlformats.org/officeDocument/2006/relationships/image" Target="../media/image38.png"/><Relationship Id="rId5" Type="http://schemas.openxmlformats.org/officeDocument/2006/relationships/image" Target="../media/image36.png"/><Relationship Id="rId6"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33.png"/><Relationship Id="rId4" Type="http://schemas.openxmlformats.org/officeDocument/2006/relationships/image" Target="../media/image26.png"/><Relationship Id="rId5"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18.png"/><Relationship Id="rId8"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0.xml"/><Relationship Id="rId3" Type="http://schemas.openxmlformats.org/officeDocument/2006/relationships/hyperlink" Target="https://cloud.google.com/stackdriver/docs/" TargetMode="External"/><Relationship Id="rId4" Type="http://schemas.openxmlformats.org/officeDocument/2006/relationships/hyperlink" Target="https://cloud.google.com/spanner/docs/" TargetMode="External"/><Relationship Id="rId5" Type="http://schemas.openxmlformats.org/officeDocument/2006/relationships/hyperlink" Target="https://firebase.google.com/docs/firestor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19.png"/><Relationship Id="rId6" Type="http://schemas.openxmlformats.org/officeDocument/2006/relationships/image" Target="../media/image26.png"/><Relationship Id="rId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7" name="Shape 217"/>
        <p:cNvGrpSpPr/>
        <p:nvPr/>
      </p:nvGrpSpPr>
      <p:grpSpPr>
        <a:xfrm>
          <a:off x="0" y="0"/>
          <a:ext cx="0" cy="0"/>
          <a:chOff x="0" y="0"/>
          <a:chExt cx="0" cy="0"/>
        </a:xfrm>
      </p:grpSpPr>
      <p:sp>
        <p:nvSpPr>
          <p:cNvPr id="218" name="Google Shape;218;p53"/>
          <p:cNvSpPr txBox="1"/>
          <p:nvPr>
            <p:ph type="title"/>
          </p:nvPr>
        </p:nvSpPr>
        <p:spPr>
          <a:xfrm>
            <a:off x="1753100" y="4201375"/>
            <a:ext cx="7206900" cy="3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in the Cloud</a:t>
            </a:r>
            <a:endParaRPr/>
          </a:p>
        </p:txBody>
      </p:sp>
      <p:sp>
        <p:nvSpPr>
          <p:cNvPr id="219" name="Google Shape;219;p53"/>
          <p:cNvSpPr txBox="1"/>
          <p:nvPr>
            <p:ph idx="1" type="subTitle"/>
          </p:nvPr>
        </p:nvSpPr>
        <p:spPr>
          <a:xfrm>
            <a:off x="1753100" y="8001175"/>
            <a:ext cx="7428900" cy="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3"/>
          <p:cNvSpPr txBox="1"/>
          <p:nvPr>
            <p:ph idx="2" type="subTitle"/>
          </p:nvPr>
        </p:nvSpPr>
        <p:spPr>
          <a:xfrm>
            <a:off x="1795700" y="8564800"/>
            <a:ext cx="81747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8" name="Shape 348"/>
        <p:cNvGrpSpPr/>
        <p:nvPr/>
      </p:nvGrpSpPr>
      <p:grpSpPr>
        <a:xfrm>
          <a:off x="0" y="0"/>
          <a:ext cx="0" cy="0"/>
          <a:chOff x="0" y="0"/>
          <a:chExt cx="0" cy="0"/>
        </a:xfrm>
      </p:grpSpPr>
      <p:sp>
        <p:nvSpPr>
          <p:cNvPr id="349" name="Google Shape;349;p62"/>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a:t>
            </a:r>
            <a:endParaRPr/>
          </a:p>
          <a:p>
            <a:pPr indent="0" lvl="0" marL="0" rtl="0" algn="l">
              <a:spcBef>
                <a:spcPts val="2900"/>
              </a:spcBef>
              <a:spcAft>
                <a:spcPts val="0"/>
              </a:spcAft>
              <a:buNone/>
            </a:pPr>
            <a:r>
              <a:rPr lang="en">
                <a:solidFill>
                  <a:schemeClr val="accent2"/>
                </a:solidFill>
              </a:rPr>
              <a:t>Cloud Bigtable</a:t>
            </a:r>
            <a:endParaRPr>
              <a:solidFill>
                <a:schemeClr val="accent2"/>
              </a:solidFill>
            </a:endParaRPr>
          </a:p>
          <a:p>
            <a:pPr indent="0" lvl="0" marL="0" rtl="0" algn="l">
              <a:spcBef>
                <a:spcPts val="2900"/>
              </a:spcBef>
              <a:spcAft>
                <a:spcPts val="0"/>
              </a:spcAft>
              <a:buNone/>
            </a:pPr>
            <a:r>
              <a:rPr lang="en"/>
              <a:t>Cloud SQL and Cloud Spanner</a:t>
            </a:r>
            <a:endParaRPr/>
          </a:p>
          <a:p>
            <a:pPr indent="0" lvl="0" marL="0" rtl="0" algn="l">
              <a:spcBef>
                <a:spcPts val="2900"/>
              </a:spcBef>
              <a:spcAft>
                <a:spcPts val="0"/>
              </a:spcAft>
              <a:buNone/>
            </a:pPr>
            <a:r>
              <a:rPr lang="en"/>
              <a:t>Firestore</a:t>
            </a:r>
            <a:endParaRPr/>
          </a:p>
          <a:p>
            <a:pPr indent="0" lvl="0" marL="0" rtl="0" algn="l">
              <a:spcBef>
                <a:spcPts val="2900"/>
              </a:spcBef>
              <a:spcAft>
                <a:spcPts val="0"/>
              </a:spcAft>
              <a:buNone/>
            </a:pPr>
            <a:r>
              <a:rPr lang="en"/>
              <a:t>Comparing Storage Options</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350" name="Google Shape;350;p62"/>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3"/>
          <p:cNvSpPr txBox="1"/>
          <p:nvPr>
            <p:ph idx="1" type="body"/>
          </p:nvPr>
        </p:nvSpPr>
        <p:spPr>
          <a:xfrm>
            <a:off x="1746504" y="2432304"/>
            <a:ext cx="8321400" cy="57063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Fully managed NoSQL, wide-column database service for terabyte applications.</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Integrated</a:t>
            </a:r>
            <a:endParaRPr sz="2800">
              <a:solidFill>
                <a:schemeClr val="lt1"/>
              </a:solidFill>
              <a:latin typeface="Roboto"/>
              <a:ea typeface="Roboto"/>
              <a:cs typeface="Roboto"/>
              <a:sym typeface="Roboto"/>
            </a:endParaRPr>
          </a:p>
          <a:p>
            <a:pPr indent="-406400" lvl="1" marL="6858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Accessed using HBase API</a:t>
            </a:r>
            <a:endParaRPr sz="2800">
              <a:solidFill>
                <a:schemeClr val="lt1"/>
              </a:solidFill>
              <a:latin typeface="Roboto"/>
              <a:ea typeface="Roboto"/>
              <a:cs typeface="Roboto"/>
              <a:sym typeface="Roboto"/>
            </a:endParaRPr>
          </a:p>
          <a:p>
            <a:pPr indent="-406400" lvl="1" marL="685800" rtl="0" algn="l">
              <a:lnSpc>
                <a:spcPct val="100000"/>
              </a:lnSpc>
              <a:spcBef>
                <a:spcPts val="1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Native compatibility with big data, Hadoop ecosystems</a:t>
            </a:r>
            <a:endParaRPr sz="2800">
              <a:solidFill>
                <a:schemeClr val="lt1"/>
              </a:solidFill>
              <a:latin typeface="Roboto"/>
              <a:ea typeface="Roboto"/>
              <a:cs typeface="Roboto"/>
              <a:sym typeface="Roboto"/>
            </a:endParaRPr>
          </a:p>
        </p:txBody>
      </p:sp>
      <p:sp>
        <p:nvSpPr>
          <p:cNvPr id="356" name="Google Shape;356;p6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Bigtable is managed NoSQL </a:t>
            </a:r>
            <a:endParaRPr/>
          </a:p>
        </p:txBody>
      </p:sp>
      <p:pic>
        <p:nvPicPr>
          <p:cNvPr id="357" name="Google Shape;357;p63"/>
          <p:cNvPicPr preferRelativeResize="0"/>
          <p:nvPr/>
        </p:nvPicPr>
        <p:blipFill rotWithShape="1">
          <a:blip r:embed="rId3">
            <a:alphaModFix/>
          </a:blip>
          <a:srcRect b="0" l="1323" r="1323" t="0"/>
          <a:stretch/>
        </p:blipFill>
        <p:spPr>
          <a:xfrm>
            <a:off x="11338560" y="2743200"/>
            <a:ext cx="5078200" cy="52163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idx="1" type="body"/>
          </p:nvPr>
        </p:nvSpPr>
        <p:spPr>
          <a:xfrm>
            <a:off x="1746501" y="2432300"/>
            <a:ext cx="6983100" cy="57063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Replicated storage.</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Data encryption in-flight and at rest.</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Role-based ACLs.</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Drives major applications such as Google Analytics and Gmail.</a:t>
            </a:r>
            <a:endParaRPr sz="2800">
              <a:solidFill>
                <a:schemeClr val="lt1"/>
              </a:solidFill>
              <a:latin typeface="Roboto"/>
              <a:ea typeface="Roboto"/>
              <a:cs typeface="Roboto"/>
              <a:sym typeface="Roboto"/>
            </a:endParaRPr>
          </a:p>
          <a:p>
            <a:pPr indent="-228600" lvl="0" marL="457200" rtl="0" algn="l">
              <a:lnSpc>
                <a:spcPct val="100000"/>
              </a:lnSpc>
              <a:spcBef>
                <a:spcPts val="2000"/>
              </a:spcBef>
              <a:spcAft>
                <a:spcPts val="0"/>
              </a:spcAft>
              <a:buNone/>
            </a:pPr>
            <a:r>
              <a:t/>
            </a:r>
            <a:endParaRPr sz="2800">
              <a:solidFill>
                <a:schemeClr val="lt1"/>
              </a:solidFill>
              <a:latin typeface="Roboto"/>
              <a:ea typeface="Roboto"/>
              <a:cs typeface="Roboto"/>
              <a:sym typeface="Roboto"/>
            </a:endParaRPr>
          </a:p>
          <a:p>
            <a:pPr indent="-228600" lvl="0" marL="457200" rtl="0" algn="l">
              <a:lnSpc>
                <a:spcPct val="100000"/>
              </a:lnSpc>
              <a:spcBef>
                <a:spcPts val="2000"/>
              </a:spcBef>
              <a:spcAft>
                <a:spcPts val="2000"/>
              </a:spcAft>
              <a:buNone/>
            </a:pPr>
            <a:r>
              <a:t/>
            </a:r>
            <a:endParaRPr sz="2800">
              <a:solidFill>
                <a:schemeClr val="lt1"/>
              </a:solidFill>
              <a:latin typeface="Roboto"/>
              <a:ea typeface="Roboto"/>
              <a:cs typeface="Roboto"/>
              <a:sym typeface="Roboto"/>
            </a:endParaRPr>
          </a:p>
        </p:txBody>
      </p:sp>
      <p:sp>
        <p:nvSpPr>
          <p:cNvPr id="363" name="Google Shape;363;p6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choose Cloud Bigtable?</a:t>
            </a:r>
            <a:endParaRPr/>
          </a:p>
        </p:txBody>
      </p:sp>
      <p:pic>
        <p:nvPicPr>
          <p:cNvPr id="364" name="Google Shape;364;p64"/>
          <p:cNvPicPr preferRelativeResize="0"/>
          <p:nvPr/>
        </p:nvPicPr>
        <p:blipFill rotWithShape="1">
          <a:blip r:embed="rId3">
            <a:alphaModFix/>
          </a:blip>
          <a:srcRect b="0" l="1323" r="1323" t="0"/>
          <a:stretch/>
        </p:blipFill>
        <p:spPr>
          <a:xfrm>
            <a:off x="11338560" y="2743200"/>
            <a:ext cx="5078200" cy="52163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nvSpPr>
        <p:spPr>
          <a:xfrm>
            <a:off x="8996000" y="1280150"/>
            <a:ext cx="7463100" cy="8005500"/>
          </a:xfrm>
          <a:prstGeom prst="rect">
            <a:avLst/>
          </a:prstGeom>
          <a:noFill/>
          <a:ln>
            <a:noFill/>
          </a:ln>
        </p:spPr>
        <p:txBody>
          <a:bodyPr anchorCtr="0" anchor="t" bIns="137150" lIns="137150" spcFirstLastPara="1" rIns="137150" wrap="square" tIns="137150">
            <a:noAutofit/>
          </a:bodyPr>
          <a:lstStyle/>
          <a:p>
            <a:pPr indent="0" lvl="0" marL="0" rtl="0" algn="l">
              <a:spcBef>
                <a:spcPts val="0"/>
              </a:spcBef>
              <a:spcAft>
                <a:spcPts val="0"/>
              </a:spcAft>
              <a:buNone/>
            </a:pPr>
            <a:r>
              <a:rPr b="1" lang="en" sz="3400">
                <a:solidFill>
                  <a:srgbClr val="4285F4"/>
                </a:solidFill>
                <a:highlight>
                  <a:srgbClr val="FFFFFF"/>
                </a:highlight>
                <a:latin typeface="Roboto"/>
                <a:ea typeface="Roboto"/>
                <a:cs typeface="Roboto"/>
                <a:sym typeface="Roboto"/>
              </a:rPr>
              <a:t>Application API</a:t>
            </a:r>
            <a:endParaRPr b="1" sz="3400">
              <a:latin typeface="Roboto"/>
              <a:ea typeface="Roboto"/>
              <a:cs typeface="Roboto"/>
              <a:sym typeface="Roboto"/>
            </a:endParaRPr>
          </a:p>
          <a:p>
            <a:pPr indent="0" lvl="0" marL="0" rtl="0" algn="l">
              <a:spcBef>
                <a:spcPts val="1200"/>
              </a:spcBef>
              <a:spcAft>
                <a:spcPts val="0"/>
              </a:spcAft>
              <a:buNone/>
            </a:pPr>
            <a:r>
              <a:rPr lang="en" sz="2400">
                <a:solidFill>
                  <a:schemeClr val="lt1"/>
                </a:solidFill>
                <a:latin typeface="Roboto"/>
                <a:ea typeface="Roboto"/>
                <a:cs typeface="Roboto"/>
                <a:sym typeface="Roboto"/>
              </a:rPr>
              <a:t>Data can be read from and written to Cloud Bigtable through a data service layer like Managed VMs, the HBase REST Server, or a Java Server using the HBase client. Typically this will be to serve data to applications, dashboards, and data services.</a:t>
            </a:r>
            <a:endParaRPr sz="2400">
              <a:solidFill>
                <a:schemeClr val="lt1"/>
              </a:solidFill>
              <a:latin typeface="Roboto"/>
              <a:ea typeface="Roboto"/>
              <a:cs typeface="Roboto"/>
              <a:sym typeface="Roboto"/>
            </a:endParaRPr>
          </a:p>
          <a:p>
            <a:pPr indent="0" lvl="0" marL="0" rtl="0" algn="l">
              <a:spcBef>
                <a:spcPts val="2500"/>
              </a:spcBef>
              <a:spcAft>
                <a:spcPts val="0"/>
              </a:spcAft>
              <a:buNone/>
            </a:pPr>
            <a:r>
              <a:rPr b="1" lang="en" sz="3400">
                <a:solidFill>
                  <a:srgbClr val="4285F4"/>
                </a:solidFill>
                <a:highlight>
                  <a:srgbClr val="FFFFFF"/>
                </a:highlight>
                <a:latin typeface="Roboto"/>
                <a:ea typeface="Roboto"/>
                <a:cs typeface="Roboto"/>
                <a:sym typeface="Roboto"/>
              </a:rPr>
              <a:t>Streaming</a:t>
            </a:r>
            <a:endParaRPr sz="3400">
              <a:latin typeface="Roboto"/>
              <a:ea typeface="Roboto"/>
              <a:cs typeface="Roboto"/>
              <a:sym typeface="Roboto"/>
            </a:endParaRPr>
          </a:p>
          <a:p>
            <a:pPr indent="0" lvl="0" marL="0" rtl="0" algn="l">
              <a:spcBef>
                <a:spcPts val="1200"/>
              </a:spcBef>
              <a:spcAft>
                <a:spcPts val="0"/>
              </a:spcAft>
              <a:buNone/>
            </a:pPr>
            <a:r>
              <a:rPr lang="en" sz="2400">
                <a:solidFill>
                  <a:schemeClr val="lt1"/>
                </a:solidFill>
                <a:latin typeface="Roboto"/>
                <a:ea typeface="Roboto"/>
                <a:cs typeface="Roboto"/>
                <a:sym typeface="Roboto"/>
              </a:rPr>
              <a:t>Data can be streamed in (written event by event) through a variety of popular stream processing frameworks like Dataflow Streaming, Spark Streaming, and Storm.</a:t>
            </a:r>
            <a:endParaRPr sz="2400">
              <a:solidFill>
                <a:schemeClr val="lt1"/>
              </a:solidFill>
              <a:latin typeface="Roboto"/>
              <a:ea typeface="Roboto"/>
              <a:cs typeface="Roboto"/>
              <a:sym typeface="Roboto"/>
            </a:endParaRPr>
          </a:p>
          <a:p>
            <a:pPr indent="0" lvl="0" marL="0" rtl="0" algn="l">
              <a:spcBef>
                <a:spcPts val="2500"/>
              </a:spcBef>
              <a:spcAft>
                <a:spcPts val="0"/>
              </a:spcAft>
              <a:buNone/>
            </a:pPr>
            <a:r>
              <a:rPr b="1" lang="en" sz="3400">
                <a:solidFill>
                  <a:srgbClr val="4285F4"/>
                </a:solidFill>
                <a:highlight>
                  <a:srgbClr val="FFFFFF"/>
                </a:highlight>
                <a:latin typeface="Roboto"/>
                <a:ea typeface="Roboto"/>
                <a:cs typeface="Roboto"/>
                <a:sym typeface="Roboto"/>
              </a:rPr>
              <a:t>Batch Processing</a:t>
            </a:r>
            <a:endParaRPr b="1" sz="3400">
              <a:latin typeface="Roboto"/>
              <a:ea typeface="Roboto"/>
              <a:cs typeface="Roboto"/>
              <a:sym typeface="Roboto"/>
            </a:endParaRPr>
          </a:p>
          <a:p>
            <a:pPr indent="0" lvl="0" marL="0" rtl="0" algn="l">
              <a:spcBef>
                <a:spcPts val="1200"/>
              </a:spcBef>
              <a:spcAft>
                <a:spcPts val="2500"/>
              </a:spcAft>
              <a:buNone/>
            </a:pPr>
            <a:r>
              <a:rPr lang="en" sz="2400">
                <a:solidFill>
                  <a:schemeClr val="lt1"/>
                </a:solidFill>
                <a:latin typeface="Roboto"/>
                <a:ea typeface="Roboto"/>
                <a:cs typeface="Roboto"/>
                <a:sym typeface="Roboto"/>
              </a:rPr>
              <a:t>Data can be read from and written to Cloud Bigtable through batch processes like Hadoop MapReduce, Dataflow, or Spark. Often, summarized or newly calculated data is written back to Cloud Bigtable or to a downstream database.</a:t>
            </a:r>
            <a:endParaRPr sz="2400">
              <a:solidFill>
                <a:schemeClr val="lt1"/>
              </a:solidFill>
              <a:latin typeface="Roboto"/>
              <a:ea typeface="Roboto"/>
              <a:cs typeface="Roboto"/>
              <a:sym typeface="Roboto"/>
            </a:endParaRPr>
          </a:p>
        </p:txBody>
      </p:sp>
      <p:pic>
        <p:nvPicPr>
          <p:cNvPr descr="streaming.png" id="370" name="Google Shape;370;p65"/>
          <p:cNvPicPr preferRelativeResize="0"/>
          <p:nvPr/>
        </p:nvPicPr>
        <p:blipFill>
          <a:blip r:embed="rId3">
            <a:alphaModFix/>
          </a:blip>
          <a:stretch>
            <a:fillRect/>
          </a:stretch>
        </p:blipFill>
        <p:spPr>
          <a:xfrm>
            <a:off x="5852022" y="4962087"/>
            <a:ext cx="2354675" cy="915454"/>
          </a:xfrm>
          <a:prstGeom prst="rect">
            <a:avLst/>
          </a:prstGeom>
          <a:noFill/>
          <a:ln>
            <a:noFill/>
          </a:ln>
        </p:spPr>
      </p:pic>
      <p:pic>
        <p:nvPicPr>
          <p:cNvPr descr="appAPI.png" id="371" name="Google Shape;371;p65"/>
          <p:cNvPicPr preferRelativeResize="0"/>
          <p:nvPr/>
        </p:nvPicPr>
        <p:blipFill>
          <a:blip r:embed="rId4">
            <a:alphaModFix/>
          </a:blip>
          <a:stretch>
            <a:fillRect/>
          </a:stretch>
        </p:blipFill>
        <p:spPr>
          <a:xfrm>
            <a:off x="6203268" y="2564351"/>
            <a:ext cx="1652182" cy="1341088"/>
          </a:xfrm>
          <a:prstGeom prst="rect">
            <a:avLst/>
          </a:prstGeom>
          <a:noFill/>
          <a:ln>
            <a:noFill/>
          </a:ln>
        </p:spPr>
      </p:pic>
      <p:pic>
        <p:nvPicPr>
          <p:cNvPr descr="BatchProcess.png" id="372" name="Google Shape;372;p65"/>
          <p:cNvPicPr preferRelativeResize="0"/>
          <p:nvPr/>
        </p:nvPicPr>
        <p:blipFill>
          <a:blip r:embed="rId5">
            <a:alphaModFix/>
          </a:blip>
          <a:stretch>
            <a:fillRect/>
          </a:stretch>
        </p:blipFill>
        <p:spPr>
          <a:xfrm>
            <a:off x="6086822" y="7419932"/>
            <a:ext cx="1885074" cy="723993"/>
          </a:xfrm>
          <a:prstGeom prst="rect">
            <a:avLst/>
          </a:prstGeom>
          <a:noFill/>
          <a:ln>
            <a:noFill/>
          </a:ln>
        </p:spPr>
      </p:pic>
      <p:sp>
        <p:nvSpPr>
          <p:cNvPr id="373" name="Google Shape;373;p65"/>
          <p:cNvSpPr txBox="1"/>
          <p:nvPr/>
        </p:nvSpPr>
        <p:spPr>
          <a:xfrm>
            <a:off x="1646124" y="6394875"/>
            <a:ext cx="2546400" cy="4749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2800">
                <a:solidFill>
                  <a:srgbClr val="4285F4"/>
                </a:solidFill>
                <a:latin typeface="Google Sans"/>
                <a:ea typeface="Google Sans"/>
                <a:cs typeface="Google Sans"/>
                <a:sym typeface="Google Sans"/>
              </a:rPr>
              <a:t>Cloud Bigtable</a:t>
            </a:r>
            <a:endParaRPr sz="2800">
              <a:solidFill>
                <a:srgbClr val="4285F4"/>
              </a:solidFill>
              <a:latin typeface="Google Sans"/>
              <a:ea typeface="Google Sans"/>
              <a:cs typeface="Google Sans"/>
              <a:sym typeface="Google Sans"/>
            </a:endParaRPr>
          </a:p>
        </p:txBody>
      </p:sp>
      <p:cxnSp>
        <p:nvCxnSpPr>
          <p:cNvPr id="374" name="Google Shape;374;p65"/>
          <p:cNvCxnSpPr/>
          <p:nvPr/>
        </p:nvCxnSpPr>
        <p:spPr>
          <a:xfrm flipH="1" rot="10800000">
            <a:off x="2757468" y="3156636"/>
            <a:ext cx="3159300" cy="947400"/>
          </a:xfrm>
          <a:prstGeom prst="bentConnector3">
            <a:avLst>
              <a:gd fmla="val -152" name="adj1"/>
            </a:avLst>
          </a:prstGeom>
          <a:noFill/>
          <a:ln cap="flat" cmpd="sng" w="38100">
            <a:solidFill>
              <a:srgbClr val="4285F5"/>
            </a:solidFill>
            <a:prstDash val="solid"/>
            <a:round/>
            <a:headEnd len="med" w="med" type="triangle"/>
            <a:tailEnd len="med" w="med" type="none"/>
          </a:ln>
        </p:spPr>
      </p:cxnSp>
      <p:cxnSp>
        <p:nvCxnSpPr>
          <p:cNvPr id="375" name="Google Shape;375;p65"/>
          <p:cNvCxnSpPr/>
          <p:nvPr/>
        </p:nvCxnSpPr>
        <p:spPr>
          <a:xfrm flipH="1" rot="10800000">
            <a:off x="2921933" y="3325769"/>
            <a:ext cx="3002100" cy="747900"/>
          </a:xfrm>
          <a:prstGeom prst="bentConnector3">
            <a:avLst>
              <a:gd fmla="val 245" name="adj1"/>
            </a:avLst>
          </a:prstGeom>
          <a:noFill/>
          <a:ln cap="flat" cmpd="sng" w="38100">
            <a:solidFill>
              <a:srgbClr val="4285F5"/>
            </a:solidFill>
            <a:prstDash val="solid"/>
            <a:round/>
            <a:headEnd len="med" w="med" type="none"/>
            <a:tailEnd len="med" w="med" type="triangle"/>
          </a:ln>
        </p:spPr>
      </p:cxnSp>
      <p:cxnSp>
        <p:nvCxnSpPr>
          <p:cNvPr id="376" name="Google Shape;376;p65"/>
          <p:cNvCxnSpPr/>
          <p:nvPr/>
        </p:nvCxnSpPr>
        <p:spPr>
          <a:xfrm rot="10800000">
            <a:off x="4268605" y="5419814"/>
            <a:ext cx="1568700" cy="0"/>
          </a:xfrm>
          <a:prstGeom prst="straightConnector1">
            <a:avLst/>
          </a:prstGeom>
          <a:noFill/>
          <a:ln cap="flat" cmpd="sng" w="38100">
            <a:solidFill>
              <a:srgbClr val="4285F5"/>
            </a:solidFill>
            <a:prstDash val="solid"/>
            <a:round/>
            <a:headEnd len="med" w="med" type="none"/>
            <a:tailEnd len="med" w="med" type="triangle"/>
          </a:ln>
        </p:spPr>
      </p:cxnSp>
      <p:cxnSp>
        <p:nvCxnSpPr>
          <p:cNvPr id="377" name="Google Shape;377;p65"/>
          <p:cNvCxnSpPr/>
          <p:nvPr/>
        </p:nvCxnSpPr>
        <p:spPr>
          <a:xfrm>
            <a:off x="2757468" y="7028368"/>
            <a:ext cx="3159300" cy="947400"/>
          </a:xfrm>
          <a:prstGeom prst="bentConnector3">
            <a:avLst>
              <a:gd fmla="val -152" name="adj1"/>
            </a:avLst>
          </a:prstGeom>
          <a:noFill/>
          <a:ln cap="flat" cmpd="sng" w="38100">
            <a:solidFill>
              <a:srgbClr val="4285F5"/>
            </a:solidFill>
            <a:prstDash val="solid"/>
            <a:round/>
            <a:headEnd len="med" w="med" type="triangle"/>
            <a:tailEnd len="med" w="med" type="none"/>
          </a:ln>
        </p:spPr>
      </p:cxnSp>
      <p:cxnSp>
        <p:nvCxnSpPr>
          <p:cNvPr id="378" name="Google Shape;378;p65"/>
          <p:cNvCxnSpPr/>
          <p:nvPr/>
        </p:nvCxnSpPr>
        <p:spPr>
          <a:xfrm>
            <a:off x="2921933" y="7058736"/>
            <a:ext cx="3002100" cy="747900"/>
          </a:xfrm>
          <a:prstGeom prst="bentConnector3">
            <a:avLst>
              <a:gd fmla="val 245" name="adj1"/>
            </a:avLst>
          </a:prstGeom>
          <a:noFill/>
          <a:ln cap="flat" cmpd="sng" w="38100">
            <a:solidFill>
              <a:srgbClr val="4285F5"/>
            </a:solidFill>
            <a:prstDash val="solid"/>
            <a:round/>
            <a:headEnd len="med" w="med" type="none"/>
            <a:tailEnd len="med" w="med" type="triangle"/>
          </a:ln>
        </p:spPr>
      </p:cxnSp>
      <p:sp>
        <p:nvSpPr>
          <p:cNvPr id="379" name="Google Shape;379;p6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Bigtable access patterns</a:t>
            </a:r>
            <a:endParaRPr/>
          </a:p>
        </p:txBody>
      </p:sp>
      <p:pic>
        <p:nvPicPr>
          <p:cNvPr id="380" name="Google Shape;380;p65"/>
          <p:cNvPicPr preferRelativeResize="0"/>
          <p:nvPr/>
        </p:nvPicPr>
        <p:blipFill rotWithShape="1">
          <a:blip r:embed="rId6">
            <a:alphaModFix/>
          </a:blip>
          <a:srcRect b="0" l="0" r="0" t="0"/>
          <a:stretch/>
        </p:blipFill>
        <p:spPr>
          <a:xfrm>
            <a:off x="1827969" y="4270872"/>
            <a:ext cx="2103121" cy="210312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4" name="Shape 384"/>
        <p:cNvGrpSpPr/>
        <p:nvPr/>
      </p:nvGrpSpPr>
      <p:grpSpPr>
        <a:xfrm>
          <a:off x="0" y="0"/>
          <a:ext cx="0" cy="0"/>
          <a:chOff x="0" y="0"/>
          <a:chExt cx="0" cy="0"/>
        </a:xfrm>
      </p:grpSpPr>
      <p:sp>
        <p:nvSpPr>
          <p:cNvPr id="385" name="Google Shape;385;p66"/>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a:t>
            </a:r>
            <a:endParaRPr/>
          </a:p>
          <a:p>
            <a:pPr indent="0" lvl="0" marL="0" rtl="0" algn="l">
              <a:spcBef>
                <a:spcPts val="2900"/>
              </a:spcBef>
              <a:spcAft>
                <a:spcPts val="0"/>
              </a:spcAft>
              <a:buNone/>
            </a:pPr>
            <a:r>
              <a:rPr lang="en"/>
              <a:t>Cloud Bigtable</a:t>
            </a:r>
            <a:endParaRPr/>
          </a:p>
          <a:p>
            <a:pPr indent="0" lvl="0" marL="0" rtl="0" algn="l">
              <a:spcBef>
                <a:spcPts val="2900"/>
              </a:spcBef>
              <a:spcAft>
                <a:spcPts val="0"/>
              </a:spcAft>
              <a:buNone/>
            </a:pPr>
            <a:r>
              <a:rPr lang="en">
                <a:solidFill>
                  <a:schemeClr val="accent2"/>
                </a:solidFill>
              </a:rPr>
              <a:t>Cloud SQL and Cloud Spanner</a:t>
            </a:r>
            <a:endParaRPr>
              <a:solidFill>
                <a:schemeClr val="accent2"/>
              </a:solidFill>
            </a:endParaRPr>
          </a:p>
          <a:p>
            <a:pPr indent="0" lvl="0" marL="0" rtl="0" algn="l">
              <a:spcBef>
                <a:spcPts val="2900"/>
              </a:spcBef>
              <a:spcAft>
                <a:spcPts val="0"/>
              </a:spcAft>
              <a:buNone/>
            </a:pPr>
            <a:r>
              <a:rPr lang="en"/>
              <a:t>Firestore</a:t>
            </a:r>
            <a:endParaRPr/>
          </a:p>
          <a:p>
            <a:pPr indent="0" lvl="0" marL="0" rtl="0" algn="l">
              <a:spcBef>
                <a:spcPts val="2900"/>
              </a:spcBef>
              <a:spcAft>
                <a:spcPts val="0"/>
              </a:spcAft>
              <a:buNone/>
            </a:pPr>
            <a:r>
              <a:rPr lang="en"/>
              <a:t>Comparing Storage Options</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386" name="Google Shape;386;p66"/>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7"/>
          <p:cNvSpPr txBox="1"/>
          <p:nvPr>
            <p:ph idx="1" type="body"/>
          </p:nvPr>
        </p:nvSpPr>
        <p:spPr>
          <a:xfrm>
            <a:off x="1746501" y="2432300"/>
            <a:ext cx="7966800" cy="57063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Offers MySQL, PostgreSQL, and SQL Server databases as a service.</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Automatic replication</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Managed backups</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Vertical scaling (read and write)</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Horizontal scaling (read)</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Google security</a:t>
            </a:r>
            <a:endParaRPr sz="2800">
              <a:solidFill>
                <a:schemeClr val="lt1"/>
              </a:solidFill>
              <a:latin typeface="Roboto"/>
              <a:ea typeface="Roboto"/>
              <a:cs typeface="Roboto"/>
              <a:sym typeface="Roboto"/>
            </a:endParaRPr>
          </a:p>
        </p:txBody>
      </p:sp>
      <p:sp>
        <p:nvSpPr>
          <p:cNvPr id="392" name="Google Shape;392;p6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SQL is a managed RDBMS</a:t>
            </a:r>
            <a:endParaRPr/>
          </a:p>
        </p:txBody>
      </p:sp>
      <p:pic>
        <p:nvPicPr>
          <p:cNvPr id="393" name="Google Shape;393;p67"/>
          <p:cNvPicPr preferRelativeResize="0"/>
          <p:nvPr/>
        </p:nvPicPr>
        <p:blipFill rotWithShape="1">
          <a:blip r:embed="rId3">
            <a:alphaModFix/>
          </a:blip>
          <a:srcRect b="0" l="0" r="0" t="0"/>
          <a:stretch/>
        </p:blipFill>
        <p:spPr>
          <a:xfrm>
            <a:off x="11338560" y="2743200"/>
            <a:ext cx="5118451" cy="51184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use Cloud SQL with other Google Cloud services</a:t>
            </a:r>
            <a:endParaRPr/>
          </a:p>
        </p:txBody>
      </p:sp>
      <p:cxnSp>
        <p:nvCxnSpPr>
          <p:cNvPr id="399" name="Google Shape;399;p68"/>
          <p:cNvCxnSpPr/>
          <p:nvPr/>
        </p:nvCxnSpPr>
        <p:spPr>
          <a:xfrm rot="10800000">
            <a:off x="6614225" y="2924850"/>
            <a:ext cx="0" cy="5557500"/>
          </a:xfrm>
          <a:prstGeom prst="straightConnector1">
            <a:avLst/>
          </a:prstGeom>
          <a:noFill/>
          <a:ln cap="flat" cmpd="sng" w="19050">
            <a:solidFill>
              <a:srgbClr val="666666"/>
            </a:solidFill>
            <a:prstDash val="dot"/>
            <a:round/>
            <a:headEnd len="med" w="med" type="none"/>
            <a:tailEnd len="med" w="med" type="none"/>
          </a:ln>
        </p:spPr>
      </p:cxnSp>
      <p:cxnSp>
        <p:nvCxnSpPr>
          <p:cNvPr id="400" name="Google Shape;400;p68"/>
          <p:cNvCxnSpPr/>
          <p:nvPr/>
        </p:nvCxnSpPr>
        <p:spPr>
          <a:xfrm rot="10800000">
            <a:off x="11491025" y="2924850"/>
            <a:ext cx="0" cy="5557500"/>
          </a:xfrm>
          <a:prstGeom prst="straightConnector1">
            <a:avLst/>
          </a:prstGeom>
          <a:noFill/>
          <a:ln cap="flat" cmpd="sng" w="19050">
            <a:solidFill>
              <a:srgbClr val="666666"/>
            </a:solidFill>
            <a:prstDash val="dot"/>
            <a:round/>
            <a:headEnd len="med" w="med" type="none"/>
            <a:tailEnd len="med" w="med" type="none"/>
          </a:ln>
        </p:spPr>
      </p:cxnSp>
      <p:sp>
        <p:nvSpPr>
          <p:cNvPr id="401" name="Google Shape;401;p68"/>
          <p:cNvSpPr/>
          <p:nvPr/>
        </p:nvSpPr>
        <p:spPr>
          <a:xfrm>
            <a:off x="14519425" y="2971113"/>
            <a:ext cx="1410300" cy="1226100"/>
          </a:xfrm>
          <a:prstGeom prst="rect">
            <a:avLst/>
          </a:prstGeom>
          <a:solidFill>
            <a:srgbClr val="FFFFFF"/>
          </a:solidFill>
          <a:ln cap="flat" cmpd="sng" w="28575">
            <a:solidFill>
              <a:srgbClr val="4285F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3C4043"/>
                </a:solidFill>
                <a:latin typeface="Roboto"/>
                <a:ea typeface="Roboto"/>
                <a:cs typeface="Roboto"/>
                <a:sym typeface="Roboto"/>
              </a:rPr>
              <a:t>External</a:t>
            </a:r>
            <a:endParaRPr sz="2200">
              <a:solidFill>
                <a:srgbClr val="3C4043"/>
              </a:solidFill>
              <a:latin typeface="Roboto"/>
              <a:ea typeface="Roboto"/>
              <a:cs typeface="Roboto"/>
              <a:sym typeface="Roboto"/>
            </a:endParaRPr>
          </a:p>
          <a:p>
            <a:pPr indent="0" lvl="0" marL="0" rtl="0" algn="ctr">
              <a:spcBef>
                <a:spcPts val="0"/>
              </a:spcBef>
              <a:spcAft>
                <a:spcPts val="0"/>
              </a:spcAft>
              <a:buNone/>
            </a:pPr>
            <a:r>
              <a:rPr lang="en" sz="2200">
                <a:solidFill>
                  <a:srgbClr val="3C4043"/>
                </a:solidFill>
                <a:latin typeface="Roboto"/>
                <a:ea typeface="Roboto"/>
                <a:cs typeface="Roboto"/>
                <a:sym typeface="Roboto"/>
              </a:rPr>
              <a:t>service</a:t>
            </a:r>
            <a:endParaRPr sz="2200">
              <a:solidFill>
                <a:srgbClr val="3C4043"/>
              </a:solidFill>
              <a:latin typeface="Roboto"/>
              <a:ea typeface="Roboto"/>
              <a:cs typeface="Roboto"/>
              <a:sym typeface="Roboto"/>
            </a:endParaRPr>
          </a:p>
        </p:txBody>
      </p:sp>
      <p:sp>
        <p:nvSpPr>
          <p:cNvPr id="402" name="Google Shape;402;p68"/>
          <p:cNvSpPr/>
          <p:nvPr/>
        </p:nvSpPr>
        <p:spPr>
          <a:xfrm>
            <a:off x="13597509" y="3223338"/>
            <a:ext cx="597900" cy="598200"/>
          </a:xfrm>
          <a:prstGeom prst="mathPlus">
            <a:avLst>
              <a:gd fmla="val 23520" name="adj1"/>
            </a:avLst>
          </a:prstGeom>
          <a:solidFill>
            <a:srgbClr val="009925"/>
          </a:solidFill>
          <a:ln cap="flat" cmpd="sng" w="19050">
            <a:solidFill>
              <a:srgbClr val="0099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3" name="Google Shape;403;p68"/>
          <p:cNvPicPr preferRelativeResize="0"/>
          <p:nvPr/>
        </p:nvPicPr>
        <p:blipFill rotWithShape="1">
          <a:blip r:embed="rId3">
            <a:alphaModFix/>
          </a:blip>
          <a:srcRect b="5845" l="0" r="0" t="5845"/>
          <a:stretch/>
        </p:blipFill>
        <p:spPr>
          <a:xfrm>
            <a:off x="4658117" y="2966484"/>
            <a:ext cx="1388582" cy="1226193"/>
          </a:xfrm>
          <a:prstGeom prst="rect">
            <a:avLst/>
          </a:prstGeom>
          <a:noFill/>
          <a:ln>
            <a:noFill/>
          </a:ln>
        </p:spPr>
      </p:pic>
      <p:sp>
        <p:nvSpPr>
          <p:cNvPr id="404" name="Google Shape;404;p68"/>
          <p:cNvSpPr/>
          <p:nvPr/>
        </p:nvSpPr>
        <p:spPr>
          <a:xfrm>
            <a:off x="3942405" y="3278624"/>
            <a:ext cx="569700" cy="565800"/>
          </a:xfrm>
          <a:prstGeom prst="mathPlus">
            <a:avLst>
              <a:gd fmla="val 23520" name="adj1"/>
            </a:avLst>
          </a:prstGeom>
          <a:solidFill>
            <a:srgbClr val="009925"/>
          </a:solidFill>
          <a:ln cap="flat" cmpd="sng" w="19050">
            <a:solidFill>
              <a:srgbClr val="0099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68"/>
          <p:cNvPicPr preferRelativeResize="0"/>
          <p:nvPr/>
        </p:nvPicPr>
        <p:blipFill rotWithShape="1">
          <a:blip r:embed="rId4">
            <a:alphaModFix/>
          </a:blip>
          <a:srcRect b="396" l="0" r="0" t="386"/>
          <a:stretch/>
        </p:blipFill>
        <p:spPr>
          <a:xfrm>
            <a:off x="2389100" y="2912076"/>
            <a:ext cx="1345535" cy="1335023"/>
          </a:xfrm>
          <a:prstGeom prst="rect">
            <a:avLst/>
          </a:prstGeom>
          <a:noFill/>
          <a:ln>
            <a:noFill/>
          </a:ln>
        </p:spPr>
      </p:pic>
      <p:pic>
        <p:nvPicPr>
          <p:cNvPr id="406" name="Google Shape;406;p68"/>
          <p:cNvPicPr preferRelativeResize="0"/>
          <p:nvPr/>
        </p:nvPicPr>
        <p:blipFill rotWithShape="1">
          <a:blip r:embed="rId5">
            <a:alphaModFix/>
          </a:blip>
          <a:srcRect b="5429" l="0" r="0" t="5420"/>
          <a:stretch/>
        </p:blipFill>
        <p:spPr>
          <a:xfrm>
            <a:off x="9498727" y="2948832"/>
            <a:ext cx="1384824" cy="1234592"/>
          </a:xfrm>
          <a:prstGeom prst="rect">
            <a:avLst/>
          </a:prstGeom>
          <a:noFill/>
          <a:ln>
            <a:noFill/>
          </a:ln>
        </p:spPr>
      </p:pic>
      <p:sp>
        <p:nvSpPr>
          <p:cNvPr id="407" name="Google Shape;407;p68"/>
          <p:cNvSpPr/>
          <p:nvPr/>
        </p:nvSpPr>
        <p:spPr>
          <a:xfrm>
            <a:off x="8781782" y="3281134"/>
            <a:ext cx="568800" cy="569700"/>
          </a:xfrm>
          <a:prstGeom prst="mathPlus">
            <a:avLst>
              <a:gd fmla="val 23520" name="adj1"/>
            </a:avLst>
          </a:prstGeom>
          <a:solidFill>
            <a:srgbClr val="009925"/>
          </a:solidFill>
          <a:ln cap="flat" cmpd="sng" w="19050">
            <a:solidFill>
              <a:srgbClr val="0099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8" name="Google Shape;408;p68"/>
          <p:cNvPicPr preferRelativeResize="0"/>
          <p:nvPr/>
        </p:nvPicPr>
        <p:blipFill rotWithShape="1">
          <a:blip r:embed="rId4">
            <a:alphaModFix/>
          </a:blip>
          <a:srcRect b="0" l="79" r="89" t="0"/>
          <a:stretch/>
        </p:blipFill>
        <p:spPr>
          <a:xfrm>
            <a:off x="7225952" y="2912076"/>
            <a:ext cx="1341893" cy="1344168"/>
          </a:xfrm>
          <a:prstGeom prst="rect">
            <a:avLst/>
          </a:prstGeom>
          <a:noFill/>
          <a:ln>
            <a:noFill/>
          </a:ln>
        </p:spPr>
      </p:pic>
      <p:pic>
        <p:nvPicPr>
          <p:cNvPr id="409" name="Google Shape;409;p68"/>
          <p:cNvPicPr preferRelativeResize="0"/>
          <p:nvPr/>
        </p:nvPicPr>
        <p:blipFill rotWithShape="1">
          <a:blip r:embed="rId4">
            <a:alphaModFix/>
          </a:blip>
          <a:srcRect b="0" l="39" r="29" t="0"/>
          <a:stretch/>
        </p:blipFill>
        <p:spPr>
          <a:xfrm>
            <a:off x="12074028" y="2835876"/>
            <a:ext cx="1410152" cy="1411197"/>
          </a:xfrm>
          <a:prstGeom prst="rect">
            <a:avLst/>
          </a:prstGeom>
          <a:noFill/>
          <a:ln>
            <a:noFill/>
          </a:ln>
        </p:spPr>
      </p:pic>
      <p:sp>
        <p:nvSpPr>
          <p:cNvPr id="410" name="Google Shape;410;p68"/>
          <p:cNvSpPr txBox="1"/>
          <p:nvPr/>
        </p:nvSpPr>
        <p:spPr>
          <a:xfrm>
            <a:off x="2260125" y="4505825"/>
            <a:ext cx="3918600" cy="41448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None/>
            </a:pPr>
            <a:r>
              <a:rPr lang="en" sz="2400">
                <a:solidFill>
                  <a:srgbClr val="3C4043"/>
                </a:solidFill>
                <a:latin typeface="Roboto"/>
                <a:ea typeface="Roboto"/>
                <a:cs typeface="Roboto"/>
                <a:sym typeface="Roboto"/>
              </a:rPr>
              <a:t>Cloud SQL can be used with App Engine using standard drivers.</a:t>
            </a:r>
            <a:endParaRPr sz="2400">
              <a:solidFill>
                <a:srgbClr val="3C4043"/>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3C4043"/>
              </a:solidFill>
              <a:latin typeface="Roboto"/>
              <a:ea typeface="Roboto"/>
              <a:cs typeface="Roboto"/>
              <a:sym typeface="Roboto"/>
            </a:endParaRPr>
          </a:p>
          <a:p>
            <a:pPr indent="0" lvl="0" marL="0" rtl="0" algn="l">
              <a:lnSpc>
                <a:spcPct val="115000"/>
              </a:lnSpc>
              <a:spcBef>
                <a:spcPts val="0"/>
              </a:spcBef>
              <a:spcAft>
                <a:spcPts val="0"/>
              </a:spcAft>
              <a:buNone/>
            </a:pPr>
            <a:r>
              <a:rPr lang="en" sz="2400">
                <a:solidFill>
                  <a:srgbClr val="3C4043"/>
                </a:solidFill>
                <a:latin typeface="Roboto"/>
                <a:ea typeface="Roboto"/>
                <a:cs typeface="Roboto"/>
                <a:sym typeface="Roboto"/>
              </a:rPr>
              <a:t>You can configure a Cloud SQL instance to follow an App Engine application.</a:t>
            </a:r>
            <a:endParaRPr sz="2400">
              <a:solidFill>
                <a:srgbClr val="3C4043"/>
              </a:solidFill>
              <a:latin typeface="Roboto"/>
              <a:ea typeface="Roboto"/>
              <a:cs typeface="Roboto"/>
              <a:sym typeface="Roboto"/>
            </a:endParaRPr>
          </a:p>
        </p:txBody>
      </p:sp>
      <p:sp>
        <p:nvSpPr>
          <p:cNvPr id="411" name="Google Shape;411;p68"/>
          <p:cNvSpPr txBox="1"/>
          <p:nvPr/>
        </p:nvSpPr>
        <p:spPr>
          <a:xfrm>
            <a:off x="7098750" y="4505825"/>
            <a:ext cx="3918600" cy="43359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None/>
            </a:pPr>
            <a:r>
              <a:rPr lang="en" sz="2400">
                <a:solidFill>
                  <a:srgbClr val="3C4043"/>
                </a:solidFill>
                <a:latin typeface="Roboto"/>
                <a:ea typeface="Roboto"/>
                <a:cs typeface="Roboto"/>
                <a:sym typeface="Roboto"/>
              </a:rPr>
              <a:t>Compute Engine instances can be authorized to access Cloud SQL instances using an external IP address.</a:t>
            </a:r>
            <a:endParaRPr sz="2400">
              <a:solidFill>
                <a:srgbClr val="3C4043"/>
              </a:solidFill>
              <a:latin typeface="Roboto"/>
              <a:ea typeface="Roboto"/>
              <a:cs typeface="Roboto"/>
              <a:sym typeface="Roboto"/>
            </a:endParaRPr>
          </a:p>
          <a:p>
            <a:pPr indent="-114300" lvl="0" marL="177800" rtl="0" algn="l">
              <a:lnSpc>
                <a:spcPct val="115000"/>
              </a:lnSpc>
              <a:spcBef>
                <a:spcPts val="0"/>
              </a:spcBef>
              <a:spcAft>
                <a:spcPts val="0"/>
              </a:spcAft>
              <a:buNone/>
            </a:pPr>
            <a:r>
              <a:t/>
            </a:r>
            <a:endParaRPr sz="2400">
              <a:solidFill>
                <a:srgbClr val="3C4043"/>
              </a:solidFill>
              <a:latin typeface="Roboto"/>
              <a:ea typeface="Roboto"/>
              <a:cs typeface="Roboto"/>
              <a:sym typeface="Roboto"/>
            </a:endParaRPr>
          </a:p>
          <a:p>
            <a:pPr indent="0" lvl="0" marL="0" rtl="0" algn="l">
              <a:lnSpc>
                <a:spcPct val="115000"/>
              </a:lnSpc>
              <a:spcBef>
                <a:spcPts val="0"/>
              </a:spcBef>
              <a:spcAft>
                <a:spcPts val="0"/>
              </a:spcAft>
              <a:buNone/>
            </a:pPr>
            <a:r>
              <a:rPr lang="en" sz="2400">
                <a:solidFill>
                  <a:srgbClr val="3C4043"/>
                </a:solidFill>
                <a:latin typeface="Roboto"/>
                <a:ea typeface="Roboto"/>
                <a:cs typeface="Roboto"/>
                <a:sym typeface="Roboto"/>
              </a:rPr>
              <a:t>Cloud SQL instances can be configured with a preferred zone.</a:t>
            </a:r>
            <a:endParaRPr sz="2400">
              <a:solidFill>
                <a:srgbClr val="3C4043"/>
              </a:solidFill>
              <a:latin typeface="Roboto"/>
              <a:ea typeface="Roboto"/>
              <a:cs typeface="Roboto"/>
              <a:sym typeface="Roboto"/>
            </a:endParaRPr>
          </a:p>
        </p:txBody>
      </p:sp>
      <p:sp>
        <p:nvSpPr>
          <p:cNvPr id="412" name="Google Shape;412;p68"/>
          <p:cNvSpPr txBox="1"/>
          <p:nvPr/>
        </p:nvSpPr>
        <p:spPr>
          <a:xfrm>
            <a:off x="11943150" y="4505825"/>
            <a:ext cx="3918600" cy="43359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None/>
            </a:pPr>
            <a:r>
              <a:rPr lang="en" sz="2400">
                <a:solidFill>
                  <a:srgbClr val="3C4043"/>
                </a:solidFill>
                <a:latin typeface="Roboto"/>
                <a:ea typeface="Roboto"/>
                <a:cs typeface="Roboto"/>
                <a:sym typeface="Roboto"/>
              </a:rPr>
              <a:t>Cloud SQL can be used with external applications and clients.</a:t>
            </a:r>
            <a:endParaRPr sz="2400">
              <a:solidFill>
                <a:srgbClr val="3C4043"/>
              </a:solidFill>
              <a:latin typeface="Roboto"/>
              <a:ea typeface="Roboto"/>
              <a:cs typeface="Roboto"/>
              <a:sym typeface="Roboto"/>
            </a:endParaRPr>
          </a:p>
          <a:p>
            <a:pPr indent="-114300" lvl="0" marL="177800" rtl="0" algn="l">
              <a:lnSpc>
                <a:spcPct val="115000"/>
              </a:lnSpc>
              <a:spcBef>
                <a:spcPts val="0"/>
              </a:spcBef>
              <a:spcAft>
                <a:spcPts val="0"/>
              </a:spcAft>
              <a:buNone/>
            </a:pPr>
            <a:r>
              <a:t/>
            </a:r>
            <a:endParaRPr sz="2400">
              <a:solidFill>
                <a:srgbClr val="3C4043"/>
              </a:solidFill>
              <a:latin typeface="Roboto"/>
              <a:ea typeface="Roboto"/>
              <a:cs typeface="Roboto"/>
              <a:sym typeface="Roboto"/>
            </a:endParaRPr>
          </a:p>
          <a:p>
            <a:pPr indent="0" lvl="0" marL="0" rtl="0" algn="l">
              <a:lnSpc>
                <a:spcPct val="115000"/>
              </a:lnSpc>
              <a:spcBef>
                <a:spcPts val="0"/>
              </a:spcBef>
              <a:spcAft>
                <a:spcPts val="0"/>
              </a:spcAft>
              <a:buNone/>
            </a:pPr>
            <a:r>
              <a:rPr lang="en" sz="2400">
                <a:solidFill>
                  <a:srgbClr val="3C4043"/>
                </a:solidFill>
                <a:latin typeface="Roboto"/>
                <a:ea typeface="Roboto"/>
                <a:cs typeface="Roboto"/>
                <a:sym typeface="Roboto"/>
              </a:rPr>
              <a:t>Standard tools can be used to administer databases. </a:t>
            </a:r>
            <a:endParaRPr sz="2400">
              <a:solidFill>
                <a:srgbClr val="3C4043"/>
              </a:solidFill>
              <a:latin typeface="Roboto"/>
              <a:ea typeface="Roboto"/>
              <a:cs typeface="Roboto"/>
              <a:sym typeface="Roboto"/>
            </a:endParaRPr>
          </a:p>
          <a:p>
            <a:pPr indent="0" lvl="0" marL="0" rtl="0" algn="l">
              <a:lnSpc>
                <a:spcPct val="115000"/>
              </a:lnSpc>
              <a:spcBef>
                <a:spcPts val="0"/>
              </a:spcBef>
              <a:spcAft>
                <a:spcPts val="0"/>
              </a:spcAft>
              <a:buNone/>
            </a:pPr>
            <a:r>
              <a:t/>
            </a:r>
            <a:endParaRPr sz="2400">
              <a:solidFill>
                <a:srgbClr val="3C4043"/>
              </a:solidFill>
              <a:latin typeface="Roboto"/>
              <a:ea typeface="Roboto"/>
              <a:cs typeface="Roboto"/>
              <a:sym typeface="Roboto"/>
            </a:endParaRPr>
          </a:p>
          <a:p>
            <a:pPr indent="0" lvl="0" marL="0" rtl="0" algn="l">
              <a:lnSpc>
                <a:spcPct val="115000"/>
              </a:lnSpc>
              <a:spcBef>
                <a:spcPts val="0"/>
              </a:spcBef>
              <a:spcAft>
                <a:spcPts val="0"/>
              </a:spcAft>
              <a:buNone/>
            </a:pPr>
            <a:r>
              <a:rPr lang="en" sz="2400">
                <a:solidFill>
                  <a:srgbClr val="3C4043"/>
                </a:solidFill>
                <a:latin typeface="Roboto"/>
                <a:ea typeface="Roboto"/>
                <a:cs typeface="Roboto"/>
                <a:sym typeface="Roboto"/>
              </a:rPr>
              <a:t>External read replicas can be configured. </a:t>
            </a:r>
            <a:endParaRPr sz="2400">
              <a:solidFill>
                <a:srgbClr val="3C4043"/>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idx="1" type="body"/>
          </p:nvPr>
        </p:nvSpPr>
        <p:spPr>
          <a:xfrm>
            <a:off x="1746504" y="2432304"/>
            <a:ext cx="8302200" cy="5706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2800">
                <a:solidFill>
                  <a:schemeClr val="lt1"/>
                </a:solidFill>
                <a:latin typeface="Roboto"/>
                <a:ea typeface="Roboto"/>
                <a:cs typeface="Roboto"/>
                <a:sym typeface="Roboto"/>
              </a:rPr>
              <a:t>Cloud Spanner supports:</a:t>
            </a:r>
            <a:endParaRPr sz="2800">
              <a:solidFill>
                <a:schemeClr val="lt1"/>
              </a:solidFill>
              <a:latin typeface="Roboto"/>
              <a:ea typeface="Roboto"/>
              <a:cs typeface="Roboto"/>
              <a:sym typeface="Roboto"/>
            </a:endParaRPr>
          </a:p>
          <a:p>
            <a:pPr indent="-635000" lvl="0" marL="914400" rtl="0" algn="l">
              <a:lnSpc>
                <a:spcPct val="12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Automatic replication.</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Strong global consistency.</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Managed instances with high availability.</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SQL (ANSI 2011 with extensions).</a:t>
            </a:r>
            <a:endParaRPr sz="2800">
              <a:solidFill>
                <a:schemeClr val="lt1"/>
              </a:solidFill>
              <a:latin typeface="Roboto"/>
              <a:ea typeface="Roboto"/>
              <a:cs typeface="Roboto"/>
              <a:sym typeface="Roboto"/>
            </a:endParaRPr>
          </a:p>
          <a:p>
            <a:pPr indent="0" lvl="0" marL="0" rtl="0" algn="l">
              <a:lnSpc>
                <a:spcPct val="125000"/>
              </a:lnSpc>
              <a:spcBef>
                <a:spcPts val="2000"/>
              </a:spcBef>
              <a:spcAft>
                <a:spcPts val="0"/>
              </a:spcAft>
              <a:buNone/>
            </a:pPr>
            <a:r>
              <a:t/>
            </a:r>
            <a:endParaRPr sz="2800">
              <a:solidFill>
                <a:schemeClr val="lt1"/>
              </a:solidFill>
              <a:latin typeface="Roboto"/>
              <a:ea typeface="Roboto"/>
              <a:cs typeface="Roboto"/>
              <a:sym typeface="Roboto"/>
            </a:endParaRPr>
          </a:p>
          <a:p>
            <a:pPr indent="0" lvl="0" marL="0" rtl="0" algn="l">
              <a:spcBef>
                <a:spcPts val="2000"/>
              </a:spcBef>
              <a:spcAft>
                <a:spcPts val="0"/>
              </a:spcAft>
              <a:buNone/>
            </a:pPr>
            <a:r>
              <a:t/>
            </a:r>
            <a:endParaRPr sz="2800">
              <a:solidFill>
                <a:schemeClr val="lt1"/>
              </a:solidFill>
              <a:latin typeface="Roboto"/>
              <a:ea typeface="Roboto"/>
              <a:cs typeface="Roboto"/>
              <a:sym typeface="Roboto"/>
            </a:endParaRPr>
          </a:p>
        </p:txBody>
      </p:sp>
      <p:sp>
        <p:nvSpPr>
          <p:cNvPr id="418" name="Google Shape;418;p6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Spanner is a horizontally scalable RDBMS</a:t>
            </a:r>
            <a:endParaRPr/>
          </a:p>
        </p:txBody>
      </p:sp>
      <p:pic>
        <p:nvPicPr>
          <p:cNvPr id="419" name="Google Shape;419;p69"/>
          <p:cNvPicPr preferRelativeResize="0"/>
          <p:nvPr/>
        </p:nvPicPr>
        <p:blipFill rotWithShape="1">
          <a:blip r:embed="rId3">
            <a:alphaModFix/>
          </a:blip>
          <a:srcRect b="0" l="0" r="0" t="0"/>
          <a:stretch/>
        </p:blipFill>
        <p:spPr>
          <a:xfrm>
            <a:off x="11338560" y="2743200"/>
            <a:ext cx="5120700" cy="512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3" name="Shape 423"/>
        <p:cNvGrpSpPr/>
        <p:nvPr/>
      </p:nvGrpSpPr>
      <p:grpSpPr>
        <a:xfrm>
          <a:off x="0" y="0"/>
          <a:ext cx="0" cy="0"/>
          <a:chOff x="0" y="0"/>
          <a:chExt cx="0" cy="0"/>
        </a:xfrm>
      </p:grpSpPr>
      <p:sp>
        <p:nvSpPr>
          <p:cNvPr id="424" name="Google Shape;424;p70"/>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a:t>
            </a:r>
            <a:endParaRPr/>
          </a:p>
          <a:p>
            <a:pPr indent="0" lvl="0" marL="0" rtl="0" algn="l">
              <a:spcBef>
                <a:spcPts val="2900"/>
              </a:spcBef>
              <a:spcAft>
                <a:spcPts val="0"/>
              </a:spcAft>
              <a:buNone/>
            </a:pPr>
            <a:r>
              <a:rPr lang="en"/>
              <a:t>Cloud Bigtable</a:t>
            </a:r>
            <a:endParaRPr/>
          </a:p>
          <a:p>
            <a:pPr indent="0" lvl="0" marL="0" rtl="0" algn="l">
              <a:spcBef>
                <a:spcPts val="2900"/>
              </a:spcBef>
              <a:spcAft>
                <a:spcPts val="0"/>
              </a:spcAft>
              <a:buNone/>
            </a:pPr>
            <a:r>
              <a:rPr lang="en"/>
              <a:t>Cloud SQL and Cloud Spanner</a:t>
            </a:r>
            <a:endParaRPr/>
          </a:p>
          <a:p>
            <a:pPr indent="0" lvl="0" marL="0" rtl="0" algn="l">
              <a:spcBef>
                <a:spcPts val="2900"/>
              </a:spcBef>
              <a:spcAft>
                <a:spcPts val="0"/>
              </a:spcAft>
              <a:buNone/>
            </a:pPr>
            <a:r>
              <a:rPr lang="en">
                <a:solidFill>
                  <a:schemeClr val="accent2"/>
                </a:solidFill>
              </a:rPr>
              <a:t>Firestore</a:t>
            </a:r>
            <a:endParaRPr>
              <a:solidFill>
                <a:schemeClr val="accent2"/>
              </a:solidFill>
            </a:endParaRPr>
          </a:p>
          <a:p>
            <a:pPr indent="0" lvl="0" marL="0" rtl="0" algn="l">
              <a:spcBef>
                <a:spcPts val="2900"/>
              </a:spcBef>
              <a:spcAft>
                <a:spcPts val="0"/>
              </a:spcAft>
              <a:buNone/>
            </a:pPr>
            <a:r>
              <a:rPr lang="en"/>
              <a:t>Comparing Storage Options</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425" name="Google Shape;425;p70"/>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1"/>
          <p:cNvSpPr txBox="1"/>
          <p:nvPr>
            <p:ph idx="1" type="body"/>
          </p:nvPr>
        </p:nvSpPr>
        <p:spPr>
          <a:xfrm>
            <a:off x="1746504" y="3118104"/>
            <a:ext cx="8302200" cy="5706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2800">
                <a:solidFill>
                  <a:schemeClr val="lt1"/>
                </a:solidFill>
                <a:latin typeface="Roboto"/>
                <a:ea typeface="Roboto"/>
                <a:cs typeface="Roboto"/>
                <a:sym typeface="Roboto"/>
              </a:rPr>
              <a:t>Key capabilities:</a:t>
            </a:r>
            <a:endParaRPr sz="2800">
              <a:solidFill>
                <a:schemeClr val="lt1"/>
              </a:solidFill>
              <a:latin typeface="Roboto"/>
              <a:ea typeface="Roboto"/>
              <a:cs typeface="Roboto"/>
              <a:sym typeface="Roboto"/>
            </a:endParaRPr>
          </a:p>
          <a:p>
            <a:pPr indent="-635000" lvl="0" marL="914400" rtl="0" algn="l">
              <a:lnSpc>
                <a:spcPct val="12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Flexibility</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Expressive querying</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Realtime updates</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Offline support</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Designed to scale</a:t>
            </a:r>
            <a:endParaRPr sz="2800">
              <a:solidFill>
                <a:schemeClr val="lt1"/>
              </a:solidFill>
              <a:latin typeface="Roboto"/>
              <a:ea typeface="Roboto"/>
              <a:cs typeface="Roboto"/>
              <a:sym typeface="Roboto"/>
            </a:endParaRPr>
          </a:p>
          <a:p>
            <a:pPr indent="0" lvl="0" marL="0" rtl="0" algn="l">
              <a:lnSpc>
                <a:spcPct val="125000"/>
              </a:lnSpc>
              <a:spcBef>
                <a:spcPts val="2000"/>
              </a:spcBef>
              <a:spcAft>
                <a:spcPts val="0"/>
              </a:spcAft>
              <a:buNone/>
            </a:pPr>
            <a:r>
              <a:t/>
            </a:r>
            <a:endParaRPr sz="2800">
              <a:solidFill>
                <a:schemeClr val="lt1"/>
              </a:solidFill>
              <a:latin typeface="Roboto"/>
              <a:ea typeface="Roboto"/>
              <a:cs typeface="Roboto"/>
              <a:sym typeface="Roboto"/>
            </a:endParaRPr>
          </a:p>
          <a:p>
            <a:pPr indent="0" lvl="0" marL="0" rtl="0" algn="l">
              <a:spcBef>
                <a:spcPts val="2000"/>
              </a:spcBef>
              <a:spcAft>
                <a:spcPts val="0"/>
              </a:spcAft>
              <a:buNone/>
            </a:pPr>
            <a:r>
              <a:t/>
            </a:r>
            <a:endParaRPr sz="2800">
              <a:solidFill>
                <a:schemeClr val="lt1"/>
              </a:solidFill>
              <a:latin typeface="Roboto"/>
              <a:ea typeface="Roboto"/>
              <a:cs typeface="Roboto"/>
              <a:sym typeface="Roboto"/>
            </a:endParaRPr>
          </a:p>
        </p:txBody>
      </p:sp>
      <p:sp>
        <p:nvSpPr>
          <p:cNvPr id="431" name="Google Shape;431;p7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Firestore is a flexible, horizontally scalable NoSQL cloud database to store and sync data</a:t>
            </a:r>
            <a:endParaRPr/>
          </a:p>
        </p:txBody>
      </p:sp>
      <p:pic>
        <p:nvPicPr>
          <p:cNvPr id="432" name="Google Shape;432;p71"/>
          <p:cNvPicPr preferRelativeResize="0"/>
          <p:nvPr/>
        </p:nvPicPr>
        <p:blipFill rotWithShape="1">
          <a:blip r:embed="rId3">
            <a:alphaModFix/>
          </a:blip>
          <a:srcRect b="5681" l="0" r="0" t="5681"/>
          <a:stretch/>
        </p:blipFill>
        <p:spPr>
          <a:xfrm>
            <a:off x="11338553" y="3011351"/>
            <a:ext cx="5120700" cy="453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Cloud has many storage options</a:t>
            </a:r>
            <a:endParaRPr/>
          </a:p>
        </p:txBody>
      </p:sp>
      <p:sp>
        <p:nvSpPr>
          <p:cNvPr id="226" name="Google Shape;226;p54"/>
          <p:cNvSpPr/>
          <p:nvPr/>
        </p:nvSpPr>
        <p:spPr>
          <a:xfrm>
            <a:off x="14497125" y="5443975"/>
            <a:ext cx="2097900" cy="3641100"/>
          </a:xfrm>
          <a:prstGeom prst="rect">
            <a:avLst/>
          </a:prstGeom>
          <a:solidFill>
            <a:srgbClr val="BFBFBF"/>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3C4043"/>
                </a:solidFill>
                <a:latin typeface="Roboto"/>
                <a:ea typeface="Roboto"/>
                <a:cs typeface="Roboto"/>
                <a:sym typeface="Roboto"/>
              </a:rPr>
              <a:t>Data warehousing</a:t>
            </a:r>
            <a:endParaRPr sz="2400">
              <a:solidFill>
                <a:srgbClr val="3C4043"/>
              </a:solidFill>
              <a:latin typeface="Roboto"/>
              <a:ea typeface="Roboto"/>
              <a:cs typeface="Roboto"/>
              <a:sym typeface="Roboto"/>
            </a:endParaRPr>
          </a:p>
        </p:txBody>
      </p:sp>
      <p:sp>
        <p:nvSpPr>
          <p:cNvPr id="227" name="Google Shape;227;p54"/>
          <p:cNvSpPr/>
          <p:nvPr/>
        </p:nvSpPr>
        <p:spPr>
          <a:xfrm>
            <a:off x="9526750" y="5443975"/>
            <a:ext cx="4782300" cy="3641100"/>
          </a:xfrm>
          <a:prstGeom prst="rect">
            <a:avLst/>
          </a:prstGeom>
          <a:solidFill>
            <a:srgbClr val="D9EAD3"/>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3C4043"/>
                </a:solidFill>
                <a:latin typeface="Roboto"/>
                <a:ea typeface="Roboto"/>
                <a:cs typeface="Roboto"/>
                <a:sym typeface="Roboto"/>
              </a:rPr>
              <a:t>Non-relational databases</a:t>
            </a:r>
            <a:endParaRPr sz="2400">
              <a:solidFill>
                <a:srgbClr val="3C4043"/>
              </a:solidFill>
              <a:latin typeface="Roboto"/>
              <a:ea typeface="Roboto"/>
              <a:cs typeface="Roboto"/>
              <a:sym typeface="Roboto"/>
            </a:endParaRPr>
          </a:p>
        </p:txBody>
      </p:sp>
      <p:sp>
        <p:nvSpPr>
          <p:cNvPr id="228" name="Google Shape;228;p54"/>
          <p:cNvSpPr/>
          <p:nvPr/>
        </p:nvSpPr>
        <p:spPr>
          <a:xfrm>
            <a:off x="4330175" y="5443975"/>
            <a:ext cx="4781400" cy="3641100"/>
          </a:xfrm>
          <a:prstGeom prst="rect">
            <a:avLst/>
          </a:prstGeom>
          <a:solidFill>
            <a:srgbClr val="FFF2C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3C4043"/>
                </a:solidFill>
                <a:latin typeface="Roboto"/>
                <a:ea typeface="Roboto"/>
                <a:cs typeface="Roboto"/>
                <a:sym typeface="Roboto"/>
              </a:rPr>
              <a:t>Relational databases</a:t>
            </a:r>
            <a:endParaRPr sz="2400">
              <a:solidFill>
                <a:srgbClr val="3C4043"/>
              </a:solidFill>
              <a:latin typeface="Roboto"/>
              <a:ea typeface="Roboto"/>
              <a:cs typeface="Roboto"/>
              <a:sym typeface="Roboto"/>
            </a:endParaRPr>
          </a:p>
        </p:txBody>
      </p:sp>
      <p:cxnSp>
        <p:nvCxnSpPr>
          <p:cNvPr id="229" name="Google Shape;229;p54"/>
          <p:cNvCxnSpPr/>
          <p:nvPr/>
        </p:nvCxnSpPr>
        <p:spPr>
          <a:xfrm>
            <a:off x="1905000" y="3434050"/>
            <a:ext cx="14355000" cy="1500"/>
          </a:xfrm>
          <a:prstGeom prst="straightConnector1">
            <a:avLst/>
          </a:prstGeom>
          <a:noFill/>
          <a:ln cap="flat" cmpd="sng" w="19050">
            <a:solidFill>
              <a:srgbClr val="757575"/>
            </a:solidFill>
            <a:prstDash val="solid"/>
            <a:round/>
            <a:headEnd len="med" w="med" type="none"/>
            <a:tailEnd len="med" w="med" type="none"/>
          </a:ln>
        </p:spPr>
      </p:cxnSp>
      <p:sp>
        <p:nvSpPr>
          <p:cNvPr id="230" name="Google Shape;230;p54"/>
          <p:cNvSpPr/>
          <p:nvPr/>
        </p:nvSpPr>
        <p:spPr>
          <a:xfrm>
            <a:off x="4541525" y="2428150"/>
            <a:ext cx="2097900" cy="2011800"/>
          </a:xfrm>
          <a:prstGeom prst="ellipse">
            <a:avLst/>
          </a:prstGeom>
          <a:solidFill>
            <a:srgbClr val="A4C2F4"/>
          </a:solidFill>
          <a:ln cap="flat" cmpd="sng" w="9525">
            <a:solidFill>
              <a:srgbClr val="A4C2F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Networking</a:t>
            </a:r>
            <a:endParaRPr sz="2200">
              <a:solidFill>
                <a:srgbClr val="FFFFFF"/>
              </a:solidFill>
              <a:latin typeface="Roboto"/>
              <a:ea typeface="Roboto"/>
              <a:cs typeface="Roboto"/>
              <a:sym typeface="Roboto"/>
            </a:endParaRPr>
          </a:p>
        </p:txBody>
      </p:sp>
      <p:sp>
        <p:nvSpPr>
          <p:cNvPr id="231" name="Google Shape;231;p54"/>
          <p:cNvSpPr/>
          <p:nvPr/>
        </p:nvSpPr>
        <p:spPr>
          <a:xfrm>
            <a:off x="6873240" y="2428150"/>
            <a:ext cx="2011800" cy="2011800"/>
          </a:xfrm>
          <a:prstGeom prst="ellipse">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Big data</a:t>
            </a:r>
            <a:endParaRPr sz="2200">
              <a:solidFill>
                <a:srgbClr val="FFFFFF"/>
              </a:solidFill>
              <a:latin typeface="Roboto"/>
              <a:ea typeface="Roboto"/>
              <a:cs typeface="Roboto"/>
              <a:sym typeface="Roboto"/>
            </a:endParaRPr>
          </a:p>
        </p:txBody>
      </p:sp>
      <p:sp>
        <p:nvSpPr>
          <p:cNvPr id="232" name="Google Shape;232;p54"/>
          <p:cNvSpPr/>
          <p:nvPr/>
        </p:nvSpPr>
        <p:spPr>
          <a:xfrm>
            <a:off x="9204960" y="2428150"/>
            <a:ext cx="2011800" cy="2011800"/>
          </a:xfrm>
          <a:prstGeom prst="ellipse">
            <a:avLst/>
          </a:prstGeom>
          <a:solidFill>
            <a:srgbClr val="A4C2F4"/>
          </a:solidFill>
          <a:ln cap="flat" cmpd="sng" w="9525">
            <a:solidFill>
              <a:srgbClr val="A4C2F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Machine learning</a:t>
            </a:r>
            <a:endParaRPr sz="2200">
              <a:solidFill>
                <a:srgbClr val="FFFFFF"/>
              </a:solidFill>
              <a:latin typeface="Roboto"/>
              <a:ea typeface="Roboto"/>
              <a:cs typeface="Roboto"/>
              <a:sym typeface="Roboto"/>
            </a:endParaRPr>
          </a:p>
        </p:txBody>
      </p:sp>
      <p:sp>
        <p:nvSpPr>
          <p:cNvPr id="233" name="Google Shape;233;p54"/>
          <p:cNvSpPr/>
          <p:nvPr/>
        </p:nvSpPr>
        <p:spPr>
          <a:xfrm>
            <a:off x="11536680" y="2428150"/>
            <a:ext cx="2011800" cy="2011800"/>
          </a:xfrm>
          <a:prstGeom prst="ellipse">
            <a:avLst/>
          </a:prstGeom>
          <a:solidFill>
            <a:srgbClr val="3B83F3"/>
          </a:solidFill>
          <a:ln cap="flat" cmpd="sng" w="9525">
            <a:solidFill>
              <a:srgbClr val="3B8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Storage</a:t>
            </a:r>
            <a:endParaRPr sz="2200">
              <a:solidFill>
                <a:srgbClr val="FFFFFF"/>
              </a:solidFill>
              <a:latin typeface="Roboto"/>
              <a:ea typeface="Roboto"/>
              <a:cs typeface="Roboto"/>
              <a:sym typeface="Roboto"/>
            </a:endParaRPr>
          </a:p>
        </p:txBody>
      </p:sp>
      <p:sp>
        <p:nvSpPr>
          <p:cNvPr id="234" name="Google Shape;234;p54"/>
          <p:cNvSpPr/>
          <p:nvPr/>
        </p:nvSpPr>
        <p:spPr>
          <a:xfrm>
            <a:off x="13868400" y="2428150"/>
            <a:ext cx="2011800" cy="2011800"/>
          </a:xfrm>
          <a:prstGeom prst="ellipse">
            <a:avLst/>
          </a:prstGeom>
          <a:solidFill>
            <a:srgbClr val="A4C2F4"/>
          </a:solidFill>
          <a:ln cap="flat" cmpd="sng" w="9525">
            <a:solidFill>
              <a:srgbClr val="A4C2F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sz="2200">
                <a:solidFill>
                  <a:srgbClr val="FFFFFF"/>
                </a:solidFill>
                <a:latin typeface="Roboto"/>
                <a:ea typeface="Roboto"/>
                <a:cs typeface="Roboto"/>
                <a:sym typeface="Roboto"/>
              </a:rPr>
              <a:t>Operations and tools</a:t>
            </a:r>
            <a:endParaRPr sz="2200">
              <a:solidFill>
                <a:srgbClr val="FFFFFF"/>
              </a:solidFill>
              <a:latin typeface="Roboto"/>
              <a:ea typeface="Roboto"/>
              <a:cs typeface="Roboto"/>
              <a:sym typeface="Roboto"/>
            </a:endParaRPr>
          </a:p>
        </p:txBody>
      </p:sp>
      <p:sp>
        <p:nvSpPr>
          <p:cNvPr id="235" name="Google Shape;235;p54"/>
          <p:cNvSpPr/>
          <p:nvPr/>
        </p:nvSpPr>
        <p:spPr>
          <a:xfrm>
            <a:off x="2209800" y="2428150"/>
            <a:ext cx="2011800" cy="2011800"/>
          </a:xfrm>
          <a:prstGeom prst="ellipse">
            <a:avLst/>
          </a:prstGeom>
          <a:solidFill>
            <a:srgbClr val="A4C2F4"/>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Roboto"/>
                <a:ea typeface="Roboto"/>
                <a:cs typeface="Roboto"/>
                <a:sym typeface="Roboto"/>
              </a:rPr>
              <a:t>Compute</a:t>
            </a:r>
            <a:endParaRPr sz="2200">
              <a:solidFill>
                <a:srgbClr val="FFFFFF"/>
              </a:solidFill>
              <a:latin typeface="Roboto"/>
              <a:ea typeface="Roboto"/>
              <a:cs typeface="Roboto"/>
              <a:sym typeface="Roboto"/>
            </a:endParaRPr>
          </a:p>
        </p:txBody>
      </p:sp>
      <p:sp>
        <p:nvSpPr>
          <p:cNvPr id="236" name="Google Shape;236;p54"/>
          <p:cNvSpPr txBox="1"/>
          <p:nvPr/>
        </p:nvSpPr>
        <p:spPr>
          <a:xfrm>
            <a:off x="6784135" y="7518439"/>
            <a:ext cx="2431200" cy="7248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Cloud</a:t>
            </a:r>
            <a:endParaRPr sz="2800">
              <a:solidFill>
                <a:srgbClr val="3C4043"/>
              </a:solidFill>
              <a:latin typeface="Google Sans"/>
              <a:ea typeface="Google Sans"/>
              <a:cs typeface="Google Sans"/>
              <a:sym typeface="Google Sans"/>
            </a:endParaRPr>
          </a:p>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Spanner</a:t>
            </a:r>
            <a:endParaRPr sz="2800">
              <a:solidFill>
                <a:srgbClr val="3C4043"/>
              </a:solidFill>
              <a:latin typeface="Google Sans"/>
              <a:ea typeface="Google Sans"/>
              <a:cs typeface="Google Sans"/>
              <a:sym typeface="Google Sans"/>
            </a:endParaRPr>
          </a:p>
        </p:txBody>
      </p:sp>
      <p:pic>
        <p:nvPicPr>
          <p:cNvPr id="237" name="Google Shape;237;p54"/>
          <p:cNvPicPr preferRelativeResize="0"/>
          <p:nvPr/>
        </p:nvPicPr>
        <p:blipFill rotWithShape="1">
          <a:blip r:embed="rId3">
            <a:alphaModFix/>
          </a:blip>
          <a:srcRect b="1162" l="0" r="0" t="1152"/>
          <a:stretch/>
        </p:blipFill>
        <p:spPr>
          <a:xfrm>
            <a:off x="7021177" y="5753794"/>
            <a:ext cx="1957121" cy="1911882"/>
          </a:xfrm>
          <a:prstGeom prst="rect">
            <a:avLst/>
          </a:prstGeom>
          <a:noFill/>
          <a:ln>
            <a:noFill/>
          </a:ln>
        </p:spPr>
      </p:pic>
      <p:pic>
        <p:nvPicPr>
          <p:cNvPr id="238" name="Google Shape;238;p54"/>
          <p:cNvPicPr preferRelativeResize="0"/>
          <p:nvPr/>
        </p:nvPicPr>
        <p:blipFill rotWithShape="1">
          <a:blip r:embed="rId4">
            <a:alphaModFix/>
          </a:blip>
          <a:srcRect b="7029" l="0" r="0" t="7029"/>
          <a:stretch/>
        </p:blipFill>
        <p:spPr>
          <a:xfrm>
            <a:off x="12211131" y="5854245"/>
            <a:ext cx="1957121" cy="1681883"/>
          </a:xfrm>
          <a:prstGeom prst="rect">
            <a:avLst/>
          </a:prstGeom>
          <a:noFill/>
          <a:ln>
            <a:noFill/>
          </a:ln>
        </p:spPr>
      </p:pic>
      <p:sp>
        <p:nvSpPr>
          <p:cNvPr id="239" name="Google Shape;239;p54"/>
          <p:cNvSpPr txBox="1"/>
          <p:nvPr/>
        </p:nvSpPr>
        <p:spPr>
          <a:xfrm>
            <a:off x="11974089" y="7527979"/>
            <a:ext cx="2431200" cy="7248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Cloud Bigtable</a:t>
            </a:r>
            <a:endParaRPr sz="2800">
              <a:solidFill>
                <a:srgbClr val="3C4043"/>
              </a:solidFill>
              <a:latin typeface="Google Sans"/>
              <a:ea typeface="Google Sans"/>
              <a:cs typeface="Google Sans"/>
              <a:sym typeface="Google Sans"/>
            </a:endParaRPr>
          </a:p>
        </p:txBody>
      </p:sp>
      <p:sp>
        <p:nvSpPr>
          <p:cNvPr id="240" name="Google Shape;240;p54"/>
          <p:cNvSpPr txBox="1"/>
          <p:nvPr/>
        </p:nvSpPr>
        <p:spPr>
          <a:xfrm>
            <a:off x="1594181" y="7471759"/>
            <a:ext cx="2431200" cy="7248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Cloud</a:t>
            </a:r>
            <a:endParaRPr sz="2800">
              <a:solidFill>
                <a:srgbClr val="3C4043"/>
              </a:solidFill>
              <a:latin typeface="Google Sans"/>
              <a:ea typeface="Google Sans"/>
              <a:cs typeface="Google Sans"/>
              <a:sym typeface="Google Sans"/>
            </a:endParaRPr>
          </a:p>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Storage</a:t>
            </a:r>
            <a:endParaRPr sz="2800">
              <a:solidFill>
                <a:srgbClr val="3C4043"/>
              </a:solidFill>
              <a:latin typeface="Google Sans"/>
              <a:ea typeface="Google Sans"/>
              <a:cs typeface="Google Sans"/>
              <a:sym typeface="Google Sans"/>
            </a:endParaRPr>
          </a:p>
        </p:txBody>
      </p:sp>
      <p:pic>
        <p:nvPicPr>
          <p:cNvPr id="241" name="Google Shape;241;p54"/>
          <p:cNvPicPr preferRelativeResize="0"/>
          <p:nvPr/>
        </p:nvPicPr>
        <p:blipFill rotWithShape="1">
          <a:blip r:embed="rId5">
            <a:alphaModFix/>
          </a:blip>
          <a:srcRect b="6201" l="0" r="0" t="6201"/>
          <a:stretch/>
        </p:blipFill>
        <p:spPr>
          <a:xfrm>
            <a:off x="4428597" y="5854245"/>
            <a:ext cx="1952328" cy="1710225"/>
          </a:xfrm>
          <a:prstGeom prst="rect">
            <a:avLst/>
          </a:prstGeom>
          <a:noFill/>
          <a:ln>
            <a:noFill/>
          </a:ln>
        </p:spPr>
      </p:pic>
      <p:sp>
        <p:nvSpPr>
          <p:cNvPr id="242" name="Google Shape;242;p54"/>
          <p:cNvSpPr txBox="1"/>
          <p:nvPr/>
        </p:nvSpPr>
        <p:spPr>
          <a:xfrm>
            <a:off x="4189158" y="7527979"/>
            <a:ext cx="2431200" cy="7248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Cloud</a:t>
            </a:r>
            <a:endParaRPr sz="2800">
              <a:solidFill>
                <a:srgbClr val="3C4043"/>
              </a:solidFill>
              <a:latin typeface="Google Sans"/>
              <a:ea typeface="Google Sans"/>
              <a:cs typeface="Google Sans"/>
              <a:sym typeface="Google Sans"/>
            </a:endParaRPr>
          </a:p>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SQL</a:t>
            </a:r>
            <a:endParaRPr sz="2800">
              <a:solidFill>
                <a:srgbClr val="3C4043"/>
              </a:solidFill>
              <a:latin typeface="Google Sans"/>
              <a:ea typeface="Google Sans"/>
              <a:cs typeface="Google Sans"/>
              <a:sym typeface="Google Sans"/>
            </a:endParaRPr>
          </a:p>
        </p:txBody>
      </p:sp>
      <p:cxnSp>
        <p:nvCxnSpPr>
          <p:cNvPr id="243" name="Google Shape;243;p54"/>
          <p:cNvCxnSpPr/>
          <p:nvPr/>
        </p:nvCxnSpPr>
        <p:spPr>
          <a:xfrm flipH="1" rot="10800000">
            <a:off x="5403586" y="5199457"/>
            <a:ext cx="4800" cy="564600"/>
          </a:xfrm>
          <a:prstGeom prst="straightConnector1">
            <a:avLst/>
          </a:prstGeom>
          <a:noFill/>
          <a:ln cap="flat" cmpd="sng" w="19050">
            <a:solidFill>
              <a:srgbClr val="757575"/>
            </a:solidFill>
            <a:prstDash val="solid"/>
            <a:round/>
            <a:headEnd len="med" w="med" type="oval"/>
            <a:tailEnd len="med" w="med" type="none"/>
          </a:ln>
        </p:spPr>
      </p:cxnSp>
      <p:sp>
        <p:nvSpPr>
          <p:cNvPr id="244" name="Google Shape;244;p54"/>
          <p:cNvSpPr/>
          <p:nvPr/>
        </p:nvSpPr>
        <p:spPr>
          <a:xfrm>
            <a:off x="12872983" y="5674320"/>
            <a:ext cx="6378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54"/>
          <p:cNvCxnSpPr>
            <a:stCxn id="233" idx="4"/>
            <a:endCxn id="246" idx="0"/>
          </p:cNvCxnSpPr>
          <p:nvPr/>
        </p:nvCxnSpPr>
        <p:spPr>
          <a:xfrm rot="5400000">
            <a:off x="10520430" y="3180700"/>
            <a:ext cx="762900" cy="3281400"/>
          </a:xfrm>
          <a:prstGeom prst="bentConnector3">
            <a:avLst>
              <a:gd fmla="val 50006" name="adj1"/>
            </a:avLst>
          </a:prstGeom>
          <a:noFill/>
          <a:ln cap="flat" cmpd="sng" w="19050">
            <a:solidFill>
              <a:srgbClr val="757575"/>
            </a:solidFill>
            <a:prstDash val="solid"/>
            <a:round/>
            <a:headEnd len="med" w="med" type="none"/>
            <a:tailEnd len="med" w="med" type="none"/>
          </a:ln>
        </p:spPr>
      </p:cxnSp>
      <p:sp>
        <p:nvSpPr>
          <p:cNvPr id="247" name="Google Shape;247;p54"/>
          <p:cNvSpPr txBox="1"/>
          <p:nvPr/>
        </p:nvSpPr>
        <p:spPr>
          <a:xfrm>
            <a:off x="9379112" y="7552417"/>
            <a:ext cx="2431200" cy="7248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Firestore</a:t>
            </a:r>
            <a:endParaRPr sz="2800">
              <a:solidFill>
                <a:srgbClr val="3C4043"/>
              </a:solidFill>
              <a:latin typeface="Google Sans"/>
              <a:ea typeface="Google Sans"/>
              <a:cs typeface="Google Sans"/>
              <a:sym typeface="Google Sans"/>
            </a:endParaRPr>
          </a:p>
        </p:txBody>
      </p:sp>
      <p:pic>
        <p:nvPicPr>
          <p:cNvPr id="248" name="Google Shape;248;p54"/>
          <p:cNvPicPr preferRelativeResize="0"/>
          <p:nvPr/>
        </p:nvPicPr>
        <p:blipFill rotWithShape="1">
          <a:blip r:embed="rId6">
            <a:alphaModFix/>
          </a:blip>
          <a:srcRect b="5681" l="0" r="0" t="5681"/>
          <a:stretch/>
        </p:blipFill>
        <p:spPr>
          <a:xfrm>
            <a:off x="9616210" y="5854254"/>
            <a:ext cx="1956900" cy="1734600"/>
          </a:xfrm>
          <a:prstGeom prst="rect">
            <a:avLst/>
          </a:prstGeom>
          <a:noFill/>
          <a:ln>
            <a:noFill/>
          </a:ln>
        </p:spPr>
      </p:pic>
      <p:cxnSp>
        <p:nvCxnSpPr>
          <p:cNvPr id="249" name="Google Shape;249;p54"/>
          <p:cNvCxnSpPr>
            <a:stCxn id="250" idx="0"/>
          </p:cNvCxnSpPr>
          <p:nvPr/>
        </p:nvCxnSpPr>
        <p:spPr>
          <a:xfrm rot="10800000">
            <a:off x="10591100" y="5213425"/>
            <a:ext cx="3600" cy="571200"/>
          </a:xfrm>
          <a:prstGeom prst="straightConnector1">
            <a:avLst/>
          </a:prstGeom>
          <a:noFill/>
          <a:ln cap="flat" cmpd="sng" w="19050">
            <a:solidFill>
              <a:srgbClr val="757575"/>
            </a:solidFill>
            <a:prstDash val="solid"/>
            <a:round/>
            <a:headEnd len="med" w="med" type="oval"/>
            <a:tailEnd len="med" w="med" type="none"/>
          </a:ln>
        </p:spPr>
      </p:cxnSp>
      <p:pic>
        <p:nvPicPr>
          <p:cNvPr id="251" name="Google Shape;251;p54"/>
          <p:cNvPicPr preferRelativeResize="0"/>
          <p:nvPr/>
        </p:nvPicPr>
        <p:blipFill rotWithShape="1">
          <a:blip r:embed="rId7">
            <a:alphaModFix/>
          </a:blip>
          <a:srcRect b="7029" l="0" r="0" t="7029"/>
          <a:stretch/>
        </p:blipFill>
        <p:spPr>
          <a:xfrm>
            <a:off x="14573331" y="5885519"/>
            <a:ext cx="1957121" cy="1681883"/>
          </a:xfrm>
          <a:prstGeom prst="rect">
            <a:avLst/>
          </a:prstGeom>
          <a:noFill/>
          <a:ln>
            <a:noFill/>
          </a:ln>
        </p:spPr>
      </p:pic>
      <p:sp>
        <p:nvSpPr>
          <p:cNvPr id="252" name="Google Shape;252;p54"/>
          <p:cNvSpPr txBox="1"/>
          <p:nvPr/>
        </p:nvSpPr>
        <p:spPr>
          <a:xfrm>
            <a:off x="14336289" y="7527979"/>
            <a:ext cx="2431200" cy="724800"/>
          </a:xfrm>
          <a:prstGeom prst="rect">
            <a:avLst/>
          </a:prstGeom>
          <a:noFill/>
          <a:ln>
            <a:noFill/>
          </a:ln>
        </p:spPr>
        <p:txBody>
          <a:bodyPr anchorCtr="0" anchor="t" bIns="68575" lIns="68575" spcFirstLastPara="1" rIns="68575" wrap="square" tIns="68575">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BigQuery</a:t>
            </a:r>
            <a:endParaRPr sz="2800">
              <a:solidFill>
                <a:srgbClr val="3C4043"/>
              </a:solidFill>
              <a:latin typeface="Google Sans"/>
              <a:ea typeface="Google Sans"/>
              <a:cs typeface="Google Sans"/>
              <a:sym typeface="Google Sans"/>
            </a:endParaRPr>
          </a:p>
        </p:txBody>
      </p:sp>
      <p:cxnSp>
        <p:nvCxnSpPr>
          <p:cNvPr id="253" name="Google Shape;253;p54"/>
          <p:cNvCxnSpPr>
            <a:stCxn id="254" idx="0"/>
          </p:cNvCxnSpPr>
          <p:nvPr/>
        </p:nvCxnSpPr>
        <p:spPr>
          <a:xfrm rot="10800000">
            <a:off x="13181725" y="5213375"/>
            <a:ext cx="9000" cy="591900"/>
          </a:xfrm>
          <a:prstGeom prst="straightConnector1">
            <a:avLst/>
          </a:prstGeom>
          <a:noFill/>
          <a:ln cap="flat" cmpd="sng" w="19050">
            <a:solidFill>
              <a:srgbClr val="757575"/>
            </a:solidFill>
            <a:prstDash val="solid"/>
            <a:round/>
            <a:headEnd len="med" w="med" type="oval"/>
            <a:tailEnd len="med" w="med" type="none"/>
          </a:ln>
        </p:spPr>
      </p:cxnSp>
      <p:sp>
        <p:nvSpPr>
          <p:cNvPr id="246" name="Google Shape;246;p54"/>
          <p:cNvSpPr/>
          <p:nvPr/>
        </p:nvSpPr>
        <p:spPr>
          <a:xfrm>
            <a:off x="8984050" y="5202936"/>
            <a:ext cx="554400" cy="468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54"/>
          <p:cNvCxnSpPr>
            <a:stCxn id="256" idx="0"/>
          </p:cNvCxnSpPr>
          <p:nvPr/>
        </p:nvCxnSpPr>
        <p:spPr>
          <a:xfrm flipH="1" rot="10800000">
            <a:off x="7998563" y="5213125"/>
            <a:ext cx="1800" cy="571500"/>
          </a:xfrm>
          <a:prstGeom prst="straightConnector1">
            <a:avLst/>
          </a:prstGeom>
          <a:noFill/>
          <a:ln cap="flat" cmpd="sng" w="19050">
            <a:solidFill>
              <a:srgbClr val="757575"/>
            </a:solidFill>
            <a:prstDash val="solid"/>
            <a:round/>
            <a:headEnd len="med" w="med" type="oval"/>
            <a:tailEnd len="med" w="med" type="none"/>
          </a:ln>
        </p:spPr>
      </p:cxnSp>
      <p:pic>
        <p:nvPicPr>
          <p:cNvPr id="257" name="Google Shape;257;p54"/>
          <p:cNvPicPr preferRelativeResize="0"/>
          <p:nvPr/>
        </p:nvPicPr>
        <p:blipFill>
          <a:blip r:embed="rId8">
            <a:alphaModFix/>
          </a:blip>
          <a:stretch>
            <a:fillRect/>
          </a:stretch>
        </p:blipFill>
        <p:spPr>
          <a:xfrm>
            <a:off x="1867938" y="5784629"/>
            <a:ext cx="1883663" cy="1883663"/>
          </a:xfrm>
          <a:prstGeom prst="rect">
            <a:avLst/>
          </a:prstGeom>
          <a:noFill/>
          <a:ln>
            <a:noFill/>
          </a:ln>
        </p:spPr>
      </p:pic>
      <p:cxnSp>
        <p:nvCxnSpPr>
          <p:cNvPr id="258" name="Google Shape;258;p54"/>
          <p:cNvCxnSpPr>
            <a:stCxn id="257" idx="0"/>
            <a:endCxn id="259" idx="0"/>
          </p:cNvCxnSpPr>
          <p:nvPr/>
        </p:nvCxnSpPr>
        <p:spPr>
          <a:xfrm flipH="1" rot="-5400000">
            <a:off x="9156119" y="-561721"/>
            <a:ext cx="600" cy="12693300"/>
          </a:xfrm>
          <a:prstGeom prst="bentConnector3">
            <a:avLst>
              <a:gd fmla="val -95625602" name="adj1"/>
            </a:avLst>
          </a:prstGeom>
          <a:noFill/>
          <a:ln cap="flat" cmpd="sng" w="19050">
            <a:solidFill>
              <a:srgbClr val="757575"/>
            </a:solidFill>
            <a:prstDash val="solid"/>
            <a:round/>
            <a:headEnd len="med" w="med" type="oval"/>
            <a:tailEnd len="med" w="med" type="oval"/>
          </a:ln>
        </p:spPr>
      </p:cxnSp>
      <p:sp>
        <p:nvSpPr>
          <p:cNvPr id="259" name="Google Shape;259;p54"/>
          <p:cNvSpPr/>
          <p:nvPr/>
        </p:nvSpPr>
        <p:spPr>
          <a:xfrm>
            <a:off x="15225350" y="5784625"/>
            <a:ext cx="555300" cy="14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4"/>
          <p:cNvSpPr/>
          <p:nvPr/>
        </p:nvSpPr>
        <p:spPr>
          <a:xfrm>
            <a:off x="7720913" y="5784625"/>
            <a:ext cx="555300" cy="14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4"/>
          <p:cNvSpPr/>
          <p:nvPr/>
        </p:nvSpPr>
        <p:spPr>
          <a:xfrm>
            <a:off x="10317050" y="5784625"/>
            <a:ext cx="555300" cy="14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4"/>
          <p:cNvSpPr/>
          <p:nvPr/>
        </p:nvSpPr>
        <p:spPr>
          <a:xfrm>
            <a:off x="12913075" y="5805275"/>
            <a:ext cx="555300" cy="14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6" name="Shape 436"/>
        <p:cNvGrpSpPr/>
        <p:nvPr/>
      </p:nvGrpSpPr>
      <p:grpSpPr>
        <a:xfrm>
          <a:off x="0" y="0"/>
          <a:ext cx="0" cy="0"/>
          <a:chOff x="0" y="0"/>
          <a:chExt cx="0" cy="0"/>
        </a:xfrm>
      </p:grpSpPr>
      <p:sp>
        <p:nvSpPr>
          <p:cNvPr id="437" name="Google Shape;437;p72"/>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a:t>
            </a:r>
            <a:endParaRPr/>
          </a:p>
          <a:p>
            <a:pPr indent="0" lvl="0" marL="0" rtl="0" algn="l">
              <a:spcBef>
                <a:spcPts val="2900"/>
              </a:spcBef>
              <a:spcAft>
                <a:spcPts val="0"/>
              </a:spcAft>
              <a:buNone/>
            </a:pPr>
            <a:r>
              <a:rPr lang="en"/>
              <a:t>Cloud Bigtable</a:t>
            </a:r>
            <a:endParaRPr/>
          </a:p>
          <a:p>
            <a:pPr indent="0" lvl="0" marL="0" rtl="0" algn="l">
              <a:spcBef>
                <a:spcPts val="2900"/>
              </a:spcBef>
              <a:spcAft>
                <a:spcPts val="0"/>
              </a:spcAft>
              <a:buNone/>
            </a:pPr>
            <a:r>
              <a:rPr lang="en"/>
              <a:t>Cloud SQL and Cloud Spanner</a:t>
            </a:r>
            <a:endParaRPr/>
          </a:p>
          <a:p>
            <a:pPr indent="0" lvl="0" marL="0" rtl="0" algn="l">
              <a:spcBef>
                <a:spcPts val="2900"/>
              </a:spcBef>
              <a:spcAft>
                <a:spcPts val="0"/>
              </a:spcAft>
              <a:buNone/>
            </a:pPr>
            <a:r>
              <a:rPr lang="en"/>
              <a:t>Firestore</a:t>
            </a:r>
            <a:endParaRPr/>
          </a:p>
          <a:p>
            <a:pPr indent="0" lvl="0" marL="0" rtl="0" algn="l">
              <a:spcBef>
                <a:spcPts val="2900"/>
              </a:spcBef>
              <a:spcAft>
                <a:spcPts val="0"/>
              </a:spcAft>
              <a:buNone/>
            </a:pPr>
            <a:r>
              <a:rPr lang="en">
                <a:solidFill>
                  <a:schemeClr val="accent2"/>
                </a:solidFill>
              </a:rPr>
              <a:t>Comparing Storage Options</a:t>
            </a:r>
            <a:endParaRPr>
              <a:solidFill>
                <a:schemeClr val="accent2"/>
              </a:solidFill>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438" name="Google Shape;438;p72"/>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storage options: technical details</a:t>
            </a:r>
            <a:endParaRPr/>
          </a:p>
        </p:txBody>
      </p:sp>
      <p:graphicFrame>
        <p:nvGraphicFramePr>
          <p:cNvPr id="444" name="Google Shape;444;p73"/>
          <p:cNvGraphicFramePr/>
          <p:nvPr/>
        </p:nvGraphicFramePr>
        <p:xfrm>
          <a:off x="1847575" y="2340864"/>
          <a:ext cx="3000000" cy="3000000"/>
        </p:xfrm>
        <a:graphic>
          <a:graphicData uri="http://schemas.openxmlformats.org/drawingml/2006/table">
            <a:tbl>
              <a:tblPr>
                <a:noFill/>
                <a:tableStyleId>{ABD99972-EA26-4BD3-A416-EF1DA1A94D2D}</a:tableStyleId>
              </a:tblPr>
              <a:tblGrid>
                <a:gridCol w="2088050"/>
                <a:gridCol w="2088050"/>
                <a:gridCol w="2088050"/>
                <a:gridCol w="2088050"/>
                <a:gridCol w="2088050"/>
                <a:gridCol w="2088050"/>
                <a:gridCol w="2088050"/>
              </a:tblGrid>
              <a:tr h="398825">
                <a:tc>
                  <a:txBody>
                    <a:bodyPr/>
                    <a:lstStyle/>
                    <a:p>
                      <a:pPr indent="0" lvl="0" marL="0" rtl="0" algn="ctr">
                        <a:lnSpc>
                          <a:spcPct val="100000"/>
                        </a:lnSpc>
                        <a:spcBef>
                          <a:spcPts val="0"/>
                        </a:spcBef>
                        <a:spcAft>
                          <a:spcPts val="0"/>
                        </a:spcAft>
                        <a:buNone/>
                      </a:pPr>
                      <a:r>
                        <a:t/>
                      </a:r>
                      <a:endParaRPr sz="2600">
                        <a:solidFill>
                          <a:srgbClr val="434343"/>
                        </a:solidFill>
                        <a:latin typeface="Google Sans"/>
                        <a:ea typeface="Google Sans"/>
                        <a:cs typeface="Google Sans"/>
                        <a:sym typeface="Google Sans"/>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FFFFF"/>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Firestore</a:t>
                      </a:r>
                      <a:endParaRPr b="1" sz="2600">
                        <a:solidFill>
                          <a:srgbClr val="FFFFFF"/>
                        </a:solidFill>
                        <a:latin typeface="Google Sans"/>
                        <a:ea typeface="Google Sans"/>
                        <a:cs typeface="Google Sans"/>
                        <a:sym typeface="Google Sans"/>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Cloud Bigtable</a:t>
                      </a:r>
                      <a:endParaRPr b="1" sz="2600">
                        <a:solidFill>
                          <a:srgbClr val="FFFFFF"/>
                        </a:solidFill>
                        <a:latin typeface="Google Sans"/>
                        <a:ea typeface="Google Sans"/>
                        <a:cs typeface="Google Sans"/>
                        <a:sym typeface="Google Sans"/>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Cloud Storage</a:t>
                      </a:r>
                      <a:endParaRPr b="1" sz="2600">
                        <a:solidFill>
                          <a:srgbClr val="FFFFFF"/>
                        </a:solidFill>
                        <a:latin typeface="Google Sans"/>
                        <a:ea typeface="Google Sans"/>
                        <a:cs typeface="Google Sans"/>
                        <a:sym typeface="Google Sans"/>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Cloud</a:t>
                      </a:r>
                      <a:endParaRPr b="1" sz="2600">
                        <a:solidFill>
                          <a:srgbClr val="FFFFFF"/>
                        </a:solidFill>
                        <a:latin typeface="Google Sans"/>
                        <a:ea typeface="Google Sans"/>
                        <a:cs typeface="Google Sans"/>
                        <a:sym typeface="Google Sans"/>
                      </a:endParaRPr>
                    </a:p>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SQL</a:t>
                      </a:r>
                      <a:endParaRPr b="1" sz="2600">
                        <a:solidFill>
                          <a:srgbClr val="FFFFFF"/>
                        </a:solidFill>
                        <a:latin typeface="Google Sans"/>
                        <a:ea typeface="Google Sans"/>
                        <a:cs typeface="Google Sans"/>
                        <a:sym typeface="Google Sans"/>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Cloud Spanner</a:t>
                      </a:r>
                      <a:endParaRPr b="1" sz="2600">
                        <a:solidFill>
                          <a:srgbClr val="FFFFFF"/>
                        </a:solidFill>
                        <a:latin typeface="Google Sans"/>
                        <a:ea typeface="Google Sans"/>
                        <a:cs typeface="Google Sans"/>
                        <a:sym typeface="Google Sans"/>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434343"/>
                          </a:solidFill>
                          <a:latin typeface="Google Sans"/>
                          <a:ea typeface="Google Sans"/>
                          <a:cs typeface="Google Sans"/>
                          <a:sym typeface="Google Sans"/>
                        </a:rPr>
                        <a:t>BigQuery</a:t>
                      </a:r>
                      <a:endParaRPr b="1" sz="2600">
                        <a:solidFill>
                          <a:srgbClr val="434343"/>
                        </a:solidFill>
                        <a:latin typeface="Google Sans"/>
                        <a:ea typeface="Google Sans"/>
                        <a:cs typeface="Google Sans"/>
                        <a:sym typeface="Google Sans"/>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9D9D9"/>
                    </a:solidFill>
                  </a:tcPr>
                </a:tc>
              </a:tr>
              <a:tr h="442100">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Type</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NoSQL document</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B6D7A8"/>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NoSQL </a:t>
                      </a:r>
                      <a:br>
                        <a:rPr lang="en" sz="2400">
                          <a:solidFill>
                            <a:srgbClr val="434343"/>
                          </a:solidFill>
                          <a:latin typeface="Roboto"/>
                          <a:ea typeface="Roboto"/>
                          <a:cs typeface="Roboto"/>
                          <a:sym typeface="Roboto"/>
                        </a:rPr>
                      </a:br>
                      <a:r>
                        <a:rPr lang="en" sz="2400">
                          <a:solidFill>
                            <a:srgbClr val="434343"/>
                          </a:solidFill>
                          <a:latin typeface="Roboto"/>
                          <a:ea typeface="Roboto"/>
                          <a:cs typeface="Roboto"/>
                          <a:sym typeface="Roboto"/>
                        </a:rPr>
                        <a:t>wide column</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B6D7A8"/>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Blobstore</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EA9999"/>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Relational SQL for OLTP</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9FC5E8"/>
                    </a:solidFill>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Relational SQL for OLTP</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9FC5E8"/>
                    </a:solidFill>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Relational SQL for OLAP</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9FC5E8"/>
                    </a:solidFill>
                  </a:tcPr>
                </a:tc>
              </a:tr>
              <a:tr h="295250">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Transactions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Yes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Single-row</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No</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Yes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Yes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No </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9D9D9"/>
                    </a:solidFill>
                  </a:tcPr>
                </a:tc>
              </a:tr>
              <a:tr h="442100">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Complex queries</a:t>
                      </a:r>
                      <a:endParaRPr sz="2400">
                        <a:solidFill>
                          <a:srgbClr val="434343"/>
                        </a:solidFill>
                        <a:latin typeface="Roboto"/>
                        <a:ea typeface="Roboto"/>
                        <a:cs typeface="Roboto"/>
                        <a:sym typeface="Roboto"/>
                      </a:endParaRPr>
                    </a:p>
                  </a:txBody>
                  <a:tcPr marT="182850" marB="182850" marR="0"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Yes</a:t>
                      </a:r>
                      <a:endParaRPr sz="2400">
                        <a:solidFill>
                          <a:srgbClr val="434343"/>
                        </a:solidFill>
                        <a:latin typeface="Roboto"/>
                        <a:ea typeface="Roboto"/>
                        <a:cs typeface="Roboto"/>
                        <a:sym typeface="Roboto"/>
                      </a:endParaRPr>
                    </a:p>
                  </a:txBody>
                  <a:tcPr marT="182850" marB="182850"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No</a:t>
                      </a:r>
                      <a:endParaRPr sz="2400">
                        <a:solidFill>
                          <a:srgbClr val="434343"/>
                        </a:solidFill>
                        <a:latin typeface="Roboto"/>
                        <a:ea typeface="Roboto"/>
                        <a:cs typeface="Roboto"/>
                        <a:sym typeface="Roboto"/>
                      </a:endParaRPr>
                    </a:p>
                  </a:txBody>
                  <a:tcPr marT="182850" marB="182850"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No</a:t>
                      </a:r>
                      <a:endParaRPr sz="2400">
                        <a:solidFill>
                          <a:srgbClr val="434343"/>
                        </a:solidFill>
                        <a:latin typeface="Roboto"/>
                        <a:ea typeface="Roboto"/>
                        <a:cs typeface="Roboto"/>
                        <a:sym typeface="Roboto"/>
                      </a:endParaRPr>
                    </a:p>
                  </a:txBody>
                  <a:tcPr marT="182850" marB="182850"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Yes</a:t>
                      </a:r>
                      <a:endParaRPr sz="2400">
                        <a:solidFill>
                          <a:srgbClr val="434343"/>
                        </a:solidFill>
                        <a:latin typeface="Roboto"/>
                        <a:ea typeface="Roboto"/>
                        <a:cs typeface="Roboto"/>
                        <a:sym typeface="Roboto"/>
                      </a:endParaRPr>
                    </a:p>
                  </a:txBody>
                  <a:tcPr marT="182850" marB="182850"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Yes</a:t>
                      </a:r>
                      <a:endParaRPr sz="2400">
                        <a:solidFill>
                          <a:srgbClr val="434343"/>
                        </a:solidFill>
                        <a:latin typeface="Roboto"/>
                        <a:ea typeface="Roboto"/>
                        <a:cs typeface="Roboto"/>
                        <a:sym typeface="Roboto"/>
                      </a:endParaRPr>
                    </a:p>
                  </a:txBody>
                  <a:tcPr marT="182850" marB="182850"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Yes </a:t>
                      </a:r>
                      <a:endParaRPr sz="2400">
                        <a:solidFill>
                          <a:srgbClr val="434343"/>
                        </a:solidFill>
                        <a:latin typeface="Roboto"/>
                        <a:ea typeface="Roboto"/>
                        <a:cs typeface="Roboto"/>
                        <a:sym typeface="Roboto"/>
                      </a:endParaRPr>
                    </a:p>
                  </a:txBody>
                  <a:tcPr marT="182850" marB="182850"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9D9D9"/>
                    </a:solidFill>
                  </a:tcPr>
                </a:tc>
              </a:tr>
              <a:tr h="295250">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Capacity</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FFFFF"/>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Terabytes+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Petabytes+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Petabytes+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Up to ~10 TB</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Petabytes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AFAFA"/>
                    </a:solidFill>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Petabytes+ </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9D9D9"/>
                    </a:solidFill>
                  </a:tcPr>
                </a:tc>
              </a:tr>
              <a:tr h="442100">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Unit size</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1 MB/entity</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~10 MB/cell ~100 MB/row</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5 TB/object</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Determined by DB engine</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10,240 MiB/ row</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10 MB/row</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storage options: use cases</a:t>
            </a:r>
            <a:endParaRPr/>
          </a:p>
        </p:txBody>
      </p:sp>
      <p:graphicFrame>
        <p:nvGraphicFramePr>
          <p:cNvPr id="450" name="Google Shape;450;p74"/>
          <p:cNvGraphicFramePr/>
          <p:nvPr/>
        </p:nvGraphicFramePr>
        <p:xfrm>
          <a:off x="1847575" y="2336700"/>
          <a:ext cx="3000000" cy="3000000"/>
        </p:xfrm>
        <a:graphic>
          <a:graphicData uri="http://schemas.openxmlformats.org/drawingml/2006/table">
            <a:tbl>
              <a:tblPr>
                <a:noFill/>
                <a:tableStyleId>{ABD99972-EA26-4BD3-A416-EF1DA1A94D2D}</a:tableStyleId>
              </a:tblPr>
              <a:tblGrid>
                <a:gridCol w="2088050"/>
                <a:gridCol w="2088050"/>
                <a:gridCol w="2088050"/>
                <a:gridCol w="2088050"/>
                <a:gridCol w="2088050"/>
                <a:gridCol w="2088050"/>
                <a:gridCol w="2088050"/>
              </a:tblGrid>
              <a:tr h="726175">
                <a:tc>
                  <a:txBody>
                    <a:bodyPr/>
                    <a:lstStyle/>
                    <a:p>
                      <a:pPr indent="0" lvl="0" marL="0" rtl="0" algn="ctr">
                        <a:lnSpc>
                          <a:spcPct val="100000"/>
                        </a:lnSpc>
                        <a:spcBef>
                          <a:spcPts val="0"/>
                        </a:spcBef>
                        <a:spcAft>
                          <a:spcPts val="0"/>
                        </a:spcAft>
                        <a:buNone/>
                      </a:pPr>
                      <a:r>
                        <a:t/>
                      </a:r>
                      <a:endParaRPr sz="2600">
                        <a:solidFill>
                          <a:srgbClr val="434343"/>
                        </a:solidFill>
                        <a:latin typeface="Google Sans"/>
                        <a:ea typeface="Google Sans"/>
                        <a:cs typeface="Google Sans"/>
                        <a:sym typeface="Google Sans"/>
                      </a:endParaRPr>
                    </a:p>
                  </a:txBody>
                  <a:tcPr marT="91425" marB="91425" marR="182850" marL="182850">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FFFFF"/>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Firestore</a:t>
                      </a:r>
                      <a:endParaRPr b="1" sz="2600">
                        <a:solidFill>
                          <a:srgbClr val="FFFFFF"/>
                        </a:solidFill>
                        <a:latin typeface="Google Sans"/>
                        <a:ea typeface="Google Sans"/>
                        <a:cs typeface="Google Sans"/>
                        <a:sym typeface="Google Sans"/>
                      </a:endParaRPr>
                    </a:p>
                  </a:txBody>
                  <a:tcPr marT="91425" marB="91425" marR="182850" marL="182850"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Cloud Bigtable</a:t>
                      </a:r>
                      <a:endParaRPr b="1" sz="2600">
                        <a:solidFill>
                          <a:srgbClr val="FFFFFF"/>
                        </a:solidFill>
                        <a:latin typeface="Google Sans"/>
                        <a:ea typeface="Google Sans"/>
                        <a:cs typeface="Google Sans"/>
                        <a:sym typeface="Google Sans"/>
                      </a:endParaRPr>
                    </a:p>
                  </a:txBody>
                  <a:tcPr marT="91425" marB="91425" marR="182850" marL="182850">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Cloud Storage</a:t>
                      </a:r>
                      <a:endParaRPr b="1" sz="2600">
                        <a:solidFill>
                          <a:srgbClr val="FFFFFF"/>
                        </a:solidFill>
                        <a:latin typeface="Google Sans"/>
                        <a:ea typeface="Google Sans"/>
                        <a:cs typeface="Google Sans"/>
                        <a:sym typeface="Google Sans"/>
                      </a:endParaRPr>
                    </a:p>
                  </a:txBody>
                  <a:tcPr marT="91425" marB="91425" marR="182850" marL="182850">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Cloud</a:t>
                      </a:r>
                      <a:endParaRPr b="1" sz="2600">
                        <a:solidFill>
                          <a:srgbClr val="FFFFFF"/>
                        </a:solidFill>
                        <a:latin typeface="Google Sans"/>
                        <a:ea typeface="Google Sans"/>
                        <a:cs typeface="Google Sans"/>
                        <a:sym typeface="Google Sans"/>
                      </a:endParaRPr>
                    </a:p>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SQL</a:t>
                      </a:r>
                      <a:endParaRPr b="1" sz="2600">
                        <a:solidFill>
                          <a:srgbClr val="FFFFFF"/>
                        </a:solidFill>
                        <a:latin typeface="Google Sans"/>
                        <a:ea typeface="Google Sans"/>
                        <a:cs typeface="Google Sans"/>
                        <a:sym typeface="Google Sans"/>
                      </a:endParaRPr>
                    </a:p>
                  </a:txBody>
                  <a:tcPr marT="91425" marB="91425" marR="182850" marL="182850">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FFFFFF"/>
                          </a:solidFill>
                          <a:latin typeface="Google Sans"/>
                          <a:ea typeface="Google Sans"/>
                          <a:cs typeface="Google Sans"/>
                          <a:sym typeface="Google Sans"/>
                        </a:rPr>
                        <a:t>Cloud Spanner</a:t>
                      </a:r>
                      <a:endParaRPr b="1" sz="2600">
                        <a:solidFill>
                          <a:srgbClr val="FFFFFF"/>
                        </a:solidFill>
                        <a:latin typeface="Google Sans"/>
                        <a:ea typeface="Google Sans"/>
                        <a:cs typeface="Google Sans"/>
                        <a:sym typeface="Google Sans"/>
                      </a:endParaRPr>
                    </a:p>
                  </a:txBody>
                  <a:tcPr marT="91425" marB="91425" marR="182850" marL="182850">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3B83F3"/>
                    </a:solidFill>
                  </a:tcPr>
                </a:tc>
                <a:tc>
                  <a:txBody>
                    <a:bodyPr/>
                    <a:lstStyle/>
                    <a:p>
                      <a:pPr indent="0" lvl="0" marL="0" rtl="0" algn="ctr">
                        <a:lnSpc>
                          <a:spcPct val="100000"/>
                        </a:lnSpc>
                        <a:spcBef>
                          <a:spcPts val="0"/>
                        </a:spcBef>
                        <a:spcAft>
                          <a:spcPts val="0"/>
                        </a:spcAft>
                        <a:buNone/>
                      </a:pPr>
                      <a:r>
                        <a:rPr b="1" lang="en" sz="2600">
                          <a:solidFill>
                            <a:srgbClr val="434343"/>
                          </a:solidFill>
                          <a:latin typeface="Google Sans"/>
                          <a:ea typeface="Google Sans"/>
                          <a:cs typeface="Google Sans"/>
                          <a:sym typeface="Google Sans"/>
                        </a:rPr>
                        <a:t>BigQuery</a:t>
                      </a:r>
                      <a:endParaRPr b="1" sz="2600">
                        <a:solidFill>
                          <a:srgbClr val="434343"/>
                        </a:solidFill>
                        <a:latin typeface="Google Sans"/>
                        <a:ea typeface="Google Sans"/>
                        <a:cs typeface="Google Sans"/>
                        <a:sym typeface="Google Sans"/>
                      </a:endParaRPr>
                    </a:p>
                  </a:txBody>
                  <a:tcPr marT="91425" marB="91425" marR="182850" marL="182850"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2857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9D9D9"/>
                    </a:solidFill>
                  </a:tcPr>
                </a:tc>
              </a:tr>
              <a:tr h="804975">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Type</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NoSQL document</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B6D7A8"/>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NoSQL </a:t>
                      </a:r>
                      <a:br>
                        <a:rPr lang="en" sz="2400">
                          <a:solidFill>
                            <a:srgbClr val="434343"/>
                          </a:solidFill>
                          <a:latin typeface="Roboto"/>
                          <a:ea typeface="Roboto"/>
                          <a:cs typeface="Roboto"/>
                          <a:sym typeface="Roboto"/>
                        </a:rPr>
                      </a:br>
                      <a:r>
                        <a:rPr lang="en" sz="2400">
                          <a:solidFill>
                            <a:srgbClr val="434343"/>
                          </a:solidFill>
                          <a:latin typeface="Roboto"/>
                          <a:ea typeface="Roboto"/>
                          <a:cs typeface="Roboto"/>
                          <a:sym typeface="Roboto"/>
                        </a:rPr>
                        <a:t>wide column</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B6D7A8"/>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Blobstore</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EA9999"/>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Relational SQL for OLTP</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9FC5E8"/>
                    </a:solidFill>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Relational SQL for OLTP</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9FC5E8"/>
                    </a:solidFill>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Relational SQL for OLAP</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9FC5E8"/>
                    </a:solidFill>
                  </a:tcPr>
                </a:tc>
              </a:tr>
              <a:tr h="1874550">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Best for </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Storing, syncing, and querying data</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“Flat” data, Heavy read/write, events, analytical data</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Structured and unstructured binary or object data</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Clr>
                          <a:srgbClr val="3B83F3"/>
                        </a:buClr>
                        <a:buSzPts val="2200"/>
                        <a:buFont typeface="Arial"/>
                        <a:buNone/>
                      </a:pPr>
                      <a:r>
                        <a:rPr lang="en" sz="2400">
                          <a:solidFill>
                            <a:srgbClr val="434343"/>
                          </a:solidFill>
                          <a:latin typeface="Roboto"/>
                          <a:ea typeface="Roboto"/>
                          <a:cs typeface="Roboto"/>
                          <a:sym typeface="Roboto"/>
                        </a:rPr>
                        <a:t>Web frameworks,</a:t>
                      </a:r>
                      <a:endParaRPr sz="2400">
                        <a:solidFill>
                          <a:srgbClr val="434343"/>
                        </a:solidFill>
                        <a:latin typeface="Roboto"/>
                        <a:ea typeface="Roboto"/>
                        <a:cs typeface="Roboto"/>
                        <a:sym typeface="Roboto"/>
                      </a:endParaRPr>
                    </a:p>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existing applications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Large-scale database applications (&gt; ~2 TB)</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Interactive querying, offline analytics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9D9D9"/>
                    </a:solidFill>
                  </a:tcPr>
                </a:tc>
              </a:tr>
              <a:tr h="1607150">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Use cases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Mobile, web, and server development</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AdTech, Financial and IoT data</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Images, large media files, backups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User credentials, customer orders</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Whenever high I/O, global consistency is needed</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rgbClr val="434343"/>
                          </a:solidFill>
                          <a:latin typeface="Roboto"/>
                          <a:ea typeface="Roboto"/>
                          <a:cs typeface="Roboto"/>
                          <a:sym typeface="Roboto"/>
                        </a:rPr>
                        <a:t>Data warehousing</a:t>
                      </a:r>
                      <a:endParaRPr sz="2400">
                        <a:solidFill>
                          <a:srgbClr val="434343"/>
                        </a:solidFill>
                        <a:latin typeface="Roboto"/>
                        <a:ea typeface="Roboto"/>
                        <a:cs typeface="Roboto"/>
                        <a:sym typeface="Roboto"/>
                      </a:endParaRPr>
                    </a:p>
                  </a:txBody>
                  <a:tcPr marT="182850" marB="182850"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4" name="Shape 454"/>
        <p:cNvGrpSpPr/>
        <p:nvPr/>
      </p:nvGrpSpPr>
      <p:grpSpPr>
        <a:xfrm>
          <a:off x="0" y="0"/>
          <a:ext cx="0" cy="0"/>
          <a:chOff x="0" y="0"/>
          <a:chExt cx="0" cy="0"/>
        </a:xfrm>
      </p:grpSpPr>
      <p:sp>
        <p:nvSpPr>
          <p:cNvPr id="455" name="Google Shape;455;p75"/>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a:t>
            </a:r>
            <a:endParaRPr/>
          </a:p>
          <a:p>
            <a:pPr indent="0" lvl="0" marL="0" rtl="0" algn="l">
              <a:spcBef>
                <a:spcPts val="2900"/>
              </a:spcBef>
              <a:spcAft>
                <a:spcPts val="0"/>
              </a:spcAft>
              <a:buNone/>
            </a:pPr>
            <a:r>
              <a:rPr lang="en"/>
              <a:t>Cloud Bigtable</a:t>
            </a:r>
            <a:endParaRPr/>
          </a:p>
          <a:p>
            <a:pPr indent="0" lvl="0" marL="0" rtl="0" algn="l">
              <a:spcBef>
                <a:spcPts val="2900"/>
              </a:spcBef>
              <a:spcAft>
                <a:spcPts val="0"/>
              </a:spcAft>
              <a:buNone/>
            </a:pPr>
            <a:r>
              <a:rPr lang="en"/>
              <a:t>Cloud SQL and Cloud Spanner</a:t>
            </a:r>
            <a:endParaRPr/>
          </a:p>
          <a:p>
            <a:pPr indent="0" lvl="0" marL="0" rtl="0" algn="l">
              <a:spcBef>
                <a:spcPts val="2900"/>
              </a:spcBef>
              <a:spcAft>
                <a:spcPts val="0"/>
              </a:spcAft>
              <a:buNone/>
            </a:pPr>
            <a:r>
              <a:rPr lang="en"/>
              <a:t>Firestore</a:t>
            </a:r>
            <a:endParaRPr/>
          </a:p>
          <a:p>
            <a:pPr indent="0" lvl="0" marL="0" rtl="0" algn="l">
              <a:spcBef>
                <a:spcPts val="2900"/>
              </a:spcBef>
              <a:spcAft>
                <a:spcPts val="0"/>
              </a:spcAft>
              <a:buNone/>
            </a:pPr>
            <a:r>
              <a:rPr lang="en"/>
              <a:t>Comparing Storage Options</a:t>
            </a:r>
            <a:endParaRPr/>
          </a:p>
          <a:p>
            <a:pPr indent="0" lvl="0" marL="0" rtl="0" algn="l">
              <a:spcBef>
                <a:spcPts val="2900"/>
              </a:spcBef>
              <a:spcAft>
                <a:spcPts val="0"/>
              </a:spcAft>
              <a:buNone/>
            </a:pPr>
            <a:r>
              <a:rPr lang="en">
                <a:solidFill>
                  <a:schemeClr val="accent2"/>
                </a:solidFill>
              </a:rPr>
              <a:t>Quiz and Lab</a:t>
            </a:r>
            <a:endParaRPr>
              <a:solidFill>
                <a:schemeClr val="accent2"/>
              </a:solidFill>
            </a:endParaRPr>
          </a:p>
          <a:p>
            <a:pPr indent="0" lvl="0" marL="0" rtl="0" algn="l">
              <a:spcBef>
                <a:spcPts val="2900"/>
              </a:spcBef>
              <a:spcAft>
                <a:spcPts val="2900"/>
              </a:spcAft>
              <a:buNone/>
            </a:pPr>
            <a:r>
              <a:rPr lang="en"/>
              <a:t>Resources</a:t>
            </a:r>
            <a:endParaRPr/>
          </a:p>
        </p:txBody>
      </p:sp>
      <p:sp>
        <p:nvSpPr>
          <p:cNvPr id="456" name="Google Shape;456;p75"/>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62" name="Google Shape;462;p76"/>
          <p:cNvGraphicFramePr/>
          <p:nvPr/>
        </p:nvGraphicFramePr>
        <p:xfrm>
          <a:off x="1746504" y="2432304"/>
          <a:ext cx="3000000" cy="3000000"/>
        </p:xfrm>
        <a:graphic>
          <a:graphicData uri="http://schemas.openxmlformats.org/drawingml/2006/table">
            <a:tbl>
              <a:tblPr>
                <a:noFill/>
                <a:tableStyleId>{ABD99972-EA26-4BD3-A416-EF1DA1A94D2D}</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Your application transcodes large video files. Which storage service should you consider first?</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63" name="Google Shape;463;p76"/>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69" name="Google Shape;469;p77"/>
          <p:cNvGraphicFramePr/>
          <p:nvPr/>
        </p:nvGraphicFramePr>
        <p:xfrm>
          <a:off x="1746504" y="2432304"/>
          <a:ext cx="3000000" cy="3000000"/>
        </p:xfrm>
        <a:graphic>
          <a:graphicData uri="http://schemas.openxmlformats.org/drawingml/2006/table">
            <a:tbl>
              <a:tblPr>
                <a:noFill/>
                <a:tableStyleId>{ABD99972-EA26-4BD3-A416-EF1DA1A94D2D}</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Your application transcodes large video files. Which storage service should you consider first?</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00000"/>
                        </a:lnSpc>
                        <a:spcBef>
                          <a:spcPts val="0"/>
                        </a:spcBef>
                        <a:spcAft>
                          <a:spcPts val="0"/>
                        </a:spcAft>
                        <a:buNone/>
                      </a:pPr>
                      <a:r>
                        <a:rPr lang="en" sz="2800">
                          <a:solidFill>
                            <a:schemeClr val="accent2"/>
                          </a:solidFill>
                          <a:latin typeface="Roboto"/>
                          <a:ea typeface="Roboto"/>
                          <a:cs typeface="Roboto"/>
                          <a:sym typeface="Roboto"/>
                        </a:rPr>
                        <a:t>Cloud Storage</a:t>
                      </a:r>
                      <a:endParaRPr sz="2800">
                        <a:solidFill>
                          <a:schemeClr val="accent2"/>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70" name="Google Shape;470;p7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76" name="Google Shape;476;p78"/>
          <p:cNvGraphicFramePr/>
          <p:nvPr/>
        </p:nvGraphicFramePr>
        <p:xfrm>
          <a:off x="1746504" y="2432304"/>
          <a:ext cx="3000000" cy="3000000"/>
        </p:xfrm>
        <a:graphic>
          <a:graphicData uri="http://schemas.openxmlformats.org/drawingml/2006/table">
            <a:tbl>
              <a:tblPr>
                <a:noFill/>
                <a:tableStyleId>{ABD99972-EA26-4BD3-A416-EF1DA1A94D2D}</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You stream huge amounts of data from devices with sensors. Which storage service should you consider first?</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77" name="Google Shape;477;p7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9"/>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83" name="Google Shape;483;p79"/>
          <p:cNvGraphicFramePr/>
          <p:nvPr/>
        </p:nvGraphicFramePr>
        <p:xfrm>
          <a:off x="1746504" y="2432304"/>
          <a:ext cx="3000000" cy="3000000"/>
        </p:xfrm>
        <a:graphic>
          <a:graphicData uri="http://schemas.openxmlformats.org/drawingml/2006/table">
            <a:tbl>
              <a:tblPr>
                <a:noFill/>
                <a:tableStyleId>{ABD99972-EA26-4BD3-A416-EF1DA1A94D2D}</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You stream huge amounts of data from devices with sensors. Which storage service should you consider first?</a:t>
                      </a:r>
                      <a:endParaRPr sz="2800">
                        <a:solidFill>
                          <a:schemeClr val="lt1"/>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15000"/>
                        </a:lnSpc>
                        <a:spcBef>
                          <a:spcPts val="0"/>
                        </a:spcBef>
                        <a:spcAft>
                          <a:spcPts val="0"/>
                        </a:spcAft>
                        <a:buNone/>
                      </a:pPr>
                      <a:r>
                        <a:rPr lang="en" sz="2800">
                          <a:solidFill>
                            <a:schemeClr val="accent2"/>
                          </a:solidFill>
                          <a:latin typeface="Roboto"/>
                          <a:ea typeface="Roboto"/>
                          <a:cs typeface="Roboto"/>
                          <a:sym typeface="Roboto"/>
                        </a:rPr>
                        <a:t>Cloud Bigtable</a:t>
                      </a:r>
                      <a:endParaRPr sz="2800">
                        <a:solidFill>
                          <a:schemeClr val="accent2"/>
                        </a:solidFill>
                        <a:latin typeface="Roboto"/>
                        <a:ea typeface="Roboto"/>
                        <a:cs typeface="Roboto"/>
                        <a:sym typeface="Roboto"/>
                      </a:endParaRPr>
                    </a:p>
                  </a:txBody>
                  <a:tcPr marT="182875" marB="18287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84" name="Google Shape;484;p7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0"/>
          <p:cNvSpPr txBox="1"/>
          <p:nvPr>
            <p:ph idx="1" type="subTitle"/>
          </p:nvPr>
        </p:nvSpPr>
        <p:spPr>
          <a:xfrm>
            <a:off x="1724150" y="5169125"/>
            <a:ext cx="7428900" cy="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Cloud Storage and Cloud SQL</a:t>
            </a:r>
            <a:endParaRPr/>
          </a:p>
          <a:p>
            <a:pPr indent="0" lvl="0" marL="0" rtl="0" algn="l">
              <a:spcBef>
                <a:spcPts val="0"/>
              </a:spcBef>
              <a:spcAft>
                <a:spcPts val="0"/>
              </a:spcAft>
              <a:buNone/>
            </a:pPr>
            <a:r>
              <a:t/>
            </a:r>
            <a:endParaRPr/>
          </a:p>
        </p:txBody>
      </p:sp>
      <p:sp>
        <p:nvSpPr>
          <p:cNvPr id="490" name="Google Shape;490;p80"/>
          <p:cNvSpPr txBox="1"/>
          <p:nvPr/>
        </p:nvSpPr>
        <p:spPr>
          <a:xfrm>
            <a:off x="1724150" y="6816650"/>
            <a:ext cx="46224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Roboto"/>
                <a:ea typeface="Roboto"/>
                <a:cs typeface="Roboto"/>
                <a:sym typeface="Roboto"/>
              </a:rPr>
              <a:t>Duration: 50 minutes</a:t>
            </a:r>
            <a:endParaRPr sz="2800">
              <a:solidFill>
                <a:schemeClr val="lt1"/>
              </a:solidFill>
              <a:latin typeface="Roboto"/>
              <a:ea typeface="Roboto"/>
              <a:cs typeface="Roboto"/>
              <a:sym typeface="Roboto"/>
            </a:endParaRPr>
          </a:p>
        </p:txBody>
      </p:sp>
      <p:sp>
        <p:nvSpPr>
          <p:cNvPr id="491" name="Google Shape;491;p80"/>
          <p:cNvSpPr txBox="1"/>
          <p:nvPr>
            <p:ph type="title"/>
          </p:nvPr>
        </p:nvSpPr>
        <p:spPr>
          <a:xfrm>
            <a:off x="1672475" y="41484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Intro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5" name="Shape 495"/>
        <p:cNvGrpSpPr/>
        <p:nvPr/>
      </p:nvGrpSpPr>
      <p:grpSpPr>
        <a:xfrm>
          <a:off x="0" y="0"/>
          <a:ext cx="0" cy="0"/>
          <a:chOff x="0" y="0"/>
          <a:chExt cx="0" cy="0"/>
        </a:xfrm>
      </p:grpSpPr>
      <p:sp>
        <p:nvSpPr>
          <p:cNvPr id="496" name="Google Shape;496;p81"/>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a:t>
            </a:r>
            <a:endParaRPr/>
          </a:p>
          <a:p>
            <a:pPr indent="0" lvl="0" marL="0" rtl="0" algn="l">
              <a:spcBef>
                <a:spcPts val="2900"/>
              </a:spcBef>
              <a:spcAft>
                <a:spcPts val="0"/>
              </a:spcAft>
              <a:buNone/>
            </a:pPr>
            <a:r>
              <a:rPr lang="en"/>
              <a:t>Cloud Bigtable</a:t>
            </a:r>
            <a:endParaRPr/>
          </a:p>
          <a:p>
            <a:pPr indent="0" lvl="0" marL="0" rtl="0" algn="l">
              <a:spcBef>
                <a:spcPts val="2900"/>
              </a:spcBef>
              <a:spcAft>
                <a:spcPts val="0"/>
              </a:spcAft>
              <a:buNone/>
            </a:pPr>
            <a:r>
              <a:rPr lang="en"/>
              <a:t>Cloud SQL and Cloud Spanner</a:t>
            </a:r>
            <a:endParaRPr/>
          </a:p>
          <a:p>
            <a:pPr indent="0" lvl="0" marL="0" rtl="0" algn="l">
              <a:spcBef>
                <a:spcPts val="2900"/>
              </a:spcBef>
              <a:spcAft>
                <a:spcPts val="0"/>
              </a:spcAft>
              <a:buNone/>
            </a:pPr>
            <a:r>
              <a:rPr lang="en"/>
              <a:t>Firestore</a:t>
            </a:r>
            <a:endParaRPr/>
          </a:p>
          <a:p>
            <a:pPr indent="0" lvl="0" marL="0" rtl="0" algn="l">
              <a:spcBef>
                <a:spcPts val="2900"/>
              </a:spcBef>
              <a:spcAft>
                <a:spcPts val="0"/>
              </a:spcAft>
              <a:buNone/>
            </a:pPr>
            <a:r>
              <a:rPr lang="en"/>
              <a:t>Comparing Storage Options</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solidFill>
                  <a:schemeClr val="accent2"/>
                </a:solidFill>
              </a:rPr>
              <a:t>Resources</a:t>
            </a:r>
            <a:endParaRPr>
              <a:solidFill>
                <a:schemeClr val="accent2"/>
              </a:solidFill>
            </a:endParaRPr>
          </a:p>
        </p:txBody>
      </p:sp>
      <p:sp>
        <p:nvSpPr>
          <p:cNvPr id="497" name="Google Shape;497;p81"/>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3" name="Shape 263"/>
        <p:cNvGrpSpPr/>
        <p:nvPr/>
      </p:nvGrpSpPr>
      <p:grpSpPr>
        <a:xfrm>
          <a:off x="0" y="0"/>
          <a:ext cx="0" cy="0"/>
          <a:chOff x="0" y="0"/>
          <a:chExt cx="0" cy="0"/>
        </a:xfrm>
      </p:grpSpPr>
      <p:sp>
        <p:nvSpPr>
          <p:cNvPr id="264" name="Google Shape;264;p55"/>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Cloud Storage</a:t>
            </a:r>
            <a:endParaRPr>
              <a:solidFill>
                <a:schemeClr val="accent2"/>
              </a:solidFill>
            </a:endParaRPr>
          </a:p>
          <a:p>
            <a:pPr indent="0" lvl="0" marL="0" rtl="0" algn="l">
              <a:spcBef>
                <a:spcPts val="2900"/>
              </a:spcBef>
              <a:spcAft>
                <a:spcPts val="0"/>
              </a:spcAft>
              <a:buNone/>
            </a:pPr>
            <a:r>
              <a:rPr lang="en"/>
              <a:t>Cloud Bigtable</a:t>
            </a:r>
            <a:endParaRPr/>
          </a:p>
          <a:p>
            <a:pPr indent="0" lvl="0" marL="0" rtl="0" algn="l">
              <a:spcBef>
                <a:spcPts val="2900"/>
              </a:spcBef>
              <a:spcAft>
                <a:spcPts val="0"/>
              </a:spcAft>
              <a:buNone/>
            </a:pPr>
            <a:r>
              <a:rPr lang="en"/>
              <a:t>Cloud SQL and Cloud Spanner</a:t>
            </a:r>
            <a:endParaRPr/>
          </a:p>
          <a:p>
            <a:pPr indent="0" lvl="0" marL="0" rtl="0" algn="l">
              <a:spcBef>
                <a:spcPts val="2900"/>
              </a:spcBef>
              <a:spcAft>
                <a:spcPts val="0"/>
              </a:spcAft>
              <a:buNone/>
            </a:pPr>
            <a:r>
              <a:rPr lang="en"/>
              <a:t>Firestore</a:t>
            </a:r>
            <a:endParaRPr/>
          </a:p>
          <a:p>
            <a:pPr indent="0" lvl="0" marL="0" rtl="0" algn="l">
              <a:spcBef>
                <a:spcPts val="2900"/>
              </a:spcBef>
              <a:spcAft>
                <a:spcPts val="0"/>
              </a:spcAft>
              <a:buNone/>
            </a:pPr>
            <a:r>
              <a:rPr lang="en"/>
              <a:t>Comparing Storage Options</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265" name="Google Shape;265;p55"/>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2"/>
          <p:cNvSpPr txBox="1"/>
          <p:nvPr/>
        </p:nvSpPr>
        <p:spPr>
          <a:xfrm>
            <a:off x="1746504" y="2432304"/>
            <a:ext cx="15358200" cy="35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solidFill>
                  <a:srgbClr val="434343"/>
                </a:solidFill>
                <a:latin typeface="Roboto"/>
                <a:ea typeface="Roboto"/>
                <a:cs typeface="Roboto"/>
                <a:sym typeface="Roboto"/>
              </a:rPr>
              <a:t>Overview of Cloud Storage </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rPr>
              <a:t>https://cloud.google.com/storage/</a:t>
            </a:r>
            <a:endParaRPr sz="2800" u="sng">
              <a:solidFill>
                <a:srgbClr val="4285F4"/>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rgbClr val="434343"/>
                </a:solidFill>
                <a:latin typeface="Roboto"/>
                <a:ea typeface="Roboto"/>
                <a:cs typeface="Roboto"/>
                <a:sym typeface="Roboto"/>
              </a:rPr>
              <a:t>Getting started with Cloud SQL</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rPr>
              <a:t>https://cloud.google.com/sql/docs/quickstart</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rgbClr val="434343"/>
                </a:solidFill>
                <a:latin typeface="Roboto"/>
                <a:ea typeface="Roboto"/>
                <a:cs typeface="Roboto"/>
                <a:sym typeface="Roboto"/>
              </a:rPr>
              <a:t>Cloud Bigtable</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3">
                  <a:extLst>
                    <a:ext uri="{A12FA001-AC4F-418D-AE19-62706E023703}">
                      <ahyp:hlinkClr val="tx"/>
                    </a:ext>
                  </a:extLst>
                </a:hlinkClick>
              </a:rPr>
              <a:t>https://cloud.google.com/stackdriver/docs/</a:t>
            </a:r>
            <a:r>
              <a:rPr lang="en" sz="2800">
                <a:solidFill>
                  <a:srgbClr val="757575"/>
                </a:solidFill>
                <a:latin typeface="Roboto"/>
                <a:ea typeface="Roboto"/>
                <a:cs typeface="Roboto"/>
                <a:sym typeface="Roboto"/>
              </a:rPr>
              <a:t>  </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rgbClr val="434343"/>
                </a:solidFill>
                <a:latin typeface="Roboto"/>
                <a:ea typeface="Roboto"/>
                <a:cs typeface="Roboto"/>
                <a:sym typeface="Roboto"/>
              </a:rPr>
              <a:t>Cloud Spanner</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4">
                  <a:extLst>
                    <a:ext uri="{A12FA001-AC4F-418D-AE19-62706E023703}">
                      <ahyp:hlinkClr val="tx"/>
                    </a:ext>
                  </a:extLst>
                </a:hlinkClick>
              </a:rPr>
              <a:t>https://cloud.google.com/spanner/docs/</a:t>
            </a:r>
            <a:r>
              <a:rPr lang="en" sz="2800" u="sng">
                <a:solidFill>
                  <a:srgbClr val="4285F4"/>
                </a:solidFill>
                <a:latin typeface="Roboto"/>
                <a:ea typeface="Roboto"/>
                <a:cs typeface="Roboto"/>
                <a:sym typeface="Roboto"/>
              </a:rPr>
              <a:t> </a:t>
            </a:r>
            <a:r>
              <a:rPr lang="en" sz="2800">
                <a:solidFill>
                  <a:srgbClr val="757575"/>
                </a:solidFill>
                <a:latin typeface="Roboto"/>
                <a:ea typeface="Roboto"/>
                <a:cs typeface="Roboto"/>
                <a:sym typeface="Roboto"/>
              </a:rPr>
              <a:t> </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rgbClr val="434343"/>
                </a:solidFill>
                <a:latin typeface="Roboto"/>
                <a:ea typeface="Roboto"/>
                <a:cs typeface="Roboto"/>
                <a:sym typeface="Roboto"/>
              </a:rPr>
              <a:t>Firestore</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5">
                  <a:extLst>
                    <a:ext uri="{A12FA001-AC4F-418D-AE19-62706E023703}">
                      <ahyp:hlinkClr val="tx"/>
                    </a:ext>
                  </a:extLst>
                </a:hlinkClick>
              </a:rPr>
              <a:t>https://firebase.google.com/docs/firestore</a:t>
            </a:r>
            <a:r>
              <a:rPr lang="en" sz="2800" u="sng">
                <a:solidFill>
                  <a:srgbClr val="4285F4"/>
                </a:solidFill>
                <a:latin typeface="Roboto"/>
                <a:ea typeface="Roboto"/>
                <a:cs typeface="Roboto"/>
                <a:sym typeface="Roboto"/>
              </a:rPr>
              <a:t> </a:t>
            </a:r>
            <a:endParaRPr sz="2800">
              <a:solidFill>
                <a:srgbClr val="4285F4"/>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2000"/>
              </a:spcAft>
              <a:buNone/>
            </a:pPr>
            <a:r>
              <a:t/>
            </a:r>
            <a:endParaRPr sz="2800">
              <a:solidFill>
                <a:srgbClr val="757575"/>
              </a:solidFill>
              <a:latin typeface="Roboto"/>
              <a:ea typeface="Roboto"/>
              <a:cs typeface="Roboto"/>
              <a:sym typeface="Roboto"/>
            </a:endParaRPr>
          </a:p>
        </p:txBody>
      </p:sp>
      <p:sp>
        <p:nvSpPr>
          <p:cNvPr id="503" name="Google Shape;503;p8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6"/>
          <p:cNvSpPr txBox="1"/>
          <p:nvPr>
            <p:ph idx="1" type="body"/>
          </p:nvPr>
        </p:nvSpPr>
        <p:spPr>
          <a:xfrm>
            <a:off x="1746504" y="2432304"/>
            <a:ext cx="7315200" cy="5706300"/>
          </a:xfrm>
          <a:prstGeom prst="rect">
            <a:avLst/>
          </a:prstGeom>
          <a:noFill/>
          <a:ln>
            <a:noFill/>
          </a:ln>
        </p:spPr>
        <p:txBody>
          <a:bodyPr anchorCtr="0" anchor="t" bIns="91425" lIns="91425" spcFirstLastPara="1" rIns="91425" wrap="square" tIns="91425">
            <a:noAutofit/>
          </a:bodyPr>
          <a:lstStyle/>
          <a:p>
            <a:pPr indent="-452119" lvl="0" marL="54864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High performance, internet-scale.</a:t>
            </a:r>
            <a:endParaRPr sz="2800">
              <a:solidFill>
                <a:schemeClr val="lt1"/>
              </a:solidFill>
              <a:latin typeface="Roboto"/>
              <a:ea typeface="Roboto"/>
              <a:cs typeface="Roboto"/>
              <a:sym typeface="Roboto"/>
            </a:endParaRPr>
          </a:p>
          <a:p>
            <a:pPr indent="-452119" lvl="1" marL="118872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Simple administration.</a:t>
            </a:r>
            <a:endParaRPr sz="2800">
              <a:solidFill>
                <a:schemeClr val="lt1"/>
              </a:solidFill>
              <a:latin typeface="Roboto"/>
              <a:ea typeface="Roboto"/>
              <a:cs typeface="Roboto"/>
              <a:sym typeface="Roboto"/>
            </a:endParaRPr>
          </a:p>
          <a:p>
            <a:pPr indent="-452119" lvl="0" marL="54864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Does not require capacity management.</a:t>
            </a:r>
            <a:endParaRPr sz="2800">
              <a:solidFill>
                <a:schemeClr val="lt1"/>
              </a:solidFill>
              <a:latin typeface="Roboto"/>
              <a:ea typeface="Roboto"/>
              <a:cs typeface="Roboto"/>
              <a:sym typeface="Roboto"/>
            </a:endParaRPr>
          </a:p>
          <a:p>
            <a:pPr indent="-452119" lvl="0" marL="54864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Data encryption at rest.</a:t>
            </a:r>
            <a:endParaRPr sz="2800">
              <a:solidFill>
                <a:schemeClr val="lt1"/>
              </a:solidFill>
              <a:latin typeface="Roboto"/>
              <a:ea typeface="Roboto"/>
              <a:cs typeface="Roboto"/>
              <a:sym typeface="Roboto"/>
            </a:endParaRPr>
          </a:p>
          <a:p>
            <a:pPr indent="-452119" lvl="0" marL="54864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Data encryption in transit by default from Google to endpoint.</a:t>
            </a:r>
            <a:endParaRPr sz="2800">
              <a:solidFill>
                <a:schemeClr val="lt1"/>
              </a:solidFill>
              <a:latin typeface="Roboto"/>
              <a:ea typeface="Roboto"/>
              <a:cs typeface="Roboto"/>
              <a:sym typeface="Roboto"/>
            </a:endParaRPr>
          </a:p>
          <a:p>
            <a:pPr indent="-452119" lvl="0" marL="548640" rtl="0" algn="l">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Online and offline import services are available.</a:t>
            </a:r>
            <a:endParaRPr sz="2800">
              <a:solidFill>
                <a:schemeClr val="lt1"/>
              </a:solidFill>
              <a:latin typeface="Roboto"/>
              <a:ea typeface="Roboto"/>
              <a:cs typeface="Roboto"/>
              <a:sym typeface="Roboto"/>
            </a:endParaRPr>
          </a:p>
        </p:txBody>
      </p:sp>
      <p:sp>
        <p:nvSpPr>
          <p:cNvPr id="271" name="Google Shape;271;p56"/>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 is binary large-object storage</a:t>
            </a:r>
            <a:endParaRPr/>
          </a:p>
        </p:txBody>
      </p:sp>
      <p:pic>
        <p:nvPicPr>
          <p:cNvPr id="272" name="Google Shape;272;p56"/>
          <p:cNvPicPr preferRelativeResize="0"/>
          <p:nvPr/>
        </p:nvPicPr>
        <p:blipFill rotWithShape="1">
          <a:blip r:embed="rId3">
            <a:alphaModFix/>
          </a:blip>
          <a:srcRect b="5626" l="0" r="0" t="5626"/>
          <a:stretch/>
        </p:blipFill>
        <p:spPr>
          <a:xfrm>
            <a:off x="11338560" y="2743200"/>
            <a:ext cx="5178248" cy="4595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graphicFrame>
        <p:nvGraphicFramePr>
          <p:cNvPr id="277" name="Google Shape;277;p57"/>
          <p:cNvGraphicFramePr/>
          <p:nvPr/>
        </p:nvGraphicFramePr>
        <p:xfrm>
          <a:off x="1981200" y="2481125"/>
          <a:ext cx="3000000" cy="3000000"/>
        </p:xfrm>
        <a:graphic>
          <a:graphicData uri="http://schemas.openxmlformats.org/drawingml/2006/table">
            <a:tbl>
              <a:tblPr>
                <a:noFill/>
                <a:tableStyleId>{ABD99972-EA26-4BD3-A416-EF1DA1A94D2D}</a:tableStyleId>
              </a:tblPr>
              <a:tblGrid>
                <a:gridCol w="6340575"/>
                <a:gridCol w="6340575"/>
              </a:tblGrid>
              <a:tr h="637675">
                <a:tc>
                  <a:txBody>
                    <a:bodyPr/>
                    <a:lstStyle/>
                    <a:p>
                      <a:pPr indent="0" lvl="0" marL="0" rtl="0" algn="ctr">
                        <a:lnSpc>
                          <a:spcPct val="100000"/>
                        </a:lnSpc>
                        <a:spcBef>
                          <a:spcPts val="0"/>
                        </a:spcBef>
                        <a:spcAft>
                          <a:spcPts val="0"/>
                        </a:spcAft>
                        <a:buNone/>
                      </a:pPr>
                      <a:r>
                        <a:rPr b="1" lang="en" sz="2800">
                          <a:solidFill>
                            <a:srgbClr val="FFFFFF"/>
                          </a:solidFill>
                          <a:latin typeface="Roboto"/>
                          <a:ea typeface="Roboto"/>
                          <a:cs typeface="Roboto"/>
                          <a:sym typeface="Roboto"/>
                        </a:rPr>
                        <a:t>Bucket attributes</a:t>
                      </a:r>
                      <a:endParaRPr b="1" sz="2800">
                        <a:solidFill>
                          <a:srgbClr val="FFFFFF"/>
                        </a:solidFill>
                        <a:latin typeface="Roboto"/>
                        <a:ea typeface="Roboto"/>
                        <a:cs typeface="Roboto"/>
                        <a:sym typeface="Roboto"/>
                      </a:endParaRPr>
                    </a:p>
                  </a:txBody>
                  <a:tcPr marT="182875" marB="182875" marR="91425" marL="91425" anchor="ctr">
                    <a:lnL cap="flat" cmpd="sng" w="9525">
                      <a:solidFill>
                        <a:srgbClr val="666666"/>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9525">
                      <a:solidFill>
                        <a:srgbClr val="666666"/>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chemeClr val="accent2"/>
                    </a:solidFill>
                  </a:tcPr>
                </a:tc>
                <a:tc>
                  <a:txBody>
                    <a:bodyPr/>
                    <a:lstStyle/>
                    <a:p>
                      <a:pPr indent="0" lvl="0" marL="0" rtl="0" algn="ctr">
                        <a:lnSpc>
                          <a:spcPct val="100000"/>
                        </a:lnSpc>
                        <a:spcBef>
                          <a:spcPts val="0"/>
                        </a:spcBef>
                        <a:spcAft>
                          <a:spcPts val="0"/>
                        </a:spcAft>
                        <a:buNone/>
                      </a:pPr>
                      <a:r>
                        <a:rPr b="1" lang="en" sz="2800">
                          <a:solidFill>
                            <a:srgbClr val="FFFFFF"/>
                          </a:solidFill>
                          <a:latin typeface="Roboto"/>
                          <a:ea typeface="Roboto"/>
                          <a:cs typeface="Roboto"/>
                          <a:sym typeface="Roboto"/>
                        </a:rPr>
                        <a:t>Bucket contents</a:t>
                      </a:r>
                      <a:endParaRPr b="1" sz="2800">
                        <a:solidFill>
                          <a:srgbClr val="FFFFFF"/>
                        </a:solidFill>
                        <a:latin typeface="Roboto"/>
                        <a:ea typeface="Roboto"/>
                        <a:cs typeface="Roboto"/>
                        <a:sym typeface="Roboto"/>
                      </a:endParaRPr>
                    </a:p>
                  </a:txBody>
                  <a:tcPr marT="182875" marB="182875" marR="91425" marL="91425" anchor="ctr">
                    <a:lnL cap="flat" cmpd="sng" w="19050">
                      <a:solidFill>
                        <a:srgbClr val="B7B7B7">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666666"/>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chemeClr val="accent2"/>
                    </a:solidFill>
                  </a:tcPr>
                </a:tc>
              </a:tr>
              <a:tr h="637675">
                <a:tc>
                  <a:txBody>
                    <a:bodyPr/>
                    <a:lstStyle/>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Globally unique name</a:t>
                      </a:r>
                      <a:endParaRPr sz="2800">
                        <a:solidFill>
                          <a:schemeClr val="lt1"/>
                        </a:solidFill>
                        <a:latin typeface="Roboto"/>
                        <a:ea typeface="Roboto"/>
                        <a:cs typeface="Roboto"/>
                        <a:sym typeface="Roboto"/>
                      </a:endParaRPr>
                    </a:p>
                  </a:txBody>
                  <a:tcPr marT="182875" marB="182875" marR="91425" marL="91425" anchor="ctr">
                    <a:lnL cap="flat" cmpd="sng" w="9525">
                      <a:solidFill>
                        <a:srgbClr val="666666"/>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Files (in a flat namespace)</a:t>
                      </a:r>
                      <a:endParaRPr sz="2800">
                        <a:solidFill>
                          <a:schemeClr val="lt1"/>
                        </a:solidFill>
                        <a:latin typeface="Roboto"/>
                        <a:ea typeface="Roboto"/>
                        <a:cs typeface="Roboto"/>
                        <a:sym typeface="Roboto"/>
                      </a:endParaRPr>
                    </a:p>
                  </a:txBody>
                  <a:tcPr marT="182875" marB="182875" marR="91425" marL="91425" anchor="ctr">
                    <a:lnL cap="flat" cmpd="sng" w="19050">
                      <a:solidFill>
                        <a:srgbClr val="B7B7B7">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3F3F3"/>
                    </a:solidFill>
                  </a:tcPr>
                </a:tc>
              </a:tr>
              <a:tr h="637675">
                <a:tc>
                  <a:txBody>
                    <a:bodyPr/>
                    <a:lstStyle/>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Storage class</a:t>
                      </a:r>
                      <a:endParaRPr sz="2800">
                        <a:solidFill>
                          <a:schemeClr val="lt1"/>
                        </a:solidFill>
                        <a:latin typeface="Roboto"/>
                        <a:ea typeface="Roboto"/>
                        <a:cs typeface="Roboto"/>
                        <a:sym typeface="Roboto"/>
                      </a:endParaRPr>
                    </a:p>
                  </a:txBody>
                  <a:tcPr marT="182875" marB="182875" marR="91425" marL="91425" anchor="ctr">
                    <a:lnL cap="flat" cmpd="sng" w="9525">
                      <a:solidFill>
                        <a:srgbClr val="666666"/>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nchor="ctr">
                    <a:lnL cap="flat" cmpd="sng" w="19050">
                      <a:solidFill>
                        <a:srgbClr val="B7B7B7">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FFFFF"/>
                    </a:solidFill>
                  </a:tcPr>
                </a:tc>
              </a:tr>
              <a:tr h="637675">
                <a:tc>
                  <a:txBody>
                    <a:bodyPr/>
                    <a:lstStyle/>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Location</a:t>
                      </a:r>
                      <a:endParaRPr sz="2800">
                        <a:solidFill>
                          <a:schemeClr val="lt1"/>
                        </a:solidFill>
                        <a:latin typeface="Roboto"/>
                        <a:ea typeface="Roboto"/>
                        <a:cs typeface="Roboto"/>
                        <a:sym typeface="Roboto"/>
                      </a:endParaRPr>
                    </a:p>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(multi-region, dual-region, or region)</a:t>
                      </a:r>
                      <a:endParaRPr sz="2800">
                        <a:solidFill>
                          <a:schemeClr val="lt1"/>
                        </a:solidFill>
                        <a:latin typeface="Roboto"/>
                        <a:ea typeface="Roboto"/>
                        <a:cs typeface="Roboto"/>
                        <a:sym typeface="Roboto"/>
                      </a:endParaRPr>
                    </a:p>
                  </a:txBody>
                  <a:tcPr marT="182875" marB="182875" marR="91425" marL="91425" anchor="ctr">
                    <a:lnL cap="flat" cmpd="sng" w="9525">
                      <a:solidFill>
                        <a:srgbClr val="666666"/>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nchor="ctr">
                    <a:lnL cap="flat" cmpd="sng" w="19050">
                      <a:solidFill>
                        <a:srgbClr val="B7B7B7">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FFFFF"/>
                    </a:solidFill>
                  </a:tcPr>
                </a:tc>
              </a:tr>
              <a:tr h="637675">
                <a:tc>
                  <a:txBody>
                    <a:bodyPr/>
                    <a:lstStyle/>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IAM policies or Access Control Lists</a:t>
                      </a:r>
                      <a:endParaRPr sz="2800">
                        <a:solidFill>
                          <a:schemeClr val="lt1"/>
                        </a:solidFill>
                        <a:latin typeface="Roboto"/>
                        <a:ea typeface="Roboto"/>
                        <a:cs typeface="Roboto"/>
                        <a:sym typeface="Roboto"/>
                      </a:endParaRPr>
                    </a:p>
                  </a:txBody>
                  <a:tcPr marT="182875" marB="182875" marR="91425" marL="91425" anchor="ctr">
                    <a:lnL cap="flat" cmpd="sng" w="9525">
                      <a:solidFill>
                        <a:srgbClr val="666666"/>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Access Control Lists</a:t>
                      </a:r>
                      <a:endParaRPr sz="2800">
                        <a:solidFill>
                          <a:schemeClr val="lt1"/>
                        </a:solidFill>
                        <a:latin typeface="Roboto"/>
                        <a:ea typeface="Roboto"/>
                        <a:cs typeface="Roboto"/>
                        <a:sym typeface="Roboto"/>
                      </a:endParaRPr>
                    </a:p>
                  </a:txBody>
                  <a:tcPr marT="182875" marB="182875" marR="91425" marL="91425" anchor="ctr">
                    <a:lnL cap="flat" cmpd="sng" w="19050">
                      <a:solidFill>
                        <a:srgbClr val="B7B7B7">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3F3F3"/>
                    </a:solidFill>
                  </a:tcPr>
                </a:tc>
              </a:tr>
              <a:tr h="637675">
                <a:tc>
                  <a:txBody>
                    <a:bodyPr/>
                    <a:lstStyle/>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Object versioning setting</a:t>
                      </a:r>
                      <a:endParaRPr sz="2800">
                        <a:solidFill>
                          <a:schemeClr val="lt1"/>
                        </a:solidFill>
                        <a:latin typeface="Roboto"/>
                        <a:ea typeface="Roboto"/>
                        <a:cs typeface="Roboto"/>
                        <a:sym typeface="Roboto"/>
                      </a:endParaRPr>
                    </a:p>
                  </a:txBody>
                  <a:tcPr marT="182875" marB="182875" marR="91425" marL="91425" anchor="ctr">
                    <a:lnL cap="flat" cmpd="sng" w="9525">
                      <a:solidFill>
                        <a:srgbClr val="666666"/>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nchor="ctr">
                    <a:lnL cap="flat" cmpd="sng" w="19050">
                      <a:solidFill>
                        <a:srgbClr val="B7B7B7">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19050">
                      <a:solidFill>
                        <a:srgbClr val="B7B7B7">
                          <a:alpha val="0"/>
                        </a:srgbClr>
                      </a:solidFill>
                      <a:prstDash val="solid"/>
                      <a:round/>
                      <a:headEnd len="sm" w="sm" type="none"/>
                      <a:tailEnd len="sm" w="sm" type="none"/>
                    </a:lnB>
                    <a:solidFill>
                      <a:srgbClr val="FFFFFF"/>
                    </a:solidFill>
                  </a:tcPr>
                </a:tc>
              </a:tr>
              <a:tr h="637675">
                <a:tc>
                  <a:txBody>
                    <a:bodyPr/>
                    <a:lstStyle/>
                    <a:p>
                      <a:pPr indent="0" lvl="0" marL="0" rtl="0" algn="ctr">
                        <a:lnSpc>
                          <a:spcPct val="100000"/>
                        </a:lnSpc>
                        <a:spcBef>
                          <a:spcPts val="0"/>
                        </a:spcBef>
                        <a:spcAft>
                          <a:spcPts val="0"/>
                        </a:spcAft>
                        <a:buNone/>
                      </a:pPr>
                      <a:r>
                        <a:rPr lang="en" sz="2800">
                          <a:solidFill>
                            <a:schemeClr val="lt1"/>
                          </a:solidFill>
                          <a:latin typeface="Roboto"/>
                          <a:ea typeface="Roboto"/>
                          <a:cs typeface="Roboto"/>
                          <a:sym typeface="Roboto"/>
                        </a:rPr>
                        <a:t>Object lifecycle management rules</a:t>
                      </a:r>
                      <a:endParaRPr sz="2800">
                        <a:solidFill>
                          <a:schemeClr val="lt1"/>
                        </a:solidFill>
                        <a:latin typeface="Roboto"/>
                        <a:ea typeface="Roboto"/>
                        <a:cs typeface="Roboto"/>
                        <a:sym typeface="Roboto"/>
                      </a:endParaRPr>
                    </a:p>
                  </a:txBody>
                  <a:tcPr marT="182875" marB="182875" marR="91425" marL="91425" anchor="ctr">
                    <a:lnL cap="flat" cmpd="sng" w="9525">
                      <a:solidFill>
                        <a:srgbClr val="666666"/>
                      </a:solidFill>
                      <a:prstDash val="solid"/>
                      <a:round/>
                      <a:headEnd len="sm" w="sm" type="none"/>
                      <a:tailEnd len="sm" w="sm" type="none"/>
                    </a:lnL>
                    <a:lnR cap="flat" cmpd="sng" w="19050">
                      <a:solidFill>
                        <a:srgbClr val="B7B7B7">
                          <a:alpha val="0"/>
                        </a:srgbClr>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3F3F3"/>
                    </a:solidFill>
                  </a:tcPr>
                </a:tc>
                <a:tc>
                  <a:txBody>
                    <a:bodyPr/>
                    <a:lstStyle/>
                    <a:p>
                      <a:pPr indent="0" lvl="0" marL="0" rtl="0" algn="ctr">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182875" marB="182875" marR="91425" marL="91425" anchor="ctr">
                    <a:lnL cap="flat" cmpd="sng" w="19050">
                      <a:solidFill>
                        <a:srgbClr val="B7B7B7">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9050">
                      <a:solidFill>
                        <a:srgbClr val="B7B7B7">
                          <a:alpha val="0"/>
                        </a:srgbClr>
                      </a:solidFill>
                      <a:prstDash val="solid"/>
                      <a:round/>
                      <a:headEnd len="sm" w="sm" type="none"/>
                      <a:tailEnd len="sm" w="sm" type="none"/>
                    </a:lnT>
                    <a:lnB cap="flat" cmpd="sng" w="9525">
                      <a:solidFill>
                        <a:srgbClr val="666666"/>
                      </a:solidFill>
                      <a:prstDash val="solid"/>
                      <a:round/>
                      <a:headEnd len="sm" w="sm" type="none"/>
                      <a:tailEnd len="sm" w="sm" type="none"/>
                    </a:lnB>
                    <a:solidFill>
                      <a:srgbClr val="FFFFFF"/>
                    </a:solidFill>
                  </a:tcPr>
                </a:tc>
              </a:tr>
            </a:tbl>
          </a:graphicData>
        </a:graphic>
      </p:graphicFrame>
      <p:sp>
        <p:nvSpPr>
          <p:cNvPr id="278" name="Google Shape;278;p5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Cloud Storage files are organized into buckets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among Cloud Storage classes</a:t>
            </a:r>
            <a:endParaRPr/>
          </a:p>
        </p:txBody>
      </p:sp>
      <p:graphicFrame>
        <p:nvGraphicFramePr>
          <p:cNvPr id="284" name="Google Shape;284;p58"/>
          <p:cNvGraphicFramePr/>
          <p:nvPr/>
        </p:nvGraphicFramePr>
        <p:xfrm>
          <a:off x="1828800" y="2420300"/>
          <a:ext cx="3000000" cy="3000000"/>
        </p:xfrm>
        <a:graphic>
          <a:graphicData uri="http://schemas.openxmlformats.org/drawingml/2006/table">
            <a:tbl>
              <a:tblPr>
                <a:noFill/>
                <a:tableStyleId>{ABD99972-EA26-4BD3-A416-EF1DA1A94D2D}</a:tableStyleId>
              </a:tblPr>
              <a:tblGrid>
                <a:gridCol w="1393825"/>
                <a:gridCol w="1593675"/>
                <a:gridCol w="2655200"/>
                <a:gridCol w="2655200"/>
                <a:gridCol w="4323275"/>
                <a:gridCol w="2009200"/>
              </a:tblGrid>
              <a:tr h="457800">
                <a:tc>
                  <a:txBody>
                    <a:bodyPr/>
                    <a:lstStyle/>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Storage Class</a:t>
                      </a:r>
                      <a:endParaRPr sz="2000">
                        <a:solidFill>
                          <a:srgbClr val="FFFFFF"/>
                        </a:solidFill>
                        <a:latin typeface="Google Sans"/>
                        <a:ea typeface="Google Sans"/>
                        <a:cs typeface="Google Sans"/>
                        <a:sym typeface="Google Sans"/>
                      </a:endParaRPr>
                    </a:p>
                  </a:txBody>
                  <a:tcPr marT="91425" marB="91425" marR="182850" marL="182850" anchor="ctr">
                    <a:solidFill>
                      <a:srgbClr val="4285F4"/>
                    </a:solidFill>
                  </a:tcPr>
                </a:tc>
                <a:tc>
                  <a:txBody>
                    <a:bodyPr/>
                    <a:lstStyle/>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Minimum duration</a:t>
                      </a:r>
                      <a:endParaRPr sz="2000">
                        <a:solidFill>
                          <a:srgbClr val="FFFFFF"/>
                        </a:solidFill>
                        <a:latin typeface="Google Sans"/>
                        <a:ea typeface="Google Sans"/>
                        <a:cs typeface="Google Sans"/>
                        <a:sym typeface="Google Sans"/>
                      </a:endParaRPr>
                    </a:p>
                  </a:txBody>
                  <a:tcPr marT="91425" marB="91425" marR="182850" marL="182850" anchor="ctr">
                    <a:solidFill>
                      <a:srgbClr val="4285F4"/>
                    </a:solidFill>
                  </a:tcPr>
                </a:tc>
                <a:tc>
                  <a:txBody>
                    <a:bodyPr/>
                    <a:lstStyle/>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Availability</a:t>
                      </a:r>
                      <a:endParaRPr sz="2000">
                        <a:solidFill>
                          <a:srgbClr val="FFFFFF"/>
                        </a:solidFill>
                        <a:latin typeface="Google Sans"/>
                        <a:ea typeface="Google Sans"/>
                        <a:cs typeface="Google Sans"/>
                        <a:sym typeface="Google Sans"/>
                      </a:endParaRPr>
                    </a:p>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SLA</a:t>
                      </a:r>
                      <a:endParaRPr sz="2000">
                        <a:solidFill>
                          <a:srgbClr val="FFFFFF"/>
                        </a:solidFill>
                        <a:latin typeface="Google Sans"/>
                        <a:ea typeface="Google Sans"/>
                        <a:cs typeface="Google Sans"/>
                        <a:sym typeface="Google Sans"/>
                      </a:endParaRPr>
                    </a:p>
                  </a:txBody>
                  <a:tcPr marT="91425" marB="91425" marR="182850" marL="182850" anchor="ctr">
                    <a:solidFill>
                      <a:srgbClr val="4285F4"/>
                    </a:solidFill>
                  </a:tcPr>
                </a:tc>
                <a:tc>
                  <a:txBody>
                    <a:bodyPr/>
                    <a:lstStyle/>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Typical monthly availability</a:t>
                      </a:r>
                      <a:endParaRPr sz="2000">
                        <a:solidFill>
                          <a:srgbClr val="FFFFFF"/>
                        </a:solidFill>
                        <a:latin typeface="Google Sans"/>
                        <a:ea typeface="Google Sans"/>
                        <a:cs typeface="Google Sans"/>
                        <a:sym typeface="Google Sans"/>
                      </a:endParaRPr>
                    </a:p>
                  </a:txBody>
                  <a:tcPr marT="91425" marB="91425" marR="182850" marL="182850" anchor="ctr">
                    <a:solidFill>
                      <a:srgbClr val="4285F4"/>
                    </a:solidFill>
                  </a:tcPr>
                </a:tc>
                <a:tc>
                  <a:txBody>
                    <a:bodyPr/>
                    <a:lstStyle/>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Use cases</a:t>
                      </a:r>
                      <a:endParaRPr sz="2000">
                        <a:solidFill>
                          <a:srgbClr val="FFFFFF"/>
                        </a:solidFill>
                        <a:latin typeface="Google Sans"/>
                        <a:ea typeface="Google Sans"/>
                        <a:cs typeface="Google Sans"/>
                        <a:sym typeface="Google Sans"/>
                      </a:endParaRPr>
                    </a:p>
                  </a:txBody>
                  <a:tcPr marT="91425" marB="91425" marR="182850" marL="182850" anchor="ctr">
                    <a:solidFill>
                      <a:srgbClr val="4285F4"/>
                    </a:solidFill>
                  </a:tcPr>
                </a:tc>
                <a:tc>
                  <a:txBody>
                    <a:bodyPr/>
                    <a:lstStyle/>
                    <a:p>
                      <a:pPr indent="0" lvl="0" marL="0" rtl="0" algn="ctr">
                        <a:spcBef>
                          <a:spcPts val="0"/>
                        </a:spcBef>
                        <a:spcAft>
                          <a:spcPts val="0"/>
                        </a:spcAft>
                        <a:buNone/>
                      </a:pPr>
                      <a:r>
                        <a:rPr lang="en" sz="2000">
                          <a:solidFill>
                            <a:srgbClr val="FFFFFF"/>
                          </a:solidFill>
                          <a:latin typeface="Google Sans"/>
                          <a:ea typeface="Google Sans"/>
                          <a:cs typeface="Google Sans"/>
                          <a:sym typeface="Google Sans"/>
                        </a:rPr>
                        <a:t>Name for APIs and gsutil</a:t>
                      </a:r>
                      <a:endParaRPr sz="2000">
                        <a:solidFill>
                          <a:srgbClr val="FFFFFF"/>
                        </a:solidFill>
                        <a:latin typeface="Google Sans"/>
                        <a:ea typeface="Google Sans"/>
                        <a:cs typeface="Google Sans"/>
                        <a:sym typeface="Google Sans"/>
                      </a:endParaRPr>
                    </a:p>
                  </a:txBody>
                  <a:tcPr marT="91425" marB="91425" marR="182850" marL="182850" anchor="ctr">
                    <a:solidFill>
                      <a:srgbClr val="4285F4"/>
                    </a:solidFill>
                  </a:tcPr>
                </a:tc>
              </a:tr>
              <a:tr h="1245750">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Standard Storage</a:t>
                      </a:r>
                      <a:endParaRPr sz="2000">
                        <a:solidFill>
                          <a:srgbClr val="585858"/>
                        </a:solidFill>
                        <a:latin typeface="Roboto"/>
                        <a:ea typeface="Roboto"/>
                        <a:cs typeface="Roboto"/>
                        <a:sym typeface="Roboto"/>
                      </a:endParaRPr>
                    </a:p>
                  </a:txBody>
                  <a:tcPr marT="91425" marB="91425" marR="182850" marL="182850" anchor="ctr"/>
                </a:tc>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None</a:t>
                      </a:r>
                      <a:endParaRPr sz="2000">
                        <a:solidFill>
                          <a:srgbClr val="585858"/>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Multi-region 99.95%</a:t>
                      </a:r>
                      <a:endParaRPr sz="2000">
                        <a:solidFill>
                          <a:srgbClr val="585858"/>
                        </a:solidFill>
                        <a:latin typeface="Roboto"/>
                        <a:ea typeface="Roboto"/>
                        <a:cs typeface="Roboto"/>
                        <a:sym typeface="Roboto"/>
                      </a:endParaRPr>
                    </a:p>
                    <a:p>
                      <a:pPr indent="0" lvl="0" marL="0" rtl="0" algn="ctr">
                        <a:spcBef>
                          <a:spcPts val="0"/>
                        </a:spcBef>
                        <a:spcAft>
                          <a:spcPts val="0"/>
                        </a:spcAft>
                        <a:buClr>
                          <a:srgbClr val="000000"/>
                        </a:buClr>
                        <a:buSzPts val="1100"/>
                        <a:buFont typeface="Arial"/>
                        <a:buNone/>
                      </a:pPr>
                      <a:r>
                        <a:rPr lang="en" sz="2000">
                          <a:solidFill>
                            <a:srgbClr val="585858"/>
                          </a:solidFill>
                          <a:latin typeface="Roboto"/>
                          <a:ea typeface="Roboto"/>
                          <a:cs typeface="Roboto"/>
                          <a:sym typeface="Roboto"/>
                        </a:rPr>
                        <a:t>Dual-region 99.95%</a:t>
                      </a:r>
                      <a:endParaRPr sz="2000">
                        <a:solidFill>
                          <a:srgbClr val="585858"/>
                        </a:solidFill>
                        <a:latin typeface="Roboto"/>
                        <a:ea typeface="Roboto"/>
                        <a:cs typeface="Roboto"/>
                        <a:sym typeface="Roboto"/>
                      </a:endParaRPr>
                    </a:p>
                    <a:p>
                      <a:pPr indent="0" lvl="0" marL="0" rtl="0" algn="ctr">
                        <a:spcBef>
                          <a:spcPts val="0"/>
                        </a:spcBef>
                        <a:spcAft>
                          <a:spcPts val="0"/>
                        </a:spcAft>
                        <a:buNone/>
                      </a:pPr>
                      <a:r>
                        <a:rPr lang="en" sz="2000">
                          <a:solidFill>
                            <a:srgbClr val="585858"/>
                          </a:solidFill>
                          <a:latin typeface="Roboto"/>
                          <a:ea typeface="Roboto"/>
                          <a:cs typeface="Roboto"/>
                          <a:sym typeface="Roboto"/>
                        </a:rPr>
                        <a:t>Region 99.9%</a:t>
                      </a:r>
                      <a:endParaRPr sz="2000">
                        <a:solidFill>
                          <a:srgbClr val="585858"/>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&gt;99.99% availability in multi-regions and dual-regions; 99.99% in regions</a:t>
                      </a:r>
                      <a:endParaRPr sz="2000">
                        <a:solidFill>
                          <a:srgbClr val="585858"/>
                        </a:solidFill>
                        <a:latin typeface="Roboto"/>
                        <a:ea typeface="Roboto"/>
                        <a:cs typeface="Roboto"/>
                        <a:sym typeface="Roboto"/>
                      </a:endParaRPr>
                    </a:p>
                  </a:txBody>
                  <a:tcPr marT="91425" marB="91425" marR="182875" marL="182875" anchor="ctr"/>
                </a:tc>
                <a:tc>
                  <a:txBody>
                    <a:bodyPr/>
                    <a:lstStyle/>
                    <a:p>
                      <a:pPr indent="0" lvl="0" marL="0" rtl="0" algn="l">
                        <a:spcBef>
                          <a:spcPts val="0"/>
                        </a:spcBef>
                        <a:spcAft>
                          <a:spcPts val="0"/>
                        </a:spcAft>
                        <a:buNone/>
                      </a:pPr>
                      <a:r>
                        <a:rPr lang="en" sz="2000">
                          <a:solidFill>
                            <a:srgbClr val="585858"/>
                          </a:solidFill>
                          <a:latin typeface="Roboto"/>
                          <a:ea typeface="Roboto"/>
                          <a:cs typeface="Roboto"/>
                          <a:sym typeface="Roboto"/>
                        </a:rPr>
                        <a:t>Access data frequently ("hot" data) and/or store for brief periods</a:t>
                      </a:r>
                      <a:endParaRPr sz="2000">
                        <a:solidFill>
                          <a:srgbClr val="585858"/>
                        </a:solidFill>
                        <a:latin typeface="Roboto"/>
                        <a:ea typeface="Roboto"/>
                        <a:cs typeface="Roboto"/>
                        <a:sym typeface="Roboto"/>
                      </a:endParaRPr>
                    </a:p>
                    <a:p>
                      <a:pPr indent="-297180" lvl="0" marL="365760" rtl="0" algn="l">
                        <a:spcBef>
                          <a:spcPts val="0"/>
                        </a:spcBef>
                        <a:spcAft>
                          <a:spcPts val="0"/>
                        </a:spcAft>
                        <a:buClr>
                          <a:srgbClr val="585858"/>
                        </a:buClr>
                        <a:buSzPts val="1800"/>
                        <a:buFont typeface="Roboto"/>
                        <a:buChar char="●"/>
                      </a:pPr>
                      <a:r>
                        <a:rPr lang="en" sz="2000">
                          <a:solidFill>
                            <a:srgbClr val="585858"/>
                          </a:solidFill>
                          <a:latin typeface="Roboto"/>
                          <a:ea typeface="Roboto"/>
                          <a:cs typeface="Roboto"/>
                          <a:sym typeface="Roboto"/>
                        </a:rPr>
                        <a:t>Serve website content</a:t>
                      </a:r>
                      <a:endParaRPr sz="2000">
                        <a:solidFill>
                          <a:srgbClr val="585858"/>
                        </a:solidFill>
                        <a:latin typeface="Roboto"/>
                        <a:ea typeface="Roboto"/>
                        <a:cs typeface="Roboto"/>
                        <a:sym typeface="Roboto"/>
                      </a:endParaRPr>
                    </a:p>
                    <a:p>
                      <a:pPr indent="-297180" lvl="0" marL="365760" rtl="0" algn="l">
                        <a:spcBef>
                          <a:spcPts val="0"/>
                        </a:spcBef>
                        <a:spcAft>
                          <a:spcPts val="0"/>
                        </a:spcAft>
                        <a:buClr>
                          <a:srgbClr val="585858"/>
                        </a:buClr>
                        <a:buSzPts val="1800"/>
                        <a:buFont typeface="Roboto"/>
                        <a:buChar char="●"/>
                      </a:pPr>
                      <a:r>
                        <a:rPr lang="en" sz="2000">
                          <a:solidFill>
                            <a:srgbClr val="585858"/>
                          </a:solidFill>
                          <a:latin typeface="Roboto"/>
                          <a:ea typeface="Roboto"/>
                          <a:cs typeface="Roboto"/>
                          <a:sym typeface="Roboto"/>
                        </a:rPr>
                        <a:t>Stream videos</a:t>
                      </a:r>
                      <a:endParaRPr sz="2000">
                        <a:solidFill>
                          <a:srgbClr val="585858"/>
                        </a:solidFill>
                        <a:latin typeface="Roboto"/>
                        <a:ea typeface="Roboto"/>
                        <a:cs typeface="Roboto"/>
                        <a:sym typeface="Roboto"/>
                      </a:endParaRPr>
                    </a:p>
                    <a:p>
                      <a:pPr indent="-297180" lvl="0" marL="365760" rtl="0" algn="l">
                        <a:spcBef>
                          <a:spcPts val="0"/>
                        </a:spcBef>
                        <a:spcAft>
                          <a:spcPts val="0"/>
                        </a:spcAft>
                        <a:buClr>
                          <a:srgbClr val="585858"/>
                        </a:buClr>
                        <a:buSzPts val="1800"/>
                        <a:buFont typeface="Roboto"/>
                        <a:buChar char="●"/>
                      </a:pPr>
                      <a:r>
                        <a:rPr lang="en" sz="2000">
                          <a:solidFill>
                            <a:srgbClr val="585858"/>
                          </a:solidFill>
                          <a:latin typeface="Roboto"/>
                          <a:ea typeface="Roboto"/>
                          <a:cs typeface="Roboto"/>
                          <a:sym typeface="Roboto"/>
                        </a:rPr>
                        <a:t>Interactive workloads</a:t>
                      </a:r>
                      <a:endParaRPr sz="2000">
                        <a:solidFill>
                          <a:srgbClr val="585858"/>
                        </a:solidFill>
                        <a:latin typeface="Roboto"/>
                        <a:ea typeface="Roboto"/>
                        <a:cs typeface="Roboto"/>
                        <a:sym typeface="Roboto"/>
                      </a:endParaRPr>
                    </a:p>
                    <a:p>
                      <a:pPr indent="-297180" lvl="0" marL="365760" rtl="0" algn="l">
                        <a:spcBef>
                          <a:spcPts val="0"/>
                        </a:spcBef>
                        <a:spcAft>
                          <a:spcPts val="0"/>
                        </a:spcAft>
                        <a:buClr>
                          <a:srgbClr val="585858"/>
                        </a:buClr>
                        <a:buSzPts val="1800"/>
                        <a:buFont typeface="Roboto"/>
                        <a:buChar char="●"/>
                      </a:pPr>
                      <a:r>
                        <a:rPr lang="en" sz="2000">
                          <a:solidFill>
                            <a:srgbClr val="585858"/>
                          </a:solidFill>
                          <a:latin typeface="Roboto"/>
                          <a:ea typeface="Roboto"/>
                          <a:cs typeface="Roboto"/>
                          <a:sym typeface="Roboto"/>
                        </a:rPr>
                        <a:t>Mobile and gaming apps</a:t>
                      </a:r>
                      <a:endParaRPr sz="2000">
                        <a:solidFill>
                          <a:srgbClr val="585858"/>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2000">
                          <a:solidFill>
                            <a:srgbClr val="585858"/>
                          </a:solidFill>
                          <a:latin typeface="Courier New"/>
                          <a:ea typeface="Courier New"/>
                          <a:cs typeface="Courier New"/>
                          <a:sym typeface="Courier New"/>
                        </a:rPr>
                        <a:t>STANDARD</a:t>
                      </a:r>
                      <a:endParaRPr sz="2000">
                        <a:solidFill>
                          <a:srgbClr val="585858"/>
                        </a:solidFill>
                        <a:latin typeface="Courier New"/>
                        <a:ea typeface="Courier New"/>
                        <a:cs typeface="Courier New"/>
                        <a:sym typeface="Courier New"/>
                      </a:endParaRPr>
                    </a:p>
                  </a:txBody>
                  <a:tcPr marT="91425" marB="91425" marR="182850" marL="182850" anchor="ctr"/>
                </a:tc>
              </a:tr>
              <a:tr h="1048775">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Nearline Storage</a:t>
                      </a:r>
                      <a:endParaRPr sz="2000">
                        <a:solidFill>
                          <a:srgbClr val="585858"/>
                        </a:solidFill>
                        <a:latin typeface="Roboto"/>
                        <a:ea typeface="Roboto"/>
                        <a:cs typeface="Roboto"/>
                        <a:sym typeface="Roboto"/>
                      </a:endParaRPr>
                    </a:p>
                  </a:txBody>
                  <a:tcPr marT="91425" marB="91425" marR="182850" marL="182850" anchor="ctr"/>
                </a:tc>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30 days</a:t>
                      </a:r>
                      <a:endParaRPr sz="2000">
                        <a:solidFill>
                          <a:srgbClr val="585858"/>
                        </a:solidFill>
                        <a:latin typeface="Roboto"/>
                        <a:ea typeface="Roboto"/>
                        <a:cs typeface="Roboto"/>
                        <a:sym typeface="Roboto"/>
                      </a:endParaRPr>
                    </a:p>
                  </a:txBody>
                  <a:tcPr marT="91425" marB="91425" marR="91425" marL="91425" anchor="ctr"/>
                </a:tc>
                <a:tc rowSpan="2">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Multi-region 99.9%</a:t>
                      </a:r>
                      <a:endParaRPr sz="2000">
                        <a:solidFill>
                          <a:srgbClr val="585858"/>
                        </a:solidFill>
                        <a:latin typeface="Roboto"/>
                        <a:ea typeface="Roboto"/>
                        <a:cs typeface="Roboto"/>
                        <a:sym typeface="Roboto"/>
                      </a:endParaRPr>
                    </a:p>
                    <a:p>
                      <a:pPr indent="0" lvl="0" marL="0" rtl="0" algn="ctr">
                        <a:spcBef>
                          <a:spcPts val="0"/>
                        </a:spcBef>
                        <a:spcAft>
                          <a:spcPts val="0"/>
                        </a:spcAft>
                        <a:buNone/>
                      </a:pPr>
                      <a:r>
                        <a:rPr lang="en" sz="2000">
                          <a:solidFill>
                            <a:srgbClr val="585858"/>
                          </a:solidFill>
                          <a:latin typeface="Roboto"/>
                          <a:ea typeface="Roboto"/>
                          <a:cs typeface="Roboto"/>
                          <a:sym typeface="Roboto"/>
                        </a:rPr>
                        <a:t>Dual-region 99.9%</a:t>
                      </a:r>
                      <a:endParaRPr sz="2000">
                        <a:solidFill>
                          <a:srgbClr val="585858"/>
                        </a:solidFill>
                        <a:latin typeface="Roboto"/>
                        <a:ea typeface="Roboto"/>
                        <a:cs typeface="Roboto"/>
                        <a:sym typeface="Roboto"/>
                      </a:endParaRPr>
                    </a:p>
                    <a:p>
                      <a:pPr indent="0" lvl="0" marL="0" rtl="0" algn="ctr">
                        <a:spcBef>
                          <a:spcPts val="0"/>
                        </a:spcBef>
                        <a:spcAft>
                          <a:spcPts val="0"/>
                        </a:spcAft>
                        <a:buNone/>
                      </a:pPr>
                      <a:r>
                        <a:rPr lang="en" sz="2000">
                          <a:solidFill>
                            <a:srgbClr val="585858"/>
                          </a:solidFill>
                          <a:latin typeface="Roboto"/>
                          <a:ea typeface="Roboto"/>
                          <a:cs typeface="Roboto"/>
                          <a:sym typeface="Roboto"/>
                        </a:rPr>
                        <a:t>Region 99.0%</a:t>
                      </a:r>
                      <a:endParaRPr sz="2000">
                        <a:solidFill>
                          <a:srgbClr val="585858"/>
                        </a:solidFill>
                        <a:latin typeface="Roboto"/>
                        <a:ea typeface="Roboto"/>
                        <a:cs typeface="Roboto"/>
                        <a:sym typeface="Roboto"/>
                      </a:endParaRPr>
                    </a:p>
                  </a:txBody>
                  <a:tcPr marT="91425" marB="91425" marR="91425" marL="91425" anchor="ctr"/>
                </a:tc>
                <a:tc rowSpan="3">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99.95% availability in multi-regions and dual-regions;</a:t>
                      </a:r>
                      <a:endParaRPr sz="2000">
                        <a:solidFill>
                          <a:srgbClr val="585858"/>
                        </a:solidFill>
                        <a:latin typeface="Roboto"/>
                        <a:ea typeface="Roboto"/>
                        <a:cs typeface="Roboto"/>
                        <a:sym typeface="Roboto"/>
                      </a:endParaRPr>
                    </a:p>
                    <a:p>
                      <a:pPr indent="0" lvl="0" marL="0" rtl="0" algn="ctr">
                        <a:spcBef>
                          <a:spcPts val="0"/>
                        </a:spcBef>
                        <a:spcAft>
                          <a:spcPts val="0"/>
                        </a:spcAft>
                        <a:buNone/>
                      </a:pPr>
                      <a:r>
                        <a:rPr lang="en" sz="2000">
                          <a:solidFill>
                            <a:srgbClr val="585858"/>
                          </a:solidFill>
                          <a:latin typeface="Roboto"/>
                          <a:ea typeface="Roboto"/>
                          <a:cs typeface="Roboto"/>
                          <a:sym typeface="Roboto"/>
                        </a:rPr>
                        <a:t>99.9% in regions</a:t>
                      </a:r>
                      <a:endParaRPr sz="2000">
                        <a:solidFill>
                          <a:srgbClr val="585858"/>
                        </a:solidFill>
                        <a:latin typeface="Roboto"/>
                        <a:ea typeface="Roboto"/>
                        <a:cs typeface="Roboto"/>
                        <a:sym typeface="Roboto"/>
                      </a:endParaRPr>
                    </a:p>
                  </a:txBody>
                  <a:tcPr marT="91425" marB="91425" marR="182875" marL="182875" anchor="ctr"/>
                </a:tc>
                <a:tc>
                  <a:txBody>
                    <a:bodyPr/>
                    <a:lstStyle/>
                    <a:p>
                      <a:pPr indent="0" lvl="0" marL="0" rtl="0" algn="l">
                        <a:spcBef>
                          <a:spcPts val="0"/>
                        </a:spcBef>
                        <a:spcAft>
                          <a:spcPts val="0"/>
                        </a:spcAft>
                        <a:buNone/>
                      </a:pPr>
                      <a:r>
                        <a:rPr lang="en" sz="2000">
                          <a:solidFill>
                            <a:srgbClr val="585858"/>
                          </a:solidFill>
                          <a:latin typeface="Roboto"/>
                          <a:ea typeface="Roboto"/>
                          <a:cs typeface="Roboto"/>
                          <a:sym typeface="Roboto"/>
                        </a:rPr>
                        <a:t>Read/modify data ≤ once per month</a:t>
                      </a:r>
                      <a:endParaRPr sz="2000">
                        <a:solidFill>
                          <a:srgbClr val="585858"/>
                        </a:solidFill>
                        <a:latin typeface="Roboto"/>
                        <a:ea typeface="Roboto"/>
                        <a:cs typeface="Roboto"/>
                        <a:sym typeface="Roboto"/>
                      </a:endParaRPr>
                    </a:p>
                    <a:p>
                      <a:pPr indent="-297180" lvl="0" marL="365760" rtl="0" algn="l">
                        <a:spcBef>
                          <a:spcPts val="0"/>
                        </a:spcBef>
                        <a:spcAft>
                          <a:spcPts val="0"/>
                        </a:spcAft>
                        <a:buClr>
                          <a:srgbClr val="585858"/>
                        </a:buClr>
                        <a:buSzPts val="1800"/>
                        <a:buFont typeface="Roboto"/>
                        <a:buChar char="●"/>
                      </a:pPr>
                      <a:r>
                        <a:rPr lang="en" sz="2000">
                          <a:solidFill>
                            <a:srgbClr val="585858"/>
                          </a:solidFill>
                          <a:latin typeface="Roboto"/>
                          <a:ea typeface="Roboto"/>
                          <a:cs typeface="Roboto"/>
                          <a:sym typeface="Roboto"/>
                        </a:rPr>
                        <a:t>Data backup</a:t>
                      </a:r>
                      <a:endParaRPr sz="2000">
                        <a:solidFill>
                          <a:srgbClr val="585858"/>
                        </a:solidFill>
                        <a:latin typeface="Roboto"/>
                        <a:ea typeface="Roboto"/>
                        <a:cs typeface="Roboto"/>
                        <a:sym typeface="Roboto"/>
                      </a:endParaRPr>
                    </a:p>
                    <a:p>
                      <a:pPr indent="-297180" lvl="0" marL="365760" rtl="0" algn="l">
                        <a:spcBef>
                          <a:spcPts val="0"/>
                        </a:spcBef>
                        <a:spcAft>
                          <a:spcPts val="0"/>
                        </a:spcAft>
                        <a:buClr>
                          <a:srgbClr val="585858"/>
                        </a:buClr>
                        <a:buSzPts val="1800"/>
                        <a:buFont typeface="Roboto"/>
                        <a:buChar char="●"/>
                      </a:pPr>
                      <a:r>
                        <a:rPr lang="en" sz="2000">
                          <a:solidFill>
                            <a:srgbClr val="585858"/>
                          </a:solidFill>
                          <a:latin typeface="Roboto"/>
                          <a:ea typeface="Roboto"/>
                          <a:cs typeface="Roboto"/>
                          <a:sym typeface="Roboto"/>
                        </a:rPr>
                        <a:t>Serve long-tail multimedia content</a:t>
                      </a:r>
                      <a:endParaRPr sz="2000">
                        <a:solidFill>
                          <a:srgbClr val="585858"/>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2000">
                          <a:solidFill>
                            <a:srgbClr val="585858"/>
                          </a:solidFill>
                          <a:latin typeface="Courier New"/>
                          <a:ea typeface="Courier New"/>
                          <a:cs typeface="Courier New"/>
                          <a:sym typeface="Courier New"/>
                        </a:rPr>
                        <a:t>NEARLINE</a:t>
                      </a:r>
                      <a:endParaRPr sz="2000">
                        <a:solidFill>
                          <a:srgbClr val="585858"/>
                        </a:solidFill>
                        <a:latin typeface="Courier New"/>
                        <a:ea typeface="Courier New"/>
                        <a:cs typeface="Courier New"/>
                        <a:sym typeface="Courier New"/>
                      </a:endParaRPr>
                    </a:p>
                  </a:txBody>
                  <a:tcPr marT="91425" marB="91425" marR="182850" marL="182850" anchor="ctr"/>
                </a:tc>
              </a:tr>
              <a:tr h="1048775">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Coldline Storage</a:t>
                      </a:r>
                      <a:endParaRPr sz="2000">
                        <a:solidFill>
                          <a:srgbClr val="585858"/>
                        </a:solidFill>
                        <a:latin typeface="Roboto"/>
                        <a:ea typeface="Roboto"/>
                        <a:cs typeface="Roboto"/>
                        <a:sym typeface="Roboto"/>
                      </a:endParaRPr>
                    </a:p>
                  </a:txBody>
                  <a:tcPr marT="91425" marB="91425" marR="182850" marL="182850" anchor="ctr"/>
                </a:tc>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90 days</a:t>
                      </a:r>
                      <a:endParaRPr sz="2000">
                        <a:solidFill>
                          <a:srgbClr val="585858"/>
                        </a:solidFill>
                        <a:latin typeface="Roboto"/>
                        <a:ea typeface="Roboto"/>
                        <a:cs typeface="Roboto"/>
                        <a:sym typeface="Roboto"/>
                      </a:endParaRPr>
                    </a:p>
                  </a:txBody>
                  <a:tcPr marT="91425" marB="91425" marR="91425" marL="91425" anchor="ctr"/>
                </a:tc>
                <a:tc vMerge="1"/>
                <a:tc vMerge="1"/>
                <a:tc>
                  <a:txBody>
                    <a:bodyPr/>
                    <a:lstStyle/>
                    <a:p>
                      <a:pPr indent="0" lvl="0" marL="0" rtl="0" algn="l">
                        <a:spcBef>
                          <a:spcPts val="0"/>
                        </a:spcBef>
                        <a:spcAft>
                          <a:spcPts val="0"/>
                        </a:spcAft>
                        <a:buNone/>
                      </a:pPr>
                      <a:r>
                        <a:rPr lang="en" sz="2000">
                          <a:solidFill>
                            <a:srgbClr val="585858"/>
                          </a:solidFill>
                          <a:latin typeface="Roboto"/>
                          <a:ea typeface="Roboto"/>
                          <a:cs typeface="Roboto"/>
                          <a:sym typeface="Roboto"/>
                        </a:rPr>
                        <a:t>Read/modify data no more than once a quarter</a:t>
                      </a:r>
                      <a:endParaRPr sz="2000">
                        <a:solidFill>
                          <a:srgbClr val="585858"/>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2000">
                          <a:solidFill>
                            <a:srgbClr val="585858"/>
                          </a:solidFill>
                          <a:latin typeface="Courier New"/>
                          <a:ea typeface="Courier New"/>
                          <a:cs typeface="Courier New"/>
                          <a:sym typeface="Courier New"/>
                        </a:rPr>
                        <a:t>COLDLINE</a:t>
                      </a:r>
                      <a:endParaRPr sz="2000">
                        <a:solidFill>
                          <a:srgbClr val="585858"/>
                        </a:solidFill>
                        <a:latin typeface="Courier New"/>
                        <a:ea typeface="Courier New"/>
                        <a:cs typeface="Courier New"/>
                        <a:sym typeface="Courier New"/>
                      </a:endParaRPr>
                    </a:p>
                  </a:txBody>
                  <a:tcPr marT="91425" marB="91425" marR="182850" marL="182850" anchor="ctr"/>
                </a:tc>
              </a:tr>
              <a:tr h="457800">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Archive Storage</a:t>
                      </a:r>
                      <a:endParaRPr sz="2000">
                        <a:solidFill>
                          <a:srgbClr val="585858"/>
                        </a:solidFill>
                        <a:latin typeface="Roboto"/>
                        <a:ea typeface="Roboto"/>
                        <a:cs typeface="Roboto"/>
                        <a:sym typeface="Roboto"/>
                      </a:endParaRPr>
                    </a:p>
                  </a:txBody>
                  <a:tcPr marT="91425" marB="91425" marR="182850" marL="182850" anchor="ctr"/>
                </a:tc>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365 days</a:t>
                      </a:r>
                      <a:endParaRPr sz="2000">
                        <a:solidFill>
                          <a:srgbClr val="585858"/>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2000">
                          <a:solidFill>
                            <a:srgbClr val="585858"/>
                          </a:solidFill>
                          <a:latin typeface="Roboto"/>
                          <a:ea typeface="Roboto"/>
                          <a:cs typeface="Roboto"/>
                          <a:sym typeface="Roboto"/>
                        </a:rPr>
                        <a:t>None</a:t>
                      </a:r>
                      <a:endParaRPr/>
                    </a:p>
                  </a:txBody>
                  <a:tcPr marT="91425" marB="91425" marR="91425" marL="91425" anchor="ctr"/>
                </a:tc>
                <a:tc vMerge="1"/>
                <a:tc>
                  <a:txBody>
                    <a:bodyPr/>
                    <a:lstStyle/>
                    <a:p>
                      <a:pPr indent="0" lvl="0" marL="0" rtl="0" algn="l">
                        <a:spcBef>
                          <a:spcPts val="0"/>
                        </a:spcBef>
                        <a:spcAft>
                          <a:spcPts val="0"/>
                        </a:spcAft>
                        <a:buNone/>
                      </a:pPr>
                      <a:r>
                        <a:rPr lang="en" sz="2000">
                          <a:solidFill>
                            <a:srgbClr val="585858"/>
                          </a:solidFill>
                          <a:latin typeface="Roboto"/>
                          <a:ea typeface="Roboto"/>
                          <a:cs typeface="Roboto"/>
                          <a:sym typeface="Roboto"/>
                        </a:rPr>
                        <a:t>Read/modify data &lt; once a year</a:t>
                      </a:r>
                      <a:endParaRPr sz="2000">
                        <a:solidFill>
                          <a:srgbClr val="585858"/>
                        </a:solidFill>
                        <a:latin typeface="Roboto"/>
                        <a:ea typeface="Roboto"/>
                        <a:cs typeface="Roboto"/>
                        <a:sym typeface="Roboto"/>
                      </a:endParaRPr>
                    </a:p>
                    <a:p>
                      <a:pPr indent="-342900" lvl="0" marL="457200" rtl="0" algn="l">
                        <a:spcBef>
                          <a:spcPts val="0"/>
                        </a:spcBef>
                        <a:spcAft>
                          <a:spcPts val="0"/>
                        </a:spcAft>
                        <a:buClr>
                          <a:srgbClr val="585858"/>
                        </a:buClr>
                        <a:buSzPts val="1800"/>
                        <a:buFont typeface="Roboto"/>
                        <a:buChar char="●"/>
                      </a:pPr>
                      <a:r>
                        <a:rPr lang="en" sz="2000">
                          <a:solidFill>
                            <a:srgbClr val="585858"/>
                          </a:solidFill>
                          <a:latin typeface="Roboto"/>
                          <a:ea typeface="Roboto"/>
                          <a:cs typeface="Roboto"/>
                          <a:sym typeface="Roboto"/>
                        </a:rPr>
                        <a:t>Cold data storage</a:t>
                      </a:r>
                      <a:endParaRPr sz="2000">
                        <a:solidFill>
                          <a:srgbClr val="585858"/>
                        </a:solidFill>
                        <a:latin typeface="Roboto"/>
                        <a:ea typeface="Roboto"/>
                        <a:cs typeface="Roboto"/>
                        <a:sym typeface="Roboto"/>
                      </a:endParaRPr>
                    </a:p>
                    <a:p>
                      <a:pPr indent="-342900" lvl="0" marL="457200" rtl="0" algn="l">
                        <a:spcBef>
                          <a:spcPts val="0"/>
                        </a:spcBef>
                        <a:spcAft>
                          <a:spcPts val="0"/>
                        </a:spcAft>
                        <a:buClr>
                          <a:srgbClr val="585858"/>
                        </a:buClr>
                        <a:buSzPts val="1800"/>
                        <a:buFont typeface="Roboto"/>
                        <a:buChar char="●"/>
                      </a:pPr>
                      <a:r>
                        <a:rPr lang="en" sz="2000">
                          <a:solidFill>
                            <a:srgbClr val="585858"/>
                          </a:solidFill>
                          <a:latin typeface="Roboto"/>
                          <a:ea typeface="Roboto"/>
                          <a:cs typeface="Roboto"/>
                          <a:sym typeface="Roboto"/>
                        </a:rPr>
                        <a:t>Disaster recovery</a:t>
                      </a:r>
                      <a:endParaRPr sz="2000">
                        <a:solidFill>
                          <a:srgbClr val="585858"/>
                        </a:solidFill>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2000">
                          <a:solidFill>
                            <a:srgbClr val="585858"/>
                          </a:solidFill>
                          <a:latin typeface="Courier New"/>
                          <a:ea typeface="Courier New"/>
                          <a:cs typeface="Courier New"/>
                          <a:sym typeface="Courier New"/>
                        </a:rPr>
                        <a:t>ARCHIVE</a:t>
                      </a:r>
                      <a:endParaRPr sz="2000">
                        <a:solidFill>
                          <a:srgbClr val="585858"/>
                        </a:solidFill>
                        <a:latin typeface="Courier New"/>
                        <a:ea typeface="Courier New"/>
                        <a:cs typeface="Courier New"/>
                        <a:sym typeface="Courier New"/>
                      </a:endParaRPr>
                    </a:p>
                  </a:txBody>
                  <a:tcPr marT="91425" marB="91425" marR="182850" marL="1828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9"/>
          <p:cNvSpPr txBox="1"/>
          <p:nvPr/>
        </p:nvSpPr>
        <p:spPr>
          <a:xfrm>
            <a:off x="1746504" y="2432304"/>
            <a:ext cx="13991100" cy="62778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Unlimited storage with no minimum object size.</a:t>
            </a:r>
            <a:endParaRPr sz="2800">
              <a:solidFill>
                <a:schemeClr val="lt1"/>
              </a:solidFill>
              <a:highlight>
                <a:srgbClr val="FFFFFF"/>
              </a:highlight>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Worldwide accessibility and worldwide storage locations.</a:t>
            </a:r>
            <a:endParaRPr sz="2800">
              <a:solidFill>
                <a:schemeClr val="lt1"/>
              </a:solidFill>
              <a:highlight>
                <a:srgbClr val="FFFFFF"/>
              </a:highlight>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Low latency (time to first byte typically tens of milliseconds).</a:t>
            </a:r>
            <a:endParaRPr sz="2800">
              <a:solidFill>
                <a:schemeClr val="lt1"/>
              </a:solidFill>
              <a:highlight>
                <a:srgbClr val="FFFFFF"/>
              </a:highlight>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High durability (99.999999999% annual durability).</a:t>
            </a:r>
            <a:endParaRPr sz="2800">
              <a:solidFill>
                <a:schemeClr val="lt1"/>
              </a:solidFill>
              <a:highlight>
                <a:srgbClr val="FFFFFF"/>
              </a:highlight>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Geo-redundancy if the data is stored in a multi-region or dual-region.</a:t>
            </a:r>
            <a:endParaRPr sz="2800">
              <a:solidFill>
                <a:schemeClr val="lt1"/>
              </a:solidFill>
              <a:highlight>
                <a:srgbClr val="FFFFFF"/>
              </a:highlight>
              <a:latin typeface="Roboto"/>
              <a:ea typeface="Roboto"/>
              <a:cs typeface="Roboto"/>
              <a:sym typeface="Roboto"/>
            </a:endParaRPr>
          </a:p>
          <a:p>
            <a:pPr indent="-406400" lvl="0" marL="457200" rtl="0" algn="l">
              <a:lnSpc>
                <a:spcPct val="100000"/>
              </a:lnSpc>
              <a:spcBef>
                <a:spcPts val="2000"/>
              </a:spcBef>
              <a:spcAft>
                <a:spcPts val="200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A uniform experience with Cloud Storage features, security, tools, and APIs.</a:t>
            </a:r>
            <a:endParaRPr sz="2800">
              <a:solidFill>
                <a:schemeClr val="lt1"/>
              </a:solidFill>
              <a:highlight>
                <a:srgbClr val="FFFFFF"/>
              </a:highlight>
              <a:latin typeface="Roboto"/>
              <a:ea typeface="Roboto"/>
              <a:cs typeface="Roboto"/>
              <a:sym typeface="Roboto"/>
            </a:endParaRPr>
          </a:p>
        </p:txBody>
      </p:sp>
      <p:sp>
        <p:nvSpPr>
          <p:cNvPr id="290" name="Google Shape;290;p5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applicable to all storage classes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cxnSp>
        <p:nvCxnSpPr>
          <p:cNvPr id="295" name="Google Shape;295;p60"/>
          <p:cNvCxnSpPr/>
          <p:nvPr/>
        </p:nvCxnSpPr>
        <p:spPr>
          <a:xfrm>
            <a:off x="6532950" y="3041000"/>
            <a:ext cx="0" cy="5794200"/>
          </a:xfrm>
          <a:prstGeom prst="straightConnector1">
            <a:avLst/>
          </a:prstGeom>
          <a:noFill/>
          <a:ln cap="flat" cmpd="sng" w="19050">
            <a:solidFill>
              <a:srgbClr val="666666"/>
            </a:solidFill>
            <a:prstDash val="dot"/>
            <a:round/>
            <a:headEnd len="med" w="med" type="none"/>
            <a:tailEnd len="med" w="med" type="none"/>
          </a:ln>
        </p:spPr>
      </p:cxnSp>
      <p:cxnSp>
        <p:nvCxnSpPr>
          <p:cNvPr id="296" name="Google Shape;296;p60"/>
          <p:cNvCxnSpPr/>
          <p:nvPr/>
        </p:nvCxnSpPr>
        <p:spPr>
          <a:xfrm>
            <a:off x="11643425" y="3041000"/>
            <a:ext cx="0" cy="5794200"/>
          </a:xfrm>
          <a:prstGeom prst="straightConnector1">
            <a:avLst/>
          </a:prstGeom>
          <a:noFill/>
          <a:ln cap="flat" cmpd="sng" w="19050">
            <a:solidFill>
              <a:srgbClr val="666666"/>
            </a:solidFill>
            <a:prstDash val="dot"/>
            <a:round/>
            <a:headEnd len="med" w="med" type="none"/>
            <a:tailEnd len="med" w="med" type="none"/>
          </a:ln>
        </p:spPr>
      </p:cxnSp>
      <p:grpSp>
        <p:nvGrpSpPr>
          <p:cNvPr id="297" name="Google Shape;297;p60"/>
          <p:cNvGrpSpPr/>
          <p:nvPr/>
        </p:nvGrpSpPr>
        <p:grpSpPr>
          <a:xfrm>
            <a:off x="1828800" y="3178450"/>
            <a:ext cx="4297800" cy="5961650"/>
            <a:chOff x="1955775" y="2721250"/>
            <a:chExt cx="4297800" cy="5961650"/>
          </a:xfrm>
        </p:grpSpPr>
        <p:sp>
          <p:nvSpPr>
            <p:cNvPr id="298" name="Google Shape;298;p60"/>
            <p:cNvSpPr txBox="1"/>
            <p:nvPr/>
          </p:nvSpPr>
          <p:spPr>
            <a:xfrm>
              <a:off x="2047275" y="5090850"/>
              <a:ext cx="4114800" cy="1463100"/>
            </a:xfrm>
            <a:prstGeom prst="rect">
              <a:avLst/>
            </a:prstGeom>
            <a:noFill/>
            <a:ln>
              <a:noFill/>
            </a:ln>
          </p:spPr>
          <p:txBody>
            <a:bodyPr anchorCtr="0" anchor="t" bIns="182850" lIns="182850" spcFirstLastPara="1" rIns="182850" wrap="square" tIns="182850">
              <a:noAutofit/>
            </a:bodyPr>
            <a:lstStyle/>
            <a:p>
              <a:pPr indent="0" lvl="0" marL="0" rtl="0" algn="ctr">
                <a:lnSpc>
                  <a:spcPct val="100000"/>
                </a:lnSpc>
                <a:spcBef>
                  <a:spcPts val="0"/>
                </a:spcBef>
                <a:spcAft>
                  <a:spcPts val="0"/>
                </a:spcAft>
                <a:buNone/>
              </a:pPr>
              <a:r>
                <a:rPr b="1" lang="en" sz="3400">
                  <a:solidFill>
                    <a:schemeClr val="lt1"/>
                  </a:solidFill>
                  <a:latin typeface="Google Sans"/>
                  <a:ea typeface="Google Sans"/>
                  <a:cs typeface="Google Sans"/>
                  <a:sym typeface="Google Sans"/>
                </a:rPr>
                <a:t>Online</a:t>
              </a:r>
              <a:endParaRPr b="1" sz="3400">
                <a:solidFill>
                  <a:schemeClr val="lt1"/>
                </a:solidFill>
                <a:latin typeface="Google Sans"/>
                <a:ea typeface="Google Sans"/>
                <a:cs typeface="Google Sans"/>
                <a:sym typeface="Google Sans"/>
              </a:endParaRPr>
            </a:p>
            <a:p>
              <a:pPr indent="0" lvl="0" marL="0" rtl="0" algn="ctr">
                <a:lnSpc>
                  <a:spcPct val="100000"/>
                </a:lnSpc>
                <a:spcBef>
                  <a:spcPts val="0"/>
                </a:spcBef>
                <a:spcAft>
                  <a:spcPts val="0"/>
                </a:spcAft>
                <a:buNone/>
              </a:pPr>
              <a:r>
                <a:rPr b="1" lang="en" sz="3400">
                  <a:solidFill>
                    <a:schemeClr val="lt1"/>
                  </a:solidFill>
                  <a:latin typeface="Google Sans"/>
                  <a:ea typeface="Google Sans"/>
                  <a:cs typeface="Google Sans"/>
                  <a:sym typeface="Google Sans"/>
                </a:rPr>
                <a:t>transfer</a:t>
              </a:r>
              <a:endParaRPr sz="3400">
                <a:solidFill>
                  <a:schemeClr val="lt1"/>
                </a:solidFill>
                <a:latin typeface="Google Sans"/>
                <a:ea typeface="Google Sans"/>
                <a:cs typeface="Google Sans"/>
                <a:sym typeface="Google Sans"/>
              </a:endParaRPr>
            </a:p>
            <a:p>
              <a:pPr indent="0" lvl="0" marL="0" rtl="0" algn="l">
                <a:lnSpc>
                  <a:spcPct val="100000"/>
                </a:lnSpc>
                <a:spcBef>
                  <a:spcPts val="0"/>
                </a:spcBef>
                <a:spcAft>
                  <a:spcPts val="0"/>
                </a:spcAft>
                <a:buNone/>
              </a:pPr>
              <a:r>
                <a:t/>
              </a:r>
              <a:endParaRPr sz="3600">
                <a:solidFill>
                  <a:srgbClr val="434343"/>
                </a:solidFill>
                <a:latin typeface="Google Sans"/>
                <a:ea typeface="Google Sans"/>
                <a:cs typeface="Google Sans"/>
                <a:sym typeface="Google Sans"/>
              </a:endParaRPr>
            </a:p>
          </p:txBody>
        </p:sp>
        <p:pic>
          <p:nvPicPr>
            <p:cNvPr id="299" name="Google Shape;299;p60"/>
            <p:cNvPicPr preferRelativeResize="0"/>
            <p:nvPr/>
          </p:nvPicPr>
          <p:blipFill>
            <a:blip r:embed="rId3">
              <a:alphaModFix/>
            </a:blip>
            <a:stretch>
              <a:fillRect/>
            </a:stretch>
          </p:blipFill>
          <p:spPr>
            <a:xfrm>
              <a:off x="2839185" y="2721250"/>
              <a:ext cx="2530980" cy="2399500"/>
            </a:xfrm>
            <a:prstGeom prst="rect">
              <a:avLst/>
            </a:prstGeom>
            <a:noFill/>
            <a:ln>
              <a:noFill/>
            </a:ln>
          </p:spPr>
        </p:pic>
        <p:sp>
          <p:nvSpPr>
            <p:cNvPr id="300" name="Google Shape;300;p60"/>
            <p:cNvSpPr txBox="1"/>
            <p:nvPr/>
          </p:nvSpPr>
          <p:spPr>
            <a:xfrm>
              <a:off x="1955775" y="6632400"/>
              <a:ext cx="4297800" cy="2050500"/>
            </a:xfrm>
            <a:prstGeom prst="rect">
              <a:avLst/>
            </a:prstGeom>
            <a:noFill/>
            <a:ln>
              <a:noFill/>
            </a:ln>
          </p:spPr>
          <p:txBody>
            <a:bodyPr anchorCtr="0" anchor="t" bIns="182850" lIns="182850" spcFirstLastPara="1" rIns="91425" wrap="square" tIns="182850">
              <a:noAutofit/>
            </a:bodyPr>
            <a:lstStyle/>
            <a:p>
              <a:pPr indent="0" lvl="0" marL="0" rtl="0" algn="ctr">
                <a:lnSpc>
                  <a:spcPct val="100000"/>
                </a:lnSpc>
                <a:spcBef>
                  <a:spcPts val="0"/>
                </a:spcBef>
                <a:spcAft>
                  <a:spcPts val="1600"/>
                </a:spcAft>
                <a:buClr>
                  <a:schemeClr val="dk1"/>
                </a:buClr>
                <a:buSzPts val="2200"/>
                <a:buFont typeface="Arial"/>
                <a:buNone/>
              </a:pPr>
              <a:r>
                <a:rPr lang="en" sz="2800">
                  <a:solidFill>
                    <a:schemeClr val="lt1"/>
                  </a:solidFill>
                  <a:latin typeface="Roboto"/>
                  <a:ea typeface="Roboto"/>
                  <a:cs typeface="Roboto"/>
                  <a:sym typeface="Roboto"/>
                </a:rPr>
                <a:t>Self-managed copies using command-line tools or drag-and-drop.</a:t>
              </a:r>
              <a:endParaRPr sz="2800">
                <a:solidFill>
                  <a:schemeClr val="lt1"/>
                </a:solidFill>
                <a:latin typeface="Roboto"/>
                <a:ea typeface="Roboto"/>
                <a:cs typeface="Roboto"/>
                <a:sym typeface="Roboto"/>
              </a:endParaRPr>
            </a:p>
          </p:txBody>
        </p:sp>
      </p:grpSp>
      <p:grpSp>
        <p:nvGrpSpPr>
          <p:cNvPr id="301" name="Google Shape;301;p60"/>
          <p:cNvGrpSpPr/>
          <p:nvPr/>
        </p:nvGrpSpPr>
        <p:grpSpPr>
          <a:xfrm>
            <a:off x="6939277" y="3174025"/>
            <a:ext cx="4297800" cy="5966075"/>
            <a:chOff x="6362304" y="2716825"/>
            <a:chExt cx="4297800" cy="5966075"/>
          </a:xfrm>
        </p:grpSpPr>
        <p:sp>
          <p:nvSpPr>
            <p:cNvPr id="302" name="Google Shape;302;p60"/>
            <p:cNvSpPr txBox="1"/>
            <p:nvPr/>
          </p:nvSpPr>
          <p:spPr>
            <a:xfrm>
              <a:off x="6453804" y="5090850"/>
              <a:ext cx="4114800" cy="1463100"/>
            </a:xfrm>
            <a:prstGeom prst="rect">
              <a:avLst/>
            </a:prstGeom>
            <a:noFill/>
            <a:ln>
              <a:noFill/>
            </a:ln>
          </p:spPr>
          <p:txBody>
            <a:bodyPr anchorCtr="0" anchor="t" bIns="182850" lIns="182850" spcFirstLastPara="1" rIns="182850" wrap="square" tIns="182850">
              <a:noAutofit/>
            </a:bodyPr>
            <a:lstStyle/>
            <a:p>
              <a:pPr indent="0" lvl="0" marL="0" rtl="0" algn="ctr">
                <a:lnSpc>
                  <a:spcPct val="100000"/>
                </a:lnSpc>
                <a:spcBef>
                  <a:spcPts val="0"/>
                </a:spcBef>
                <a:spcAft>
                  <a:spcPts val="0"/>
                </a:spcAft>
                <a:buClr>
                  <a:srgbClr val="000000"/>
                </a:buClr>
                <a:buSzPts val="2200"/>
                <a:buFont typeface="Arial"/>
                <a:buNone/>
              </a:pPr>
              <a:r>
                <a:rPr b="1" lang="en" sz="3400">
                  <a:solidFill>
                    <a:schemeClr val="lt1"/>
                  </a:solidFill>
                  <a:latin typeface="Google Sans"/>
                  <a:ea typeface="Google Sans"/>
                  <a:cs typeface="Google Sans"/>
                  <a:sym typeface="Google Sans"/>
                </a:rPr>
                <a:t>Storage Transfer Service</a:t>
              </a:r>
              <a:endParaRPr sz="3400">
                <a:solidFill>
                  <a:schemeClr val="lt1"/>
                </a:solidFill>
                <a:latin typeface="Google Sans"/>
                <a:ea typeface="Google Sans"/>
                <a:cs typeface="Google Sans"/>
                <a:sym typeface="Google Sans"/>
              </a:endParaRPr>
            </a:p>
          </p:txBody>
        </p:sp>
        <p:pic>
          <p:nvPicPr>
            <p:cNvPr id="303" name="Google Shape;303;p60"/>
            <p:cNvPicPr preferRelativeResize="0"/>
            <p:nvPr/>
          </p:nvPicPr>
          <p:blipFill>
            <a:blip r:embed="rId4">
              <a:alphaModFix/>
            </a:blip>
            <a:stretch>
              <a:fillRect/>
            </a:stretch>
          </p:blipFill>
          <p:spPr>
            <a:xfrm>
              <a:off x="7167144" y="2716825"/>
              <a:ext cx="2688120" cy="2317345"/>
            </a:xfrm>
            <a:prstGeom prst="rect">
              <a:avLst/>
            </a:prstGeom>
            <a:noFill/>
            <a:ln>
              <a:noFill/>
            </a:ln>
          </p:spPr>
        </p:pic>
        <p:sp>
          <p:nvSpPr>
            <p:cNvPr id="304" name="Google Shape;304;p60"/>
            <p:cNvSpPr txBox="1"/>
            <p:nvPr/>
          </p:nvSpPr>
          <p:spPr>
            <a:xfrm>
              <a:off x="6362304" y="6632400"/>
              <a:ext cx="4297800" cy="2050500"/>
            </a:xfrm>
            <a:prstGeom prst="rect">
              <a:avLst/>
            </a:prstGeom>
            <a:noFill/>
            <a:ln>
              <a:noFill/>
            </a:ln>
          </p:spPr>
          <p:txBody>
            <a:bodyPr anchorCtr="0" anchor="t" bIns="182850" lIns="182850" spcFirstLastPara="1" rIns="91425" wrap="square" tIns="182850">
              <a:noAutofit/>
            </a:bodyPr>
            <a:lstStyle/>
            <a:p>
              <a:pPr indent="0" lvl="0" marL="0" rtl="0" algn="ctr">
                <a:lnSpc>
                  <a:spcPct val="100000"/>
                </a:lnSpc>
                <a:spcBef>
                  <a:spcPts val="0"/>
                </a:spcBef>
                <a:spcAft>
                  <a:spcPts val="1600"/>
                </a:spcAft>
                <a:buNone/>
              </a:pPr>
              <a:r>
                <a:rPr lang="en" sz="2800">
                  <a:solidFill>
                    <a:schemeClr val="lt1"/>
                  </a:solidFill>
                  <a:latin typeface="Roboto"/>
                  <a:ea typeface="Roboto"/>
                  <a:cs typeface="Roboto"/>
                  <a:sym typeface="Roboto"/>
                </a:rPr>
                <a:t>Scheduled, managed batch transfers.</a:t>
              </a:r>
              <a:endParaRPr sz="2800">
                <a:solidFill>
                  <a:schemeClr val="lt1"/>
                </a:solidFill>
                <a:latin typeface="Roboto"/>
                <a:ea typeface="Roboto"/>
                <a:cs typeface="Roboto"/>
                <a:sym typeface="Roboto"/>
              </a:endParaRPr>
            </a:p>
          </p:txBody>
        </p:sp>
      </p:grpSp>
      <p:grpSp>
        <p:nvGrpSpPr>
          <p:cNvPr id="305" name="Google Shape;305;p60"/>
          <p:cNvGrpSpPr/>
          <p:nvPr/>
        </p:nvGrpSpPr>
        <p:grpSpPr>
          <a:xfrm>
            <a:off x="12049754" y="3178425"/>
            <a:ext cx="4297800" cy="5961675"/>
            <a:chOff x="11363954" y="2721225"/>
            <a:chExt cx="4297800" cy="5961675"/>
          </a:xfrm>
        </p:grpSpPr>
        <p:sp>
          <p:nvSpPr>
            <p:cNvPr id="306" name="Google Shape;306;p60"/>
            <p:cNvSpPr txBox="1"/>
            <p:nvPr/>
          </p:nvSpPr>
          <p:spPr>
            <a:xfrm>
              <a:off x="11455454" y="5090850"/>
              <a:ext cx="4114800" cy="1463100"/>
            </a:xfrm>
            <a:prstGeom prst="rect">
              <a:avLst/>
            </a:prstGeom>
            <a:noFill/>
            <a:ln>
              <a:noFill/>
            </a:ln>
          </p:spPr>
          <p:txBody>
            <a:bodyPr anchorCtr="0" anchor="t" bIns="182850" lIns="182850" spcFirstLastPara="1" rIns="182850" wrap="square" tIns="182850">
              <a:noAutofit/>
            </a:bodyPr>
            <a:lstStyle/>
            <a:p>
              <a:pPr indent="0" lvl="0" marL="0" rtl="0" algn="ctr">
                <a:lnSpc>
                  <a:spcPct val="100000"/>
                </a:lnSpc>
                <a:spcBef>
                  <a:spcPts val="0"/>
                </a:spcBef>
                <a:spcAft>
                  <a:spcPts val="0"/>
                </a:spcAft>
                <a:buClr>
                  <a:srgbClr val="000000"/>
                </a:buClr>
                <a:buSzPts val="2200"/>
                <a:buFont typeface="Arial"/>
                <a:buNone/>
              </a:pPr>
              <a:r>
                <a:rPr b="1" lang="en" sz="3400">
                  <a:solidFill>
                    <a:schemeClr val="lt1"/>
                  </a:solidFill>
                  <a:latin typeface="Google Sans"/>
                  <a:ea typeface="Google Sans"/>
                  <a:cs typeface="Google Sans"/>
                  <a:sym typeface="Google Sans"/>
                </a:rPr>
                <a:t>Transfer Appliance</a:t>
              </a:r>
              <a:endParaRPr sz="3400">
                <a:solidFill>
                  <a:schemeClr val="lt1"/>
                </a:solidFill>
                <a:latin typeface="Google Sans"/>
                <a:ea typeface="Google Sans"/>
                <a:cs typeface="Google Sans"/>
                <a:sym typeface="Google Sans"/>
              </a:endParaRPr>
            </a:p>
          </p:txBody>
        </p:sp>
        <p:pic>
          <p:nvPicPr>
            <p:cNvPr id="307" name="Google Shape;307;p60"/>
            <p:cNvPicPr preferRelativeResize="0"/>
            <p:nvPr/>
          </p:nvPicPr>
          <p:blipFill>
            <a:blip r:embed="rId5">
              <a:alphaModFix/>
            </a:blip>
            <a:stretch>
              <a:fillRect/>
            </a:stretch>
          </p:blipFill>
          <p:spPr>
            <a:xfrm>
              <a:off x="12105763" y="2721225"/>
              <a:ext cx="2814181" cy="2360281"/>
            </a:xfrm>
            <a:prstGeom prst="rect">
              <a:avLst/>
            </a:prstGeom>
            <a:noFill/>
            <a:ln>
              <a:noFill/>
            </a:ln>
          </p:spPr>
        </p:pic>
        <p:sp>
          <p:nvSpPr>
            <p:cNvPr id="308" name="Google Shape;308;p60"/>
            <p:cNvSpPr txBox="1"/>
            <p:nvPr/>
          </p:nvSpPr>
          <p:spPr>
            <a:xfrm>
              <a:off x="11363954" y="6632400"/>
              <a:ext cx="4297800" cy="2050500"/>
            </a:xfrm>
            <a:prstGeom prst="rect">
              <a:avLst/>
            </a:prstGeom>
            <a:noFill/>
            <a:ln>
              <a:noFill/>
            </a:ln>
          </p:spPr>
          <p:txBody>
            <a:bodyPr anchorCtr="0" anchor="t" bIns="182850" lIns="182850" spcFirstLastPara="1" rIns="91425" wrap="square" tIns="182850">
              <a:noAutofit/>
            </a:bodyPr>
            <a:lstStyle/>
            <a:p>
              <a:pPr indent="0" lvl="0" marL="0" rtl="0" algn="ctr">
                <a:lnSpc>
                  <a:spcPct val="115000"/>
                </a:lnSpc>
                <a:spcBef>
                  <a:spcPts val="0"/>
                </a:spcBef>
                <a:spcAft>
                  <a:spcPts val="1600"/>
                </a:spcAft>
                <a:buNone/>
              </a:pPr>
              <a:r>
                <a:rPr lang="en" sz="2800">
                  <a:solidFill>
                    <a:schemeClr val="lt1"/>
                  </a:solidFill>
                  <a:latin typeface="Roboto"/>
                  <a:ea typeface="Roboto"/>
                  <a:cs typeface="Roboto"/>
                  <a:sym typeface="Roboto"/>
                </a:rPr>
                <a:t>Rackable appliances to securely ship your data.</a:t>
              </a:r>
              <a:endParaRPr sz="2800">
                <a:solidFill>
                  <a:schemeClr val="lt1"/>
                </a:solidFill>
                <a:latin typeface="Roboto"/>
                <a:ea typeface="Roboto"/>
                <a:cs typeface="Roboto"/>
                <a:sym typeface="Roboto"/>
              </a:endParaRPr>
            </a:p>
          </p:txBody>
        </p:sp>
      </p:grpSp>
      <p:sp>
        <p:nvSpPr>
          <p:cNvPr id="309" name="Google Shape;309;p6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several ways to bring data into</a:t>
            </a:r>
            <a:endParaRPr/>
          </a:p>
          <a:p>
            <a:pPr indent="0" lvl="0" marL="0" rtl="0" algn="l">
              <a:spcBef>
                <a:spcPts val="0"/>
              </a:spcBef>
              <a:spcAft>
                <a:spcPts val="0"/>
              </a:spcAft>
              <a:buNone/>
            </a:pPr>
            <a:r>
              <a:rPr lang="en"/>
              <a:t>Cloud Storage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Storage works with other Google Cloud services</a:t>
            </a:r>
            <a:endParaRPr/>
          </a:p>
        </p:txBody>
      </p:sp>
      <p:sp>
        <p:nvSpPr>
          <p:cNvPr id="315" name="Google Shape;315;p61"/>
          <p:cNvSpPr/>
          <p:nvPr/>
        </p:nvSpPr>
        <p:spPr>
          <a:xfrm>
            <a:off x="8526250" y="4172800"/>
            <a:ext cx="529800" cy="5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1"/>
          <p:cNvSpPr/>
          <p:nvPr/>
        </p:nvSpPr>
        <p:spPr>
          <a:xfrm>
            <a:off x="9208450" y="4172800"/>
            <a:ext cx="529800" cy="5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1"/>
          <p:cNvSpPr/>
          <p:nvPr/>
        </p:nvSpPr>
        <p:spPr>
          <a:xfrm>
            <a:off x="8283813" y="5370075"/>
            <a:ext cx="529800" cy="5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1"/>
          <p:cNvSpPr/>
          <p:nvPr/>
        </p:nvSpPr>
        <p:spPr>
          <a:xfrm>
            <a:off x="9519438" y="5370075"/>
            <a:ext cx="529800" cy="5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1"/>
          <p:cNvSpPr txBox="1"/>
          <p:nvPr/>
        </p:nvSpPr>
        <p:spPr>
          <a:xfrm>
            <a:off x="1750638" y="2800325"/>
            <a:ext cx="2543100" cy="1611600"/>
          </a:xfrm>
          <a:prstGeom prst="rect">
            <a:avLst/>
          </a:prstGeom>
          <a:noFill/>
          <a:ln>
            <a:noFill/>
          </a:ln>
        </p:spPr>
        <p:txBody>
          <a:bodyPr anchorCtr="0" anchor="t" bIns="182850" lIns="182850" spcFirstLastPara="1" rIns="91425" wrap="square" tIns="182850">
            <a:noAutofit/>
          </a:bodyPr>
          <a:lstStyle/>
          <a:p>
            <a:pPr indent="0" lvl="0" marL="0" rtl="0" algn="l">
              <a:spcBef>
                <a:spcPts val="0"/>
              </a:spcBef>
              <a:spcAft>
                <a:spcPts val="0"/>
              </a:spcAft>
              <a:buNone/>
            </a:pPr>
            <a:r>
              <a:rPr lang="en" sz="2800">
                <a:solidFill>
                  <a:srgbClr val="3C4043"/>
                </a:solidFill>
                <a:latin typeface="Roboto"/>
                <a:ea typeface="Roboto"/>
                <a:cs typeface="Roboto"/>
                <a:sym typeface="Roboto"/>
              </a:rPr>
              <a:t>Import and export tables.</a:t>
            </a:r>
            <a:endParaRPr sz="2800">
              <a:solidFill>
                <a:srgbClr val="3C4043"/>
              </a:solidFill>
              <a:latin typeface="Roboto"/>
              <a:ea typeface="Roboto"/>
              <a:cs typeface="Roboto"/>
              <a:sym typeface="Roboto"/>
            </a:endParaRPr>
          </a:p>
        </p:txBody>
      </p:sp>
      <p:sp>
        <p:nvSpPr>
          <p:cNvPr id="320" name="Google Shape;320;p61"/>
          <p:cNvSpPr txBox="1"/>
          <p:nvPr/>
        </p:nvSpPr>
        <p:spPr>
          <a:xfrm>
            <a:off x="1704588" y="6356831"/>
            <a:ext cx="2635200" cy="20388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 sz="2800">
                <a:solidFill>
                  <a:srgbClr val="3C4043"/>
                </a:solidFill>
                <a:latin typeface="Roboto"/>
                <a:ea typeface="Roboto"/>
                <a:cs typeface="Roboto"/>
                <a:sym typeface="Roboto"/>
              </a:rPr>
              <a:t>Object storage, logs, and Firestore backups.</a:t>
            </a:r>
            <a:endParaRPr sz="2800">
              <a:solidFill>
                <a:srgbClr val="3C4043"/>
              </a:solidFill>
              <a:latin typeface="Roboto"/>
              <a:ea typeface="Roboto"/>
              <a:cs typeface="Roboto"/>
              <a:sym typeface="Roboto"/>
            </a:endParaRPr>
          </a:p>
        </p:txBody>
      </p:sp>
      <p:sp>
        <p:nvSpPr>
          <p:cNvPr id="321" name="Google Shape;321;p61"/>
          <p:cNvSpPr txBox="1"/>
          <p:nvPr/>
        </p:nvSpPr>
        <p:spPr>
          <a:xfrm>
            <a:off x="13838163" y="2492375"/>
            <a:ext cx="2875200" cy="22275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 sz="2800">
                <a:solidFill>
                  <a:srgbClr val="3C4043"/>
                </a:solidFill>
                <a:latin typeface="Roboto"/>
                <a:ea typeface="Roboto"/>
                <a:cs typeface="Roboto"/>
                <a:sym typeface="Roboto"/>
              </a:rPr>
              <a:t>Startup scripts, images, and general object storage.</a:t>
            </a:r>
            <a:endParaRPr sz="2800">
              <a:solidFill>
                <a:srgbClr val="3C4043"/>
              </a:solidFill>
              <a:latin typeface="Roboto"/>
              <a:ea typeface="Roboto"/>
              <a:cs typeface="Roboto"/>
              <a:sym typeface="Roboto"/>
            </a:endParaRPr>
          </a:p>
        </p:txBody>
      </p:sp>
      <p:sp>
        <p:nvSpPr>
          <p:cNvPr id="322" name="Google Shape;322;p61"/>
          <p:cNvSpPr txBox="1"/>
          <p:nvPr/>
        </p:nvSpPr>
        <p:spPr>
          <a:xfrm>
            <a:off x="13882563" y="6570431"/>
            <a:ext cx="2786400" cy="1611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 sz="2800">
                <a:solidFill>
                  <a:srgbClr val="3C4043"/>
                </a:solidFill>
                <a:latin typeface="Roboto"/>
                <a:ea typeface="Roboto"/>
                <a:cs typeface="Roboto"/>
                <a:sym typeface="Roboto"/>
              </a:rPr>
              <a:t>Import and export tables.</a:t>
            </a:r>
            <a:endParaRPr sz="2800">
              <a:solidFill>
                <a:srgbClr val="3C4043"/>
              </a:solidFill>
              <a:latin typeface="Roboto"/>
              <a:ea typeface="Roboto"/>
              <a:cs typeface="Roboto"/>
              <a:sym typeface="Roboto"/>
            </a:endParaRPr>
          </a:p>
        </p:txBody>
      </p:sp>
      <p:grpSp>
        <p:nvGrpSpPr>
          <p:cNvPr id="323" name="Google Shape;323;p61"/>
          <p:cNvGrpSpPr/>
          <p:nvPr/>
        </p:nvGrpSpPr>
        <p:grpSpPr>
          <a:xfrm>
            <a:off x="8170885" y="7382977"/>
            <a:ext cx="1946030" cy="1611821"/>
            <a:chOff x="7696200" y="11713400"/>
            <a:chExt cx="2262300" cy="1873775"/>
          </a:xfrm>
        </p:grpSpPr>
        <p:sp>
          <p:nvSpPr>
            <p:cNvPr id="324" name="Google Shape;324;p61"/>
            <p:cNvSpPr/>
            <p:nvPr/>
          </p:nvSpPr>
          <p:spPr>
            <a:xfrm>
              <a:off x="7817700" y="11713400"/>
              <a:ext cx="2019300" cy="1269300"/>
            </a:xfrm>
            <a:prstGeom prst="rect">
              <a:avLst/>
            </a:prstGeom>
            <a:solidFill>
              <a:srgbClr val="0F9D58"/>
            </a:solidFill>
            <a:ln cap="rnd" cmpd="sng" w="76200">
              <a:solidFill>
                <a:srgbClr val="0F9D58"/>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25" name="Google Shape;325;p61"/>
            <p:cNvSpPr/>
            <p:nvPr/>
          </p:nvSpPr>
          <p:spPr>
            <a:xfrm>
              <a:off x="8802600" y="11721708"/>
              <a:ext cx="49500" cy="465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26" name="Google Shape;326;p61"/>
            <p:cNvSpPr/>
            <p:nvPr/>
          </p:nvSpPr>
          <p:spPr>
            <a:xfrm>
              <a:off x="7696200" y="13106275"/>
              <a:ext cx="2262300" cy="480900"/>
            </a:xfrm>
            <a:prstGeom prst="trapezoid">
              <a:avLst>
                <a:gd fmla="val 25000" name="adj"/>
              </a:avLst>
            </a:prstGeom>
            <a:solidFill>
              <a:srgbClr val="0F9D58"/>
            </a:solidFill>
            <a:ln cap="flat" cmpd="sng" w="76200">
              <a:solidFill>
                <a:srgbClr val="0F9D58"/>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27" name="Google Shape;327;p61"/>
            <p:cNvSpPr/>
            <p:nvPr/>
          </p:nvSpPr>
          <p:spPr>
            <a:xfrm>
              <a:off x="7900200" y="11835388"/>
              <a:ext cx="1854300" cy="1085400"/>
            </a:xfrm>
            <a:prstGeom prst="rect">
              <a:avLst/>
            </a:prstGeom>
            <a:solidFill>
              <a:srgbClr val="FFFFFF"/>
            </a:solidFill>
            <a:ln cap="rnd" cmpd="sng" w="76200">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28" name="Google Shape;328;p61"/>
            <p:cNvSpPr/>
            <p:nvPr/>
          </p:nvSpPr>
          <p:spPr>
            <a:xfrm>
              <a:off x="8645588" y="13509425"/>
              <a:ext cx="363528" cy="46494"/>
            </a:xfrm>
            <a:prstGeom prst="flowChartTerminator">
              <a:avLst/>
            </a:prstGeom>
            <a:solidFill>
              <a:srgbClr val="FFFFFF"/>
            </a:solidFill>
            <a:ln cap="flat" cmpd="sng" w="9525">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cxnSp>
          <p:nvCxnSpPr>
            <p:cNvPr id="329" name="Google Shape;329;p61"/>
            <p:cNvCxnSpPr>
              <a:endCxn id="326" idx="2"/>
            </p:cNvCxnSpPr>
            <p:nvPr/>
          </p:nvCxnSpPr>
          <p:spPr>
            <a:xfrm>
              <a:off x="8827350" y="13495675"/>
              <a:ext cx="0" cy="91500"/>
            </a:xfrm>
            <a:prstGeom prst="straightConnector1">
              <a:avLst/>
            </a:prstGeom>
            <a:noFill/>
            <a:ln cap="flat" cmpd="sng" w="9525">
              <a:solidFill>
                <a:srgbClr val="0F9D58"/>
              </a:solidFill>
              <a:prstDash val="solid"/>
              <a:round/>
              <a:headEnd len="med" w="med" type="none"/>
              <a:tailEnd len="med" w="med" type="none"/>
            </a:ln>
          </p:spPr>
        </p:cxnSp>
      </p:grpSp>
      <p:pic>
        <p:nvPicPr>
          <p:cNvPr id="330" name="Google Shape;330;p61"/>
          <p:cNvPicPr preferRelativeResize="0"/>
          <p:nvPr/>
        </p:nvPicPr>
        <p:blipFill rotWithShape="1">
          <a:blip r:embed="rId3">
            <a:alphaModFix/>
          </a:blip>
          <a:srcRect b="5476" l="0" r="0" t="5476"/>
          <a:stretch/>
        </p:blipFill>
        <p:spPr>
          <a:xfrm>
            <a:off x="4282035" y="6303341"/>
            <a:ext cx="2252611" cy="2005974"/>
          </a:xfrm>
          <a:prstGeom prst="rect">
            <a:avLst/>
          </a:prstGeom>
          <a:noFill/>
          <a:ln>
            <a:noFill/>
          </a:ln>
        </p:spPr>
      </p:pic>
      <p:sp>
        <p:nvSpPr>
          <p:cNvPr id="331" name="Google Shape;331;p61"/>
          <p:cNvSpPr txBox="1"/>
          <p:nvPr/>
        </p:nvSpPr>
        <p:spPr>
          <a:xfrm>
            <a:off x="4211924" y="8233172"/>
            <a:ext cx="2469000" cy="914400"/>
          </a:xfrm>
          <a:prstGeom prst="rect">
            <a:avLst/>
          </a:prstGeom>
          <a:noFill/>
          <a:ln>
            <a:noFill/>
          </a:ln>
        </p:spPr>
        <p:txBody>
          <a:bodyPr anchorCtr="0" anchor="t" bIns="137150" lIns="137150" spcFirstLastPara="1" rIns="137150" wrap="square" tIns="137150">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App Engine</a:t>
            </a:r>
            <a:endParaRPr sz="2800">
              <a:solidFill>
                <a:srgbClr val="3C4043"/>
              </a:solidFill>
              <a:latin typeface="Google Sans"/>
              <a:ea typeface="Google Sans"/>
              <a:cs typeface="Google Sans"/>
              <a:sym typeface="Google Sans"/>
            </a:endParaRPr>
          </a:p>
        </p:txBody>
      </p:sp>
      <p:pic>
        <p:nvPicPr>
          <p:cNvPr id="332" name="Google Shape;332;p61"/>
          <p:cNvPicPr preferRelativeResize="0"/>
          <p:nvPr/>
        </p:nvPicPr>
        <p:blipFill rotWithShape="1">
          <a:blip r:embed="rId4">
            <a:alphaModFix/>
          </a:blip>
          <a:srcRect b="6001" l="0" r="0" t="6001"/>
          <a:stretch/>
        </p:blipFill>
        <p:spPr>
          <a:xfrm>
            <a:off x="11519763" y="2568559"/>
            <a:ext cx="2252611" cy="1982296"/>
          </a:xfrm>
          <a:prstGeom prst="rect">
            <a:avLst/>
          </a:prstGeom>
          <a:noFill/>
          <a:ln>
            <a:noFill/>
          </a:ln>
        </p:spPr>
      </p:pic>
      <p:sp>
        <p:nvSpPr>
          <p:cNvPr id="333" name="Google Shape;333;p61"/>
          <p:cNvSpPr txBox="1"/>
          <p:nvPr/>
        </p:nvSpPr>
        <p:spPr>
          <a:xfrm>
            <a:off x="10755075" y="4567575"/>
            <a:ext cx="3337800" cy="914400"/>
          </a:xfrm>
          <a:prstGeom prst="rect">
            <a:avLst/>
          </a:prstGeom>
          <a:noFill/>
          <a:ln>
            <a:noFill/>
          </a:ln>
        </p:spPr>
        <p:txBody>
          <a:bodyPr anchorCtr="0" anchor="t" bIns="137150" lIns="137150" spcFirstLastPara="1" rIns="137150" wrap="square" tIns="137150">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Compute Engine</a:t>
            </a:r>
            <a:endParaRPr sz="2800">
              <a:solidFill>
                <a:srgbClr val="3C4043"/>
              </a:solidFill>
              <a:latin typeface="Google Sans"/>
              <a:ea typeface="Google Sans"/>
              <a:cs typeface="Google Sans"/>
              <a:sym typeface="Google Sans"/>
            </a:endParaRPr>
          </a:p>
        </p:txBody>
      </p:sp>
      <p:pic>
        <p:nvPicPr>
          <p:cNvPr id="334" name="Google Shape;334;p61"/>
          <p:cNvPicPr preferRelativeResize="0"/>
          <p:nvPr/>
        </p:nvPicPr>
        <p:blipFill rotWithShape="1">
          <a:blip r:embed="rId5">
            <a:alphaModFix/>
          </a:blip>
          <a:srcRect b="5476" l="0" r="0" t="5476"/>
          <a:stretch/>
        </p:blipFill>
        <p:spPr>
          <a:xfrm>
            <a:off x="8017595" y="4172800"/>
            <a:ext cx="2252611" cy="2005974"/>
          </a:xfrm>
          <a:prstGeom prst="rect">
            <a:avLst/>
          </a:prstGeom>
          <a:noFill/>
          <a:ln>
            <a:noFill/>
          </a:ln>
        </p:spPr>
      </p:pic>
      <p:sp>
        <p:nvSpPr>
          <p:cNvPr id="335" name="Google Shape;335;p61"/>
          <p:cNvSpPr txBox="1"/>
          <p:nvPr/>
        </p:nvSpPr>
        <p:spPr>
          <a:xfrm>
            <a:off x="7750700" y="6171700"/>
            <a:ext cx="2786400" cy="613800"/>
          </a:xfrm>
          <a:prstGeom prst="rect">
            <a:avLst/>
          </a:prstGeom>
          <a:noFill/>
          <a:ln>
            <a:noFill/>
          </a:ln>
        </p:spPr>
        <p:txBody>
          <a:bodyPr anchorCtr="0" anchor="t" bIns="137150" lIns="137150" spcFirstLastPara="1" rIns="137150" wrap="square" tIns="137150">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Cloud Storage</a:t>
            </a:r>
            <a:endParaRPr sz="2800">
              <a:solidFill>
                <a:srgbClr val="3C4043"/>
              </a:solidFill>
              <a:latin typeface="Google Sans"/>
              <a:ea typeface="Google Sans"/>
              <a:cs typeface="Google Sans"/>
              <a:sym typeface="Google Sans"/>
            </a:endParaRPr>
          </a:p>
        </p:txBody>
      </p:sp>
      <p:pic>
        <p:nvPicPr>
          <p:cNvPr id="336" name="Google Shape;336;p61"/>
          <p:cNvPicPr preferRelativeResize="0"/>
          <p:nvPr/>
        </p:nvPicPr>
        <p:blipFill rotWithShape="1">
          <a:blip r:embed="rId6">
            <a:alphaModFix/>
          </a:blip>
          <a:srcRect b="5476" l="0" r="0" t="5476"/>
          <a:stretch/>
        </p:blipFill>
        <p:spPr>
          <a:xfrm>
            <a:off x="11606863" y="6303341"/>
            <a:ext cx="2252611" cy="2005974"/>
          </a:xfrm>
          <a:prstGeom prst="rect">
            <a:avLst/>
          </a:prstGeom>
          <a:noFill/>
          <a:ln>
            <a:noFill/>
          </a:ln>
        </p:spPr>
      </p:pic>
      <p:sp>
        <p:nvSpPr>
          <p:cNvPr id="337" name="Google Shape;337;p61"/>
          <p:cNvSpPr txBox="1"/>
          <p:nvPr/>
        </p:nvSpPr>
        <p:spPr>
          <a:xfrm>
            <a:off x="11411568" y="8233172"/>
            <a:ext cx="2469000" cy="914400"/>
          </a:xfrm>
          <a:prstGeom prst="rect">
            <a:avLst/>
          </a:prstGeom>
          <a:noFill/>
          <a:ln>
            <a:noFill/>
          </a:ln>
        </p:spPr>
        <p:txBody>
          <a:bodyPr anchorCtr="0" anchor="t" bIns="137150" lIns="137150" spcFirstLastPara="1" rIns="137150" wrap="square" tIns="137150">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Cloud SQL</a:t>
            </a:r>
            <a:endParaRPr sz="2800">
              <a:solidFill>
                <a:srgbClr val="3C4043"/>
              </a:solidFill>
              <a:latin typeface="Google Sans"/>
              <a:ea typeface="Google Sans"/>
              <a:cs typeface="Google Sans"/>
              <a:sym typeface="Google Sans"/>
            </a:endParaRPr>
          </a:p>
        </p:txBody>
      </p:sp>
      <p:pic>
        <p:nvPicPr>
          <p:cNvPr id="338" name="Google Shape;338;p61"/>
          <p:cNvPicPr preferRelativeResize="0"/>
          <p:nvPr/>
        </p:nvPicPr>
        <p:blipFill rotWithShape="1">
          <a:blip r:embed="rId7">
            <a:alphaModFix/>
          </a:blip>
          <a:srcRect b="5476" l="0" r="0" t="5476"/>
          <a:stretch/>
        </p:blipFill>
        <p:spPr>
          <a:xfrm>
            <a:off x="4320119" y="2568597"/>
            <a:ext cx="2252611" cy="2005974"/>
          </a:xfrm>
          <a:prstGeom prst="rect">
            <a:avLst/>
          </a:prstGeom>
          <a:noFill/>
          <a:ln>
            <a:noFill/>
          </a:ln>
        </p:spPr>
      </p:pic>
      <p:sp>
        <p:nvSpPr>
          <p:cNvPr id="339" name="Google Shape;339;p61"/>
          <p:cNvSpPr txBox="1"/>
          <p:nvPr/>
        </p:nvSpPr>
        <p:spPr>
          <a:xfrm>
            <a:off x="4358215" y="4567570"/>
            <a:ext cx="2469000" cy="914400"/>
          </a:xfrm>
          <a:prstGeom prst="rect">
            <a:avLst/>
          </a:prstGeom>
          <a:noFill/>
          <a:ln>
            <a:noFill/>
          </a:ln>
        </p:spPr>
        <p:txBody>
          <a:bodyPr anchorCtr="0" anchor="t" bIns="137150" lIns="137150" spcFirstLastPara="1" rIns="137150" wrap="square" tIns="137150">
            <a:noAutofit/>
          </a:bodyPr>
          <a:lstStyle/>
          <a:p>
            <a:pPr indent="0" lvl="0" marL="0" rtl="0" algn="ctr">
              <a:spcBef>
                <a:spcPts val="0"/>
              </a:spcBef>
              <a:spcAft>
                <a:spcPts val="0"/>
              </a:spcAft>
              <a:buNone/>
            </a:pPr>
            <a:r>
              <a:rPr lang="en" sz="2800">
                <a:solidFill>
                  <a:srgbClr val="3C4043"/>
                </a:solidFill>
                <a:latin typeface="Google Sans"/>
                <a:ea typeface="Google Sans"/>
                <a:cs typeface="Google Sans"/>
                <a:sym typeface="Google Sans"/>
              </a:rPr>
              <a:t>BigQuery</a:t>
            </a:r>
            <a:endParaRPr sz="2800">
              <a:solidFill>
                <a:srgbClr val="3C4043"/>
              </a:solidFill>
              <a:latin typeface="Google Sans"/>
              <a:ea typeface="Google Sans"/>
              <a:cs typeface="Google Sans"/>
              <a:sym typeface="Google Sans"/>
            </a:endParaRPr>
          </a:p>
        </p:txBody>
      </p:sp>
      <p:cxnSp>
        <p:nvCxnSpPr>
          <p:cNvPr id="340" name="Google Shape;340;p61"/>
          <p:cNvCxnSpPr>
            <a:stCxn id="335" idx="2"/>
            <a:endCxn id="324" idx="0"/>
          </p:cNvCxnSpPr>
          <p:nvPr/>
        </p:nvCxnSpPr>
        <p:spPr>
          <a:xfrm>
            <a:off x="9143900" y="6785500"/>
            <a:ext cx="0" cy="597600"/>
          </a:xfrm>
          <a:prstGeom prst="straightConnector1">
            <a:avLst/>
          </a:prstGeom>
          <a:noFill/>
          <a:ln cap="flat" cmpd="sng" w="28575">
            <a:solidFill>
              <a:srgbClr val="4285F5"/>
            </a:solidFill>
            <a:prstDash val="solid"/>
            <a:round/>
            <a:headEnd len="med" w="med" type="triangle"/>
            <a:tailEnd len="med" w="med" type="triangle"/>
          </a:ln>
        </p:spPr>
      </p:cxnSp>
      <p:cxnSp>
        <p:nvCxnSpPr>
          <p:cNvPr id="341" name="Google Shape;341;p61"/>
          <p:cNvCxnSpPr>
            <a:stCxn id="338" idx="3"/>
            <a:endCxn id="315" idx="0"/>
          </p:cNvCxnSpPr>
          <p:nvPr/>
        </p:nvCxnSpPr>
        <p:spPr>
          <a:xfrm>
            <a:off x="6572730" y="3571584"/>
            <a:ext cx="2218500" cy="601200"/>
          </a:xfrm>
          <a:prstGeom prst="bentConnector2">
            <a:avLst/>
          </a:prstGeom>
          <a:noFill/>
          <a:ln cap="flat" cmpd="sng" w="28575">
            <a:solidFill>
              <a:srgbClr val="202124"/>
            </a:solidFill>
            <a:prstDash val="solid"/>
            <a:round/>
            <a:headEnd len="med" w="med" type="triangle"/>
            <a:tailEnd len="med" w="med" type="triangle"/>
          </a:ln>
        </p:spPr>
      </p:cxnSp>
      <p:cxnSp>
        <p:nvCxnSpPr>
          <p:cNvPr id="342" name="Google Shape;342;p61"/>
          <p:cNvCxnSpPr>
            <a:stCxn id="332" idx="1"/>
            <a:endCxn id="316" idx="0"/>
          </p:cNvCxnSpPr>
          <p:nvPr/>
        </p:nvCxnSpPr>
        <p:spPr>
          <a:xfrm flipH="1">
            <a:off x="9473463" y="3559708"/>
            <a:ext cx="2046300" cy="613200"/>
          </a:xfrm>
          <a:prstGeom prst="bentConnector2">
            <a:avLst/>
          </a:prstGeom>
          <a:noFill/>
          <a:ln cap="flat" cmpd="sng" w="28575">
            <a:solidFill>
              <a:srgbClr val="202124"/>
            </a:solidFill>
            <a:prstDash val="solid"/>
            <a:round/>
            <a:headEnd len="med" w="med" type="triangle"/>
            <a:tailEnd len="med" w="med" type="triangle"/>
          </a:ln>
        </p:spPr>
      </p:cxnSp>
      <p:cxnSp>
        <p:nvCxnSpPr>
          <p:cNvPr id="343" name="Google Shape;343;p61"/>
          <p:cNvCxnSpPr/>
          <p:nvPr/>
        </p:nvCxnSpPr>
        <p:spPr>
          <a:xfrm rot="-5400000">
            <a:off x="6447716" y="4581748"/>
            <a:ext cx="613800" cy="2691000"/>
          </a:xfrm>
          <a:prstGeom prst="bentConnector2">
            <a:avLst/>
          </a:prstGeom>
          <a:noFill/>
          <a:ln cap="flat" cmpd="sng" w="28575">
            <a:solidFill>
              <a:srgbClr val="202124"/>
            </a:solidFill>
            <a:prstDash val="solid"/>
            <a:round/>
            <a:headEnd len="med" w="med" type="triangle"/>
            <a:tailEnd len="med" w="med" type="triangle"/>
          </a:ln>
        </p:spPr>
      </p:cxnSp>
      <p:cxnSp>
        <p:nvCxnSpPr>
          <p:cNvPr id="344" name="Google Shape;344;p61"/>
          <p:cNvCxnSpPr/>
          <p:nvPr/>
        </p:nvCxnSpPr>
        <p:spPr>
          <a:xfrm flipH="1" rot="5400000">
            <a:off x="11149421" y="4658398"/>
            <a:ext cx="613800" cy="2537700"/>
          </a:xfrm>
          <a:prstGeom prst="bentConnector2">
            <a:avLst/>
          </a:prstGeom>
          <a:noFill/>
          <a:ln cap="flat" cmpd="sng" w="28575">
            <a:solidFill>
              <a:srgbClr val="202124"/>
            </a:solidFill>
            <a:prstDash val="solid"/>
            <a:round/>
            <a:headEnd len="med" w="med" type="triangl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v3.0">
  <a:themeElements>
    <a:clrScheme name="Simple Light">
      <a:dk1>
        <a:srgbClr val="202124"/>
      </a:dk1>
      <a:lt1>
        <a:srgbClr val="3C4043"/>
      </a:lt1>
      <a:dk2>
        <a:srgbClr val="5F6368"/>
      </a:dk2>
      <a:lt2>
        <a:srgbClr val="80868B"/>
      </a:lt2>
      <a:accent1>
        <a:srgbClr val="9AA0A6"/>
      </a:accent1>
      <a:accent2>
        <a:srgbClr val="1A73E8"/>
      </a:accent2>
      <a:accent3>
        <a:srgbClr val="4285F4"/>
      </a:accent3>
      <a:accent4>
        <a:srgbClr val="EA4335"/>
      </a:accent4>
      <a:accent5>
        <a:srgbClr val="FBBC04"/>
      </a:accent5>
      <a:accent6>
        <a:srgbClr val="34A853"/>
      </a:accent6>
      <a:hlink>
        <a:srgbClr val="185AB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