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6" r:id="rId1"/>
    <p:sldMasterId id="2147483697" r:id="rId2"/>
  </p:sldMasterIdLst>
  <p:notesMasterIdLst>
    <p:notesMasterId r:id="rId5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18288000" cy="10287000"/>
  <p:notesSz cx="6858000" cy="9144000"/>
  <p:embeddedFontLst>
    <p:embeddedFont>
      <p:font typeface="Consolas" panose="020B0609020204030204" pitchFamily="49" charset="0"/>
      <p:regular r:id="rId54"/>
      <p:bold r:id="rId55"/>
      <p:italic r:id="rId56"/>
      <p:boldItalic r:id="rId57"/>
    </p:embeddedFont>
    <p:embeddedFont>
      <p:font typeface="Google Sans" panose="020B0604020202020204" charset="0"/>
      <p:regular r:id="rId58"/>
      <p:bold r:id="rId59"/>
      <p:italic r:id="rId60"/>
      <p:boldItalic r:id="rId61"/>
    </p:embeddedFont>
    <p:embeddedFont>
      <p:font typeface="Open Sans" panose="020B0606030504020204" pitchFamily="34" charset="0"/>
      <p:regular r:id="rId62"/>
      <p:bold r:id="rId63"/>
      <p:italic r:id="rId64"/>
      <p:boldItalic r:id="rId65"/>
    </p:embeddedFont>
    <p:embeddedFont>
      <p:font typeface="Roboto" panose="02000000000000000000" charset="0"/>
      <p:regular r:id="rId66"/>
      <p:bold r:id="rId67"/>
      <p:italic r:id="rId68"/>
      <p:boldItalic r:id="rId69"/>
    </p:embeddedFont>
    <p:embeddedFont>
      <p:font typeface="Roboto Medium" panose="020F050202020403020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035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CDAC6E-83DA-48A5-BF7B-1902D51833AF}">
  <a:tblStyle styleId="{61CDAC6E-83DA-48A5-BF7B-1902D51833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56" autoAdjust="0"/>
  </p:normalViewPr>
  <p:slideViewPr>
    <p:cSldViewPr snapToGrid="0">
      <p:cViewPr varScale="1">
        <p:scale>
          <a:sx n="55" d="100"/>
          <a:sy n="55" d="100"/>
        </p:scale>
        <p:origin x="658" y="48"/>
      </p:cViewPr>
      <p:guideLst>
        <p:guide pos="10359"/>
        <p:guide orient="horz" pos="32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2.fntdata"/><Relationship Id="rId63" Type="http://schemas.openxmlformats.org/officeDocument/2006/relationships/font" Target="fonts/font10.fntdata"/><Relationship Id="rId68" Type="http://schemas.openxmlformats.org/officeDocument/2006/relationships/font" Target="fonts/font15.fntdata"/><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4.fntdata"/><Relationship Id="rId61"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9.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cloud.google.com/sdk/gcloud/" TargetMode="External"/><Relationship Id="rId7" Type="http://schemas.openxmlformats.org/officeDocument/2006/relationships/hyperlink" Target="https://cloud.google.com/appengine/downloads"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cloud.google.com/sdk/cloudplatform" TargetMode="External"/><Relationship Id="rId5" Type="http://schemas.openxmlformats.org/officeDocument/2006/relationships/hyperlink" Target="https://cloud.google.com/bigquery/bq-command-line-tool" TargetMode="External"/><Relationship Id="rId4" Type="http://schemas.openxmlformats.org/officeDocument/2006/relationships/hyperlink" Target="https://cloud.google.com/storage/docs/gsutil"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s.google.com/identity/protocols/OAuth2"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cloud.google.com/marketplace/docs/#billin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cloud.google.com/resource-manager/reference/rpc/index"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cloud.google.com/resource-manager/reference/rest/inde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121b50ccf_0_97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121b50ccf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b121b50ccf_0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b121b50ccf_0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You probably want to organize all the projects in your company into a single structure. Most companies want the ability to apply to have centralized visibility of how resources are being used, and also to apply policies centrally. That’s what the organization node is for. It’s the top of the hierarchy.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b121b50ccf_0_1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b121b50ccf_0_1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 are some special roles associated with it. For example, you can designate an organization policy administrator, so that only people with privilege can change policies. You can also assign a project creator role, which is a great way to control who can spend money.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So how do you get an organization node? In part the answer depends on whether your company is also a </a:t>
            </a:r>
            <a:r>
              <a:rPr lang="en">
                <a:solidFill>
                  <a:srgbClr val="202124"/>
                </a:solidFill>
              </a:rPr>
              <a:t>Google Workspace</a:t>
            </a:r>
            <a:r>
              <a:rPr lang="en">
                <a:solidFill>
                  <a:schemeClr val="dk1"/>
                </a:solidFill>
              </a:rPr>
              <a:t> customer. If you have a </a:t>
            </a:r>
            <a:r>
              <a:rPr lang="en">
                <a:solidFill>
                  <a:srgbClr val="202124"/>
                </a:solidFill>
              </a:rPr>
              <a:t>Workspace</a:t>
            </a:r>
            <a:r>
              <a:rPr lang="en">
                <a:solidFill>
                  <a:schemeClr val="dk1"/>
                </a:solidFill>
              </a:rPr>
              <a:t> domain, Google Cloud projects will automatically belong to your organization node. Otherwise, you can use Google Cloud Identity to create one.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Here’s a tip: when you get a new organization node, it lets anyone in the domain create projects and billing accounts, just as they could before. That’s to avoid surprises and disruption. But it’d be a great first step with a new organization node to decide who on your team really should be able to do those things.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Once you have an organization node, you can create folders underneath it and put projects in.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b121b50ccf_0_1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b121b50ccf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Here’s an example of how you might organize your resources. There are three projects, each of which uses resources from several Google Cloud services. In this example, we haven’t used any folders, although we always could move projects into folders if that became helpful.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Resources inherit the policies of their parent resource. For instance, if you set a policy at the organization level, it is automatically inherited by all its children projects. And this inheritance is transitive, which means that all the resources in those projects inherit the policy too.</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There’s one important rule to keep in mind. The policies implemented at a higher level in this hierarchy can’t take away access that’s granted at lower level. For example, suppose that a policy applied on the “bookshelf” project gives user Pat the right to modify a Cloud Storage bucket. But a policy at the organization level says that Pat can only view Cloud Storage buckets, not change them. The more generous policy takes effect. Keep this in mind as you design your policies.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b121b50ccf_0_1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b121b50ccf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b121b50ccf_0_13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b121b50ccf_0_1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IAM lets administrators authorize who can take action on specific resources. An IAM policy has a “who” part, a “can do what” part, and an “on which resource” part.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b121b50ccf_0_13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b121b50ccf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“who” part of an IAM policy can be a Google account, a Google group, a service account, or an entire </a:t>
            </a:r>
            <a:r>
              <a:rPr lang="en">
                <a:solidFill>
                  <a:srgbClr val="202124"/>
                </a:solidFill>
              </a:rPr>
              <a:t>Workspace</a:t>
            </a:r>
            <a:r>
              <a:rPr lang="en">
                <a:solidFill>
                  <a:schemeClr val="dk1"/>
                </a:solidFill>
              </a:rPr>
              <a:t> or Cloud Identity domain.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b121b50ccf_0_1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b121b50ccf_0_1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“can do what” part of an IAM policy is defined by a role. An IAM role is a collection of permissions, because, most of the time you need more than 1 permission to do meaningful work. For example, to manage virtual machine instances in a project, you have to be able to create, delete, start, stop and change virtual machines. So these permissions are grouped together into a role to make them easier to understand and easier to manage.</a:t>
            </a:r>
            <a:r>
              <a:rPr lang="en" sz="1600">
                <a:solidFill>
                  <a:schemeClr val="dk1"/>
                </a:solidFill>
              </a:rPr>
              <a:t> </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 are three kinds of roles in Cloud IAM. Let’s talk about each in turn.</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b121b50ccf_0_13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b121b50ccf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Basic roles are broad. You apply them to a Google Cloud project, and they affect all resources in that project.</a:t>
            </a:r>
            <a:endParaRPr sz="12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b121b50ccf_0_1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b121b50ccf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These are the Owner, Editor, and Viewer roles. If you’re a viewer on a given resource, you can examine it but not change its state. If you’re an editor, you can do everything a viewer can do plus change its state. And if you’re an owner, you can do everything an editor can do plus manage roles and permissions on the resource. The owner role on a project lets you do one more thing too: you can set up billing. Often companies want someone to be able to control the billing for a project without the right to change the resources in the project, and that’s why you can grant someone the billing administrator role.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Be careful! If you have several people working together on a project that contains sensitive data, basic roles are probably too coarse a tool. Fortunately, Google Cloud IAM provides finer-grained types of roles.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b121b50ccf_0_1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b121b50ccf_0_1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Google Cloud services offers their own sets of predefined roles, and they define where those roles can be applied. For example, later in this course, we’ll talk more about Compute Engine, which offers virtual machines as a service. Compute Engine offers a set of predefined roles, and you can apply them to Compute Engine resources in a given project, a given folder, or an entire organization.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Another example: consider Cloud Bigtable, which is a managed database service. Cloud Bigtable offers roles that can apply across an entire organization, to a particular project, or even to individual Bigtable database instances.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b121b50ccf_0_9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b121b50ccf_0_9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you build an application on your on-premises infrastructure, you’re responsible for the entire stack’s security: from the physical security of the hardware and the premises in which they are housed, through the encryption of the data on disk, the integrity of your network, and all the way up to securing the content stored in those applications. When you move an application to Google Cloud, Google handles many of the lower layers of security. Because of its scale, Google can deliver a higher level of security at these layers than most of its customers could afford to do on their own.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upper layers of the security stack remain the customer’s responsibility. Google provides tools, such as Cloud Identity and Access Management, to help customers implement the policies they choose at these layers.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b121b50ccf_0_139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b121b50ccf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Compute Engine’s instanceAdmin role let's whoever has it perform a certain set of actions on virtual machines. What set of actions? Those listed here: listing them, reading and changing their configurations, and starting and stopping them. And which virtual machines? Well, that depends on where the role is applied. </a:t>
            </a:r>
            <a:endParaRPr/>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a:t>In this example, all the users of a certain Google group have the role, and they have it on all the virtual machines in project 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b121b50ccf_0_1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b121b50ccf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What if you need something even finer-grained? That’s what custom roles permit. A lot of companies use a “least-privilege” model, in which each person in your organization the minimal amount of privilege needed to do his or her job. So, for example, maybe I want to define an “instanceOperator” role, to allow some users to stop and start Compute Engine virtual machines but not reconfigure them. Custom roles allow me to do that.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 couple of cautions about custom roles. First, if you decide to use custom roles, you’ll need to manage the permissions that make them up. Some companies decide they’d rather stick with the predefined roles. Second, custom roles can only be used at the project or organization levels. They can’t be used at the folder level.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121b50ccf_0_14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121b50ccf_0_1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When you give a user, group, or service account a role on a specific element of the resource hierarchy, the resulting policy applies to the element you chose, as well as to elements below it in the hierarchy.</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b121b50ccf_0_1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b121b50ccf_0_1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What if you want to give permissions to a Compute Engine virtual machine rather than to a person? That’s what service accounts are for. For instance, maybe you have an application running in a virtual machine that needs to store data in Google Cloud Storage. But you don’t want to let just anyone on the Internet have access to that data; only that virtual machine. So you’d create a service account to authenticate your VM to Cloud Storage. Service accounts are named with an email address, but instead of passwords they use cryptographic keys to access resources.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b121b50ccf_0_1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b121b50ccf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In this simple example, a service account has been granted Compute Engine’s Instance Admin role. This would allow an application running in a VM with that service account to create, modify, and delete other VMs.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Incidentally, service accounts need to be managed too! For example, maybe Alice needs to manage what can act as a given service account, while Bob just needs to be able to view what can. Fortunately, in addition to being an identity, a service account is also a resource! So it can have IAM policies of its own attached to it. For instance, Alice can have the editor role on a service account and Bob can have the viewer role. This is just like granting roles for any other Google Cloud resource.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121b50ccf_0_1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121b50ccf_0_1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You can grant different groups of VMs in your project different identities. This makes it easier to manage different permissions for each group. You also can change the permissions of the service accounts without having to recreate the VMs.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Here’s a more complex example. Say you have an application that’s implemented across a group of Compute Engine virtual machines. One component of your application needs to have an editor role on another project, but another component doesn’t. So you would create two different service accounts, one for each subgroup of virtual machines. Only the first service account has privilege on the other project. That reduces the potential impact of a miscoded application or a compromised virtual machine.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b121b50ccf_0_15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b121b50ccf_0_1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b121b50ccf_0_1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b121b50ccf_0_1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Many new Google Cloud customers get started by logging into the Cloud Console with a Gmail account. To collaborate with their teammates, they use Google Groups to gather together people who are in the same role. This approach is easy to get started with, but its disadvantage is that your team’s identities are not centrally managed. For example, if someone leaves your organization, there is no centralized way to remove their access to your cloud resources immediately.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Google Cloud customers who are also Workspace customers can define Google Cloud policies in terms of </a:t>
            </a:r>
            <a:r>
              <a:rPr lang="en">
                <a:solidFill>
                  <a:srgbClr val="202124"/>
                </a:solidFill>
              </a:rPr>
              <a:t>Workspace</a:t>
            </a:r>
            <a:r>
              <a:rPr lang="en">
                <a:solidFill>
                  <a:schemeClr val="dk1"/>
                </a:solidFill>
              </a:rPr>
              <a:t> users and groups. This way, when someone leaves your organization, an administrator can immediately disable their account and remove them from groups using the Google Admin Console.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Google Cloud customers who are not </a:t>
            </a:r>
            <a:r>
              <a:rPr lang="en">
                <a:solidFill>
                  <a:srgbClr val="202124"/>
                </a:solidFill>
              </a:rPr>
              <a:t>Workspace</a:t>
            </a:r>
            <a:r>
              <a:rPr lang="en">
                <a:solidFill>
                  <a:schemeClr val="dk1"/>
                </a:solidFill>
              </a:rPr>
              <a:t> customers can get these same capabilities through Cloud Identity. Cloud Identity lets you manage users and groups using the Google Admin Console, but you do not pay for or receive </a:t>
            </a:r>
            <a:r>
              <a:rPr lang="en">
                <a:solidFill>
                  <a:srgbClr val="202124"/>
                </a:solidFill>
              </a:rPr>
              <a:t>Workspace</a:t>
            </a:r>
            <a:r>
              <a:rPr lang="en">
                <a:solidFill>
                  <a:schemeClr val="dk1"/>
                </a:solidFill>
              </a:rPr>
              <a:t>’s collaboration products such as Gmail, Docs, Drive, and Calendar. Cloud Identity is available in a free and a premium edition. The premium edition adds capabilities for mobile device management.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b121b50ccf_0_16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b121b50ccf_0_1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Using Google Cloud Directory Sync, your administrators can log in and manage Google Cloud resources using the same usernames and passwords they already use. This tool synchronizes users and groups from your existing Active Directory or LDAP system with the users and groups in your Cloud Identity domain. The synchronization is one-way only; no information in your Active Directory or LDAP map is modified. Google Cloud Directory Sync is designed to run scheduled synchronizations without supervision, after its synchronization rules are set up.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b121b50ccf_0_1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b121b50ccf_0_1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121b50ccf_0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121b50ccf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b121b50ccf_0_1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b121b50ccf_0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 are four ways you can interact with Google Cloud, and we’ll talk about each in turn: the Cloud Console, the Cloud SDK and Cloud Shell, the mobile app, and the APIs.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b121b50ccf_0_1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b121b50ccf_0_1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Cloud Console is Google Cloud’s Graphical User Interface (GUI) which helps you deploy, scale, and diagnose production issues in a simple web-based interface. With the Cloud Console, you can easily find your resources, check their health, have full management control over them, and set budgets to control how much you spend on them. Search to quickly find resources and connect to instances via SSH in the browser. Overcome the most complex tasks with Cloud Shell, your admin machine in the cloud, where you can use the built-in Cloud SDK.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b121b50ccf_0_16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b121b50ccf_0_1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Cloud SDK is a set of tools that you can use to manage resources and applications hosted on Google Cloud. These include the </a:t>
            </a:r>
            <a:r>
              <a:rPr lang="en" u="sng">
                <a:solidFill>
                  <a:srgbClr val="3B83F3"/>
                </a:solidFill>
                <a:hlinkClick r:id="rId3">
                  <a:extLst>
                    <a:ext uri="{A12FA001-AC4F-418D-AE19-62706E023703}">
                      <ahyp:hlinkClr xmlns:ahyp="http://schemas.microsoft.com/office/drawing/2018/hyperlinkcolor" val="tx"/>
                    </a:ext>
                  </a:extLst>
                </a:hlinkClick>
              </a:rPr>
              <a:t>gcloud tool</a:t>
            </a:r>
            <a:r>
              <a:rPr lang="en">
                <a:solidFill>
                  <a:schemeClr val="dk1"/>
                </a:solidFill>
              </a:rPr>
              <a:t>, which provides the main command-line interface for Google Cloud Platform products and services, as well as </a:t>
            </a:r>
            <a:r>
              <a:rPr lang="en" u="sng">
                <a:solidFill>
                  <a:srgbClr val="545454"/>
                </a:solidFill>
                <a:hlinkClick r:id="rId4">
                  <a:extLst>
                    <a:ext uri="{A12FA001-AC4F-418D-AE19-62706E023703}">
                      <ahyp:hlinkClr xmlns:ahyp="http://schemas.microsoft.com/office/drawing/2018/hyperlinkcolor" val="tx"/>
                    </a:ext>
                  </a:extLst>
                </a:hlinkClick>
              </a:rPr>
              <a:t>gsutil</a:t>
            </a:r>
            <a:r>
              <a:rPr lang="en">
                <a:solidFill>
                  <a:schemeClr val="dk1"/>
                </a:solidFill>
              </a:rPr>
              <a:t> and </a:t>
            </a:r>
            <a:r>
              <a:rPr lang="en" u="sng">
                <a:solidFill>
                  <a:srgbClr val="545454"/>
                </a:solidFill>
                <a:hlinkClick r:id="rId5">
                  <a:extLst>
                    <a:ext uri="{A12FA001-AC4F-418D-AE19-62706E023703}">
                      <ahyp:hlinkClr xmlns:ahyp="http://schemas.microsoft.com/office/drawing/2018/hyperlinkcolor" val="tx"/>
                    </a:ext>
                  </a:extLst>
                </a:hlinkClick>
              </a:rPr>
              <a:t>bq</a:t>
            </a:r>
            <a:r>
              <a:rPr lang="en">
                <a:solidFill>
                  <a:schemeClr val="dk1"/>
                </a:solidFill>
              </a:rPr>
              <a:t>. When installed, all of the tools within the Cloud SDK are located under the bin directory.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Cloud Shell provides you with command-line access to your cloud resources directly from your browser. Cloud Shell is a Debian-based virtual machine with a persistent 5-GB home directory, which makes it easy for you to manage your Google Cloud projects and resources. With Cloud Shell, the Cloud SDK gcloud command and other utilities you need are always installed, available, up to date, and fully authenticated when you need them.</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more information on the SDK command-line tools, see: </a:t>
            </a:r>
            <a:r>
              <a:rPr lang="en" u="sng">
                <a:solidFill>
                  <a:srgbClr val="3B83F3"/>
                </a:solidFill>
                <a:hlinkClick r:id="rId6">
                  <a:extLst>
                    <a:ext uri="{A12FA001-AC4F-418D-AE19-62706E023703}">
                      <ahyp:hlinkClr xmlns:ahyp="http://schemas.microsoft.com/office/drawing/2018/hyperlinkcolor" val="tx"/>
                    </a:ext>
                  </a:extLst>
                </a:hlinkClick>
              </a:rPr>
              <a:t>https://cloud.google.com/sdk/cloudplatform</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Note: Currently, the App Engine SDKs are separate downloads. For more information, see: </a:t>
            </a:r>
            <a:r>
              <a:rPr lang="en" u="sng">
                <a:solidFill>
                  <a:srgbClr val="3B83F3"/>
                </a:solidFill>
                <a:hlinkClick r:id="rId7">
                  <a:extLst>
                    <a:ext uri="{A12FA001-AC4F-418D-AE19-62706E023703}">
                      <ahyp:hlinkClr xmlns:ahyp="http://schemas.microsoft.com/office/drawing/2018/hyperlinkcolor" val="tx"/>
                    </a:ext>
                  </a:extLst>
                </a:hlinkClick>
              </a:rPr>
              <a:t>https://cloud.google.com/appengine/downloads</a:t>
            </a:r>
            <a:r>
              <a:rPr lang="en">
                <a:solidFill>
                  <a:srgbClr val="3B83F3"/>
                </a:solidFill>
              </a:rPr>
              <a:t> </a:t>
            </a:r>
            <a:endParaRPr>
              <a:solidFill>
                <a:srgbClr val="3B83F3"/>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Cloud Shell provides the following: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 temporary Compute Engine virtual machine instance running a Debian-based Linux operating system</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Command-line access to the instance from a web browser using terminal windows in the Cloud Console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5 GB of persistent disk storage per user, mounted as your $HOME directory in Cloud Shell sessions across projects and instances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The Cloud SDK and other tools pre-installed on the Compute Engine instance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Language support, including SDKs, libraries, runtime environments and compilers for Java, Go, Python, Node.js, PHP and Ruby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Web preview functionality, which allows you to preview web applications running on the Cloud Shell instance through a secure proxy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Built-in authorization for access to projects and resources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use Cloud Shell to:</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Create and manage Compute Engine instances.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Create and access Cloud SQL databases.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Manage Cloud Storage data.</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Interact with hosted or remote Git repositories, including Cloud Source Repositories.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Build and deploy App Engine applications.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 can also use Cloud Shell to perform other management tasks related to your projects and resources, using either the gcloud command or other available tools.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b121b50ccf_0_16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b121b50ccf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services that make up Google Cloud offer Application Programming Interfaces, so that code you write can control them. These APIs are what’s called “RESTful”; in other words, they follow the “Representational state transfer” paradigm. In a broad sense, that means that your code can use Google services in much the same way that web browsers talk to web servers. The APIs name resources in Google Cloud with URLs. Your code can pass information to the APIs using JSON, which is a very popular way of passing textual information over the Web. And there’s an open system, </a:t>
            </a:r>
            <a:r>
              <a:rPr lang="en" u="sng">
                <a:solidFill>
                  <a:srgbClr val="545454"/>
                </a:solidFill>
                <a:hlinkClick r:id="rId3">
                  <a:extLst>
                    <a:ext uri="{A12FA001-AC4F-418D-AE19-62706E023703}">
                      <ahyp:hlinkClr xmlns:ahyp="http://schemas.microsoft.com/office/drawing/2018/hyperlinkcolor" val="tx"/>
                    </a:ext>
                  </a:extLst>
                </a:hlinkClick>
              </a:rPr>
              <a:t>OAuth2</a:t>
            </a:r>
            <a:r>
              <a:rPr lang="en">
                <a:solidFill>
                  <a:schemeClr val="dk1"/>
                </a:solidFill>
              </a:rPr>
              <a:t>, for user login and access control.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b121b50ccf_0_1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b121b50ccf_0_1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Cloud Console includes a tool called the Google APIs Explorer that helps you learn about the APIs interactively. It lets you see what APIs are available, and in what versions. These APIs expect parameters, and documentation on them is built-in. You can try the APIs interactively, even with user authentication.</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Suppose you’ve explored an API, and you’re ready to build an application that uses it. Do you have to start coding from scratch? No. Google provides client libraries to take a lot of the drudgery out of the task of calling Google Cloud from your code.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b121b50ccf_0_1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b121b50ccf_0_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There are two kinds of libraries. The Cloud Client libraries are Google Cloud’s latest and recommended libraries for its APIs. They adopt the native styles and idioms of each language. On the other hand, sometimes a Cloud Client library doesn’t support the newest services and features. In that case, you can use the Google API Client library for your desired languages. These libraries are designed for generality and completeness.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b121b50ccf_0_16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b121b50ccf_0_1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 mobile app allows you to start, stop, and SSH into Compute Engine instances, and to see logs from each instance. You can stop and start Cloud SQL instances. You can also administer applications deployed on App Engine, by viewing errors, rolling back deployments, and changing traffic splitting.</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You can also get up-to-date billing information for your projects and get billing alerts for projects that are going over budget.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You can set up customizable graphs showing key metrics such as CPU usage, network usage, requests per second, and server errors.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The mobile app also offers alerts and incident management.</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Download the Cloud Console Mobile App from Google Play or from the iOS App Store.</a:t>
            </a: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8"/>
        <p:cNvGrpSpPr/>
        <p:nvPr/>
      </p:nvGrpSpPr>
      <p:grpSpPr>
        <a:xfrm>
          <a:off x="0" y="0"/>
          <a:ext cx="0" cy="0"/>
          <a:chOff x="0" y="0"/>
          <a:chExt cx="0" cy="0"/>
        </a:xfrm>
      </p:grpSpPr>
      <p:sp>
        <p:nvSpPr>
          <p:cNvPr id="979" name="Google Shape;979;gb121b50ccf_0_1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0" name="Google Shape;980;gb121b50ccf_0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b121b50ccf_0_1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b121b50ccf_0_1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202124"/>
              </a:buClr>
              <a:buSzPts val="1100"/>
              <a:buFont typeface="Arial"/>
              <a:buNone/>
            </a:pPr>
            <a:r>
              <a:rPr lang="en">
                <a:solidFill>
                  <a:srgbClr val="202124"/>
                </a:solidFill>
              </a:rPr>
              <a:t>If you want a quick way to get started with Google Cloud, with minimal effort this is what Cloud Marketplace provides. It’s a tool for quickly deploying functional software packages on Google Cloud. There’s no need to manually configure the software, virtual machine instances, storage, or network settings, although you can modify many of them before you launch if you like.</a:t>
            </a:r>
            <a:endParaRPr>
              <a:solidFill>
                <a:srgbClr val="202124"/>
              </a:solidFill>
            </a:endParaRPr>
          </a:p>
          <a:p>
            <a:pPr marL="0" lvl="0" indent="0" algn="l" rtl="0">
              <a:spcBef>
                <a:spcPts val="0"/>
              </a:spcBef>
              <a:spcAft>
                <a:spcPts val="0"/>
              </a:spcAft>
              <a:buClr>
                <a:srgbClr val="202124"/>
              </a:buClr>
              <a:buSzPts val="1100"/>
              <a:buFont typeface="Arial"/>
              <a:buNone/>
            </a:pPr>
            <a:endParaRPr>
              <a:solidFill>
                <a:srgbClr val="202124"/>
              </a:solidFill>
            </a:endParaRPr>
          </a:p>
          <a:p>
            <a:pPr marL="0" lvl="0" indent="0" algn="l" rtl="0">
              <a:lnSpc>
                <a:spcPct val="115000"/>
              </a:lnSpc>
              <a:spcBef>
                <a:spcPts val="0"/>
              </a:spcBef>
              <a:spcAft>
                <a:spcPts val="0"/>
              </a:spcAft>
              <a:buClr>
                <a:srgbClr val="202124"/>
              </a:buClr>
              <a:buSzPts val="1100"/>
              <a:buFont typeface="Arial"/>
              <a:buNone/>
            </a:pPr>
            <a:r>
              <a:rPr lang="en">
                <a:solidFill>
                  <a:srgbClr val="202124"/>
                </a:solidFill>
              </a:rPr>
              <a:t>You will find solutions offered by Google in Cloud Marketplace as well as solutions offered by third-party vendors.</a:t>
            </a:r>
            <a:endParaRPr>
              <a:solidFill>
                <a:srgbClr val="202124"/>
              </a:solidFill>
            </a:endParaRPr>
          </a:p>
          <a:p>
            <a:pPr marL="0" lvl="0" indent="0" algn="l" rtl="0">
              <a:spcBef>
                <a:spcPts val="0"/>
              </a:spcBef>
              <a:spcAft>
                <a:spcPts val="0"/>
              </a:spcAft>
              <a:buClr>
                <a:srgbClr val="202124"/>
              </a:buClr>
              <a:buSzPts val="1100"/>
              <a:buFont typeface="Arial"/>
              <a:buNone/>
            </a:pPr>
            <a:endParaRPr>
              <a:solidFill>
                <a:srgbClr val="202124"/>
              </a:solidFill>
            </a:endParaRPr>
          </a:p>
          <a:p>
            <a:pPr marL="0" lvl="0" indent="0" algn="l" rtl="0">
              <a:lnSpc>
                <a:spcPct val="115000"/>
              </a:lnSpc>
              <a:spcBef>
                <a:spcPts val="0"/>
              </a:spcBef>
              <a:spcAft>
                <a:spcPts val="0"/>
              </a:spcAft>
              <a:buClr>
                <a:srgbClr val="202124"/>
              </a:buClr>
              <a:buSzPts val="1100"/>
              <a:buFont typeface="Arial"/>
              <a:buNone/>
            </a:pPr>
            <a:r>
              <a:rPr lang="en">
                <a:solidFill>
                  <a:srgbClr val="202124"/>
                </a:solidFill>
              </a:rPr>
              <a:t>Most software packages in Cloud Marketplace are at no additional charge beyond the normal usage fees for Google Cloud resources. Some Cloud Marketplace images charge usage fees, particularly those published by third parties, with commercially licensed software. But they all show you estimates of their monthly charges before you launch them. Do be aware that these estimates are just that--estimates--and in particular they don’t attempt to estimate networking costs, since those will vary based on how you use the applications. </a:t>
            </a:r>
            <a:br>
              <a:rPr lang="en">
                <a:solidFill>
                  <a:srgbClr val="202124"/>
                </a:solidFill>
              </a:rPr>
            </a:br>
            <a:br>
              <a:rPr lang="en">
                <a:solidFill>
                  <a:srgbClr val="202124"/>
                </a:solidFill>
              </a:rPr>
            </a:br>
            <a:r>
              <a:rPr lang="en">
                <a:solidFill>
                  <a:srgbClr val="202124"/>
                </a:solidFill>
              </a:rPr>
              <a:t>A second note of caution: Google Cloud updates the base images for these software packages to fix critical issues and vulnerabilities, but it doesn’t update software after it’s been deployed. Fortunately, you’ll have access to the deployed systems so you can maintain them.</a:t>
            </a:r>
            <a:endParaRPr>
              <a:solidFill>
                <a:srgbClr val="202124"/>
              </a:solidFill>
            </a:endParaRPr>
          </a:p>
          <a:p>
            <a:pPr marL="0" lvl="0" indent="0" algn="l" rtl="0">
              <a:spcBef>
                <a:spcPts val="0"/>
              </a:spcBef>
              <a:spcAft>
                <a:spcPts val="0"/>
              </a:spcAft>
              <a:buClr>
                <a:srgbClr val="202124"/>
              </a:buClr>
              <a:buSzPts val="1100"/>
              <a:buFont typeface="Arial"/>
              <a:buNone/>
            </a:pPr>
            <a:endParaRPr>
              <a:solidFill>
                <a:srgbClr val="202124"/>
              </a:solidFill>
            </a:endParaRPr>
          </a:p>
          <a:p>
            <a:pPr marL="0" lvl="0" indent="0" algn="l" rtl="0">
              <a:spcBef>
                <a:spcPts val="0"/>
              </a:spcBef>
              <a:spcAft>
                <a:spcPts val="0"/>
              </a:spcAft>
              <a:buClr>
                <a:srgbClr val="202124"/>
              </a:buClr>
              <a:buSzPts val="1100"/>
              <a:buFont typeface="Arial"/>
              <a:buNone/>
            </a:pPr>
            <a:r>
              <a:rPr lang="en">
                <a:solidFill>
                  <a:srgbClr val="202124"/>
                </a:solidFill>
              </a:rPr>
              <a:t>See the </a:t>
            </a:r>
            <a:r>
              <a:rPr lang="en" u="sng">
                <a:solidFill>
                  <a:srgbClr val="3369E8"/>
                </a:solidFill>
                <a:hlinkClick r:id="rId3">
                  <a:extLst>
                    <a:ext uri="{A12FA001-AC4F-418D-AE19-62706E023703}">
                      <ahyp:hlinkClr xmlns:ahyp="http://schemas.microsoft.com/office/drawing/2018/hyperlinkcolor" val="tx"/>
                    </a:ext>
                  </a:extLst>
                </a:hlinkClick>
              </a:rPr>
              <a:t>Cloud Marketplace documentation</a:t>
            </a:r>
            <a:r>
              <a:rPr lang="en">
                <a:solidFill>
                  <a:srgbClr val="202124"/>
                </a:solidFill>
              </a:rPr>
              <a:t> for details.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ca87173c31_0_5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ca87173c31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1549400" lvl="0" indent="0" algn="l" rtl="0">
              <a:lnSpc>
                <a:spcPct val="100000"/>
              </a:lnSpc>
              <a:spcBef>
                <a:spcPts val="0"/>
              </a:spcBef>
              <a:spcAft>
                <a:spcPts val="0"/>
              </a:spcAft>
              <a:buNone/>
            </a:pPr>
            <a:r>
              <a:rPr lang="en" dirty="0"/>
              <a:t>Cloud Marketplace offers ready-to-go development stacks, solutions, and services to accelerate development. So you spend less time installing and more time developing. Benefits include:</a:t>
            </a:r>
            <a:endParaRPr dirty="0"/>
          </a:p>
          <a:p>
            <a:pPr marL="0" marR="1549400" lvl="0" indent="0" algn="l" rtl="0">
              <a:lnSpc>
                <a:spcPct val="100000"/>
              </a:lnSpc>
              <a:spcBef>
                <a:spcPts val="0"/>
              </a:spcBef>
              <a:spcAft>
                <a:spcPts val="0"/>
              </a:spcAft>
              <a:buNone/>
            </a:pPr>
            <a:endParaRPr dirty="0"/>
          </a:p>
          <a:p>
            <a:pPr marL="457200" marR="1549400" lvl="0" indent="-298450" algn="l" rtl="0">
              <a:lnSpc>
                <a:spcPct val="100000"/>
              </a:lnSpc>
              <a:spcBef>
                <a:spcPts val="0"/>
              </a:spcBef>
              <a:spcAft>
                <a:spcPts val="0"/>
              </a:spcAft>
              <a:buClr>
                <a:srgbClr val="000000"/>
              </a:buClr>
              <a:buSzPts val="1100"/>
              <a:buFont typeface="Arial"/>
              <a:buChar char="●"/>
            </a:pPr>
            <a:r>
              <a:rPr lang="en" dirty="0"/>
              <a:t>Deploying production-grade solutions in a few clicks,</a:t>
            </a:r>
            <a:endParaRPr dirty="0"/>
          </a:p>
          <a:p>
            <a:pPr marL="457200" lvl="0" indent="-298450" algn="l" rtl="0">
              <a:lnSpc>
                <a:spcPct val="100000"/>
              </a:lnSpc>
              <a:spcBef>
                <a:spcPts val="0"/>
              </a:spcBef>
              <a:spcAft>
                <a:spcPts val="0"/>
              </a:spcAft>
              <a:buClr>
                <a:srgbClr val="000000"/>
              </a:buClr>
              <a:buSzPts val="1100"/>
              <a:buFont typeface="Arial"/>
              <a:buChar char="●"/>
            </a:pPr>
            <a:r>
              <a:rPr lang="en" dirty="0"/>
              <a:t>Single billing for all your Google Cloud and third-party services,</a:t>
            </a:r>
            <a:endParaRPr dirty="0"/>
          </a:p>
          <a:p>
            <a:pPr marL="457200" lvl="0" indent="-298450" algn="l" rtl="0">
              <a:lnSpc>
                <a:spcPct val="100000"/>
              </a:lnSpc>
              <a:spcBef>
                <a:spcPts val="0"/>
              </a:spcBef>
              <a:spcAft>
                <a:spcPts val="0"/>
              </a:spcAft>
              <a:buClr>
                <a:srgbClr val="000000"/>
              </a:buClr>
              <a:buSzPts val="1100"/>
              <a:buFont typeface="Arial"/>
              <a:buChar char="●"/>
            </a:pPr>
            <a:r>
              <a:rPr lang="en" dirty="0"/>
              <a:t>Managing solutions using Deployment Manager,</a:t>
            </a:r>
            <a:endParaRPr dirty="0"/>
          </a:p>
          <a:p>
            <a:pPr marL="457200" lvl="0" indent="-298450" algn="l" rtl="0">
              <a:lnSpc>
                <a:spcPct val="100000"/>
              </a:lnSpc>
              <a:spcBef>
                <a:spcPts val="0"/>
              </a:spcBef>
              <a:spcAft>
                <a:spcPts val="0"/>
              </a:spcAft>
              <a:buClr>
                <a:srgbClr val="000000"/>
              </a:buClr>
              <a:buSzPts val="1100"/>
              <a:buFont typeface="Arial"/>
              <a:buChar char="●"/>
            </a:pPr>
            <a:r>
              <a:rPr lang="en" dirty="0"/>
              <a:t>Notifications when a security update is available, and</a:t>
            </a:r>
            <a:endParaRPr dirty="0"/>
          </a:p>
          <a:p>
            <a:pPr marL="457200" lvl="0" indent="-298450" algn="l" rtl="0">
              <a:lnSpc>
                <a:spcPct val="100000"/>
              </a:lnSpc>
              <a:spcBef>
                <a:spcPts val="0"/>
              </a:spcBef>
              <a:spcAft>
                <a:spcPts val="0"/>
              </a:spcAft>
              <a:buClr>
                <a:srgbClr val="000000"/>
              </a:buClr>
              <a:buSzPts val="1100"/>
              <a:buFont typeface="Arial"/>
              <a:buChar char="●"/>
            </a:pPr>
            <a:r>
              <a:rPr lang="en" dirty="0"/>
              <a:t>Direct access to partner support.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121b50ccf_0_10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121b50ccf_0_1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You may find it easiest to understand the Google Cloud resource hierarchy from the bottom up. All the resources you use--whether they’re virtual machines, Cloud Storage buckets, tables in BigQuery, or anything else in Google Cloud--are organized into projects. Optionally, these projects may be organized into folders; folders can contain other folders. All the folders and projects used by your organization can be brought together under an organization node. Projects, folders, and organization nodes are all places where policies can be defined. Some Google Cloud resources let you put policies on individual resources too, like Cloud Storage buckets. (This course discusses Cloud Storage buckets later in the course.)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Policies are inherited downwards in the hierarchy.</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b121b50ccf_0_17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b121b50ccf_0_1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b121b50ccf_0_17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b121b50ccf_0_1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b121b50ccf_0_1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b121b50ccf_0_1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b121b50ccf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b121b50ccf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gb121b50ccf_0_17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6" name="Google Shape;1026;gb121b50ccf_0_17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b121b50ccf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b121b50ccf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b121b50ccf_0_1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b121b50ccf_0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5"/>
        <p:cNvGrpSpPr/>
        <p:nvPr/>
      </p:nvGrpSpPr>
      <p:grpSpPr>
        <a:xfrm>
          <a:off x="0" y="0"/>
          <a:ext cx="0" cy="0"/>
          <a:chOff x="0" y="0"/>
          <a:chExt cx="0" cy="0"/>
        </a:xfrm>
      </p:grpSpPr>
      <p:sp>
        <p:nvSpPr>
          <p:cNvPr id="1046" name="Google Shape;1046;gb121b50ccf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 name="Google Shape;1047;gb121b50ccf_0_17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rgbClr val="000000"/>
              </a:buClr>
              <a:buSzPts val="1100"/>
              <a:buFont typeface="Arial"/>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b121b50ccf_0_1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b121b50ccf_0_1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b121b50ccf_0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b121b50ccf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121b50ccf_0_1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121b50ccf_0_1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02124"/>
                </a:solidFill>
              </a:rPr>
              <a:t>All Google Cloud resources belong to a Google Cloud project. Projects are the basis for enabling and using Google Cloud services, like managing APIs, enabling billing, adding and removing collaborators, and enabling other Google services. Each project is a separate compartment, and each resource belongs to exactly one. Projects can have different owners and users. They’re billed separately, and they’re managed separately.</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b121b50ccf_0_17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b121b50ccf_0_1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ca87173c3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ca87173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02124"/>
              </a:buClr>
              <a:buSzPts val="1100"/>
              <a:buFont typeface="Arial"/>
              <a:buNone/>
            </a:pPr>
            <a:r>
              <a:rPr lang="en">
                <a:solidFill>
                  <a:srgbClr val="202124"/>
                </a:solidFill>
              </a:rPr>
              <a:t>Resource Manager provides methods that you can use to programmatically manage your projects in Google Cloud. With this API, you can do the following:</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Get a list of all projects associated with an account.</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Create new projects.</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Update existing projects.</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Delete projects.</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Undelete, or recover, projects that you don't want to delete.</a:t>
            </a:r>
            <a:endParaRPr>
              <a:solidFill>
                <a:srgbClr val="202124"/>
              </a:solidFill>
            </a:endParaRPr>
          </a:p>
          <a:p>
            <a:pPr marL="0" lvl="0" indent="0" algn="l" rtl="0">
              <a:spcBef>
                <a:spcPts val="0"/>
              </a:spcBef>
              <a:spcAft>
                <a:spcPts val="0"/>
              </a:spcAft>
              <a:buClr>
                <a:srgbClr val="202124"/>
              </a:buClr>
              <a:buSzPts val="1100"/>
              <a:buFont typeface="Arial"/>
              <a:buNone/>
            </a:pPr>
            <a:endParaRPr>
              <a:solidFill>
                <a:srgbClr val="202124"/>
              </a:solidFill>
            </a:endParaRPr>
          </a:p>
          <a:p>
            <a:pPr marL="0" lvl="0" indent="0" algn="l" rtl="0">
              <a:spcBef>
                <a:spcPts val="0"/>
              </a:spcBef>
              <a:spcAft>
                <a:spcPts val="0"/>
              </a:spcAft>
              <a:buClr>
                <a:srgbClr val="202124"/>
              </a:buClr>
              <a:buSzPts val="1100"/>
              <a:buFont typeface="Arial"/>
              <a:buNone/>
            </a:pPr>
            <a:r>
              <a:rPr lang="en">
                <a:solidFill>
                  <a:srgbClr val="202124"/>
                </a:solidFill>
              </a:rPr>
              <a:t>You can access Resource Manager in either of the following ways:</a:t>
            </a:r>
            <a:endParaRPr>
              <a:solidFill>
                <a:srgbClr val="202124"/>
              </a:solidFill>
            </a:endParaRPr>
          </a:p>
          <a:p>
            <a:pPr marL="457200" lvl="0" indent="-298450" algn="l" rtl="0">
              <a:spcBef>
                <a:spcPts val="0"/>
              </a:spcBef>
              <a:spcAft>
                <a:spcPts val="0"/>
              </a:spcAft>
              <a:buClr>
                <a:srgbClr val="202124"/>
              </a:buClr>
              <a:buSzPts val="1100"/>
              <a:buChar char="●"/>
            </a:pPr>
            <a:r>
              <a:rPr lang="en">
                <a:solidFill>
                  <a:srgbClr val="202124"/>
                </a:solidFill>
              </a:rPr>
              <a:t>Through the </a:t>
            </a:r>
            <a:r>
              <a:rPr lang="en" u="sng">
                <a:solidFill>
                  <a:srgbClr val="3369E8"/>
                </a:solidFill>
                <a:hlinkClick r:id="rId3">
                  <a:extLst>
                    <a:ext uri="{A12FA001-AC4F-418D-AE19-62706E023703}">
                      <ahyp:hlinkClr xmlns:ahyp="http://schemas.microsoft.com/office/drawing/2018/hyperlinkcolor" val="tx"/>
                    </a:ext>
                  </a:extLst>
                </a:hlinkClick>
              </a:rPr>
              <a:t>RPC API</a:t>
            </a:r>
            <a:endParaRPr u="sng">
              <a:solidFill>
                <a:srgbClr val="3369E8"/>
              </a:solidFill>
              <a:hlinkClick r:id="rId3">
                <a:extLst>
                  <a:ext uri="{A12FA001-AC4F-418D-AE19-62706E023703}">
                    <ahyp:hlinkClr xmlns:ahyp="http://schemas.microsoft.com/office/drawing/2018/hyperlinkcolor" val="tx"/>
                  </a:ext>
                </a:extLst>
              </a:hlinkClick>
            </a:endParaRPr>
          </a:p>
          <a:p>
            <a:pPr marL="457200" lvl="0" indent="-298450" algn="l" rtl="0">
              <a:spcBef>
                <a:spcPts val="0"/>
              </a:spcBef>
              <a:spcAft>
                <a:spcPts val="0"/>
              </a:spcAft>
              <a:buClr>
                <a:srgbClr val="202124"/>
              </a:buClr>
              <a:buSzPts val="1100"/>
              <a:buChar char="●"/>
            </a:pPr>
            <a:r>
              <a:rPr lang="en">
                <a:solidFill>
                  <a:srgbClr val="202124"/>
                </a:solidFill>
              </a:rPr>
              <a:t>Through the </a:t>
            </a:r>
            <a:r>
              <a:rPr lang="en" u="sng">
                <a:solidFill>
                  <a:srgbClr val="3369E8"/>
                </a:solidFill>
                <a:hlinkClick r:id="rId4">
                  <a:extLst>
                    <a:ext uri="{A12FA001-AC4F-418D-AE19-62706E023703}">
                      <ahyp:hlinkClr xmlns:ahyp="http://schemas.microsoft.com/office/drawing/2018/hyperlinkcolor" val="tx"/>
                    </a:ext>
                  </a:extLst>
                </a:hlinkClick>
              </a:rPr>
              <a:t>REST API</a:t>
            </a:r>
            <a:endParaRPr>
              <a:solidFill>
                <a:srgbClr val="3369E8"/>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b121b50ccf_0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b121b50ccf_0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Each Google Cloud project has a name and project ID you assign. The project ID is a permanent, unchangeable identifier, and it has to be unique across Google Cloud. You’ll use project IDs in several contexts to tell Google Cloud which project you want to work with. On the other hand, project names are for your convenience, and you can change them. Google Cloud also assigns each of your projects a unique project number, and you’ll see it displayed to you in various contexts, but using it is mostly outside the scope of this course. In general, project IDs are made to be human-readable strings, and you’ll use them frequently to refer to projects.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121b50ccf_0_1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121b50ccf_0_1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Cloud IAM Folders feature lets you assign policies to resources at a level of granularity you choose. The resources in a folder inherit IAM policies assigned to the folder.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 folder can contain projects, other folders, or a combination of both. You can use folders to group projects under an organization in a hierarchy. For example, your organization might contain multiple departments, each with its own set of Google Cloud resources. Folders allows you to group these resources on a per-department basis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Folders let teams have the ability to delegate administrative rights, so that they can work independently.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b121b50ccf_0_1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b121b50ccf_0_1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resources in a folder inherit IAM policies from the folder. So, if project 3 and project 4 are administered by the same team by design, you can put IAM policies onto Folder B instead. Doing it the other way-- putting duplicate copies of those policies on project 3 and project 4-- would be tedious and error-prone.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One word of caution: to use folders, you need an organization node at the top of the hierarchy.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7"/>
        <p:cNvGrpSpPr/>
        <p:nvPr/>
      </p:nvGrpSpPr>
      <p:grpSpPr>
        <a:xfrm>
          <a:off x="0" y="0"/>
          <a:ext cx="0" cy="0"/>
          <a:chOff x="0" y="0"/>
          <a:chExt cx="0" cy="0"/>
        </a:xfrm>
      </p:grpSpPr>
      <p:sp>
        <p:nvSpPr>
          <p:cNvPr id="8" name="Google Shape;8;p2"/>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structions Only - Green ILT-only slide">
  <p:cSld name="CUSTOM">
    <p:spTree>
      <p:nvGrpSpPr>
        <p:cNvPr id="1" name="Shape 36"/>
        <p:cNvGrpSpPr/>
        <p:nvPr/>
      </p:nvGrpSpPr>
      <p:grpSpPr>
        <a:xfrm>
          <a:off x="0" y="0"/>
          <a:ext cx="0" cy="0"/>
          <a:chOff x="0" y="0"/>
          <a:chExt cx="0" cy="0"/>
        </a:xfrm>
      </p:grpSpPr>
      <p:sp>
        <p:nvSpPr>
          <p:cNvPr id="37" name="Google Shape;37;p11"/>
          <p:cNvSpPr/>
          <p:nvPr/>
        </p:nvSpPr>
        <p:spPr>
          <a:xfrm>
            <a:off x="-18300" y="-95250"/>
            <a:ext cx="18400800" cy="10496400"/>
          </a:xfrm>
          <a:prstGeom prst="rect">
            <a:avLst/>
          </a:prstGeom>
          <a:solidFill>
            <a:schemeClr val="dk2"/>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38" name="Google Shape;38;p11"/>
          <p:cNvSpPr txBox="1">
            <a:spLocks noGrp="1"/>
          </p:cNvSpPr>
          <p:nvPr>
            <p:ph type="title"/>
          </p:nvPr>
        </p:nvSpPr>
        <p:spPr>
          <a:xfrm>
            <a:off x="1607700" y="4199550"/>
            <a:ext cx="15148800" cy="1887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8000">
                <a:solidFill>
                  <a:schemeClr val="accent1"/>
                </a:solidFill>
                <a:latin typeface="Google Sans"/>
                <a:ea typeface="Google Sans"/>
                <a:cs typeface="Google Sans"/>
                <a:sym typeface="Google Sans"/>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 Title ">
  <p:cSld name="OBJECT_2_2">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782150" y="326200"/>
            <a:ext cx="15926400" cy="1158600"/>
          </a:xfrm>
          <a:prstGeom prst="rect">
            <a:avLst/>
          </a:prstGeom>
          <a:noFill/>
          <a:ln>
            <a:noFill/>
          </a:ln>
        </p:spPr>
        <p:txBody>
          <a:bodyPr spcFirstLastPara="1" wrap="square" lIns="91425" tIns="91425" rIns="91425" bIns="91425" anchor="t" anchorCtr="0">
            <a:noAutofit/>
          </a:bodyPr>
          <a:lstStyle>
            <a:lvl1pPr marL="0" marR="0" lvl="0" indent="0" algn="l" rtl="0">
              <a:lnSpc>
                <a:spcPct val="115000"/>
              </a:lnSpc>
              <a:spcBef>
                <a:spcPts val="0"/>
              </a:spcBef>
              <a:spcAft>
                <a:spcPts val="0"/>
              </a:spcAft>
              <a:buClr>
                <a:srgbClr val="545454"/>
              </a:buClr>
              <a:buSzPts val="1400"/>
              <a:buFont typeface="Roboto"/>
              <a:buNone/>
              <a:defRPr b="0" i="0" u="none" strike="noStrike" cap="none">
                <a:solidFill>
                  <a:srgbClr val="545454"/>
                </a:solidFill>
                <a:latin typeface="Roboto"/>
                <a:ea typeface="Roboto"/>
                <a:cs typeface="Roboto"/>
                <a:sym typeface="Roboto"/>
              </a:defRPr>
            </a:lvl1pPr>
            <a:lvl2pPr lvl="1" indent="0" rtl="0">
              <a:lnSpc>
                <a:spcPct val="115000"/>
              </a:lnSpc>
              <a:spcBef>
                <a:spcPts val="0"/>
              </a:spcBef>
              <a:spcAft>
                <a:spcPts val="0"/>
              </a:spcAft>
              <a:buSzPts val="1400"/>
              <a:buNone/>
              <a:defRPr/>
            </a:lvl2pPr>
            <a:lvl3pPr lvl="2" indent="0" rtl="0">
              <a:lnSpc>
                <a:spcPct val="115000"/>
              </a:lnSpc>
              <a:spcBef>
                <a:spcPts val="0"/>
              </a:spcBef>
              <a:spcAft>
                <a:spcPts val="0"/>
              </a:spcAft>
              <a:buSzPts val="1400"/>
              <a:buNone/>
              <a:defRPr/>
            </a:lvl3pPr>
            <a:lvl4pPr lvl="3" indent="0" rtl="0">
              <a:lnSpc>
                <a:spcPct val="115000"/>
              </a:lnSpc>
              <a:spcBef>
                <a:spcPts val="0"/>
              </a:spcBef>
              <a:spcAft>
                <a:spcPts val="0"/>
              </a:spcAft>
              <a:buSzPts val="1400"/>
              <a:buNone/>
              <a:defRPr/>
            </a:lvl4pPr>
            <a:lvl5pPr lvl="4" indent="0" rtl="0">
              <a:lnSpc>
                <a:spcPct val="115000"/>
              </a:lnSpc>
              <a:spcBef>
                <a:spcPts val="0"/>
              </a:spcBef>
              <a:spcAft>
                <a:spcPts val="0"/>
              </a:spcAft>
              <a:buSzPts val="1400"/>
              <a:buNone/>
              <a:defRPr/>
            </a:lvl5pPr>
            <a:lvl6pPr lvl="5" indent="0" rtl="0">
              <a:lnSpc>
                <a:spcPct val="115000"/>
              </a:lnSpc>
              <a:spcBef>
                <a:spcPts val="0"/>
              </a:spcBef>
              <a:spcAft>
                <a:spcPts val="0"/>
              </a:spcAft>
              <a:buSzPts val="1400"/>
              <a:buNone/>
              <a:defRPr/>
            </a:lvl6pPr>
            <a:lvl7pPr lvl="6" indent="0" rtl="0">
              <a:lnSpc>
                <a:spcPct val="115000"/>
              </a:lnSpc>
              <a:spcBef>
                <a:spcPts val="0"/>
              </a:spcBef>
              <a:spcAft>
                <a:spcPts val="0"/>
              </a:spcAft>
              <a:buSzPts val="1400"/>
              <a:buNone/>
              <a:defRPr/>
            </a:lvl7pPr>
            <a:lvl8pPr lvl="7" indent="0" rtl="0">
              <a:lnSpc>
                <a:spcPct val="115000"/>
              </a:lnSpc>
              <a:spcBef>
                <a:spcPts val="0"/>
              </a:spcBef>
              <a:spcAft>
                <a:spcPts val="0"/>
              </a:spcAft>
              <a:buSzPts val="1400"/>
              <a:buNone/>
              <a:defRPr/>
            </a:lvl8pPr>
            <a:lvl9pPr lvl="8" indent="0" rtl="0">
              <a:lnSpc>
                <a:spcPct val="115000"/>
              </a:lnSpc>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17053000" y="0"/>
            <a:ext cx="1097400" cy="5472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a - Presenter - Master title - Blue">
  <p:cSld name="CUSTOM_2_4">
    <p:spTree>
      <p:nvGrpSpPr>
        <p:cNvPr id="1" name="Shape 44"/>
        <p:cNvGrpSpPr/>
        <p:nvPr/>
      </p:nvGrpSpPr>
      <p:grpSpPr>
        <a:xfrm>
          <a:off x="0" y="0"/>
          <a:ext cx="0" cy="0"/>
          <a:chOff x="0" y="0"/>
          <a:chExt cx="0" cy="0"/>
        </a:xfrm>
      </p:grpSpPr>
      <p:pic>
        <p:nvPicPr>
          <p:cNvPr id="45" name="Google Shape;45;p14"/>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46" name="Google Shape;46;p14"/>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47" name="Google Shape;47;p14"/>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b="1">
                <a:solidFill>
                  <a:schemeClr val="dk1"/>
                </a:solidFill>
                <a:latin typeface="Google Sans"/>
                <a:ea typeface="Google Sans"/>
                <a:cs typeface="Google Sans"/>
                <a:sym typeface="Google Sans"/>
              </a:defRPr>
            </a:lvl1pPr>
            <a:lvl2pPr lvl="1" rtl="0">
              <a:spcBef>
                <a:spcPts val="0"/>
              </a:spcBef>
              <a:spcAft>
                <a:spcPts val="0"/>
              </a:spcAft>
              <a:buNone/>
              <a:defRPr sz="4800" b="1">
                <a:solidFill>
                  <a:schemeClr val="dk1"/>
                </a:solidFill>
                <a:latin typeface="Google Sans"/>
                <a:ea typeface="Google Sans"/>
                <a:cs typeface="Google Sans"/>
                <a:sym typeface="Google Sans"/>
              </a:defRPr>
            </a:lvl2pPr>
            <a:lvl3pPr lvl="2" rtl="0">
              <a:spcBef>
                <a:spcPts val="0"/>
              </a:spcBef>
              <a:spcAft>
                <a:spcPts val="0"/>
              </a:spcAft>
              <a:buNone/>
              <a:defRPr sz="4800" b="1">
                <a:solidFill>
                  <a:schemeClr val="dk1"/>
                </a:solidFill>
                <a:latin typeface="Google Sans"/>
                <a:ea typeface="Google Sans"/>
                <a:cs typeface="Google Sans"/>
                <a:sym typeface="Google Sans"/>
              </a:defRPr>
            </a:lvl3pPr>
            <a:lvl4pPr lvl="3" rtl="0">
              <a:spcBef>
                <a:spcPts val="0"/>
              </a:spcBef>
              <a:spcAft>
                <a:spcPts val="0"/>
              </a:spcAft>
              <a:buNone/>
              <a:defRPr sz="4800" b="1">
                <a:solidFill>
                  <a:schemeClr val="dk1"/>
                </a:solidFill>
                <a:latin typeface="Google Sans"/>
                <a:ea typeface="Google Sans"/>
                <a:cs typeface="Google Sans"/>
                <a:sym typeface="Google Sans"/>
              </a:defRPr>
            </a:lvl4pPr>
            <a:lvl5pPr lvl="4" rtl="0">
              <a:spcBef>
                <a:spcPts val="0"/>
              </a:spcBef>
              <a:spcAft>
                <a:spcPts val="0"/>
              </a:spcAft>
              <a:buNone/>
              <a:defRPr sz="4800" b="1">
                <a:solidFill>
                  <a:schemeClr val="dk1"/>
                </a:solidFill>
                <a:latin typeface="Google Sans"/>
                <a:ea typeface="Google Sans"/>
                <a:cs typeface="Google Sans"/>
                <a:sym typeface="Google Sans"/>
              </a:defRPr>
            </a:lvl5pPr>
            <a:lvl6pPr lvl="5" rtl="0">
              <a:spcBef>
                <a:spcPts val="0"/>
              </a:spcBef>
              <a:spcAft>
                <a:spcPts val="0"/>
              </a:spcAft>
              <a:buNone/>
              <a:defRPr sz="4800" b="1">
                <a:solidFill>
                  <a:schemeClr val="dk1"/>
                </a:solidFill>
                <a:latin typeface="Google Sans"/>
                <a:ea typeface="Google Sans"/>
                <a:cs typeface="Google Sans"/>
                <a:sym typeface="Google Sans"/>
              </a:defRPr>
            </a:lvl6pPr>
            <a:lvl7pPr lvl="6" rtl="0">
              <a:spcBef>
                <a:spcPts val="0"/>
              </a:spcBef>
              <a:spcAft>
                <a:spcPts val="0"/>
              </a:spcAft>
              <a:buNone/>
              <a:defRPr sz="4800" b="1">
                <a:solidFill>
                  <a:schemeClr val="dk1"/>
                </a:solidFill>
                <a:latin typeface="Google Sans"/>
                <a:ea typeface="Google Sans"/>
                <a:cs typeface="Google Sans"/>
                <a:sym typeface="Google Sans"/>
              </a:defRPr>
            </a:lvl7pPr>
            <a:lvl8pPr lvl="7" rtl="0">
              <a:spcBef>
                <a:spcPts val="0"/>
              </a:spcBef>
              <a:spcAft>
                <a:spcPts val="0"/>
              </a:spcAft>
              <a:buNone/>
              <a:defRPr sz="4800" b="1">
                <a:solidFill>
                  <a:schemeClr val="dk1"/>
                </a:solidFill>
                <a:latin typeface="Google Sans"/>
                <a:ea typeface="Google Sans"/>
                <a:cs typeface="Google Sans"/>
                <a:sym typeface="Google Sans"/>
              </a:defRPr>
            </a:lvl8pPr>
            <a:lvl9pPr lvl="8" rtl="0">
              <a:spcBef>
                <a:spcPts val="0"/>
              </a:spcBef>
              <a:spcAft>
                <a:spcPts val="0"/>
              </a:spcAft>
              <a:buNone/>
              <a:defRPr sz="4800" b="1">
                <a:solidFill>
                  <a:schemeClr val="dk1"/>
                </a:solidFill>
                <a:latin typeface="Google Sans"/>
                <a:ea typeface="Google Sans"/>
                <a:cs typeface="Google Sans"/>
                <a:sym typeface="Google Sans"/>
              </a:defRPr>
            </a:lvl9pPr>
          </a:lstStyle>
          <a:p>
            <a:endParaRPr/>
          </a:p>
        </p:txBody>
      </p:sp>
      <p:sp>
        <p:nvSpPr>
          <p:cNvPr id="48" name="Google Shape;48;p14"/>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49" name="Google Shape;49;p14"/>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a:endParaRPr/>
          </a:p>
        </p:txBody>
      </p:sp>
      <p:sp>
        <p:nvSpPr>
          <p:cNvPr id="50" name="Google Shape;50;p14"/>
          <p:cNvSpPr/>
          <p:nvPr/>
        </p:nvSpPr>
        <p:spPr>
          <a:xfrm>
            <a:off x="835075" y="9269250"/>
            <a:ext cx="2978400" cy="528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b - Presenter - Master title - Yellow">
  <p:cSld name="CUSTOM_2_4_1">
    <p:spTree>
      <p:nvGrpSpPr>
        <p:cNvPr id="1" name="Shape 51"/>
        <p:cNvGrpSpPr/>
        <p:nvPr/>
      </p:nvGrpSpPr>
      <p:grpSpPr>
        <a:xfrm>
          <a:off x="0" y="0"/>
          <a:ext cx="0" cy="0"/>
          <a:chOff x="0" y="0"/>
          <a:chExt cx="0" cy="0"/>
        </a:xfrm>
      </p:grpSpPr>
      <p:pic>
        <p:nvPicPr>
          <p:cNvPr id="52" name="Google Shape;52;p15"/>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3" name="Google Shape;53;p15"/>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4" name="Google Shape;54;p15"/>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b="1">
                <a:solidFill>
                  <a:schemeClr val="dk1"/>
                </a:solidFill>
                <a:latin typeface="Google Sans"/>
                <a:ea typeface="Google Sans"/>
                <a:cs typeface="Google Sans"/>
                <a:sym typeface="Google Sans"/>
              </a:defRPr>
            </a:lvl1pPr>
            <a:lvl2pPr lvl="1" rtl="0">
              <a:spcBef>
                <a:spcPts val="0"/>
              </a:spcBef>
              <a:spcAft>
                <a:spcPts val="0"/>
              </a:spcAft>
              <a:buNone/>
              <a:defRPr sz="4800" b="1">
                <a:solidFill>
                  <a:schemeClr val="dk1"/>
                </a:solidFill>
                <a:latin typeface="Google Sans"/>
                <a:ea typeface="Google Sans"/>
                <a:cs typeface="Google Sans"/>
                <a:sym typeface="Google Sans"/>
              </a:defRPr>
            </a:lvl2pPr>
            <a:lvl3pPr lvl="2" rtl="0">
              <a:spcBef>
                <a:spcPts val="0"/>
              </a:spcBef>
              <a:spcAft>
                <a:spcPts val="0"/>
              </a:spcAft>
              <a:buNone/>
              <a:defRPr sz="4800" b="1">
                <a:solidFill>
                  <a:schemeClr val="dk1"/>
                </a:solidFill>
                <a:latin typeface="Google Sans"/>
                <a:ea typeface="Google Sans"/>
                <a:cs typeface="Google Sans"/>
                <a:sym typeface="Google Sans"/>
              </a:defRPr>
            </a:lvl3pPr>
            <a:lvl4pPr lvl="3" rtl="0">
              <a:spcBef>
                <a:spcPts val="0"/>
              </a:spcBef>
              <a:spcAft>
                <a:spcPts val="0"/>
              </a:spcAft>
              <a:buNone/>
              <a:defRPr sz="4800" b="1">
                <a:solidFill>
                  <a:schemeClr val="dk1"/>
                </a:solidFill>
                <a:latin typeface="Google Sans"/>
                <a:ea typeface="Google Sans"/>
                <a:cs typeface="Google Sans"/>
                <a:sym typeface="Google Sans"/>
              </a:defRPr>
            </a:lvl4pPr>
            <a:lvl5pPr lvl="4" rtl="0">
              <a:spcBef>
                <a:spcPts val="0"/>
              </a:spcBef>
              <a:spcAft>
                <a:spcPts val="0"/>
              </a:spcAft>
              <a:buNone/>
              <a:defRPr sz="4800" b="1">
                <a:solidFill>
                  <a:schemeClr val="dk1"/>
                </a:solidFill>
                <a:latin typeface="Google Sans"/>
                <a:ea typeface="Google Sans"/>
                <a:cs typeface="Google Sans"/>
                <a:sym typeface="Google Sans"/>
              </a:defRPr>
            </a:lvl5pPr>
            <a:lvl6pPr lvl="5" rtl="0">
              <a:spcBef>
                <a:spcPts val="0"/>
              </a:spcBef>
              <a:spcAft>
                <a:spcPts val="0"/>
              </a:spcAft>
              <a:buNone/>
              <a:defRPr sz="4800" b="1">
                <a:solidFill>
                  <a:schemeClr val="dk1"/>
                </a:solidFill>
                <a:latin typeface="Google Sans"/>
                <a:ea typeface="Google Sans"/>
                <a:cs typeface="Google Sans"/>
                <a:sym typeface="Google Sans"/>
              </a:defRPr>
            </a:lvl6pPr>
            <a:lvl7pPr lvl="6" rtl="0">
              <a:spcBef>
                <a:spcPts val="0"/>
              </a:spcBef>
              <a:spcAft>
                <a:spcPts val="0"/>
              </a:spcAft>
              <a:buNone/>
              <a:defRPr sz="4800" b="1">
                <a:solidFill>
                  <a:schemeClr val="dk1"/>
                </a:solidFill>
                <a:latin typeface="Google Sans"/>
                <a:ea typeface="Google Sans"/>
                <a:cs typeface="Google Sans"/>
                <a:sym typeface="Google Sans"/>
              </a:defRPr>
            </a:lvl7pPr>
            <a:lvl8pPr lvl="7" rtl="0">
              <a:spcBef>
                <a:spcPts val="0"/>
              </a:spcBef>
              <a:spcAft>
                <a:spcPts val="0"/>
              </a:spcAft>
              <a:buNone/>
              <a:defRPr sz="4800" b="1">
                <a:solidFill>
                  <a:schemeClr val="dk1"/>
                </a:solidFill>
                <a:latin typeface="Google Sans"/>
                <a:ea typeface="Google Sans"/>
                <a:cs typeface="Google Sans"/>
                <a:sym typeface="Google Sans"/>
              </a:defRPr>
            </a:lvl8pPr>
            <a:lvl9pPr lvl="8" rtl="0">
              <a:spcBef>
                <a:spcPts val="0"/>
              </a:spcBef>
              <a:spcAft>
                <a:spcPts val="0"/>
              </a:spcAft>
              <a:buNone/>
              <a:defRPr sz="4800" b="1">
                <a:solidFill>
                  <a:schemeClr val="dk1"/>
                </a:solidFill>
                <a:latin typeface="Google Sans"/>
                <a:ea typeface="Google Sans"/>
                <a:cs typeface="Google Sans"/>
                <a:sym typeface="Google Sans"/>
              </a:defRPr>
            </a:lvl9pPr>
          </a:lstStyle>
          <a:p>
            <a:endParaRPr/>
          </a:p>
        </p:txBody>
      </p:sp>
      <p:sp>
        <p:nvSpPr>
          <p:cNvPr id="55" name="Google Shape;55;p15"/>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56" name="Google Shape;56;p15"/>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c - Presenter - Master title - Green">
  <p:cSld name="CUSTOM_2_4_1_3">
    <p:spTree>
      <p:nvGrpSpPr>
        <p:cNvPr id="1" name="Shape 57"/>
        <p:cNvGrpSpPr/>
        <p:nvPr/>
      </p:nvGrpSpPr>
      <p:grpSpPr>
        <a:xfrm>
          <a:off x="0" y="0"/>
          <a:ext cx="0" cy="0"/>
          <a:chOff x="0" y="0"/>
          <a:chExt cx="0" cy="0"/>
        </a:xfrm>
      </p:grpSpPr>
      <p:pic>
        <p:nvPicPr>
          <p:cNvPr id="58" name="Google Shape;58;p16"/>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9" name="Google Shape;59;p16"/>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60" name="Google Shape;60;p16"/>
          <p:cNvSpPr txBox="1">
            <a:spLocks noGrp="1"/>
          </p:cNvSpPr>
          <p:nvPr>
            <p:ph type="title"/>
          </p:nvPr>
        </p:nvSpPr>
        <p:spPr>
          <a:xfrm>
            <a:off x="1753100" y="4201375"/>
            <a:ext cx="7206900" cy="3799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b="1">
                <a:solidFill>
                  <a:schemeClr val="dk1"/>
                </a:solidFill>
                <a:latin typeface="Google Sans"/>
                <a:ea typeface="Google Sans"/>
                <a:cs typeface="Google Sans"/>
                <a:sym typeface="Google Sans"/>
              </a:defRPr>
            </a:lvl1pPr>
            <a:lvl2pPr lvl="1" rtl="0">
              <a:spcBef>
                <a:spcPts val="0"/>
              </a:spcBef>
              <a:spcAft>
                <a:spcPts val="0"/>
              </a:spcAft>
              <a:buNone/>
              <a:defRPr sz="4800" b="1">
                <a:solidFill>
                  <a:schemeClr val="dk1"/>
                </a:solidFill>
                <a:latin typeface="Google Sans"/>
                <a:ea typeface="Google Sans"/>
                <a:cs typeface="Google Sans"/>
                <a:sym typeface="Google Sans"/>
              </a:defRPr>
            </a:lvl2pPr>
            <a:lvl3pPr lvl="2" rtl="0">
              <a:spcBef>
                <a:spcPts val="0"/>
              </a:spcBef>
              <a:spcAft>
                <a:spcPts val="0"/>
              </a:spcAft>
              <a:buNone/>
              <a:defRPr sz="4800" b="1">
                <a:solidFill>
                  <a:schemeClr val="dk1"/>
                </a:solidFill>
                <a:latin typeface="Google Sans"/>
                <a:ea typeface="Google Sans"/>
                <a:cs typeface="Google Sans"/>
                <a:sym typeface="Google Sans"/>
              </a:defRPr>
            </a:lvl3pPr>
            <a:lvl4pPr lvl="3" rtl="0">
              <a:spcBef>
                <a:spcPts val="0"/>
              </a:spcBef>
              <a:spcAft>
                <a:spcPts val="0"/>
              </a:spcAft>
              <a:buNone/>
              <a:defRPr sz="4800" b="1">
                <a:solidFill>
                  <a:schemeClr val="dk1"/>
                </a:solidFill>
                <a:latin typeface="Google Sans"/>
                <a:ea typeface="Google Sans"/>
                <a:cs typeface="Google Sans"/>
                <a:sym typeface="Google Sans"/>
              </a:defRPr>
            </a:lvl4pPr>
            <a:lvl5pPr lvl="4" rtl="0">
              <a:spcBef>
                <a:spcPts val="0"/>
              </a:spcBef>
              <a:spcAft>
                <a:spcPts val="0"/>
              </a:spcAft>
              <a:buNone/>
              <a:defRPr sz="4800" b="1">
                <a:solidFill>
                  <a:schemeClr val="dk1"/>
                </a:solidFill>
                <a:latin typeface="Google Sans"/>
                <a:ea typeface="Google Sans"/>
                <a:cs typeface="Google Sans"/>
                <a:sym typeface="Google Sans"/>
              </a:defRPr>
            </a:lvl5pPr>
            <a:lvl6pPr lvl="5" rtl="0">
              <a:spcBef>
                <a:spcPts val="0"/>
              </a:spcBef>
              <a:spcAft>
                <a:spcPts val="0"/>
              </a:spcAft>
              <a:buNone/>
              <a:defRPr sz="4800" b="1">
                <a:solidFill>
                  <a:schemeClr val="dk1"/>
                </a:solidFill>
                <a:latin typeface="Google Sans"/>
                <a:ea typeface="Google Sans"/>
                <a:cs typeface="Google Sans"/>
                <a:sym typeface="Google Sans"/>
              </a:defRPr>
            </a:lvl6pPr>
            <a:lvl7pPr lvl="6" rtl="0">
              <a:spcBef>
                <a:spcPts val="0"/>
              </a:spcBef>
              <a:spcAft>
                <a:spcPts val="0"/>
              </a:spcAft>
              <a:buNone/>
              <a:defRPr sz="4800" b="1">
                <a:solidFill>
                  <a:schemeClr val="dk1"/>
                </a:solidFill>
                <a:latin typeface="Google Sans"/>
                <a:ea typeface="Google Sans"/>
                <a:cs typeface="Google Sans"/>
                <a:sym typeface="Google Sans"/>
              </a:defRPr>
            </a:lvl7pPr>
            <a:lvl8pPr lvl="7" rtl="0">
              <a:spcBef>
                <a:spcPts val="0"/>
              </a:spcBef>
              <a:spcAft>
                <a:spcPts val="0"/>
              </a:spcAft>
              <a:buNone/>
              <a:defRPr sz="4800" b="1">
                <a:solidFill>
                  <a:schemeClr val="dk1"/>
                </a:solidFill>
                <a:latin typeface="Google Sans"/>
                <a:ea typeface="Google Sans"/>
                <a:cs typeface="Google Sans"/>
                <a:sym typeface="Google Sans"/>
              </a:defRPr>
            </a:lvl8pPr>
            <a:lvl9pPr lvl="8" rtl="0">
              <a:spcBef>
                <a:spcPts val="0"/>
              </a:spcBef>
              <a:spcAft>
                <a:spcPts val="0"/>
              </a:spcAft>
              <a:buNone/>
              <a:defRPr sz="4800" b="1">
                <a:solidFill>
                  <a:schemeClr val="dk1"/>
                </a:solidFill>
                <a:latin typeface="Google Sans"/>
                <a:ea typeface="Google Sans"/>
                <a:cs typeface="Google Sans"/>
                <a:sym typeface="Google Sans"/>
              </a:defRPr>
            </a:lvl9pPr>
          </a:lstStyle>
          <a:p>
            <a:endParaRPr/>
          </a:p>
        </p:txBody>
      </p:sp>
      <p:sp>
        <p:nvSpPr>
          <p:cNvPr id="61" name="Google Shape;61;p16"/>
          <p:cNvSpPr txBox="1">
            <a:spLocks noGrp="1"/>
          </p:cNvSpPr>
          <p:nvPr>
            <p:ph type="subTitle" idx="1"/>
          </p:nvPr>
        </p:nvSpPr>
        <p:spPr>
          <a:xfrm>
            <a:off x="1753100" y="8001175"/>
            <a:ext cx="7428900" cy="7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62" name="Google Shape;62;p16"/>
          <p:cNvSpPr txBox="1">
            <a:spLocks noGrp="1"/>
          </p:cNvSpPr>
          <p:nvPr>
            <p:ph type="subTitle" idx="2"/>
          </p:nvPr>
        </p:nvSpPr>
        <p:spPr>
          <a:xfrm>
            <a:off x="1795700" y="8564800"/>
            <a:ext cx="8174700" cy="654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7a - Demo/Lab Solution - Presenter - Blue">
  <p:cSld name="CUSTOM_2_4_1_1_1">
    <p:spTree>
      <p:nvGrpSpPr>
        <p:cNvPr id="1" name="Shape 63"/>
        <p:cNvGrpSpPr/>
        <p:nvPr/>
      </p:nvGrpSpPr>
      <p:grpSpPr>
        <a:xfrm>
          <a:off x="0" y="0"/>
          <a:ext cx="0" cy="0"/>
          <a:chOff x="0" y="0"/>
          <a:chExt cx="0" cy="0"/>
        </a:xfrm>
      </p:grpSpPr>
      <p:sp>
        <p:nvSpPr>
          <p:cNvPr id="64" name="Google Shape;64;p17"/>
          <p:cNvSpPr/>
          <p:nvPr/>
        </p:nvSpPr>
        <p:spPr>
          <a:xfrm>
            <a:off x="0" y="0"/>
            <a:ext cx="18288000" cy="10296600"/>
          </a:xfrm>
          <a:prstGeom prst="rect">
            <a:avLst/>
          </a:prstGeom>
          <a:solidFill>
            <a:schemeClr val="accent3"/>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65" name="Google Shape;65;p17"/>
          <p:cNvPicPr preferRelativeResize="0"/>
          <p:nvPr/>
        </p:nvPicPr>
        <p:blipFill>
          <a:blip r:embed="rId2">
            <a:alphaModFix/>
          </a:blip>
          <a:stretch>
            <a:fillRect/>
          </a:stretch>
        </p:blipFill>
        <p:spPr>
          <a:xfrm>
            <a:off x="1" y="0"/>
            <a:ext cx="18288000" cy="10287000"/>
          </a:xfrm>
          <a:prstGeom prst="rect">
            <a:avLst/>
          </a:prstGeom>
          <a:noFill/>
          <a:ln>
            <a:noFill/>
          </a:ln>
        </p:spPr>
      </p:pic>
      <p:sp>
        <p:nvSpPr>
          <p:cNvPr id="66" name="Google Shape;66;p17"/>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67" name="Google Shape;67;p17"/>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68" name="Google Shape;68;p17"/>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a:endParaRPr/>
          </a:p>
        </p:txBody>
      </p:sp>
      <p:cxnSp>
        <p:nvCxnSpPr>
          <p:cNvPr id="69" name="Google Shape;69;p17"/>
          <p:cNvCxnSpPr/>
          <p:nvPr/>
        </p:nvCxnSpPr>
        <p:spPr>
          <a:xfrm>
            <a:off x="1743427" y="4011224"/>
            <a:ext cx="857400" cy="0"/>
          </a:xfrm>
          <a:prstGeom prst="straightConnector1">
            <a:avLst/>
          </a:prstGeom>
          <a:noFill/>
          <a:ln w="38100" cap="flat" cmpd="sng">
            <a:solidFill>
              <a:srgbClr val="FFFFFF"/>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7b - Demo/Lab Solution - Presenter  - Yellow">
  <p:cSld name="CUSTOM_2_4_1_1_1_3">
    <p:spTree>
      <p:nvGrpSpPr>
        <p:cNvPr id="1" name="Shape 70"/>
        <p:cNvGrpSpPr/>
        <p:nvPr/>
      </p:nvGrpSpPr>
      <p:grpSpPr>
        <a:xfrm>
          <a:off x="0" y="0"/>
          <a:ext cx="0" cy="0"/>
          <a:chOff x="0" y="0"/>
          <a:chExt cx="0" cy="0"/>
        </a:xfrm>
      </p:grpSpPr>
      <p:sp>
        <p:nvSpPr>
          <p:cNvPr id="71" name="Google Shape;71;p18"/>
          <p:cNvSpPr/>
          <p:nvPr/>
        </p:nvSpPr>
        <p:spPr>
          <a:xfrm>
            <a:off x="0" y="0"/>
            <a:ext cx="18288000" cy="102966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72" name="Google Shape;72;p18"/>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73" name="Google Shape;73;p18"/>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74" name="Google Shape;74;p18"/>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75" name="Google Shape;75;p18"/>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a:endParaRPr/>
          </a:p>
        </p:txBody>
      </p:sp>
      <p:cxnSp>
        <p:nvCxnSpPr>
          <p:cNvPr id="76" name="Google Shape;76;p18"/>
          <p:cNvCxnSpPr/>
          <p:nvPr/>
        </p:nvCxnSpPr>
        <p:spPr>
          <a:xfrm>
            <a:off x="1743427" y="4011224"/>
            <a:ext cx="857400" cy="0"/>
          </a:xfrm>
          <a:prstGeom prst="straightConnector1">
            <a:avLst/>
          </a:prstGeom>
          <a:noFill/>
          <a:ln w="38100" cap="flat" cmpd="sng">
            <a:solidFill>
              <a:srgbClr val="FFFFFF"/>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7c - Demo/Lab Solution - Presenter - Green">
  <p:cSld name="CUSTOM_2_4_1_1_1_3_1">
    <p:spTree>
      <p:nvGrpSpPr>
        <p:cNvPr id="1" name="Shape 77"/>
        <p:cNvGrpSpPr/>
        <p:nvPr/>
      </p:nvGrpSpPr>
      <p:grpSpPr>
        <a:xfrm>
          <a:off x="0" y="0"/>
          <a:ext cx="0" cy="0"/>
          <a:chOff x="0" y="0"/>
          <a:chExt cx="0" cy="0"/>
        </a:xfrm>
      </p:grpSpPr>
      <p:sp>
        <p:nvSpPr>
          <p:cNvPr id="78" name="Google Shape;78;p19"/>
          <p:cNvSpPr/>
          <p:nvPr/>
        </p:nvSpPr>
        <p:spPr>
          <a:xfrm>
            <a:off x="0" y="0"/>
            <a:ext cx="18288000" cy="10296600"/>
          </a:xfrm>
          <a:prstGeom prst="rect">
            <a:avLst/>
          </a:prstGeom>
          <a:solidFill>
            <a:schemeClr val="accent6"/>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pic>
        <p:nvPicPr>
          <p:cNvPr id="79" name="Google Shape;79;p19"/>
          <p:cNvPicPr preferRelativeResize="0"/>
          <p:nvPr/>
        </p:nvPicPr>
        <p:blipFill>
          <a:blip r:embed="rId2">
            <a:alphaModFix/>
          </a:blip>
          <a:stretch>
            <a:fillRect/>
          </a:stretch>
        </p:blipFill>
        <p:spPr>
          <a:xfrm>
            <a:off x="0" y="4800"/>
            <a:ext cx="18288000" cy="10287000"/>
          </a:xfrm>
          <a:prstGeom prst="rect">
            <a:avLst/>
          </a:prstGeom>
          <a:noFill/>
          <a:ln>
            <a:noFill/>
          </a:ln>
        </p:spPr>
      </p:pic>
      <p:sp>
        <p:nvSpPr>
          <p:cNvPr id="80" name="Google Shape;80;p19"/>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a:endParaRPr/>
          </a:p>
        </p:txBody>
      </p:sp>
      <p:sp>
        <p:nvSpPr>
          <p:cNvPr id="81" name="Google Shape;81;p19"/>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82" name="Google Shape;82;p19"/>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a:endParaRPr/>
          </a:p>
        </p:txBody>
      </p:sp>
      <p:cxnSp>
        <p:nvCxnSpPr>
          <p:cNvPr id="83" name="Google Shape;83;p19"/>
          <p:cNvCxnSpPr/>
          <p:nvPr/>
        </p:nvCxnSpPr>
        <p:spPr>
          <a:xfrm>
            <a:off x="1743427" y="4011224"/>
            <a:ext cx="857400" cy="0"/>
          </a:xfrm>
          <a:prstGeom prst="straightConnector1">
            <a:avLst/>
          </a:prstGeom>
          <a:noFill/>
          <a:ln w="38100" cap="flat" cmpd="sng">
            <a:solidFill>
              <a:srgbClr val="FFFFFF"/>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6a - Lab Intro - Presenter - Blue">
  <p:cSld name="CUSTOM_2_4_1_1_1_2">
    <p:spTree>
      <p:nvGrpSpPr>
        <p:cNvPr id="1" name="Shape 84"/>
        <p:cNvGrpSpPr/>
        <p:nvPr/>
      </p:nvGrpSpPr>
      <p:grpSpPr>
        <a:xfrm>
          <a:off x="0" y="0"/>
          <a:ext cx="0" cy="0"/>
          <a:chOff x="0" y="0"/>
          <a:chExt cx="0" cy="0"/>
        </a:xfrm>
      </p:grpSpPr>
      <p:pic>
        <p:nvPicPr>
          <p:cNvPr id="85" name="Google Shape;85;p20"/>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86" name="Google Shape;86;p20"/>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87" name="Google Shape;87;p20"/>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88" name="Google Shape;88;p20"/>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a:endParaRPr/>
          </a:p>
        </p:txBody>
      </p:sp>
      <p:cxnSp>
        <p:nvCxnSpPr>
          <p:cNvPr id="89" name="Google Shape;89;p20"/>
          <p:cNvCxnSpPr/>
          <p:nvPr/>
        </p:nvCxnSpPr>
        <p:spPr>
          <a:xfrm>
            <a:off x="1743427" y="4011224"/>
            <a:ext cx="857400" cy="0"/>
          </a:xfrm>
          <a:prstGeom prst="straightConnector1">
            <a:avLst/>
          </a:prstGeom>
          <a:noFill/>
          <a:ln w="38100" cap="flat" cmpd="sng">
            <a:solidFill>
              <a:srgbClr val="4285F4"/>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6b - Lab Intro - Presenter - Yellow">
  <p:cSld name="CUSTOM_2_4_1_1_1_2_2">
    <p:spTree>
      <p:nvGrpSpPr>
        <p:cNvPr id="1" name="Shape 90"/>
        <p:cNvGrpSpPr/>
        <p:nvPr/>
      </p:nvGrpSpPr>
      <p:grpSpPr>
        <a:xfrm>
          <a:off x="0" y="0"/>
          <a:ext cx="0" cy="0"/>
          <a:chOff x="0" y="0"/>
          <a:chExt cx="0" cy="0"/>
        </a:xfrm>
      </p:grpSpPr>
      <p:pic>
        <p:nvPicPr>
          <p:cNvPr id="91" name="Google Shape;91;p2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2" name="Google Shape;92;p21"/>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93" name="Google Shape;93;p21"/>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94" name="Google Shape;94;p21"/>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a:endParaRPr/>
          </a:p>
        </p:txBody>
      </p:sp>
      <p:cxnSp>
        <p:nvCxnSpPr>
          <p:cNvPr id="95" name="Google Shape;95;p21"/>
          <p:cNvCxnSpPr/>
          <p:nvPr/>
        </p:nvCxnSpPr>
        <p:spPr>
          <a:xfrm>
            <a:off x="1743427" y="4011224"/>
            <a:ext cx="857400" cy="0"/>
          </a:xfrm>
          <a:prstGeom prst="straightConnector1">
            <a:avLst/>
          </a:prstGeom>
          <a:noFill/>
          <a:ln w="38100" cap="flat" cmpd="sng">
            <a:solidFill>
              <a:srgbClr val="4285F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1" name="Google Shape;11;p3"/>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c - Lab Intro - Presenter - Green">
  <p:cSld name="CUSTOM_2_4_1_1_1_2_2_1">
    <p:spTree>
      <p:nvGrpSpPr>
        <p:cNvPr id="1" name="Shape 96"/>
        <p:cNvGrpSpPr/>
        <p:nvPr/>
      </p:nvGrpSpPr>
      <p:grpSpPr>
        <a:xfrm>
          <a:off x="0" y="0"/>
          <a:ext cx="0" cy="0"/>
          <a:chOff x="0" y="0"/>
          <a:chExt cx="0" cy="0"/>
        </a:xfrm>
      </p:grpSpPr>
      <p:pic>
        <p:nvPicPr>
          <p:cNvPr id="97" name="Google Shape;97;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8" name="Google Shape;98;p22"/>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99" name="Google Shape;99;p22"/>
          <p:cNvSpPr txBox="1"/>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6000">
              <a:solidFill>
                <a:srgbClr val="202124"/>
              </a:solidFill>
              <a:latin typeface="Google Sans"/>
              <a:ea typeface="Google Sans"/>
              <a:cs typeface="Google Sans"/>
              <a:sym typeface="Google Sans"/>
            </a:endParaRPr>
          </a:p>
        </p:txBody>
      </p:sp>
      <p:sp>
        <p:nvSpPr>
          <p:cNvPr id="100" name="Google Shape;100;p22"/>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a:endParaRPr/>
          </a:p>
        </p:txBody>
      </p:sp>
      <p:cxnSp>
        <p:nvCxnSpPr>
          <p:cNvPr id="101" name="Google Shape;101;p22"/>
          <p:cNvCxnSpPr/>
          <p:nvPr/>
        </p:nvCxnSpPr>
        <p:spPr>
          <a:xfrm>
            <a:off x="1743427" y="4011224"/>
            <a:ext cx="857400" cy="0"/>
          </a:xfrm>
          <a:prstGeom prst="straightConnector1">
            <a:avLst/>
          </a:prstGeom>
          <a:noFill/>
          <a:ln w="38100" cap="flat" cmpd="sng">
            <a:solidFill>
              <a:srgbClr val="4285F4"/>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5c - Lab Intro - Full">
  <p:cSld name="CUSTOM_2_4_1_1_1_2_1">
    <p:spTree>
      <p:nvGrpSpPr>
        <p:cNvPr id="1" name="Shape 102"/>
        <p:cNvGrpSpPr/>
        <p:nvPr/>
      </p:nvGrpSpPr>
      <p:grpSpPr>
        <a:xfrm>
          <a:off x="0" y="0"/>
          <a:ext cx="0" cy="0"/>
          <a:chOff x="0" y="0"/>
          <a:chExt cx="0" cy="0"/>
        </a:xfrm>
      </p:grpSpPr>
      <p:sp>
        <p:nvSpPr>
          <p:cNvPr id="103" name="Google Shape;103;p23"/>
          <p:cNvSpPr txBox="1">
            <a:spLocks noGrp="1"/>
          </p:cNvSpPr>
          <p:nvPr>
            <p:ph type="subTitle" idx="1"/>
          </p:nvPr>
        </p:nvSpPr>
        <p:spPr>
          <a:xfrm>
            <a:off x="1724150" y="51691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104" name="Google Shape;104;p23"/>
          <p:cNvSpPr txBox="1">
            <a:spLocks noGrp="1"/>
          </p:cNvSpPr>
          <p:nvPr>
            <p:ph type="title"/>
          </p:nvPr>
        </p:nvSpPr>
        <p:spPr>
          <a:xfrm>
            <a:off x="1672475" y="41484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a:endParaRPr/>
          </a:p>
        </p:txBody>
      </p:sp>
      <p:cxnSp>
        <p:nvCxnSpPr>
          <p:cNvPr id="105" name="Google Shape;105;p23"/>
          <p:cNvCxnSpPr/>
          <p:nvPr/>
        </p:nvCxnSpPr>
        <p:spPr>
          <a:xfrm>
            <a:off x="1743427" y="4011224"/>
            <a:ext cx="857400" cy="0"/>
          </a:xfrm>
          <a:prstGeom prst="straightConnector1">
            <a:avLst/>
          </a:prstGeom>
          <a:noFill/>
          <a:ln w="38100" cap="flat" cmpd="sng">
            <a:solidFill>
              <a:srgbClr val="4285F4"/>
            </a:solidFill>
            <a:prstDash val="solid"/>
            <a:round/>
            <a:headEnd type="none" w="med" len="med"/>
            <a:tailEnd type="none" w="med" len="med"/>
          </a:ln>
        </p:spPr>
      </p:cxnSp>
      <p:sp>
        <p:nvSpPr>
          <p:cNvPr id="106" name="Google Shape;106;p23"/>
          <p:cNvSpPr txBox="1">
            <a:spLocks noGrp="1"/>
          </p:cNvSpPr>
          <p:nvPr>
            <p:ph type="body" idx="2"/>
          </p:nvPr>
        </p:nvSpPr>
        <p:spPr>
          <a:xfrm>
            <a:off x="9158975" y="2432125"/>
            <a:ext cx="7428900" cy="67752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2900"/>
              </a:spcBef>
              <a:spcAft>
                <a:spcPts val="290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a - Agenda/Learn how to... - Presenter">
  <p:cSld name="CUSTOM_2_4_1_1_2">
    <p:spTree>
      <p:nvGrpSpPr>
        <p:cNvPr id="1" name="Shape 107"/>
        <p:cNvGrpSpPr/>
        <p:nvPr/>
      </p:nvGrpSpPr>
      <p:grpSpPr>
        <a:xfrm>
          <a:off x="0" y="0"/>
          <a:ext cx="0" cy="0"/>
          <a:chOff x="0" y="0"/>
          <a:chExt cx="0" cy="0"/>
        </a:xfrm>
      </p:grpSpPr>
      <p:pic>
        <p:nvPicPr>
          <p:cNvPr id="108" name="Google Shape;108;p24"/>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09" name="Google Shape;109;p24"/>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10" name="Google Shape;110;p24"/>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11" name="Google Shape;111;p24"/>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marL="914400" lvl="1"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marL="1371600" lvl="2"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marL="1828800" lvl="3"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marL="2286000" lvl="4"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marL="2743200" lvl="5"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marL="3200400" lvl="6"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marL="3657600" lvl="7"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marL="4114800" lvl="8" indent="-4572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8b - Agenda/Learn how to... - Full">
  <p:cSld name="CUSTOM_2_4_1_1_1_1">
    <p:spTree>
      <p:nvGrpSpPr>
        <p:cNvPr id="1" name="Shape 112"/>
        <p:cNvGrpSpPr/>
        <p:nvPr/>
      </p:nvGrpSpPr>
      <p:grpSpPr>
        <a:xfrm>
          <a:off x="0" y="0"/>
          <a:ext cx="0" cy="0"/>
          <a:chOff x="0" y="0"/>
          <a:chExt cx="0" cy="0"/>
        </a:xfrm>
      </p:grpSpPr>
      <p:sp>
        <p:nvSpPr>
          <p:cNvPr id="113" name="Google Shape;113;p25"/>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marL="914400" lvl="1"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marL="1371600" lvl="2"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marL="1828800" lvl="3"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marL="2286000" lvl="4"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marL="2743200" lvl="5"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marL="3200400" lvl="6"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marL="3657600" lvl="7"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marL="4114800" lvl="8" indent="-4572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a:endParaRPr/>
          </a:p>
        </p:txBody>
      </p:sp>
      <p:cxnSp>
        <p:nvCxnSpPr>
          <p:cNvPr id="114" name="Google Shape;114;p25"/>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15" name="Google Shape;115;p25"/>
          <p:cNvSpPr txBox="1">
            <a:spLocks noGrp="1"/>
          </p:cNvSpPr>
          <p:nvPr>
            <p:ph type="body" idx="2"/>
          </p:nvPr>
        </p:nvSpPr>
        <p:spPr>
          <a:xfrm>
            <a:off x="9158975" y="2432125"/>
            <a:ext cx="7428900" cy="67752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marL="914400" lvl="1"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marL="1371600" lvl="2"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marL="1828800" lvl="3"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marL="2286000" lvl="4"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marL="2743200" lvl="5"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marL="3200400" lvl="6"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marL="3657600" lvl="7"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marL="4114800" lvl="8" indent="-4572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a:endParaRPr/>
          </a:p>
        </p:txBody>
      </p:sp>
      <p:sp>
        <p:nvSpPr>
          <p:cNvPr id="116" name="Google Shape;116;p25"/>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8c - Agenda/Learn how to... - Journal ">
  <p:cSld name="CUSTOM_2_4_1_1_1_1_1">
    <p:spTree>
      <p:nvGrpSpPr>
        <p:cNvPr id="1" name="Shape 117"/>
        <p:cNvGrpSpPr/>
        <p:nvPr/>
      </p:nvGrpSpPr>
      <p:grpSpPr>
        <a:xfrm>
          <a:off x="0" y="0"/>
          <a:ext cx="0" cy="0"/>
          <a:chOff x="0" y="0"/>
          <a:chExt cx="0" cy="0"/>
        </a:xfrm>
      </p:grpSpPr>
      <p:sp>
        <p:nvSpPr>
          <p:cNvPr id="118" name="Google Shape;118;p26"/>
          <p:cNvSpPr txBox="1">
            <a:spLocks noGrp="1"/>
          </p:cNvSpPr>
          <p:nvPr>
            <p:ph type="body" idx="1"/>
          </p:nvPr>
        </p:nvSpPr>
        <p:spPr>
          <a:xfrm>
            <a:off x="1701275" y="2432125"/>
            <a:ext cx="7319700" cy="67752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marL="914400" lvl="1"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marL="1371600" lvl="2"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marL="1828800" lvl="3"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marL="2286000" lvl="4"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marL="2743200" lvl="5"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marL="3200400" lvl="6"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marL="3657600" lvl="7" indent="-457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marL="4114800" lvl="8" indent="-4572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a:endParaRPr/>
          </a:p>
        </p:txBody>
      </p:sp>
      <p:cxnSp>
        <p:nvCxnSpPr>
          <p:cNvPr id="119" name="Google Shape;119;p26"/>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20" name="Google Shape;120;p26"/>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pic>
        <p:nvPicPr>
          <p:cNvPr id="121" name="Google Shape;121;p26"/>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c - Circle - Title">
  <p:cSld name="CUSTOM_3_1_1_1_1">
    <p:spTree>
      <p:nvGrpSpPr>
        <p:cNvPr id="1" name="Shape 122"/>
        <p:cNvGrpSpPr/>
        <p:nvPr/>
      </p:nvGrpSpPr>
      <p:grpSpPr>
        <a:xfrm>
          <a:off x="0" y="0"/>
          <a:ext cx="0" cy="0"/>
          <a:chOff x="0" y="0"/>
          <a:chExt cx="0" cy="0"/>
        </a:xfrm>
      </p:grpSpPr>
      <p:pic>
        <p:nvPicPr>
          <p:cNvPr id="123" name="Google Shape;123;p27"/>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24" name="Google Shape;124;p27"/>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25" name="Google Shape;125;p27"/>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a - Pesenter - Title">
  <p:cSld name="CUSTOM_3_1_1_1_1_2">
    <p:spTree>
      <p:nvGrpSpPr>
        <p:cNvPr id="1" name="Shape 126"/>
        <p:cNvGrpSpPr/>
        <p:nvPr/>
      </p:nvGrpSpPr>
      <p:grpSpPr>
        <a:xfrm>
          <a:off x="0" y="0"/>
          <a:ext cx="0" cy="0"/>
          <a:chOff x="0" y="0"/>
          <a:chExt cx="0" cy="0"/>
        </a:xfrm>
      </p:grpSpPr>
      <p:pic>
        <p:nvPicPr>
          <p:cNvPr id="127" name="Google Shape;127;p28"/>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28" name="Google Shape;128;p28"/>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29" name="Google Shape;129;p28"/>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1b - Full - Title">
  <p:cSld name="CUSTOM_3_1_1_1_1_1">
    <p:spTree>
      <p:nvGrpSpPr>
        <p:cNvPr id="1" name="Shape 130"/>
        <p:cNvGrpSpPr/>
        <p:nvPr/>
      </p:nvGrpSpPr>
      <p:grpSpPr>
        <a:xfrm>
          <a:off x="0" y="0"/>
          <a:ext cx="0" cy="0"/>
          <a:chOff x="0" y="0"/>
          <a:chExt cx="0" cy="0"/>
        </a:xfrm>
      </p:grpSpPr>
      <p:cxnSp>
        <p:nvCxnSpPr>
          <p:cNvPr id="131" name="Google Shape;131;p29"/>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32" name="Google Shape;132;p29"/>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c - Circle - Title, Body">
  <p:cSld name="CUSTOM_3_1_1_1_1_4">
    <p:spTree>
      <p:nvGrpSpPr>
        <p:cNvPr id="1" name="Shape 133"/>
        <p:cNvGrpSpPr/>
        <p:nvPr/>
      </p:nvGrpSpPr>
      <p:grpSpPr>
        <a:xfrm>
          <a:off x="0" y="0"/>
          <a:ext cx="0" cy="0"/>
          <a:chOff x="0" y="0"/>
          <a:chExt cx="0" cy="0"/>
        </a:xfrm>
      </p:grpSpPr>
      <p:pic>
        <p:nvPicPr>
          <p:cNvPr id="134" name="Google Shape;134;p30"/>
          <p:cNvPicPr preferRelativeResize="0"/>
          <p:nvPr/>
        </p:nvPicPr>
        <p:blipFill>
          <a:blip r:embed="rId2">
            <a:alphaModFix/>
          </a:blip>
          <a:stretch>
            <a:fillRect/>
          </a:stretch>
        </p:blipFill>
        <p:spPr>
          <a:xfrm>
            <a:off x="-4" y="-2"/>
            <a:ext cx="18288000" cy="10286978"/>
          </a:xfrm>
          <a:prstGeom prst="rect">
            <a:avLst/>
          </a:prstGeom>
          <a:noFill/>
          <a:ln>
            <a:noFill/>
          </a:ln>
        </p:spPr>
      </p:pic>
      <p:sp>
        <p:nvSpPr>
          <p:cNvPr id="135" name="Google Shape;135;p30"/>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36" name="Google Shape;136;p30"/>
          <p:cNvSpPr txBox="1">
            <a:spLocks noGrp="1"/>
          </p:cNvSpPr>
          <p:nvPr>
            <p:ph type="body" idx="1"/>
          </p:nvPr>
        </p:nvSpPr>
        <p:spPr>
          <a:xfrm>
            <a:off x="1742475" y="2432125"/>
            <a:ext cx="7251900" cy="6768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cxnSp>
        <p:nvCxnSpPr>
          <p:cNvPr id="137" name="Google Shape;137;p30"/>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a - Presenter - Title, Body">
  <p:cSld name="CUSTOM_3_1_1_1_1_2_2">
    <p:spTree>
      <p:nvGrpSpPr>
        <p:cNvPr id="1" name="Shape 138"/>
        <p:cNvGrpSpPr/>
        <p:nvPr/>
      </p:nvGrpSpPr>
      <p:grpSpPr>
        <a:xfrm>
          <a:off x="0" y="0"/>
          <a:ext cx="0" cy="0"/>
          <a:chOff x="0" y="0"/>
          <a:chExt cx="0" cy="0"/>
        </a:xfrm>
      </p:grpSpPr>
      <p:pic>
        <p:nvPicPr>
          <p:cNvPr id="139" name="Google Shape;139;p3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0" name="Google Shape;140;p31"/>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41" name="Google Shape;141;p31"/>
          <p:cNvSpPr txBox="1">
            <a:spLocks noGrp="1"/>
          </p:cNvSpPr>
          <p:nvPr>
            <p:ph type="body" idx="1"/>
          </p:nvPr>
        </p:nvSpPr>
        <p:spPr>
          <a:xfrm>
            <a:off x="1742475" y="2432125"/>
            <a:ext cx="7428900" cy="6768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cxnSp>
        <p:nvCxnSpPr>
          <p:cNvPr id="142" name="Google Shape;142;p31"/>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12"/>
        <p:cNvGrpSpPr/>
        <p:nvPr/>
      </p:nvGrpSpPr>
      <p:grpSpPr>
        <a:xfrm>
          <a:off x="0" y="0"/>
          <a:ext cx="0" cy="0"/>
          <a:chOff x="0" y="0"/>
          <a:chExt cx="0" cy="0"/>
        </a:xfrm>
      </p:grpSpPr>
      <p:pic>
        <p:nvPicPr>
          <p:cNvPr id="13" name="Google Shape;13;p4"/>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4" name="Google Shape;14;p4"/>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5" name="Google Shape;15;p4"/>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6" name="Google Shape;16;p4"/>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2b - Full - Title, Body">
  <p:cSld name="CUSTOM_3_1_1_1_1_1_3">
    <p:spTree>
      <p:nvGrpSpPr>
        <p:cNvPr id="1" name="Shape 143"/>
        <p:cNvGrpSpPr/>
        <p:nvPr/>
      </p:nvGrpSpPr>
      <p:grpSpPr>
        <a:xfrm>
          <a:off x="0" y="0"/>
          <a:ext cx="0" cy="0"/>
          <a:chOff x="0" y="0"/>
          <a:chExt cx="0" cy="0"/>
        </a:xfrm>
      </p:grpSpPr>
      <p:cxnSp>
        <p:nvCxnSpPr>
          <p:cNvPr id="144" name="Google Shape;144;p32"/>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45" name="Google Shape;145;p32"/>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46" name="Google Shape;146;p32"/>
          <p:cNvSpPr txBox="1">
            <a:spLocks noGrp="1"/>
          </p:cNvSpPr>
          <p:nvPr>
            <p:ph type="body" idx="1"/>
          </p:nvPr>
        </p:nvSpPr>
        <p:spPr>
          <a:xfrm>
            <a:off x="1742475" y="2432125"/>
            <a:ext cx="7251900" cy="6768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c - Circle - Title, Subtitle, Body">
  <p:cSld name="CUSTOM_3_1_1_1_1_3_1">
    <p:spTree>
      <p:nvGrpSpPr>
        <p:cNvPr id="1" name="Shape 147"/>
        <p:cNvGrpSpPr/>
        <p:nvPr/>
      </p:nvGrpSpPr>
      <p:grpSpPr>
        <a:xfrm>
          <a:off x="0" y="0"/>
          <a:ext cx="0" cy="0"/>
          <a:chOff x="0" y="0"/>
          <a:chExt cx="0" cy="0"/>
        </a:xfrm>
      </p:grpSpPr>
      <p:pic>
        <p:nvPicPr>
          <p:cNvPr id="148" name="Google Shape;148;p33"/>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49" name="Google Shape;149;p33"/>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50" name="Google Shape;150;p33"/>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51" name="Google Shape;151;p33"/>
          <p:cNvSpPr txBox="1">
            <a:spLocks noGrp="1"/>
          </p:cNvSpPr>
          <p:nvPr>
            <p:ph type="subTitle" idx="1"/>
          </p:nvPr>
        </p:nvSpPr>
        <p:spPr>
          <a:xfrm>
            <a:off x="1730150" y="2027325"/>
            <a:ext cx="146931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152" name="Google Shape;152;p33"/>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3a - Presenter - Title, Subtitle, Body">
  <p:cSld name="CUSTOM_3_1_1_1_1_2_1">
    <p:spTree>
      <p:nvGrpSpPr>
        <p:cNvPr id="1" name="Shape 153"/>
        <p:cNvGrpSpPr/>
        <p:nvPr/>
      </p:nvGrpSpPr>
      <p:grpSpPr>
        <a:xfrm>
          <a:off x="0" y="0"/>
          <a:ext cx="0" cy="0"/>
          <a:chOff x="0" y="0"/>
          <a:chExt cx="0" cy="0"/>
        </a:xfrm>
      </p:grpSpPr>
      <p:pic>
        <p:nvPicPr>
          <p:cNvPr id="154" name="Google Shape;154;p34"/>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55" name="Google Shape;155;p34"/>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56" name="Google Shape;156;p34"/>
          <p:cNvSpPr txBox="1">
            <a:spLocks noGrp="1"/>
          </p:cNvSpPr>
          <p:nvPr>
            <p:ph type="title"/>
          </p:nvPr>
        </p:nvSpPr>
        <p:spPr>
          <a:xfrm>
            <a:off x="1672475" y="1154875"/>
            <a:ext cx="74865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57" name="Google Shape;157;p34"/>
          <p:cNvSpPr txBox="1">
            <a:spLocks noGrp="1"/>
          </p:cNvSpPr>
          <p:nvPr>
            <p:ph type="subTitle" idx="1"/>
          </p:nvPr>
        </p:nvSpPr>
        <p:spPr>
          <a:xfrm>
            <a:off x="1730150" y="2027325"/>
            <a:ext cx="74289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158" name="Google Shape;158;p34"/>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b - Full - Title, Subtitle, Body">
  <p:cSld name="CUSTOM_3_1_1_1_1_1_2">
    <p:spTree>
      <p:nvGrpSpPr>
        <p:cNvPr id="1" name="Shape 159"/>
        <p:cNvGrpSpPr/>
        <p:nvPr/>
      </p:nvGrpSpPr>
      <p:grpSpPr>
        <a:xfrm>
          <a:off x="0" y="0"/>
          <a:ext cx="0" cy="0"/>
          <a:chOff x="0" y="0"/>
          <a:chExt cx="0" cy="0"/>
        </a:xfrm>
      </p:grpSpPr>
      <p:cxnSp>
        <p:nvCxnSpPr>
          <p:cNvPr id="160" name="Google Shape;160;p35"/>
          <p:cNvCxnSpPr/>
          <p:nvPr/>
        </p:nvCxnSpPr>
        <p:spPr>
          <a:xfrm>
            <a:off x="1743427" y="1017624"/>
            <a:ext cx="857400" cy="0"/>
          </a:xfrm>
          <a:prstGeom prst="straightConnector1">
            <a:avLst/>
          </a:prstGeom>
          <a:noFill/>
          <a:ln w="38100" cap="flat" cmpd="sng">
            <a:solidFill>
              <a:srgbClr val="4285F4"/>
            </a:solidFill>
            <a:prstDash val="solid"/>
            <a:round/>
            <a:headEnd type="none" w="med" len="med"/>
            <a:tailEnd type="none" w="med" len="med"/>
          </a:ln>
        </p:spPr>
      </p:cxnSp>
      <p:sp>
        <p:nvSpPr>
          <p:cNvPr id="161" name="Google Shape;161;p35"/>
          <p:cNvSpPr txBox="1">
            <a:spLocks noGrp="1"/>
          </p:cNvSpPr>
          <p:nvPr>
            <p:ph type="title"/>
          </p:nvPr>
        </p:nvSpPr>
        <p:spPr>
          <a:xfrm>
            <a:off x="1672475" y="1154875"/>
            <a:ext cx="14775300" cy="114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a:endParaRPr/>
          </a:p>
        </p:txBody>
      </p:sp>
      <p:sp>
        <p:nvSpPr>
          <p:cNvPr id="162" name="Google Shape;162;p35"/>
          <p:cNvSpPr txBox="1">
            <a:spLocks noGrp="1"/>
          </p:cNvSpPr>
          <p:nvPr>
            <p:ph type="subTitle" idx="1"/>
          </p:nvPr>
        </p:nvSpPr>
        <p:spPr>
          <a:xfrm>
            <a:off x="1730150" y="2027325"/>
            <a:ext cx="14693100" cy="911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a:endParaRPr/>
          </a:p>
        </p:txBody>
      </p:sp>
      <p:sp>
        <p:nvSpPr>
          <p:cNvPr id="163" name="Google Shape;163;p35"/>
          <p:cNvSpPr txBox="1">
            <a:spLocks noGrp="1"/>
          </p:cNvSpPr>
          <p:nvPr>
            <p:ph type="body" idx="2"/>
          </p:nvPr>
        </p:nvSpPr>
        <p:spPr>
          <a:xfrm>
            <a:off x="1754525" y="3011100"/>
            <a:ext cx="7217100" cy="6189600"/>
          </a:xfrm>
          <a:prstGeom prst="rect">
            <a:avLst/>
          </a:prstGeom>
          <a:noFill/>
          <a:ln>
            <a:noFill/>
          </a:ln>
        </p:spPr>
        <p:txBody>
          <a:bodyPr spcFirstLastPara="1" wrap="square" lIns="91425" tIns="91425" rIns="91425" bIns="91425" anchor="t" anchorCtr="0">
            <a:noAutofit/>
          </a:bodyPr>
          <a:lstStyle>
            <a:lvl1pPr marL="457200" lvl="0"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marL="914400" lvl="1"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marL="1371600" lvl="2"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marL="1828800" lvl="3"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marL="2286000" lvl="4"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marL="2743200" lvl="5"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marL="3200400" lvl="6"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marL="3657600" lvl="7"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marL="4114800" lvl="8" indent="-406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5b - Full - Presenter only">
  <p:cSld name="CUSTOM">
    <p:spTree>
      <p:nvGrpSpPr>
        <p:cNvPr id="1" name="Shape 164"/>
        <p:cNvGrpSpPr/>
        <p:nvPr/>
      </p:nvGrpSpPr>
      <p:grpSpPr>
        <a:xfrm>
          <a:off x="0" y="0"/>
          <a:ext cx="0" cy="0"/>
          <a:chOff x="0" y="0"/>
          <a:chExt cx="0" cy="0"/>
        </a:xfrm>
      </p:grpSpPr>
      <p:pic>
        <p:nvPicPr>
          <p:cNvPr id="165" name="Google Shape;165;p36"/>
          <p:cNvPicPr preferRelativeResize="0"/>
          <p:nvPr/>
        </p:nvPicPr>
        <p:blipFill>
          <a:blip r:embed="rId2">
            <a:alphaModFix/>
          </a:blip>
          <a:stretch>
            <a:fillRect/>
          </a:stretch>
        </p:blipFill>
        <p:spPr>
          <a:xfrm>
            <a:off x="0" y="0"/>
            <a:ext cx="18288000" cy="1028699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a - Presenter - No text">
  <p:cSld name="CUSTOM_2">
    <p:spTree>
      <p:nvGrpSpPr>
        <p:cNvPr id="1" name="Shape 166"/>
        <p:cNvGrpSpPr/>
        <p:nvPr/>
      </p:nvGrpSpPr>
      <p:grpSpPr>
        <a:xfrm>
          <a:off x="0" y="0"/>
          <a:ext cx="0" cy="0"/>
          <a:chOff x="0" y="0"/>
          <a:chExt cx="0" cy="0"/>
        </a:xfrm>
      </p:grpSpPr>
      <p:pic>
        <p:nvPicPr>
          <p:cNvPr id="167" name="Google Shape;167;p37"/>
          <p:cNvPicPr preferRelativeResize="0"/>
          <p:nvPr/>
        </p:nvPicPr>
        <p:blipFill>
          <a:blip r:embed="rId2">
            <a:alphaModFix/>
          </a:blip>
          <a:stretch>
            <a:fillRect/>
          </a:stretch>
        </p:blipFill>
        <p:spPr>
          <a:xfrm>
            <a:off x="0" y="0"/>
            <a:ext cx="18288000" cy="102870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4b - Full - No text">
  <p:cSld name="CUSTOM_2_6">
    <p:spTree>
      <p:nvGrpSpPr>
        <p:cNvPr id="1" name="Shape 168"/>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4c - Circle - No text">
  <p:cSld name="CUSTOM_2_5">
    <p:spTree>
      <p:nvGrpSpPr>
        <p:cNvPr id="1" name="Shape 169"/>
        <p:cNvGrpSpPr/>
        <p:nvPr/>
      </p:nvGrpSpPr>
      <p:grpSpPr>
        <a:xfrm>
          <a:off x="0" y="0"/>
          <a:ext cx="0" cy="0"/>
          <a:chOff x="0" y="0"/>
          <a:chExt cx="0" cy="0"/>
        </a:xfrm>
      </p:grpSpPr>
      <p:pic>
        <p:nvPicPr>
          <p:cNvPr id="170" name="Google Shape;170;p39"/>
          <p:cNvPicPr preferRelativeResize="0"/>
          <p:nvPr/>
        </p:nvPicPr>
        <p:blipFill>
          <a:blip r:embed="rId2">
            <a:alphaModFix/>
          </a:blip>
          <a:stretch>
            <a:fillRect/>
          </a:stretch>
        </p:blipFill>
        <p:spPr>
          <a:xfrm>
            <a:off x="-4" y="-2"/>
            <a:ext cx="18288000" cy="10286978"/>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5a - Screencast Placeholder">
  <p:cSld name="CUSTOM_1">
    <p:spTree>
      <p:nvGrpSpPr>
        <p:cNvPr id="1" name="Shape 171"/>
        <p:cNvGrpSpPr/>
        <p:nvPr/>
      </p:nvGrpSpPr>
      <p:grpSpPr>
        <a:xfrm>
          <a:off x="0" y="0"/>
          <a:ext cx="0" cy="0"/>
          <a:chOff x="0" y="0"/>
          <a:chExt cx="0" cy="0"/>
        </a:xfrm>
      </p:grpSpPr>
      <p:sp>
        <p:nvSpPr>
          <p:cNvPr id="172" name="Google Shape;172;p40"/>
          <p:cNvSpPr/>
          <p:nvPr/>
        </p:nvSpPr>
        <p:spPr>
          <a:xfrm>
            <a:off x="910625" y="529125"/>
            <a:ext cx="16451100" cy="8700600"/>
          </a:xfrm>
          <a:prstGeom prst="rect">
            <a:avLst/>
          </a:prstGeom>
          <a:solidFill>
            <a:srgbClr val="FBBC0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73" name="Google Shape;173;p40"/>
          <p:cNvSpPr txBox="1"/>
          <p:nvPr/>
        </p:nvSpPr>
        <p:spPr>
          <a:xfrm>
            <a:off x="2350950" y="4552950"/>
            <a:ext cx="13662600" cy="159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a:solidFill>
                  <a:schemeClr val="lt1"/>
                </a:solidFill>
                <a:latin typeface="Google Sans"/>
                <a:ea typeface="Google Sans"/>
                <a:cs typeface="Google Sans"/>
                <a:sym typeface="Google Sans"/>
              </a:rPr>
              <a:t>Screencast</a:t>
            </a:r>
            <a:endParaRPr sz="7200">
              <a:solidFill>
                <a:schemeClr val="lt1"/>
              </a:solidFill>
              <a:latin typeface="Google Sans"/>
              <a:ea typeface="Google Sans"/>
              <a:cs typeface="Google Sans"/>
              <a:sym typeface="Google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9a - Template - Video Info">
  <p:cSld name="Blank_1_1">
    <p:bg>
      <p:bgPr>
        <a:noFill/>
        <a:effectLst/>
      </p:bgPr>
    </p:bg>
    <p:spTree>
      <p:nvGrpSpPr>
        <p:cNvPr id="1" name="Shape 174"/>
        <p:cNvGrpSpPr/>
        <p:nvPr/>
      </p:nvGrpSpPr>
      <p:grpSpPr>
        <a:xfrm>
          <a:off x="0" y="0"/>
          <a:ext cx="0" cy="0"/>
          <a:chOff x="0" y="0"/>
          <a:chExt cx="0" cy="0"/>
        </a:xfrm>
      </p:grpSpPr>
      <p:sp>
        <p:nvSpPr>
          <p:cNvPr id="175" name="Google Shape;175;p41"/>
          <p:cNvSpPr/>
          <p:nvPr/>
        </p:nvSpPr>
        <p:spPr>
          <a:xfrm>
            <a:off x="-18300" y="-95250"/>
            <a:ext cx="18400800" cy="10496400"/>
          </a:xfrm>
          <a:prstGeom prst="rect">
            <a:avLst/>
          </a:prstGeom>
          <a:solidFill>
            <a:srgbClr val="4285F4"/>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76" name="Google Shape;176;p41"/>
          <p:cNvSpPr txBox="1">
            <a:spLocks noGrp="1"/>
          </p:cNvSpPr>
          <p:nvPr>
            <p:ph type="title"/>
          </p:nvPr>
        </p:nvSpPr>
        <p:spPr>
          <a:xfrm>
            <a:off x="1503300" y="2771400"/>
            <a:ext cx="15357600" cy="4744200"/>
          </a:xfrm>
          <a:prstGeom prst="rect">
            <a:avLst/>
          </a:prstGeom>
          <a:noFill/>
          <a:ln>
            <a:noFill/>
          </a:ln>
        </p:spPr>
        <p:txBody>
          <a:bodyPr spcFirstLastPara="1" wrap="square" lIns="91450" tIns="91450" rIns="91450" bIns="91450" anchor="t" anchorCtr="0">
            <a:noAutofit/>
          </a:bodyPr>
          <a:lstStyle>
            <a:lvl1pPr lvl="0" rtl="0">
              <a:spcBef>
                <a:spcPts val="0"/>
              </a:spcBef>
              <a:spcAft>
                <a:spcPts val="0"/>
              </a:spcAft>
              <a:buNone/>
              <a:defRPr sz="4800">
                <a:solidFill>
                  <a:srgbClr val="FAFAFA"/>
                </a:solidFill>
                <a:latin typeface="Google Sans"/>
                <a:ea typeface="Google Sans"/>
                <a:cs typeface="Google Sans"/>
                <a:sym typeface="Google Sans"/>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17"/>
        <p:cNvGrpSpPr/>
        <p:nvPr/>
      </p:nvGrpSpPr>
      <p:grpSpPr>
        <a:xfrm>
          <a:off x="0" y="0"/>
          <a:ext cx="0" cy="0"/>
          <a:chOff x="0" y="0"/>
          <a:chExt cx="0" cy="0"/>
        </a:xfrm>
      </p:grpSpPr>
      <p:pic>
        <p:nvPicPr>
          <p:cNvPr id="18" name="Google Shape;18;p5"/>
          <p:cNvPicPr preferRelativeResize="0"/>
          <p:nvPr/>
        </p:nvPicPr>
        <p:blipFill rotWithShape="1">
          <a:blip r:embed="rId2">
            <a:alphaModFix/>
          </a:blip>
          <a:srcRect r="72622"/>
          <a:stretch/>
        </p:blipFill>
        <p:spPr>
          <a:xfrm>
            <a:off x="991050" y="1828800"/>
            <a:ext cx="2376552" cy="2215375"/>
          </a:xfrm>
          <a:prstGeom prst="rect">
            <a:avLst/>
          </a:prstGeom>
          <a:noFill/>
          <a:ln>
            <a:noFill/>
          </a:ln>
        </p:spPr>
      </p:pic>
      <p:cxnSp>
        <p:nvCxnSpPr>
          <p:cNvPr id="19" name="Google Shape;19;p5"/>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20" name="Google Shape;20;p5"/>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1" name="Google Shape;21;p5"/>
          <p:cNvSpPr txBox="1">
            <a:spLocks noGrp="1"/>
          </p:cNvSpPr>
          <p:nvPr>
            <p:ph type="title"/>
          </p:nvPr>
        </p:nvSpPr>
        <p:spPr>
          <a:xfrm>
            <a:off x="32974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2" name="Google Shape;22;p5"/>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9c - Template - Instructions Slide">
  <p:cSld name="Blank_1_1_1">
    <p:bg>
      <p:bgPr>
        <a:noFill/>
        <a:effectLst/>
      </p:bgPr>
    </p:bg>
    <p:spTree>
      <p:nvGrpSpPr>
        <p:cNvPr id="1" name="Shape 177"/>
        <p:cNvGrpSpPr/>
        <p:nvPr/>
      </p:nvGrpSpPr>
      <p:grpSpPr>
        <a:xfrm>
          <a:off x="0" y="0"/>
          <a:ext cx="0" cy="0"/>
          <a:chOff x="0" y="0"/>
          <a:chExt cx="0" cy="0"/>
        </a:xfrm>
      </p:grpSpPr>
      <p:sp>
        <p:nvSpPr>
          <p:cNvPr id="178" name="Google Shape;178;p42"/>
          <p:cNvSpPr/>
          <p:nvPr/>
        </p:nvSpPr>
        <p:spPr>
          <a:xfrm>
            <a:off x="-18300" y="-95250"/>
            <a:ext cx="18400800" cy="10496400"/>
          </a:xfrm>
          <a:prstGeom prst="rect">
            <a:avLst/>
          </a:prstGeom>
          <a:solidFill>
            <a:schemeClr val="accent1"/>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79" name="Google Shape;179;p42"/>
          <p:cNvSpPr txBox="1">
            <a:spLocks noGrp="1"/>
          </p:cNvSpPr>
          <p:nvPr>
            <p:ph type="title"/>
          </p:nvPr>
        </p:nvSpPr>
        <p:spPr>
          <a:xfrm>
            <a:off x="1733550" y="4552950"/>
            <a:ext cx="14897400" cy="2362200"/>
          </a:xfrm>
          <a:prstGeom prst="rect">
            <a:avLst/>
          </a:prstGeom>
          <a:noFill/>
          <a:ln>
            <a:noFill/>
          </a:ln>
        </p:spPr>
        <p:txBody>
          <a:bodyPr spcFirstLastPara="1" wrap="square" lIns="91450" tIns="91450" rIns="91450" bIns="91450" anchor="t" anchorCtr="0">
            <a:noAutofit/>
          </a:bodyPr>
          <a:lstStyle>
            <a:lvl1pPr lvl="0" algn="ctr" rtl="0">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9b - Template - ILT Start/End">
  <p:cSld name="Blank_1_1_1_1">
    <p:bg>
      <p:bgPr>
        <a:noFill/>
        <a:effectLst/>
      </p:bgPr>
    </p:bg>
    <p:spTree>
      <p:nvGrpSpPr>
        <p:cNvPr id="1" name="Shape 180"/>
        <p:cNvGrpSpPr/>
        <p:nvPr/>
      </p:nvGrpSpPr>
      <p:grpSpPr>
        <a:xfrm>
          <a:off x="0" y="0"/>
          <a:ext cx="0" cy="0"/>
          <a:chOff x="0" y="0"/>
          <a:chExt cx="0" cy="0"/>
        </a:xfrm>
      </p:grpSpPr>
      <p:sp>
        <p:nvSpPr>
          <p:cNvPr id="181" name="Google Shape;181;p43"/>
          <p:cNvSpPr/>
          <p:nvPr/>
        </p:nvSpPr>
        <p:spPr>
          <a:xfrm>
            <a:off x="-18300" y="-95250"/>
            <a:ext cx="18400800" cy="10496400"/>
          </a:xfrm>
          <a:prstGeom prst="rect">
            <a:avLst/>
          </a:prstGeom>
          <a:solidFill>
            <a:schemeClr val="accent6"/>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182" name="Google Shape;182;p43"/>
          <p:cNvSpPr txBox="1">
            <a:spLocks noGrp="1"/>
          </p:cNvSpPr>
          <p:nvPr>
            <p:ph type="title"/>
          </p:nvPr>
        </p:nvSpPr>
        <p:spPr>
          <a:xfrm>
            <a:off x="1733550" y="4552950"/>
            <a:ext cx="14897400" cy="2362200"/>
          </a:xfrm>
          <a:prstGeom prst="rect">
            <a:avLst/>
          </a:prstGeom>
          <a:noFill/>
          <a:ln>
            <a:noFill/>
          </a:ln>
        </p:spPr>
        <p:txBody>
          <a:bodyPr spcFirstLastPara="1" wrap="square" lIns="91450" tIns="91450" rIns="91450" bIns="91450" anchor="t" anchorCtr="0">
            <a:noAutofit/>
          </a:bodyPr>
          <a:lstStyle>
            <a:lvl1pPr lvl="0" algn="ctr" rtl="0">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afe and Google Cloud logo Saved Here - Copy to Master Slide when needed">
  <p:cSld name="CUSTOM_3">
    <p:spTree>
      <p:nvGrpSpPr>
        <p:cNvPr id="1" name="Shape 183"/>
        <p:cNvGrpSpPr/>
        <p:nvPr/>
      </p:nvGrpSpPr>
      <p:grpSpPr>
        <a:xfrm>
          <a:off x="0" y="0"/>
          <a:ext cx="0" cy="0"/>
          <a:chOff x="0" y="0"/>
          <a:chExt cx="0" cy="0"/>
        </a:xfrm>
      </p:grpSpPr>
      <p:pic>
        <p:nvPicPr>
          <p:cNvPr id="184" name="Google Shape;184;p44"/>
          <p:cNvPicPr preferRelativeResize="0"/>
          <p:nvPr/>
        </p:nvPicPr>
        <p:blipFill>
          <a:blip r:embed="rId2">
            <a:alphaModFix/>
          </a:blip>
          <a:stretch>
            <a:fillRect/>
          </a:stretch>
        </p:blipFill>
        <p:spPr>
          <a:xfrm>
            <a:off x="0" y="26"/>
            <a:ext cx="18288000" cy="10286960"/>
          </a:xfrm>
          <a:prstGeom prst="rect">
            <a:avLst/>
          </a:prstGeom>
          <a:noFill/>
          <a:ln>
            <a:noFill/>
          </a:ln>
        </p:spPr>
      </p:pic>
      <p:pic>
        <p:nvPicPr>
          <p:cNvPr id="185" name="Google Shape;185;p44"/>
          <p:cNvPicPr preferRelativeResize="0"/>
          <p:nvPr/>
        </p:nvPicPr>
        <p:blipFill rotWithShape="1">
          <a:blip r:embed="rId3">
            <a:alphaModFix/>
          </a:blip>
          <a:srcRect r="-21669"/>
          <a:stretch/>
        </p:blipFill>
        <p:spPr>
          <a:xfrm>
            <a:off x="1010600" y="9256050"/>
            <a:ext cx="3223152" cy="507026"/>
          </a:xfrm>
          <a:prstGeom prst="rect">
            <a:avLst/>
          </a:prstGeom>
          <a:noFill/>
          <a:ln>
            <a:noFill/>
          </a:ln>
        </p:spPr>
      </p:pic>
      <p:sp>
        <p:nvSpPr>
          <p:cNvPr id="186" name="Google Shape;186;p44"/>
          <p:cNvSpPr txBox="1"/>
          <p:nvPr/>
        </p:nvSpPr>
        <p:spPr>
          <a:xfrm>
            <a:off x="594300" y="8552850"/>
            <a:ext cx="1225800" cy="450000"/>
          </a:xfrm>
          <a:prstGeom prst="rect">
            <a:avLst/>
          </a:prstGeom>
          <a:noFill/>
          <a:ln>
            <a:noFill/>
          </a:ln>
        </p:spPr>
        <p:txBody>
          <a:bodyPr spcFirstLastPara="1" wrap="square" lIns="91450" tIns="91450" rIns="91450" bIns="91450" anchor="t" anchorCtr="0">
            <a:noAutofit/>
          </a:bodyPr>
          <a:lstStyle/>
          <a:p>
            <a:pPr marL="0" lvl="0" indent="0" algn="r" rtl="0">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187" name="Google Shape;187;p44"/>
          <p:cNvSpPr txBox="1"/>
          <p:nvPr/>
        </p:nvSpPr>
        <p:spPr>
          <a:xfrm>
            <a:off x="858200" y="7957950"/>
            <a:ext cx="1368600" cy="450000"/>
          </a:xfrm>
          <a:prstGeom prst="rect">
            <a:avLst/>
          </a:prstGeom>
          <a:noFill/>
          <a:ln>
            <a:noFill/>
          </a:ln>
        </p:spPr>
        <p:txBody>
          <a:bodyPr spcFirstLastPara="1" wrap="square" lIns="91450" tIns="91450" rIns="91450" bIns="91450" anchor="t" anchorCtr="0">
            <a:noAutofit/>
          </a:bodyPr>
          <a:lstStyle/>
          <a:p>
            <a:pPr marL="0" lvl="0" indent="0" algn="l" rtl="0">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losing Slide">
  <p:cSld name="CUSTOM_5">
    <p:spTree>
      <p:nvGrpSpPr>
        <p:cNvPr id="1" name="Shape 188"/>
        <p:cNvGrpSpPr/>
        <p:nvPr/>
      </p:nvGrpSpPr>
      <p:grpSpPr>
        <a:xfrm>
          <a:off x="0" y="0"/>
          <a:ext cx="0" cy="0"/>
          <a:chOff x="0" y="0"/>
          <a:chExt cx="0" cy="0"/>
        </a:xfrm>
      </p:grpSpPr>
      <p:pic>
        <p:nvPicPr>
          <p:cNvPr id="189" name="Google Shape;189;p45"/>
          <p:cNvPicPr preferRelativeResize="0"/>
          <p:nvPr/>
        </p:nvPicPr>
        <p:blipFill>
          <a:blip r:embed="rId2">
            <a:alphaModFix/>
          </a:blip>
          <a:stretch>
            <a:fillRect/>
          </a:stretch>
        </p:blipFill>
        <p:spPr>
          <a:xfrm>
            <a:off x="5180400" y="4192500"/>
            <a:ext cx="7530232" cy="1441176"/>
          </a:xfrm>
          <a:prstGeom prst="rect">
            <a:avLst/>
          </a:prstGeom>
          <a:noFill/>
          <a:ln>
            <a:noFill/>
          </a:ln>
        </p:spPr>
      </p:pic>
      <p:sp>
        <p:nvSpPr>
          <p:cNvPr id="190" name="Google Shape;190;p45"/>
          <p:cNvSpPr/>
          <p:nvPr/>
        </p:nvSpPr>
        <p:spPr>
          <a:xfrm>
            <a:off x="590450" y="8936550"/>
            <a:ext cx="3670500" cy="9735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p:cSld name="Image Slide_2">
    <p:spTree>
      <p:nvGrpSpPr>
        <p:cNvPr id="1" name="Shape 191"/>
        <p:cNvGrpSpPr/>
        <p:nvPr/>
      </p:nvGrpSpPr>
      <p:grpSpPr>
        <a:xfrm>
          <a:off x="0" y="0"/>
          <a:ext cx="0" cy="0"/>
          <a:chOff x="0" y="0"/>
          <a:chExt cx="0" cy="0"/>
        </a:xfrm>
      </p:grpSpPr>
      <p:pic>
        <p:nvPicPr>
          <p:cNvPr id="192" name="Google Shape;192;p46"/>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93" name="Google Shape;193;p46"/>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194" name="Google Shape;194;p46"/>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195" name="Google Shape;195;p46"/>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afe Zone with title">
  <p:cSld name="Image Slide_4">
    <p:spTree>
      <p:nvGrpSpPr>
        <p:cNvPr id="1" name="Shape 196"/>
        <p:cNvGrpSpPr/>
        <p:nvPr/>
      </p:nvGrpSpPr>
      <p:grpSpPr>
        <a:xfrm>
          <a:off x="0" y="0"/>
          <a:ext cx="0" cy="0"/>
          <a:chOff x="0" y="0"/>
          <a:chExt cx="0" cy="0"/>
        </a:xfrm>
      </p:grpSpPr>
      <p:sp>
        <p:nvSpPr>
          <p:cNvPr id="197" name="Google Shape;197;p47"/>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Agenda">
  <p:cSld name="Image Slide_3">
    <p:spTree>
      <p:nvGrpSpPr>
        <p:cNvPr id="1" name="Shape 198"/>
        <p:cNvGrpSpPr/>
        <p:nvPr/>
      </p:nvGrpSpPr>
      <p:grpSpPr>
        <a:xfrm>
          <a:off x="0" y="0"/>
          <a:ext cx="0" cy="0"/>
          <a:chOff x="0" y="0"/>
          <a:chExt cx="0" cy="0"/>
        </a:xfrm>
      </p:grpSpPr>
      <p:sp>
        <p:nvSpPr>
          <p:cNvPr id="199" name="Google Shape;199;p48"/>
          <p:cNvSpPr txBox="1">
            <a:spLocks noGrp="1"/>
          </p:cNvSpPr>
          <p:nvPr>
            <p:ph type="title"/>
          </p:nvPr>
        </p:nvSpPr>
        <p:spPr>
          <a:xfrm>
            <a:off x="1847500" y="1075775"/>
            <a:ext cx="146397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200" name="Google Shape;200;p48"/>
          <p:cNvCxnSpPr/>
          <p:nvPr/>
        </p:nvCxnSpPr>
        <p:spPr>
          <a:xfrm>
            <a:off x="1901952" y="2369960"/>
            <a:ext cx="7091400" cy="0"/>
          </a:xfrm>
          <a:prstGeom prst="straightConnector1">
            <a:avLst/>
          </a:prstGeom>
          <a:noFill/>
          <a:ln w="28575" cap="flat" cmpd="sng">
            <a:solidFill>
              <a:srgbClr val="3C4043"/>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afe Zone Blank">
  <p:cSld name="Image Slide_5">
    <p:spTree>
      <p:nvGrpSpPr>
        <p:cNvPr id="1" name="Shape 201"/>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Lab intro">
  <p:cSld name="Image Slide_2_1">
    <p:spTree>
      <p:nvGrpSpPr>
        <p:cNvPr id="1" name="Shape 202"/>
        <p:cNvGrpSpPr/>
        <p:nvPr/>
      </p:nvGrpSpPr>
      <p:grpSpPr>
        <a:xfrm>
          <a:off x="0" y="0"/>
          <a:ext cx="0" cy="0"/>
          <a:chOff x="0" y="0"/>
          <a:chExt cx="0" cy="0"/>
        </a:xfrm>
      </p:grpSpPr>
      <p:pic>
        <p:nvPicPr>
          <p:cNvPr id="203" name="Google Shape;203;p50"/>
          <p:cNvPicPr preferRelativeResize="0"/>
          <p:nvPr/>
        </p:nvPicPr>
        <p:blipFill rotWithShape="1">
          <a:blip r:embed="rId2">
            <a:alphaModFix/>
          </a:blip>
          <a:srcRect r="72622"/>
          <a:stretch/>
        </p:blipFill>
        <p:spPr>
          <a:xfrm>
            <a:off x="991050" y="1828800"/>
            <a:ext cx="2376552" cy="2215375"/>
          </a:xfrm>
          <a:prstGeom prst="rect">
            <a:avLst/>
          </a:prstGeom>
          <a:noFill/>
          <a:ln>
            <a:noFill/>
          </a:ln>
        </p:spPr>
      </p:pic>
      <p:cxnSp>
        <p:nvCxnSpPr>
          <p:cNvPr id="204" name="Google Shape;204;p50"/>
          <p:cNvCxnSpPr/>
          <p:nvPr/>
        </p:nvCxnSpPr>
        <p:spPr>
          <a:xfrm>
            <a:off x="1901952" y="3657600"/>
            <a:ext cx="7156200" cy="0"/>
          </a:xfrm>
          <a:prstGeom prst="straightConnector1">
            <a:avLst/>
          </a:prstGeom>
          <a:noFill/>
          <a:ln w="28575" cap="flat" cmpd="sng">
            <a:solidFill>
              <a:srgbClr val="666666"/>
            </a:solidFill>
            <a:prstDash val="solid"/>
            <a:round/>
            <a:headEnd type="none" w="med" len="med"/>
            <a:tailEnd type="none" w="med" len="med"/>
          </a:ln>
        </p:spPr>
      </p:cxnSp>
      <p:sp>
        <p:nvSpPr>
          <p:cNvPr id="205" name="Google Shape;205;p50"/>
          <p:cNvSpPr txBox="1">
            <a:spLocks noGrp="1"/>
          </p:cNvSpPr>
          <p:nvPr>
            <p:ph type="subTitle" idx="1"/>
          </p:nvPr>
        </p:nvSpPr>
        <p:spPr>
          <a:xfrm>
            <a:off x="1901950" y="3735575"/>
            <a:ext cx="7156200" cy="121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6" name="Google Shape;206;p50"/>
          <p:cNvSpPr txBox="1">
            <a:spLocks noGrp="1"/>
          </p:cNvSpPr>
          <p:nvPr>
            <p:ph type="title"/>
          </p:nvPr>
        </p:nvSpPr>
        <p:spPr>
          <a:xfrm>
            <a:off x="3297450" y="2198300"/>
            <a:ext cx="14569500" cy="1432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07" name="Google Shape;207;p50"/>
          <p:cNvSpPr/>
          <p:nvPr/>
        </p:nvSpPr>
        <p:spPr>
          <a:xfrm>
            <a:off x="887500" y="9265025"/>
            <a:ext cx="2918100" cy="5379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hite Background">
  <p:cSld name="CUSTOM_1">
    <p:spTree>
      <p:nvGrpSpPr>
        <p:cNvPr id="1" name="Shape 23"/>
        <p:cNvGrpSpPr/>
        <p:nvPr/>
      </p:nvGrpSpPr>
      <p:grpSpPr>
        <a:xfrm>
          <a:off x="0" y="0"/>
          <a:ext cx="0" cy="0"/>
          <a:chOff x="0" y="0"/>
          <a:chExt cx="0" cy="0"/>
        </a:xfrm>
      </p:grpSpPr>
      <p:sp>
        <p:nvSpPr>
          <p:cNvPr id="24" name="Google Shape;24;p6"/>
          <p:cNvSpPr/>
          <p:nvPr/>
        </p:nvSpPr>
        <p:spPr>
          <a:xfrm>
            <a:off x="-18300" y="0"/>
            <a:ext cx="18400800" cy="10496400"/>
          </a:xfrm>
          <a:prstGeom prst="rect">
            <a:avLst/>
          </a:prstGeom>
          <a:solidFill>
            <a:srgbClr val="FFFFFF"/>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ue Video Info">
  <p:cSld name="Blank_1_1">
    <p:bg>
      <p:bgPr>
        <a:noFill/>
        <a:effectLst/>
      </p:bgPr>
    </p:bg>
    <p:spTree>
      <p:nvGrpSpPr>
        <p:cNvPr id="1" name="Shape 25"/>
        <p:cNvGrpSpPr/>
        <p:nvPr/>
      </p:nvGrpSpPr>
      <p:grpSpPr>
        <a:xfrm>
          <a:off x="0" y="0"/>
          <a:ext cx="0" cy="0"/>
          <a:chOff x="0" y="0"/>
          <a:chExt cx="0" cy="0"/>
        </a:xfrm>
      </p:grpSpPr>
      <p:sp>
        <p:nvSpPr>
          <p:cNvPr id="26" name="Google Shape;26;p7"/>
          <p:cNvSpPr/>
          <p:nvPr/>
        </p:nvSpPr>
        <p:spPr>
          <a:xfrm>
            <a:off x="-18300" y="-95250"/>
            <a:ext cx="18400800" cy="10496400"/>
          </a:xfrm>
          <a:prstGeom prst="rect">
            <a:avLst/>
          </a:prstGeom>
          <a:solidFill>
            <a:schemeClr val="accent5"/>
          </a:solidFill>
          <a:ln>
            <a:noFill/>
          </a:ln>
        </p:spPr>
        <p:txBody>
          <a:bodyPr spcFirstLastPara="1" wrap="square" lIns="91450" tIns="91450" rIns="91450" bIns="91450" anchor="ctr" anchorCtr="0">
            <a:noAutofit/>
          </a:bodyPr>
          <a:lstStyle/>
          <a:p>
            <a:pPr marL="0" lvl="0" indent="0" algn="l" rtl="0">
              <a:spcBef>
                <a:spcPts val="0"/>
              </a:spcBef>
              <a:spcAft>
                <a:spcPts val="0"/>
              </a:spcAft>
              <a:buNone/>
            </a:pPr>
            <a:endParaRPr/>
          </a:p>
        </p:txBody>
      </p:sp>
      <p:sp>
        <p:nvSpPr>
          <p:cNvPr id="27" name="Google Shape;27;p7"/>
          <p:cNvSpPr txBox="1">
            <a:spLocks noGrp="1"/>
          </p:cNvSpPr>
          <p:nvPr>
            <p:ph type="title"/>
          </p:nvPr>
        </p:nvSpPr>
        <p:spPr>
          <a:xfrm>
            <a:off x="958500" y="2729700"/>
            <a:ext cx="16447200" cy="4827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fe Zone Blank">
  <p:cSld name="Image Slide">
    <p:spTree>
      <p:nvGrpSpPr>
        <p:cNvPr id="1" name="Shape 2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de snippet">
  <p:cSld name="Image Slide_4_2">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31" name="Google Shape;31;p9"/>
          <p:cNvSpPr txBox="1">
            <a:spLocks noGrp="1"/>
          </p:cNvSpPr>
          <p:nvPr>
            <p:ph type="subTitle" idx="1"/>
          </p:nvPr>
        </p:nvSpPr>
        <p:spPr>
          <a:xfrm>
            <a:off x="1969575" y="2332725"/>
            <a:ext cx="7073400" cy="6689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None/>
              <a:defRPr>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2" name="Google Shape;32;p9"/>
          <p:cNvSpPr txBox="1">
            <a:spLocks noGrp="1"/>
          </p:cNvSpPr>
          <p:nvPr>
            <p:ph type="subTitle" idx="2"/>
          </p:nvPr>
        </p:nvSpPr>
        <p:spPr>
          <a:xfrm>
            <a:off x="9690325" y="2739250"/>
            <a:ext cx="6381300" cy="2807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b="1">
                <a:latin typeface="Consolas"/>
                <a:ea typeface="Consolas"/>
                <a:cs typeface="Consolas"/>
                <a:sym typeface="Consola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afe Zone with title &amp; bullets">
  <p:cSld name="Image Slide_4_1">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1847500" y="1075775"/>
            <a:ext cx="14616300" cy="1075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a:endParaRPr/>
          </a:p>
        </p:txBody>
      </p:sp>
      <p:sp>
        <p:nvSpPr>
          <p:cNvPr id="35" name="Google Shape;35;p10"/>
          <p:cNvSpPr txBox="1">
            <a:spLocks noGrp="1"/>
          </p:cNvSpPr>
          <p:nvPr>
            <p:ph type="body" idx="1"/>
          </p:nvPr>
        </p:nvSpPr>
        <p:spPr>
          <a:xfrm>
            <a:off x="1847500" y="2267675"/>
            <a:ext cx="7296600" cy="5706300"/>
          </a:xfrm>
          <a:prstGeom prst="rect">
            <a:avLst/>
          </a:prstGeom>
          <a:noFill/>
          <a:ln>
            <a:noFill/>
          </a:ln>
        </p:spPr>
        <p:txBody>
          <a:bodyPr spcFirstLastPara="1" wrap="square" lIns="91425" tIns="91425" rIns="91425" bIns="91425" anchor="t" anchorCtr="0">
            <a:noAutofit/>
          </a:bodyPr>
          <a:lstStyle>
            <a:lvl1pPr marL="457200" lvl="0" indent="-457200" rtl="0">
              <a:lnSpc>
                <a:spcPct val="100000"/>
              </a:lnSpc>
              <a:spcBef>
                <a:spcPts val="0"/>
              </a:spcBef>
              <a:spcAft>
                <a:spcPts val="0"/>
              </a:spcAft>
              <a:buClr>
                <a:srgbClr val="434343"/>
              </a:buClr>
              <a:buSzPts val="3600"/>
              <a:buChar char="●"/>
              <a:defRPr sz="3600">
                <a:solidFill>
                  <a:srgbClr val="434343"/>
                </a:solidFill>
              </a:defRPr>
            </a:lvl1pPr>
            <a:lvl2pPr marL="914400" lvl="1" indent="-457200" rtl="0">
              <a:lnSpc>
                <a:spcPct val="100000"/>
              </a:lnSpc>
              <a:spcBef>
                <a:spcPts val="1500"/>
              </a:spcBef>
              <a:spcAft>
                <a:spcPts val="0"/>
              </a:spcAft>
              <a:buClr>
                <a:srgbClr val="434343"/>
              </a:buClr>
              <a:buSzPts val="3600"/>
              <a:buChar char="○"/>
              <a:defRPr sz="3600">
                <a:solidFill>
                  <a:srgbClr val="434343"/>
                </a:solidFill>
              </a:defRPr>
            </a:lvl2pPr>
            <a:lvl3pPr marL="1371600" lvl="2" indent="-457200" rtl="0">
              <a:lnSpc>
                <a:spcPct val="100000"/>
              </a:lnSpc>
              <a:spcBef>
                <a:spcPts val="1000"/>
              </a:spcBef>
              <a:spcAft>
                <a:spcPts val="0"/>
              </a:spcAft>
              <a:buClr>
                <a:srgbClr val="434343"/>
              </a:buClr>
              <a:buSzPts val="3600"/>
              <a:buChar char="■"/>
              <a:defRPr sz="3600">
                <a:solidFill>
                  <a:srgbClr val="434343"/>
                </a:solidFill>
              </a:defRPr>
            </a:lvl3pPr>
            <a:lvl4pPr marL="1828800" lvl="3" indent="-457200" rtl="0">
              <a:lnSpc>
                <a:spcPct val="100000"/>
              </a:lnSpc>
              <a:spcBef>
                <a:spcPts val="1000"/>
              </a:spcBef>
              <a:spcAft>
                <a:spcPts val="0"/>
              </a:spcAft>
              <a:buClr>
                <a:srgbClr val="434343"/>
              </a:buClr>
              <a:buSzPts val="3600"/>
              <a:buChar char="●"/>
              <a:defRPr sz="3600">
                <a:solidFill>
                  <a:srgbClr val="434343"/>
                </a:solidFill>
              </a:defRPr>
            </a:lvl4pPr>
            <a:lvl5pPr marL="2286000" lvl="4" indent="-457200" rtl="0">
              <a:lnSpc>
                <a:spcPct val="100000"/>
              </a:lnSpc>
              <a:spcBef>
                <a:spcPts val="1000"/>
              </a:spcBef>
              <a:spcAft>
                <a:spcPts val="0"/>
              </a:spcAft>
              <a:buClr>
                <a:srgbClr val="434343"/>
              </a:buClr>
              <a:buSzPts val="3600"/>
              <a:buChar char="○"/>
              <a:defRPr sz="3600">
                <a:solidFill>
                  <a:srgbClr val="434343"/>
                </a:solidFill>
              </a:defRPr>
            </a:lvl5pPr>
            <a:lvl6pPr marL="2743200" lvl="5" indent="-457200" rtl="0">
              <a:lnSpc>
                <a:spcPct val="100000"/>
              </a:lnSpc>
              <a:spcBef>
                <a:spcPts val="1000"/>
              </a:spcBef>
              <a:spcAft>
                <a:spcPts val="0"/>
              </a:spcAft>
              <a:buClr>
                <a:srgbClr val="434343"/>
              </a:buClr>
              <a:buSzPts val="3600"/>
              <a:buChar char="■"/>
              <a:defRPr sz="3600">
                <a:solidFill>
                  <a:srgbClr val="434343"/>
                </a:solidFill>
              </a:defRPr>
            </a:lvl6pPr>
            <a:lvl7pPr marL="3200400" lvl="6" indent="-457200" rtl="0">
              <a:lnSpc>
                <a:spcPct val="100000"/>
              </a:lnSpc>
              <a:spcBef>
                <a:spcPts val="1000"/>
              </a:spcBef>
              <a:spcAft>
                <a:spcPts val="0"/>
              </a:spcAft>
              <a:buClr>
                <a:srgbClr val="434343"/>
              </a:buClr>
              <a:buSzPts val="3600"/>
              <a:buChar char="●"/>
              <a:defRPr sz="3600">
                <a:solidFill>
                  <a:srgbClr val="434343"/>
                </a:solidFill>
              </a:defRPr>
            </a:lvl7pPr>
            <a:lvl8pPr marL="3657600" lvl="7" indent="-457200" rtl="0">
              <a:lnSpc>
                <a:spcPct val="100000"/>
              </a:lnSpc>
              <a:spcBef>
                <a:spcPts val="1000"/>
              </a:spcBef>
              <a:spcAft>
                <a:spcPts val="0"/>
              </a:spcAft>
              <a:buClr>
                <a:srgbClr val="434343"/>
              </a:buClr>
              <a:buSzPts val="3600"/>
              <a:buChar char="○"/>
              <a:defRPr sz="3600">
                <a:solidFill>
                  <a:srgbClr val="434343"/>
                </a:solidFill>
              </a:defRPr>
            </a:lvl8pPr>
            <a:lvl9pPr marL="4114800" lvl="8" indent="-457200" rtl="0">
              <a:lnSpc>
                <a:spcPct val="100000"/>
              </a:lnSpc>
              <a:spcBef>
                <a:spcPts val="1000"/>
              </a:spcBef>
              <a:spcAft>
                <a:spcPts val="1000"/>
              </a:spcAft>
              <a:buClr>
                <a:srgbClr val="434343"/>
              </a:buClr>
              <a:buSzPts val="3600"/>
              <a:buChar char="■"/>
              <a:defRPr sz="3600">
                <a:solidFill>
                  <a:srgbClr val="43434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1.png"/><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oogle">
    <p:bg>
      <p:bgPr>
        <a:no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3">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42"/>
        <p:cNvGrpSpPr/>
        <p:nvPr/>
      </p:nvGrpSpPr>
      <p:grpSpPr>
        <a:xfrm>
          <a:off x="0" y="0"/>
          <a:ext cx="0" cy="0"/>
          <a:chOff x="0" y="0"/>
          <a:chExt cx="0" cy="0"/>
        </a:xfrm>
      </p:grpSpPr>
      <p:pic>
        <p:nvPicPr>
          <p:cNvPr id="43" name="Google Shape;43;p13"/>
          <p:cNvPicPr preferRelativeResize="0"/>
          <p:nvPr/>
        </p:nvPicPr>
        <p:blipFill rotWithShape="1">
          <a:blip r:embed="rId39">
            <a:alphaModFix/>
          </a:blip>
          <a:srcRect r="-21669"/>
          <a:stretch/>
        </p:blipFill>
        <p:spPr>
          <a:xfrm>
            <a:off x="1010600" y="9256050"/>
            <a:ext cx="3223152" cy="5070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7.xml"/><Relationship Id="rId5" Type="http://schemas.openxmlformats.org/officeDocument/2006/relationships/image" Target="../media/image2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2.png"/><Relationship Id="rId9" Type="http://schemas.openxmlformats.org/officeDocument/2006/relationships/image" Target="../media/image29.png"/><Relationship Id="rId1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7.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7.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50.png"/><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51.png"/><Relationship Id="rId3" Type="http://schemas.openxmlformats.org/officeDocument/2006/relationships/image" Target="../media/image37.png"/><Relationship Id="rId7" Type="http://schemas.openxmlformats.org/officeDocument/2006/relationships/image" Target="../media/image22.png"/><Relationship Id="rId12"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39.png"/><Relationship Id="rId10" Type="http://schemas.openxmlformats.org/officeDocument/2006/relationships/image" Target="../media/image27.png"/><Relationship Id="rId4" Type="http://schemas.openxmlformats.org/officeDocument/2006/relationships/image" Target="../media/image38.png"/><Relationship Id="rId9" Type="http://schemas.openxmlformats.org/officeDocument/2006/relationships/image" Target="../media/image26.png"/><Relationship Id="rId14" Type="http://schemas.openxmlformats.org/officeDocument/2006/relationships/image" Target="../media/image5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7.xml"/><Relationship Id="rId6" Type="http://schemas.openxmlformats.org/officeDocument/2006/relationships/image" Target="../media/image55.png"/><Relationship Id="rId5" Type="http://schemas.openxmlformats.org/officeDocument/2006/relationships/image" Target="../media/image39.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7.xml"/><Relationship Id="rId6" Type="http://schemas.openxmlformats.org/officeDocument/2006/relationships/image" Target="../media/image22.png"/><Relationship Id="rId5" Type="http://schemas.openxmlformats.org/officeDocument/2006/relationships/image" Target="../media/image57.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58.png"/><Relationship Id="rId7"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7.xml"/><Relationship Id="rId6" Type="http://schemas.openxmlformats.org/officeDocument/2006/relationships/image" Target="../media/image43.png"/><Relationship Id="rId5" Type="http://schemas.openxmlformats.org/officeDocument/2006/relationships/image" Target="../media/image60.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27.xml"/><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hyperlink" Target="https://cloud.google.com/sdk/" TargetMode="External"/><Relationship Id="rId2" Type="http://schemas.openxmlformats.org/officeDocument/2006/relationships/notesSlide" Target="../notesSlides/notesSlide32.xml"/><Relationship Id="rId1" Type="http://schemas.openxmlformats.org/officeDocument/2006/relationships/slideLayout" Target="../slideLayouts/slideLayout27.xml"/><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hyperlink" Target="https://cloud.google.com/sdk/cloud-client-libraries" TargetMode="External"/><Relationship Id="rId2" Type="http://schemas.openxmlformats.org/officeDocument/2006/relationships/notesSlide" Target="../notesSlides/notesSlide35.xml"/><Relationship Id="rId1" Type="http://schemas.openxmlformats.org/officeDocument/2006/relationships/slideLayout" Target="../slideLayouts/slideLayout27.xml"/><Relationship Id="rId4" Type="http://schemas.openxmlformats.org/officeDocument/2006/relationships/hyperlink" Target="https://developers.google.com/discovery/libraries"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hyperlink" Target="https://itunes.apple.com/us/app/google-cloud-console/id1005120814?mt=8#iTunes" TargetMode="External"/><Relationship Id="rId7"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7.xml"/><Relationship Id="rId6" Type="http://schemas.openxmlformats.org/officeDocument/2006/relationships/image" Target="../media/image70.png"/><Relationship Id="rId5" Type="http://schemas.openxmlformats.org/officeDocument/2006/relationships/hyperlink" Target="https://play.google.com/store/apps/details?id=com.google.android.apps.cloudconsole" TargetMode="External"/><Relationship Id="rId4" Type="http://schemas.openxmlformats.org/officeDocument/2006/relationships/image" Target="../media/image6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3" Type="http://schemas.openxmlformats.org/officeDocument/2006/relationships/hyperlink" Target="https://cloud.google.com/security/" TargetMode="External"/><Relationship Id="rId2" Type="http://schemas.openxmlformats.org/officeDocument/2006/relationships/notesSlide" Target="../notesSlides/notesSlide49.xml"/><Relationship Id="rId1" Type="http://schemas.openxmlformats.org/officeDocument/2006/relationships/slideLayout" Target="../slideLayouts/slideLayout27.xml"/><Relationship Id="rId6" Type="http://schemas.openxmlformats.org/officeDocument/2006/relationships/hyperlink" Target="https://cloud.google.com/sdk/#Quick_Start" TargetMode="External"/><Relationship Id="rId5" Type="http://schemas.openxmlformats.org/officeDocument/2006/relationships/hyperlink" Target="https://cloud.google.com/iam/" TargetMode="External"/><Relationship Id="rId4" Type="http://schemas.openxmlformats.org/officeDocument/2006/relationships/hyperlink" Target="https://cloud.google.com/docs/permissions-over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7.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11"/>
        <p:cNvGrpSpPr/>
        <p:nvPr/>
      </p:nvGrpSpPr>
      <p:grpSpPr>
        <a:xfrm>
          <a:off x="0" y="0"/>
          <a:ext cx="0" cy="0"/>
          <a:chOff x="0" y="0"/>
          <a:chExt cx="0" cy="0"/>
        </a:xfrm>
      </p:grpSpPr>
      <p:sp>
        <p:nvSpPr>
          <p:cNvPr id="212" name="Google Shape;212;p51"/>
          <p:cNvSpPr txBox="1">
            <a:spLocks noGrp="1"/>
          </p:cNvSpPr>
          <p:nvPr>
            <p:ph type="title"/>
          </p:nvPr>
        </p:nvSpPr>
        <p:spPr>
          <a:xfrm>
            <a:off x="1753100" y="4201375"/>
            <a:ext cx="7206900" cy="37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Started with Google Cloud</a:t>
            </a:r>
            <a:endParaRPr/>
          </a:p>
        </p:txBody>
      </p:sp>
      <p:sp>
        <p:nvSpPr>
          <p:cNvPr id="213" name="Google Shape;213;p51"/>
          <p:cNvSpPr txBox="1">
            <a:spLocks noGrp="1"/>
          </p:cNvSpPr>
          <p:nvPr>
            <p:ph type="subTitle" idx="1"/>
          </p:nvPr>
        </p:nvSpPr>
        <p:spPr>
          <a:xfrm>
            <a:off x="1753100" y="8001175"/>
            <a:ext cx="7428900" cy="77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51"/>
          <p:cNvSpPr txBox="1">
            <a:spLocks noGrp="1"/>
          </p:cNvSpPr>
          <p:nvPr>
            <p:ph type="subTitle" idx="2"/>
          </p:nvPr>
        </p:nvSpPr>
        <p:spPr>
          <a:xfrm>
            <a:off x="1795700" y="8564800"/>
            <a:ext cx="8174700" cy="6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organization node organizes projects</a:t>
            </a:r>
            <a:endParaRPr/>
          </a:p>
        </p:txBody>
      </p:sp>
      <p:sp>
        <p:nvSpPr>
          <p:cNvPr id="447" name="Google Shape;447;p60"/>
          <p:cNvSpPr txBox="1"/>
          <p:nvPr/>
        </p:nvSpPr>
        <p:spPr>
          <a:xfrm>
            <a:off x="1402980" y="7644970"/>
            <a:ext cx="3997500" cy="8664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alice@example.com</a:t>
            </a:r>
            <a:endParaRPr sz="2400">
              <a:solidFill>
                <a:srgbClr val="3C4043"/>
              </a:solidFill>
              <a:latin typeface="Roboto"/>
              <a:ea typeface="Roboto"/>
              <a:cs typeface="Roboto"/>
              <a:sym typeface="Roboto"/>
            </a:endParaRPr>
          </a:p>
          <a:p>
            <a:pPr marL="0" lvl="0" indent="0" algn="ctr" rtl="0">
              <a:lnSpc>
                <a:spcPct val="115000"/>
              </a:lnSpc>
              <a:spcBef>
                <a:spcPts val="0"/>
              </a:spcBef>
              <a:spcAft>
                <a:spcPts val="0"/>
              </a:spcAft>
              <a:buNone/>
            </a:pPr>
            <a:r>
              <a:rPr lang="en" sz="1800">
                <a:solidFill>
                  <a:srgbClr val="4285F4"/>
                </a:solidFill>
                <a:latin typeface="Roboto"/>
                <a:ea typeface="Roboto"/>
                <a:cs typeface="Roboto"/>
                <a:sym typeface="Roboto"/>
              </a:rPr>
              <a:t>Project Creator</a:t>
            </a:r>
            <a:endParaRPr sz="1800">
              <a:solidFill>
                <a:srgbClr val="4285F4"/>
              </a:solidFill>
              <a:latin typeface="Roboto"/>
              <a:ea typeface="Roboto"/>
              <a:cs typeface="Roboto"/>
              <a:sym typeface="Roboto"/>
            </a:endParaRPr>
          </a:p>
        </p:txBody>
      </p:sp>
      <p:sp>
        <p:nvSpPr>
          <p:cNvPr id="448" name="Google Shape;448;p60"/>
          <p:cNvSpPr txBox="1"/>
          <p:nvPr/>
        </p:nvSpPr>
        <p:spPr>
          <a:xfrm>
            <a:off x="6914162" y="4022166"/>
            <a:ext cx="3400200" cy="4926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example.com</a:t>
            </a:r>
            <a:endParaRPr sz="2400">
              <a:solidFill>
                <a:srgbClr val="3C4043"/>
              </a:solidFill>
              <a:latin typeface="Roboto"/>
              <a:ea typeface="Roboto"/>
              <a:cs typeface="Roboto"/>
              <a:sym typeface="Roboto"/>
            </a:endParaRPr>
          </a:p>
        </p:txBody>
      </p:sp>
      <p:sp>
        <p:nvSpPr>
          <p:cNvPr id="449" name="Google Shape;449;p60"/>
          <p:cNvSpPr txBox="1"/>
          <p:nvPr/>
        </p:nvSpPr>
        <p:spPr>
          <a:xfrm>
            <a:off x="8562602" y="7321343"/>
            <a:ext cx="2520000" cy="10524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project_2</a:t>
            </a:r>
            <a:endParaRPr sz="2400">
              <a:solidFill>
                <a:srgbClr val="3C4043"/>
              </a:solidFill>
              <a:latin typeface="Roboto"/>
              <a:ea typeface="Roboto"/>
              <a:cs typeface="Roboto"/>
              <a:sym typeface="Roboto"/>
            </a:endParaRPr>
          </a:p>
        </p:txBody>
      </p:sp>
      <p:sp>
        <p:nvSpPr>
          <p:cNvPr id="450" name="Google Shape;450;p60"/>
          <p:cNvSpPr txBox="1"/>
          <p:nvPr/>
        </p:nvSpPr>
        <p:spPr>
          <a:xfrm>
            <a:off x="6152909" y="7321343"/>
            <a:ext cx="2520000" cy="10524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project_1</a:t>
            </a:r>
            <a:endParaRPr sz="2400">
              <a:solidFill>
                <a:srgbClr val="3C4043"/>
              </a:solidFill>
              <a:latin typeface="Roboto"/>
              <a:ea typeface="Roboto"/>
              <a:cs typeface="Roboto"/>
              <a:sym typeface="Roboto"/>
            </a:endParaRPr>
          </a:p>
        </p:txBody>
      </p:sp>
      <p:cxnSp>
        <p:nvCxnSpPr>
          <p:cNvPr id="451" name="Google Shape;451;p60"/>
          <p:cNvCxnSpPr>
            <a:stCxn id="448" idx="2"/>
            <a:endCxn id="452" idx="0"/>
          </p:cNvCxnSpPr>
          <p:nvPr/>
        </p:nvCxnSpPr>
        <p:spPr>
          <a:xfrm flipH="1">
            <a:off x="7393562" y="4514766"/>
            <a:ext cx="1220700" cy="1705200"/>
          </a:xfrm>
          <a:prstGeom prst="straightConnector1">
            <a:avLst/>
          </a:prstGeom>
          <a:noFill/>
          <a:ln w="19050" cap="flat" cmpd="sng">
            <a:solidFill>
              <a:srgbClr val="4285F4"/>
            </a:solidFill>
            <a:prstDash val="solid"/>
            <a:round/>
            <a:headEnd type="none" w="med" len="med"/>
            <a:tailEnd type="triangle" w="med" len="med"/>
          </a:ln>
        </p:spPr>
      </p:cxnSp>
      <p:cxnSp>
        <p:nvCxnSpPr>
          <p:cNvPr id="453" name="Google Shape;453;p60"/>
          <p:cNvCxnSpPr>
            <a:stCxn id="448" idx="2"/>
            <a:endCxn id="454" idx="0"/>
          </p:cNvCxnSpPr>
          <p:nvPr/>
        </p:nvCxnSpPr>
        <p:spPr>
          <a:xfrm>
            <a:off x="8614262" y="4514766"/>
            <a:ext cx="1217700" cy="1709100"/>
          </a:xfrm>
          <a:prstGeom prst="straightConnector1">
            <a:avLst/>
          </a:prstGeom>
          <a:noFill/>
          <a:ln w="19050" cap="flat" cmpd="sng">
            <a:solidFill>
              <a:srgbClr val="4285F4"/>
            </a:solidFill>
            <a:prstDash val="solid"/>
            <a:round/>
            <a:headEnd type="none" w="med" len="med"/>
            <a:tailEnd type="triangle" w="med" len="med"/>
          </a:ln>
        </p:spPr>
      </p:cxnSp>
      <p:sp>
        <p:nvSpPr>
          <p:cNvPr id="455" name="Google Shape;455;p60"/>
          <p:cNvSpPr txBox="1"/>
          <p:nvPr/>
        </p:nvSpPr>
        <p:spPr>
          <a:xfrm>
            <a:off x="4344012" y="6081182"/>
            <a:ext cx="2339400" cy="7530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400">
                <a:solidFill>
                  <a:srgbClr val="4285F4"/>
                </a:solidFill>
                <a:latin typeface="Roboto"/>
                <a:ea typeface="Roboto"/>
                <a:cs typeface="Roboto"/>
                <a:sym typeface="Roboto"/>
              </a:rPr>
              <a:t>Create</a:t>
            </a:r>
            <a:endParaRPr sz="2400">
              <a:solidFill>
                <a:srgbClr val="4285F4"/>
              </a:solidFill>
              <a:latin typeface="Roboto"/>
              <a:ea typeface="Roboto"/>
              <a:cs typeface="Roboto"/>
              <a:sym typeface="Roboto"/>
            </a:endParaRPr>
          </a:p>
        </p:txBody>
      </p:sp>
      <p:sp>
        <p:nvSpPr>
          <p:cNvPr id="456" name="Google Shape;456;p60"/>
          <p:cNvSpPr txBox="1"/>
          <p:nvPr/>
        </p:nvSpPr>
        <p:spPr>
          <a:xfrm>
            <a:off x="1712880" y="4083568"/>
            <a:ext cx="3400200" cy="12915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bob@example.com</a:t>
            </a:r>
            <a:endParaRPr sz="2400">
              <a:solidFill>
                <a:srgbClr val="3C4043"/>
              </a:solidFill>
              <a:latin typeface="Roboto"/>
              <a:ea typeface="Roboto"/>
              <a:cs typeface="Roboto"/>
              <a:sym typeface="Roboto"/>
            </a:endParaRPr>
          </a:p>
          <a:p>
            <a:pPr marL="0" lvl="0" indent="0" algn="ctr" rtl="0">
              <a:lnSpc>
                <a:spcPct val="115000"/>
              </a:lnSpc>
              <a:spcBef>
                <a:spcPts val="0"/>
              </a:spcBef>
              <a:spcAft>
                <a:spcPts val="0"/>
              </a:spcAft>
              <a:buNone/>
            </a:pPr>
            <a:r>
              <a:rPr lang="en" sz="1800">
                <a:solidFill>
                  <a:srgbClr val="4285F4"/>
                </a:solidFill>
                <a:latin typeface="Roboto"/>
                <a:ea typeface="Roboto"/>
                <a:cs typeface="Roboto"/>
                <a:sym typeface="Roboto"/>
              </a:rPr>
              <a:t>Organization Admin</a:t>
            </a:r>
            <a:endParaRPr sz="1800">
              <a:solidFill>
                <a:srgbClr val="4285F4"/>
              </a:solidFill>
              <a:latin typeface="Roboto"/>
              <a:ea typeface="Roboto"/>
              <a:cs typeface="Roboto"/>
              <a:sym typeface="Roboto"/>
            </a:endParaRPr>
          </a:p>
        </p:txBody>
      </p:sp>
      <p:pic>
        <p:nvPicPr>
          <p:cNvPr id="457" name="Google Shape;457;p60" descr="apps-for-work-social-icon.png"/>
          <p:cNvPicPr preferRelativeResize="0"/>
          <p:nvPr/>
        </p:nvPicPr>
        <p:blipFill>
          <a:blip r:embed="rId3">
            <a:alphaModFix/>
          </a:blip>
          <a:stretch>
            <a:fillRect/>
          </a:stretch>
        </p:blipFill>
        <p:spPr>
          <a:xfrm>
            <a:off x="8042759" y="2834820"/>
            <a:ext cx="1143000" cy="1143000"/>
          </a:xfrm>
          <a:prstGeom prst="rect">
            <a:avLst/>
          </a:prstGeom>
          <a:noFill/>
          <a:ln>
            <a:noFill/>
          </a:ln>
        </p:spPr>
      </p:pic>
      <p:pic>
        <p:nvPicPr>
          <p:cNvPr id="454" name="Google Shape;454;p60"/>
          <p:cNvPicPr preferRelativeResize="0"/>
          <p:nvPr/>
        </p:nvPicPr>
        <p:blipFill rotWithShape="1">
          <a:blip r:embed="rId4">
            <a:alphaModFix/>
          </a:blip>
          <a:srcRect t="2498" b="2498"/>
          <a:stretch/>
        </p:blipFill>
        <p:spPr>
          <a:xfrm>
            <a:off x="9260585" y="6223761"/>
            <a:ext cx="1142999" cy="1085849"/>
          </a:xfrm>
          <a:prstGeom prst="rect">
            <a:avLst/>
          </a:prstGeom>
          <a:noFill/>
          <a:ln>
            <a:noFill/>
          </a:ln>
        </p:spPr>
      </p:pic>
      <p:pic>
        <p:nvPicPr>
          <p:cNvPr id="452" name="Google Shape;452;p60"/>
          <p:cNvPicPr preferRelativeResize="0"/>
          <p:nvPr/>
        </p:nvPicPr>
        <p:blipFill rotWithShape="1">
          <a:blip r:embed="rId4">
            <a:alphaModFix/>
          </a:blip>
          <a:srcRect t="2498" b="2498"/>
          <a:stretch/>
        </p:blipFill>
        <p:spPr>
          <a:xfrm>
            <a:off x="6822180" y="6219867"/>
            <a:ext cx="1142999" cy="1085849"/>
          </a:xfrm>
          <a:prstGeom prst="rect">
            <a:avLst/>
          </a:prstGeom>
          <a:noFill/>
          <a:ln>
            <a:noFill/>
          </a:ln>
        </p:spPr>
      </p:pic>
      <p:cxnSp>
        <p:nvCxnSpPr>
          <p:cNvPr id="458" name="Google Shape;458;p60"/>
          <p:cNvCxnSpPr>
            <a:stCxn id="459" idx="3"/>
            <a:endCxn id="457" idx="1"/>
          </p:cNvCxnSpPr>
          <p:nvPr/>
        </p:nvCxnSpPr>
        <p:spPr>
          <a:xfrm rot="10800000" flipH="1">
            <a:off x="4200369" y="3406248"/>
            <a:ext cx="3842400" cy="4200"/>
          </a:xfrm>
          <a:prstGeom prst="straightConnector1">
            <a:avLst/>
          </a:prstGeom>
          <a:noFill/>
          <a:ln w="19050" cap="flat" cmpd="sng">
            <a:solidFill>
              <a:srgbClr val="4285F4"/>
            </a:solidFill>
            <a:prstDash val="solid"/>
            <a:round/>
            <a:headEnd type="none" w="med" len="med"/>
            <a:tailEnd type="triangle" w="med" len="med"/>
          </a:ln>
        </p:spPr>
      </p:cxnSp>
      <p:pic>
        <p:nvPicPr>
          <p:cNvPr id="460" name="Google Shape;460;p60" descr="manager-avatar.png"/>
          <p:cNvPicPr preferRelativeResize="0"/>
          <p:nvPr/>
        </p:nvPicPr>
        <p:blipFill>
          <a:blip r:embed="rId5">
            <a:alphaModFix/>
          </a:blip>
          <a:stretch>
            <a:fillRect/>
          </a:stretch>
        </p:blipFill>
        <p:spPr>
          <a:xfrm>
            <a:off x="2614357" y="5981613"/>
            <a:ext cx="1574775" cy="1574775"/>
          </a:xfrm>
          <a:prstGeom prst="rect">
            <a:avLst/>
          </a:prstGeom>
          <a:noFill/>
          <a:ln>
            <a:noFill/>
          </a:ln>
        </p:spPr>
      </p:pic>
      <p:sp>
        <p:nvSpPr>
          <p:cNvPr id="461" name="Google Shape;461;p60"/>
          <p:cNvSpPr txBox="1"/>
          <p:nvPr/>
        </p:nvSpPr>
        <p:spPr>
          <a:xfrm>
            <a:off x="11228675" y="3026300"/>
            <a:ext cx="5011200" cy="1574700"/>
          </a:xfrm>
          <a:prstGeom prst="rect">
            <a:avLst/>
          </a:prstGeom>
          <a:noFill/>
          <a:ln>
            <a:noFill/>
          </a:ln>
        </p:spPr>
        <p:txBody>
          <a:bodyPr spcFirstLastPara="1" wrap="square" lIns="182850" tIns="182850" rIns="182850" bIns="182850" anchor="ctr" anchorCtr="0">
            <a:noAutofit/>
          </a:bodyPr>
          <a:lstStyle/>
          <a:p>
            <a:pPr marL="0" lvl="0" indent="0" algn="l" rtl="0">
              <a:lnSpc>
                <a:spcPct val="100000"/>
              </a:lnSpc>
              <a:spcBef>
                <a:spcPts val="0"/>
              </a:spcBef>
              <a:spcAft>
                <a:spcPts val="0"/>
              </a:spcAft>
              <a:buNone/>
            </a:pPr>
            <a:r>
              <a:rPr lang="en" sz="2800">
                <a:solidFill>
                  <a:srgbClr val="3C4043"/>
                </a:solidFill>
                <a:latin typeface="Roboto"/>
                <a:ea typeface="Roboto"/>
                <a:cs typeface="Roboto"/>
                <a:sym typeface="Roboto"/>
              </a:rPr>
              <a:t>The organization node is the root node for Google Cloud resources.</a:t>
            </a:r>
            <a:endParaRPr sz="2800">
              <a:solidFill>
                <a:srgbClr val="3C4043"/>
              </a:solidFill>
              <a:latin typeface="Roboto"/>
              <a:ea typeface="Roboto"/>
              <a:cs typeface="Roboto"/>
              <a:sym typeface="Roboto"/>
            </a:endParaRPr>
          </a:p>
        </p:txBody>
      </p:sp>
      <p:pic>
        <p:nvPicPr>
          <p:cNvPr id="459" name="Google Shape;459;p60" descr="manager-avatar.png"/>
          <p:cNvPicPr preferRelativeResize="0"/>
          <p:nvPr/>
        </p:nvPicPr>
        <p:blipFill>
          <a:blip r:embed="rId5">
            <a:alphaModFix/>
          </a:blip>
          <a:stretch>
            <a:fillRect/>
          </a:stretch>
        </p:blipFill>
        <p:spPr>
          <a:xfrm>
            <a:off x="2625594" y="2623060"/>
            <a:ext cx="1574775" cy="1574775"/>
          </a:xfrm>
          <a:prstGeom prst="rect">
            <a:avLst/>
          </a:prstGeom>
          <a:noFill/>
          <a:ln>
            <a:noFill/>
          </a:ln>
        </p:spPr>
      </p:pic>
      <p:cxnSp>
        <p:nvCxnSpPr>
          <p:cNvPr id="462" name="Google Shape;462;p60"/>
          <p:cNvCxnSpPr>
            <a:stCxn id="460" idx="3"/>
            <a:endCxn id="452" idx="1"/>
          </p:cNvCxnSpPr>
          <p:nvPr/>
        </p:nvCxnSpPr>
        <p:spPr>
          <a:xfrm rot="10800000" flipH="1">
            <a:off x="4189132" y="6762700"/>
            <a:ext cx="2633100" cy="6300"/>
          </a:xfrm>
          <a:prstGeom prst="straightConnector1">
            <a:avLst/>
          </a:prstGeom>
          <a:noFill/>
          <a:ln w="19050" cap="flat" cmpd="sng">
            <a:solidFill>
              <a:srgbClr val="4285F4"/>
            </a:solidFill>
            <a:prstDash val="solid"/>
            <a:round/>
            <a:headEnd type="none" w="med" len="med"/>
            <a:tailEnd type="triangle" w="med" len="med"/>
          </a:ln>
        </p:spPr>
      </p:cxnSp>
      <p:cxnSp>
        <p:nvCxnSpPr>
          <p:cNvPr id="463" name="Google Shape;463;p60"/>
          <p:cNvCxnSpPr/>
          <p:nvPr/>
        </p:nvCxnSpPr>
        <p:spPr>
          <a:xfrm flipH="1">
            <a:off x="9557425" y="3446850"/>
            <a:ext cx="1296900" cy="1200"/>
          </a:xfrm>
          <a:prstGeom prst="straightConnector1">
            <a:avLst/>
          </a:prstGeom>
          <a:noFill/>
          <a:ln w="19050" cap="flat" cmpd="sng">
            <a:solidFill>
              <a:srgbClr val="41414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1"/>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organization node organizes projects</a:t>
            </a:r>
            <a:endParaRPr/>
          </a:p>
        </p:txBody>
      </p:sp>
      <p:sp>
        <p:nvSpPr>
          <p:cNvPr id="469" name="Google Shape;469;p61"/>
          <p:cNvSpPr txBox="1"/>
          <p:nvPr/>
        </p:nvSpPr>
        <p:spPr>
          <a:xfrm>
            <a:off x="11381075" y="2951368"/>
            <a:ext cx="5536500" cy="1143000"/>
          </a:xfrm>
          <a:prstGeom prst="rect">
            <a:avLst/>
          </a:prstGeom>
          <a:noFill/>
          <a:ln>
            <a:noFill/>
          </a:ln>
        </p:spPr>
        <p:txBody>
          <a:bodyPr spcFirstLastPara="1" wrap="square" lIns="182850" tIns="182850" rIns="182850" bIns="182850" anchor="t" anchorCtr="0">
            <a:noAutofit/>
          </a:bodyPr>
          <a:lstStyle/>
          <a:p>
            <a:pPr marL="0" lvl="0" indent="0" algn="l" rtl="0">
              <a:lnSpc>
                <a:spcPct val="125000"/>
              </a:lnSpc>
              <a:spcBef>
                <a:spcPts val="0"/>
              </a:spcBef>
              <a:spcAft>
                <a:spcPts val="0"/>
              </a:spcAft>
              <a:buNone/>
            </a:pPr>
            <a:r>
              <a:rPr lang="en" sz="2800">
                <a:solidFill>
                  <a:srgbClr val="3C4043"/>
                </a:solidFill>
                <a:latin typeface="Roboto"/>
                <a:ea typeface="Roboto"/>
                <a:cs typeface="Roboto"/>
                <a:sym typeface="Roboto"/>
              </a:rPr>
              <a:t>Notable organization roles:</a:t>
            </a:r>
            <a:br>
              <a:rPr lang="en" sz="2800">
                <a:solidFill>
                  <a:srgbClr val="3C4043"/>
                </a:solidFill>
                <a:latin typeface="Roboto"/>
                <a:ea typeface="Roboto"/>
                <a:cs typeface="Roboto"/>
                <a:sym typeface="Roboto"/>
              </a:rPr>
            </a:br>
            <a:endParaRPr sz="2800">
              <a:solidFill>
                <a:srgbClr val="3C4043"/>
              </a:solidFill>
              <a:latin typeface="Roboto"/>
              <a:ea typeface="Roboto"/>
              <a:cs typeface="Roboto"/>
              <a:sym typeface="Roboto"/>
            </a:endParaRPr>
          </a:p>
          <a:p>
            <a:pPr marL="0" lvl="0" indent="0" algn="l" rtl="0">
              <a:lnSpc>
                <a:spcPct val="125000"/>
              </a:lnSpc>
              <a:spcBef>
                <a:spcPts val="0"/>
              </a:spcBef>
              <a:spcAft>
                <a:spcPts val="0"/>
              </a:spcAft>
              <a:buNone/>
            </a:pPr>
            <a:r>
              <a:rPr lang="en" sz="2800">
                <a:solidFill>
                  <a:srgbClr val="1A73E8"/>
                </a:solidFill>
                <a:latin typeface="Roboto"/>
                <a:ea typeface="Roboto"/>
                <a:cs typeface="Roboto"/>
                <a:sym typeface="Roboto"/>
              </a:rPr>
              <a:t>Organization Policy Administrator</a:t>
            </a:r>
            <a:r>
              <a:rPr lang="en" sz="2800">
                <a:solidFill>
                  <a:srgbClr val="3C4043"/>
                </a:solidFill>
                <a:latin typeface="Roboto"/>
                <a:ea typeface="Roboto"/>
                <a:cs typeface="Roboto"/>
                <a:sym typeface="Roboto"/>
              </a:rPr>
              <a:t>:</a:t>
            </a:r>
            <a:r>
              <a:rPr lang="en" sz="2800">
                <a:solidFill>
                  <a:srgbClr val="1A73E8"/>
                </a:solidFill>
                <a:latin typeface="Roboto"/>
                <a:ea typeface="Roboto"/>
                <a:cs typeface="Roboto"/>
                <a:sym typeface="Roboto"/>
              </a:rPr>
              <a:t> </a:t>
            </a:r>
            <a:r>
              <a:rPr lang="en" sz="2800">
                <a:solidFill>
                  <a:srgbClr val="3C4043"/>
                </a:solidFill>
                <a:latin typeface="Roboto"/>
                <a:ea typeface="Roboto"/>
                <a:cs typeface="Roboto"/>
                <a:sym typeface="Roboto"/>
              </a:rPr>
              <a:t>Broad control over all cloud resources</a:t>
            </a:r>
            <a:br>
              <a:rPr lang="en" sz="2800">
                <a:solidFill>
                  <a:srgbClr val="3C4043"/>
                </a:solidFill>
                <a:latin typeface="Roboto"/>
                <a:ea typeface="Roboto"/>
                <a:cs typeface="Roboto"/>
                <a:sym typeface="Roboto"/>
              </a:rPr>
            </a:br>
            <a:endParaRPr sz="2800">
              <a:solidFill>
                <a:srgbClr val="3C4043"/>
              </a:solidFill>
              <a:latin typeface="Roboto"/>
              <a:ea typeface="Roboto"/>
              <a:cs typeface="Roboto"/>
              <a:sym typeface="Roboto"/>
            </a:endParaRPr>
          </a:p>
          <a:p>
            <a:pPr marL="0" lvl="0" indent="0" algn="l" rtl="0">
              <a:lnSpc>
                <a:spcPct val="125000"/>
              </a:lnSpc>
              <a:spcBef>
                <a:spcPts val="0"/>
              </a:spcBef>
              <a:spcAft>
                <a:spcPts val="0"/>
              </a:spcAft>
              <a:buNone/>
            </a:pPr>
            <a:r>
              <a:rPr lang="en" sz="2800">
                <a:solidFill>
                  <a:srgbClr val="1A73E8"/>
                </a:solidFill>
                <a:latin typeface="Roboto"/>
                <a:ea typeface="Roboto"/>
                <a:cs typeface="Roboto"/>
                <a:sym typeface="Roboto"/>
              </a:rPr>
              <a:t>Project Creator</a:t>
            </a:r>
            <a:r>
              <a:rPr lang="en" sz="2800" b="1">
                <a:solidFill>
                  <a:srgbClr val="3C4043"/>
                </a:solidFill>
                <a:latin typeface="Roboto"/>
                <a:ea typeface="Roboto"/>
                <a:cs typeface="Roboto"/>
                <a:sym typeface="Roboto"/>
              </a:rPr>
              <a:t>:</a:t>
            </a:r>
            <a:r>
              <a:rPr lang="en" sz="2800">
                <a:solidFill>
                  <a:srgbClr val="3C4043"/>
                </a:solidFill>
                <a:latin typeface="Roboto"/>
                <a:ea typeface="Roboto"/>
                <a:cs typeface="Roboto"/>
                <a:sym typeface="Roboto"/>
              </a:rPr>
              <a:t> Fine-grained control of project creation</a:t>
            </a:r>
            <a:endParaRPr sz="2800">
              <a:solidFill>
                <a:srgbClr val="3C4043"/>
              </a:solidFill>
              <a:latin typeface="Roboto"/>
              <a:ea typeface="Roboto"/>
              <a:cs typeface="Roboto"/>
              <a:sym typeface="Roboto"/>
            </a:endParaRPr>
          </a:p>
          <a:p>
            <a:pPr marL="0" lvl="0" indent="0" algn="l" rtl="0">
              <a:lnSpc>
                <a:spcPct val="125000"/>
              </a:lnSpc>
              <a:spcBef>
                <a:spcPts val="0"/>
              </a:spcBef>
              <a:spcAft>
                <a:spcPts val="0"/>
              </a:spcAft>
              <a:buNone/>
            </a:pPr>
            <a:endParaRPr sz="2800">
              <a:solidFill>
                <a:srgbClr val="3C4043"/>
              </a:solidFill>
              <a:latin typeface="Roboto"/>
              <a:ea typeface="Roboto"/>
              <a:cs typeface="Roboto"/>
              <a:sym typeface="Roboto"/>
            </a:endParaRPr>
          </a:p>
          <a:p>
            <a:pPr marL="0" lvl="0" indent="0" algn="l" rtl="0">
              <a:lnSpc>
                <a:spcPct val="125000"/>
              </a:lnSpc>
              <a:spcBef>
                <a:spcPts val="0"/>
              </a:spcBef>
              <a:spcAft>
                <a:spcPts val="0"/>
              </a:spcAft>
              <a:buNone/>
            </a:pPr>
            <a:endParaRPr sz="2800">
              <a:solidFill>
                <a:srgbClr val="3C4043"/>
              </a:solidFill>
              <a:latin typeface="Roboto"/>
              <a:ea typeface="Roboto"/>
              <a:cs typeface="Roboto"/>
              <a:sym typeface="Roboto"/>
            </a:endParaRPr>
          </a:p>
        </p:txBody>
      </p:sp>
      <p:sp>
        <p:nvSpPr>
          <p:cNvPr id="470" name="Google Shape;470;p61"/>
          <p:cNvSpPr txBox="1"/>
          <p:nvPr/>
        </p:nvSpPr>
        <p:spPr>
          <a:xfrm>
            <a:off x="1402980" y="7644970"/>
            <a:ext cx="3997500" cy="8664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alice@example.com</a:t>
            </a:r>
            <a:endParaRPr sz="2400">
              <a:solidFill>
                <a:srgbClr val="3C4043"/>
              </a:solidFill>
              <a:latin typeface="Roboto"/>
              <a:ea typeface="Roboto"/>
              <a:cs typeface="Roboto"/>
              <a:sym typeface="Roboto"/>
            </a:endParaRPr>
          </a:p>
          <a:p>
            <a:pPr marL="0" lvl="0" indent="0" algn="ctr" rtl="0">
              <a:lnSpc>
                <a:spcPct val="115000"/>
              </a:lnSpc>
              <a:spcBef>
                <a:spcPts val="0"/>
              </a:spcBef>
              <a:spcAft>
                <a:spcPts val="0"/>
              </a:spcAft>
              <a:buNone/>
            </a:pPr>
            <a:r>
              <a:rPr lang="en" sz="1800">
                <a:solidFill>
                  <a:srgbClr val="4285F4"/>
                </a:solidFill>
                <a:latin typeface="Roboto"/>
                <a:ea typeface="Roboto"/>
                <a:cs typeface="Roboto"/>
                <a:sym typeface="Roboto"/>
              </a:rPr>
              <a:t>Project Creator</a:t>
            </a:r>
            <a:endParaRPr sz="1800">
              <a:solidFill>
                <a:srgbClr val="4285F4"/>
              </a:solidFill>
              <a:latin typeface="Roboto"/>
              <a:ea typeface="Roboto"/>
              <a:cs typeface="Roboto"/>
              <a:sym typeface="Roboto"/>
            </a:endParaRPr>
          </a:p>
        </p:txBody>
      </p:sp>
      <p:sp>
        <p:nvSpPr>
          <p:cNvPr id="471" name="Google Shape;471;p61"/>
          <p:cNvSpPr txBox="1"/>
          <p:nvPr/>
        </p:nvSpPr>
        <p:spPr>
          <a:xfrm>
            <a:off x="6914162" y="4022166"/>
            <a:ext cx="3400200" cy="4926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example.com</a:t>
            </a:r>
            <a:endParaRPr sz="2400">
              <a:solidFill>
                <a:srgbClr val="3C4043"/>
              </a:solidFill>
              <a:latin typeface="Roboto"/>
              <a:ea typeface="Roboto"/>
              <a:cs typeface="Roboto"/>
              <a:sym typeface="Roboto"/>
            </a:endParaRPr>
          </a:p>
        </p:txBody>
      </p:sp>
      <p:sp>
        <p:nvSpPr>
          <p:cNvPr id="472" name="Google Shape;472;p61"/>
          <p:cNvSpPr txBox="1"/>
          <p:nvPr/>
        </p:nvSpPr>
        <p:spPr>
          <a:xfrm>
            <a:off x="8562602" y="7321343"/>
            <a:ext cx="2520000" cy="10524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project_2</a:t>
            </a:r>
            <a:endParaRPr sz="2400">
              <a:solidFill>
                <a:srgbClr val="3C4043"/>
              </a:solidFill>
              <a:latin typeface="Roboto"/>
              <a:ea typeface="Roboto"/>
              <a:cs typeface="Roboto"/>
              <a:sym typeface="Roboto"/>
            </a:endParaRPr>
          </a:p>
        </p:txBody>
      </p:sp>
      <p:sp>
        <p:nvSpPr>
          <p:cNvPr id="473" name="Google Shape;473;p61"/>
          <p:cNvSpPr txBox="1"/>
          <p:nvPr/>
        </p:nvSpPr>
        <p:spPr>
          <a:xfrm>
            <a:off x="6152909" y="7321343"/>
            <a:ext cx="2520000" cy="10524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project_1</a:t>
            </a:r>
            <a:endParaRPr sz="2400">
              <a:solidFill>
                <a:srgbClr val="3C4043"/>
              </a:solidFill>
              <a:latin typeface="Roboto"/>
              <a:ea typeface="Roboto"/>
              <a:cs typeface="Roboto"/>
              <a:sym typeface="Roboto"/>
            </a:endParaRPr>
          </a:p>
        </p:txBody>
      </p:sp>
      <p:cxnSp>
        <p:nvCxnSpPr>
          <p:cNvPr id="474" name="Google Shape;474;p61"/>
          <p:cNvCxnSpPr>
            <a:stCxn id="471" idx="2"/>
            <a:endCxn id="475" idx="0"/>
          </p:cNvCxnSpPr>
          <p:nvPr/>
        </p:nvCxnSpPr>
        <p:spPr>
          <a:xfrm flipH="1">
            <a:off x="7393562" y="4514766"/>
            <a:ext cx="1220700" cy="1705200"/>
          </a:xfrm>
          <a:prstGeom prst="straightConnector1">
            <a:avLst/>
          </a:prstGeom>
          <a:noFill/>
          <a:ln w="19050" cap="flat" cmpd="sng">
            <a:solidFill>
              <a:srgbClr val="4285F4"/>
            </a:solidFill>
            <a:prstDash val="solid"/>
            <a:round/>
            <a:headEnd type="none" w="med" len="med"/>
            <a:tailEnd type="triangle" w="med" len="med"/>
          </a:ln>
        </p:spPr>
      </p:cxnSp>
      <p:cxnSp>
        <p:nvCxnSpPr>
          <p:cNvPr id="476" name="Google Shape;476;p61"/>
          <p:cNvCxnSpPr>
            <a:stCxn id="471" idx="2"/>
            <a:endCxn id="477" idx="0"/>
          </p:cNvCxnSpPr>
          <p:nvPr/>
        </p:nvCxnSpPr>
        <p:spPr>
          <a:xfrm>
            <a:off x="8614262" y="4514766"/>
            <a:ext cx="1217700" cy="1709100"/>
          </a:xfrm>
          <a:prstGeom prst="straightConnector1">
            <a:avLst/>
          </a:prstGeom>
          <a:noFill/>
          <a:ln w="19050" cap="flat" cmpd="sng">
            <a:solidFill>
              <a:srgbClr val="4285F4"/>
            </a:solidFill>
            <a:prstDash val="solid"/>
            <a:round/>
            <a:headEnd type="none" w="med" len="med"/>
            <a:tailEnd type="triangle" w="med" len="med"/>
          </a:ln>
        </p:spPr>
      </p:cxnSp>
      <p:sp>
        <p:nvSpPr>
          <p:cNvPr id="478" name="Google Shape;478;p61"/>
          <p:cNvSpPr txBox="1"/>
          <p:nvPr/>
        </p:nvSpPr>
        <p:spPr>
          <a:xfrm>
            <a:off x="4344012" y="6081182"/>
            <a:ext cx="2339400" cy="7530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400">
                <a:solidFill>
                  <a:srgbClr val="4285F4"/>
                </a:solidFill>
                <a:latin typeface="Roboto"/>
                <a:ea typeface="Roboto"/>
                <a:cs typeface="Roboto"/>
                <a:sym typeface="Roboto"/>
              </a:rPr>
              <a:t>Create</a:t>
            </a:r>
            <a:endParaRPr sz="2400">
              <a:solidFill>
                <a:srgbClr val="4285F4"/>
              </a:solidFill>
              <a:latin typeface="Roboto"/>
              <a:ea typeface="Roboto"/>
              <a:cs typeface="Roboto"/>
              <a:sym typeface="Roboto"/>
            </a:endParaRPr>
          </a:p>
        </p:txBody>
      </p:sp>
      <p:sp>
        <p:nvSpPr>
          <p:cNvPr id="479" name="Google Shape;479;p61"/>
          <p:cNvSpPr txBox="1"/>
          <p:nvPr/>
        </p:nvSpPr>
        <p:spPr>
          <a:xfrm>
            <a:off x="1712880" y="4083568"/>
            <a:ext cx="3400200" cy="12915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2400">
                <a:solidFill>
                  <a:srgbClr val="3C4043"/>
                </a:solidFill>
                <a:latin typeface="Roboto"/>
                <a:ea typeface="Roboto"/>
                <a:cs typeface="Roboto"/>
                <a:sym typeface="Roboto"/>
              </a:rPr>
              <a:t>bob@example.com</a:t>
            </a:r>
            <a:endParaRPr sz="2400">
              <a:solidFill>
                <a:srgbClr val="3C4043"/>
              </a:solidFill>
              <a:latin typeface="Roboto"/>
              <a:ea typeface="Roboto"/>
              <a:cs typeface="Roboto"/>
              <a:sym typeface="Roboto"/>
            </a:endParaRPr>
          </a:p>
          <a:p>
            <a:pPr marL="0" lvl="0" indent="0" algn="ctr" rtl="0">
              <a:lnSpc>
                <a:spcPct val="115000"/>
              </a:lnSpc>
              <a:spcBef>
                <a:spcPts val="0"/>
              </a:spcBef>
              <a:spcAft>
                <a:spcPts val="0"/>
              </a:spcAft>
              <a:buNone/>
            </a:pPr>
            <a:r>
              <a:rPr lang="en" sz="1800">
                <a:solidFill>
                  <a:srgbClr val="4285F4"/>
                </a:solidFill>
                <a:latin typeface="Roboto"/>
                <a:ea typeface="Roboto"/>
                <a:cs typeface="Roboto"/>
                <a:sym typeface="Roboto"/>
              </a:rPr>
              <a:t>Organization Admin</a:t>
            </a:r>
            <a:endParaRPr sz="1800">
              <a:solidFill>
                <a:srgbClr val="4285F4"/>
              </a:solidFill>
              <a:latin typeface="Roboto"/>
              <a:ea typeface="Roboto"/>
              <a:cs typeface="Roboto"/>
              <a:sym typeface="Roboto"/>
            </a:endParaRPr>
          </a:p>
        </p:txBody>
      </p:sp>
      <p:pic>
        <p:nvPicPr>
          <p:cNvPr id="480" name="Google Shape;480;p61" descr="apps-for-work-social-icon.png"/>
          <p:cNvPicPr preferRelativeResize="0"/>
          <p:nvPr/>
        </p:nvPicPr>
        <p:blipFill>
          <a:blip r:embed="rId3">
            <a:alphaModFix/>
          </a:blip>
          <a:stretch>
            <a:fillRect/>
          </a:stretch>
        </p:blipFill>
        <p:spPr>
          <a:xfrm>
            <a:off x="8042759" y="2834820"/>
            <a:ext cx="1143000" cy="1143000"/>
          </a:xfrm>
          <a:prstGeom prst="rect">
            <a:avLst/>
          </a:prstGeom>
          <a:noFill/>
          <a:ln>
            <a:noFill/>
          </a:ln>
        </p:spPr>
      </p:pic>
      <p:pic>
        <p:nvPicPr>
          <p:cNvPr id="477" name="Google Shape;477;p61"/>
          <p:cNvPicPr preferRelativeResize="0"/>
          <p:nvPr/>
        </p:nvPicPr>
        <p:blipFill rotWithShape="1">
          <a:blip r:embed="rId4">
            <a:alphaModFix/>
          </a:blip>
          <a:srcRect t="2498" b="2498"/>
          <a:stretch/>
        </p:blipFill>
        <p:spPr>
          <a:xfrm>
            <a:off x="9260585" y="6223761"/>
            <a:ext cx="1142999" cy="1085849"/>
          </a:xfrm>
          <a:prstGeom prst="rect">
            <a:avLst/>
          </a:prstGeom>
          <a:noFill/>
          <a:ln>
            <a:noFill/>
          </a:ln>
        </p:spPr>
      </p:pic>
      <p:pic>
        <p:nvPicPr>
          <p:cNvPr id="475" name="Google Shape;475;p61"/>
          <p:cNvPicPr preferRelativeResize="0"/>
          <p:nvPr/>
        </p:nvPicPr>
        <p:blipFill rotWithShape="1">
          <a:blip r:embed="rId4">
            <a:alphaModFix/>
          </a:blip>
          <a:srcRect t="2498" b="2498"/>
          <a:stretch/>
        </p:blipFill>
        <p:spPr>
          <a:xfrm>
            <a:off x="6822180" y="6219867"/>
            <a:ext cx="1142999" cy="1085849"/>
          </a:xfrm>
          <a:prstGeom prst="rect">
            <a:avLst/>
          </a:prstGeom>
          <a:noFill/>
          <a:ln>
            <a:noFill/>
          </a:ln>
        </p:spPr>
      </p:pic>
      <p:cxnSp>
        <p:nvCxnSpPr>
          <p:cNvPr id="481" name="Google Shape;481;p61"/>
          <p:cNvCxnSpPr>
            <a:stCxn id="482" idx="3"/>
            <a:endCxn id="480" idx="1"/>
          </p:cNvCxnSpPr>
          <p:nvPr/>
        </p:nvCxnSpPr>
        <p:spPr>
          <a:xfrm rot="10800000" flipH="1">
            <a:off x="4200369" y="3406248"/>
            <a:ext cx="3842400" cy="4200"/>
          </a:xfrm>
          <a:prstGeom prst="straightConnector1">
            <a:avLst/>
          </a:prstGeom>
          <a:noFill/>
          <a:ln w="19050" cap="flat" cmpd="sng">
            <a:solidFill>
              <a:srgbClr val="4285F4"/>
            </a:solidFill>
            <a:prstDash val="solid"/>
            <a:round/>
            <a:headEnd type="none" w="med" len="med"/>
            <a:tailEnd type="triangle" w="med" len="med"/>
          </a:ln>
        </p:spPr>
      </p:cxnSp>
      <p:pic>
        <p:nvPicPr>
          <p:cNvPr id="483" name="Google Shape;483;p61" descr="manager-avatar.png"/>
          <p:cNvPicPr preferRelativeResize="0"/>
          <p:nvPr/>
        </p:nvPicPr>
        <p:blipFill>
          <a:blip r:embed="rId5">
            <a:alphaModFix/>
          </a:blip>
          <a:stretch>
            <a:fillRect/>
          </a:stretch>
        </p:blipFill>
        <p:spPr>
          <a:xfrm>
            <a:off x="2614357" y="5981613"/>
            <a:ext cx="1574775" cy="1574775"/>
          </a:xfrm>
          <a:prstGeom prst="rect">
            <a:avLst/>
          </a:prstGeom>
          <a:noFill/>
          <a:ln>
            <a:noFill/>
          </a:ln>
        </p:spPr>
      </p:pic>
      <p:cxnSp>
        <p:nvCxnSpPr>
          <p:cNvPr id="484" name="Google Shape;484;p61"/>
          <p:cNvCxnSpPr/>
          <p:nvPr/>
        </p:nvCxnSpPr>
        <p:spPr>
          <a:xfrm flipH="1">
            <a:off x="9557425" y="3446850"/>
            <a:ext cx="1296900" cy="1200"/>
          </a:xfrm>
          <a:prstGeom prst="straightConnector1">
            <a:avLst/>
          </a:prstGeom>
          <a:noFill/>
          <a:ln w="19050" cap="flat" cmpd="sng">
            <a:solidFill>
              <a:srgbClr val="414141"/>
            </a:solidFill>
            <a:prstDash val="solid"/>
            <a:round/>
            <a:headEnd type="none" w="med" len="med"/>
            <a:tailEnd type="none" w="med" len="med"/>
          </a:ln>
        </p:spPr>
      </p:cxnSp>
      <p:pic>
        <p:nvPicPr>
          <p:cNvPr id="482" name="Google Shape;482;p61" descr="manager-avatar.png"/>
          <p:cNvPicPr preferRelativeResize="0"/>
          <p:nvPr/>
        </p:nvPicPr>
        <p:blipFill>
          <a:blip r:embed="rId5">
            <a:alphaModFix/>
          </a:blip>
          <a:stretch>
            <a:fillRect/>
          </a:stretch>
        </p:blipFill>
        <p:spPr>
          <a:xfrm>
            <a:off x="2625594" y="2623060"/>
            <a:ext cx="1574775" cy="1574775"/>
          </a:xfrm>
          <a:prstGeom prst="rect">
            <a:avLst/>
          </a:prstGeom>
          <a:noFill/>
          <a:ln>
            <a:noFill/>
          </a:ln>
        </p:spPr>
      </p:pic>
      <p:cxnSp>
        <p:nvCxnSpPr>
          <p:cNvPr id="485" name="Google Shape;485;p61"/>
          <p:cNvCxnSpPr>
            <a:stCxn id="483" idx="3"/>
            <a:endCxn id="475" idx="1"/>
          </p:cNvCxnSpPr>
          <p:nvPr/>
        </p:nvCxnSpPr>
        <p:spPr>
          <a:xfrm rot="10800000" flipH="1">
            <a:off x="4189132" y="6762700"/>
            <a:ext cx="2633100" cy="6300"/>
          </a:xfrm>
          <a:prstGeom prst="straightConnector1">
            <a:avLst/>
          </a:prstGeom>
          <a:noFill/>
          <a:ln w="19050" cap="flat" cmpd="sng">
            <a:solidFill>
              <a:srgbClr val="4285F4"/>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2"/>
          <p:cNvSpPr txBox="1"/>
          <p:nvPr/>
        </p:nvSpPr>
        <p:spPr>
          <a:xfrm>
            <a:off x="1746504" y="2432304"/>
            <a:ext cx="6270900" cy="56052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A policy is set on a resource.</a:t>
            </a:r>
            <a:endParaRPr sz="2800">
              <a:solidFill>
                <a:schemeClr val="lt1"/>
              </a:solidFill>
              <a:latin typeface="Roboto"/>
              <a:ea typeface="Roboto"/>
              <a:cs typeface="Roboto"/>
              <a:sym typeface="Roboto"/>
            </a:endParaRPr>
          </a:p>
          <a:p>
            <a:pPr marL="914400" lvl="1" indent="-4064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Each policy contains a set of roles and role members.</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Resources inherit policies from parent.</a:t>
            </a:r>
            <a:endParaRPr sz="2800">
              <a:solidFill>
                <a:schemeClr val="lt1"/>
              </a:solidFill>
              <a:latin typeface="Roboto"/>
              <a:ea typeface="Roboto"/>
              <a:cs typeface="Roboto"/>
              <a:sym typeface="Roboto"/>
            </a:endParaRPr>
          </a:p>
          <a:p>
            <a:pPr marL="914400" lvl="1" indent="-4064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Resource policies are a union of parent and resource. </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A less restrictive parent policy overrides a more restrictive resource policy.</a:t>
            </a:r>
            <a:endParaRPr sz="2800">
              <a:solidFill>
                <a:schemeClr val="lt1"/>
              </a:solidFill>
              <a:latin typeface="Roboto"/>
              <a:ea typeface="Roboto"/>
              <a:cs typeface="Roboto"/>
              <a:sym typeface="Roboto"/>
            </a:endParaRPr>
          </a:p>
        </p:txBody>
      </p:sp>
      <p:sp>
        <p:nvSpPr>
          <p:cNvPr id="491" name="Google Shape;491;p62"/>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example IAM resource hierarchy</a:t>
            </a:r>
            <a:endParaRPr/>
          </a:p>
        </p:txBody>
      </p:sp>
      <p:sp>
        <p:nvSpPr>
          <p:cNvPr id="492" name="Google Shape;492;p62"/>
          <p:cNvSpPr/>
          <p:nvPr/>
        </p:nvSpPr>
        <p:spPr>
          <a:xfrm rot="-5400000">
            <a:off x="11518545" y="-515850"/>
            <a:ext cx="1676700" cy="7537200"/>
          </a:xfrm>
          <a:prstGeom prst="rect">
            <a:avLst/>
          </a:prstGeom>
          <a:solidFill>
            <a:srgbClr val="C9DAF8"/>
          </a:solidFill>
          <a:ln>
            <a:noFill/>
          </a:ln>
        </p:spPr>
        <p:txBody>
          <a:bodyPr spcFirstLastPara="1" wrap="square" lIns="182850" tIns="91400" rIns="182850" bIns="91400" anchor="ctr" anchorCtr="0">
            <a:noAutofit/>
          </a:bodyPr>
          <a:lstStyle/>
          <a:p>
            <a:pPr marL="0" marR="0" lvl="0" indent="0" algn="ctr" rtl="0">
              <a:spcBef>
                <a:spcPts val="0"/>
              </a:spcBef>
              <a:spcAft>
                <a:spcPts val="0"/>
              </a:spcAft>
              <a:buClr>
                <a:srgbClr val="000000"/>
              </a:buClr>
              <a:buFont typeface="Arial"/>
              <a:buNone/>
            </a:pPr>
            <a:endParaRPr sz="2000" b="0" i="0" u="none" strike="noStrike" cap="none">
              <a:solidFill>
                <a:srgbClr val="FFFFFF"/>
              </a:solidFill>
              <a:latin typeface="Roboto"/>
              <a:ea typeface="Roboto"/>
              <a:cs typeface="Roboto"/>
              <a:sym typeface="Roboto"/>
            </a:endParaRPr>
          </a:p>
        </p:txBody>
      </p:sp>
      <p:sp>
        <p:nvSpPr>
          <p:cNvPr id="493" name="Google Shape;493;p62"/>
          <p:cNvSpPr/>
          <p:nvPr/>
        </p:nvSpPr>
        <p:spPr>
          <a:xfrm rot="-5400000">
            <a:off x="7511517" y="3067396"/>
            <a:ext cx="1668000" cy="370500"/>
          </a:xfrm>
          <a:prstGeom prst="rect">
            <a:avLst/>
          </a:prstGeom>
          <a:solidFill>
            <a:srgbClr val="4285F4"/>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r>
              <a:rPr lang="en" sz="1800">
                <a:solidFill>
                  <a:srgbClr val="FFFFFF"/>
                </a:solidFill>
                <a:latin typeface="Roboto"/>
                <a:ea typeface="Roboto"/>
                <a:cs typeface="Roboto"/>
                <a:sym typeface="Roboto"/>
              </a:rPr>
              <a:t>Organization</a:t>
            </a:r>
            <a:endParaRPr sz="1800" i="0" u="none" strike="noStrike" cap="none">
              <a:solidFill>
                <a:srgbClr val="FFFFFF"/>
              </a:solidFill>
              <a:latin typeface="Roboto"/>
              <a:ea typeface="Roboto"/>
              <a:cs typeface="Roboto"/>
              <a:sym typeface="Roboto"/>
            </a:endParaRPr>
          </a:p>
        </p:txBody>
      </p:sp>
      <p:sp>
        <p:nvSpPr>
          <p:cNvPr id="494" name="Google Shape;494;p62"/>
          <p:cNvSpPr/>
          <p:nvPr/>
        </p:nvSpPr>
        <p:spPr>
          <a:xfrm rot="-5400000">
            <a:off x="10754603" y="3740294"/>
            <a:ext cx="3204600" cy="7537200"/>
          </a:xfrm>
          <a:prstGeom prst="rect">
            <a:avLst/>
          </a:prstGeom>
          <a:solidFill>
            <a:srgbClr val="F3F3F3"/>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Roboto"/>
              <a:ea typeface="Roboto"/>
              <a:cs typeface="Roboto"/>
              <a:sym typeface="Roboto"/>
            </a:endParaRPr>
          </a:p>
        </p:txBody>
      </p:sp>
      <p:sp>
        <p:nvSpPr>
          <p:cNvPr id="495" name="Google Shape;495;p62"/>
          <p:cNvSpPr/>
          <p:nvPr/>
        </p:nvSpPr>
        <p:spPr>
          <a:xfrm rot="-5400000">
            <a:off x="6733025" y="7333800"/>
            <a:ext cx="3225000" cy="370500"/>
          </a:xfrm>
          <a:prstGeom prst="rect">
            <a:avLst/>
          </a:prstGeom>
          <a:solidFill>
            <a:srgbClr val="666666"/>
          </a:solidFill>
          <a:ln>
            <a:noFill/>
          </a:ln>
        </p:spPr>
        <p:txBody>
          <a:bodyPr spcFirstLastPara="1" wrap="square" lIns="182850" tIns="91400" rIns="182850" bIns="91400"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Resources</a:t>
            </a:r>
            <a:endParaRPr sz="1800">
              <a:solidFill>
                <a:srgbClr val="FFFFFF"/>
              </a:solidFill>
              <a:latin typeface="Roboto"/>
              <a:ea typeface="Roboto"/>
              <a:cs typeface="Roboto"/>
              <a:sym typeface="Roboto"/>
            </a:endParaRPr>
          </a:p>
        </p:txBody>
      </p:sp>
      <p:sp>
        <p:nvSpPr>
          <p:cNvPr id="496" name="Google Shape;496;p62"/>
          <p:cNvSpPr/>
          <p:nvPr/>
        </p:nvSpPr>
        <p:spPr>
          <a:xfrm rot="-5400000">
            <a:off x="11518545" y="1236750"/>
            <a:ext cx="1676700" cy="7537200"/>
          </a:xfrm>
          <a:prstGeom prst="rect">
            <a:avLst/>
          </a:prstGeom>
          <a:solidFill>
            <a:srgbClr val="D9EAD3"/>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Roboto"/>
              <a:ea typeface="Roboto"/>
              <a:cs typeface="Roboto"/>
              <a:sym typeface="Roboto"/>
            </a:endParaRPr>
          </a:p>
        </p:txBody>
      </p:sp>
      <p:sp>
        <p:nvSpPr>
          <p:cNvPr id="497" name="Google Shape;497;p62"/>
          <p:cNvSpPr/>
          <p:nvPr/>
        </p:nvSpPr>
        <p:spPr>
          <a:xfrm rot="-5400000">
            <a:off x="7511517" y="4819996"/>
            <a:ext cx="1668000" cy="370500"/>
          </a:xfrm>
          <a:prstGeom prst="rect">
            <a:avLst/>
          </a:prstGeom>
          <a:solidFill>
            <a:srgbClr val="34A853"/>
          </a:solidFill>
          <a:ln>
            <a:noFill/>
          </a:ln>
        </p:spPr>
        <p:txBody>
          <a:bodyPr spcFirstLastPara="1" wrap="square" lIns="182850" tIns="91400" rIns="182850" bIns="91400"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Project</a:t>
            </a:r>
            <a:endParaRPr sz="1800">
              <a:solidFill>
                <a:srgbClr val="FFFFFF"/>
              </a:solidFill>
              <a:latin typeface="Roboto"/>
              <a:ea typeface="Roboto"/>
              <a:cs typeface="Roboto"/>
              <a:sym typeface="Roboto"/>
            </a:endParaRPr>
          </a:p>
        </p:txBody>
      </p:sp>
      <p:pic>
        <p:nvPicPr>
          <p:cNvPr id="498" name="Google Shape;498;p62" descr="apps-for-work-social-icon.png"/>
          <p:cNvPicPr preferRelativeResize="0"/>
          <p:nvPr/>
        </p:nvPicPr>
        <p:blipFill>
          <a:blip r:embed="rId3">
            <a:alphaModFix/>
          </a:blip>
          <a:stretch>
            <a:fillRect/>
          </a:stretch>
        </p:blipFill>
        <p:spPr>
          <a:xfrm>
            <a:off x="12323354" y="2469125"/>
            <a:ext cx="734175" cy="725125"/>
          </a:xfrm>
          <a:prstGeom prst="rect">
            <a:avLst/>
          </a:prstGeom>
          <a:noFill/>
          <a:ln>
            <a:noFill/>
          </a:ln>
        </p:spPr>
      </p:pic>
      <p:pic>
        <p:nvPicPr>
          <p:cNvPr id="499" name="Google Shape;499;p62"/>
          <p:cNvPicPr preferRelativeResize="0"/>
          <p:nvPr/>
        </p:nvPicPr>
        <p:blipFill rotWithShape="1">
          <a:blip r:embed="rId4">
            <a:alphaModFix/>
          </a:blip>
          <a:srcRect/>
          <a:stretch/>
        </p:blipFill>
        <p:spPr>
          <a:xfrm>
            <a:off x="9764369" y="4320447"/>
            <a:ext cx="655875" cy="655875"/>
          </a:xfrm>
          <a:prstGeom prst="rect">
            <a:avLst/>
          </a:prstGeom>
          <a:noFill/>
          <a:ln>
            <a:noFill/>
          </a:ln>
        </p:spPr>
      </p:pic>
      <p:pic>
        <p:nvPicPr>
          <p:cNvPr id="500" name="Google Shape;500;p62"/>
          <p:cNvPicPr preferRelativeResize="0"/>
          <p:nvPr/>
        </p:nvPicPr>
        <p:blipFill rotWithShape="1">
          <a:blip r:embed="rId4">
            <a:alphaModFix/>
          </a:blip>
          <a:srcRect/>
          <a:stretch/>
        </p:blipFill>
        <p:spPr>
          <a:xfrm>
            <a:off x="14629987" y="4320447"/>
            <a:ext cx="655875" cy="655875"/>
          </a:xfrm>
          <a:prstGeom prst="rect">
            <a:avLst/>
          </a:prstGeom>
          <a:noFill/>
          <a:ln>
            <a:noFill/>
          </a:ln>
        </p:spPr>
      </p:pic>
      <p:pic>
        <p:nvPicPr>
          <p:cNvPr id="501" name="Google Shape;501;p62"/>
          <p:cNvPicPr preferRelativeResize="0"/>
          <p:nvPr/>
        </p:nvPicPr>
        <p:blipFill rotWithShape="1">
          <a:blip r:embed="rId4">
            <a:alphaModFix/>
          </a:blip>
          <a:srcRect/>
          <a:stretch/>
        </p:blipFill>
        <p:spPr>
          <a:xfrm>
            <a:off x="12362503" y="4320447"/>
            <a:ext cx="655875" cy="655875"/>
          </a:xfrm>
          <a:prstGeom prst="rect">
            <a:avLst/>
          </a:prstGeom>
          <a:noFill/>
          <a:ln>
            <a:noFill/>
          </a:ln>
        </p:spPr>
      </p:pic>
      <p:sp>
        <p:nvSpPr>
          <p:cNvPr id="502" name="Google Shape;502;p62"/>
          <p:cNvSpPr txBox="1"/>
          <p:nvPr/>
        </p:nvSpPr>
        <p:spPr>
          <a:xfrm>
            <a:off x="11557941" y="3112150"/>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400">
                <a:solidFill>
                  <a:srgbClr val="434343"/>
                </a:solidFill>
                <a:latin typeface="Roboto"/>
                <a:ea typeface="Roboto"/>
                <a:cs typeface="Roboto"/>
                <a:sym typeface="Roboto"/>
              </a:rPr>
              <a:t>example.com</a:t>
            </a:r>
            <a:endParaRPr sz="2400">
              <a:latin typeface="Roboto"/>
              <a:ea typeface="Roboto"/>
              <a:cs typeface="Roboto"/>
              <a:sym typeface="Roboto"/>
            </a:endParaRPr>
          </a:p>
        </p:txBody>
      </p:sp>
      <p:sp>
        <p:nvSpPr>
          <p:cNvPr id="503" name="Google Shape;503;p62"/>
          <p:cNvSpPr txBox="1"/>
          <p:nvPr/>
        </p:nvSpPr>
        <p:spPr>
          <a:xfrm>
            <a:off x="9283357" y="4882425"/>
            <a:ext cx="16179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400">
                <a:solidFill>
                  <a:srgbClr val="434343"/>
                </a:solidFill>
                <a:latin typeface="Roboto"/>
                <a:ea typeface="Roboto"/>
                <a:cs typeface="Roboto"/>
                <a:sym typeface="Roboto"/>
              </a:rPr>
              <a:t>bookshelf</a:t>
            </a:r>
            <a:endParaRPr sz="2400">
              <a:latin typeface="Roboto"/>
              <a:ea typeface="Roboto"/>
              <a:cs typeface="Roboto"/>
              <a:sym typeface="Roboto"/>
            </a:endParaRPr>
          </a:p>
        </p:txBody>
      </p:sp>
      <p:sp>
        <p:nvSpPr>
          <p:cNvPr id="504" name="Google Shape;504;p62"/>
          <p:cNvSpPr txBox="1"/>
          <p:nvPr/>
        </p:nvSpPr>
        <p:spPr>
          <a:xfrm>
            <a:off x="11557941" y="4882425"/>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static-assets</a:t>
            </a:r>
            <a:endParaRPr sz="2400">
              <a:latin typeface="Roboto"/>
              <a:ea typeface="Roboto"/>
              <a:cs typeface="Roboto"/>
              <a:sym typeface="Roboto"/>
            </a:endParaRPr>
          </a:p>
        </p:txBody>
      </p:sp>
      <p:sp>
        <p:nvSpPr>
          <p:cNvPr id="505" name="Google Shape;505;p62"/>
          <p:cNvSpPr txBox="1"/>
          <p:nvPr/>
        </p:nvSpPr>
        <p:spPr>
          <a:xfrm>
            <a:off x="13825425" y="4882425"/>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stream-ingest</a:t>
            </a:r>
            <a:endParaRPr sz="2400">
              <a:latin typeface="Roboto"/>
              <a:ea typeface="Roboto"/>
              <a:cs typeface="Roboto"/>
              <a:sym typeface="Roboto"/>
            </a:endParaRPr>
          </a:p>
        </p:txBody>
      </p:sp>
      <p:cxnSp>
        <p:nvCxnSpPr>
          <p:cNvPr id="506" name="Google Shape;506;p62"/>
          <p:cNvCxnSpPr>
            <a:stCxn id="502" idx="2"/>
            <a:endCxn id="501" idx="0"/>
          </p:cNvCxnSpPr>
          <p:nvPr/>
        </p:nvCxnSpPr>
        <p:spPr>
          <a:xfrm>
            <a:off x="12690441" y="3624250"/>
            <a:ext cx="0" cy="696300"/>
          </a:xfrm>
          <a:prstGeom prst="straightConnector1">
            <a:avLst/>
          </a:prstGeom>
          <a:noFill/>
          <a:ln w="28575" cap="flat" cmpd="sng">
            <a:solidFill>
              <a:srgbClr val="434343"/>
            </a:solidFill>
            <a:prstDash val="solid"/>
            <a:round/>
            <a:headEnd type="none" w="sm" len="sm"/>
            <a:tailEnd type="triangle" w="sm" len="sm"/>
          </a:ln>
        </p:spPr>
      </p:cxnSp>
      <p:cxnSp>
        <p:nvCxnSpPr>
          <p:cNvPr id="507" name="Google Shape;507;p62"/>
          <p:cNvCxnSpPr/>
          <p:nvPr/>
        </p:nvCxnSpPr>
        <p:spPr>
          <a:xfrm>
            <a:off x="9152923" y="5625700"/>
            <a:ext cx="1914600" cy="0"/>
          </a:xfrm>
          <a:prstGeom prst="straightConnector1">
            <a:avLst/>
          </a:prstGeom>
          <a:noFill/>
          <a:ln w="28575" cap="flat" cmpd="sng">
            <a:solidFill>
              <a:srgbClr val="434343"/>
            </a:solidFill>
            <a:prstDash val="solid"/>
            <a:round/>
            <a:headEnd type="none" w="med" len="med"/>
            <a:tailEnd type="none" w="med" len="med"/>
          </a:ln>
        </p:spPr>
      </p:cxnSp>
      <p:cxnSp>
        <p:nvCxnSpPr>
          <p:cNvPr id="508" name="Google Shape;508;p62"/>
          <p:cNvCxnSpPr>
            <a:stCxn id="503" idx="2"/>
          </p:cNvCxnSpPr>
          <p:nvPr/>
        </p:nvCxnSpPr>
        <p:spPr>
          <a:xfrm>
            <a:off x="10092307" y="5394525"/>
            <a:ext cx="2100" cy="839400"/>
          </a:xfrm>
          <a:prstGeom prst="straightConnector1">
            <a:avLst/>
          </a:prstGeom>
          <a:noFill/>
          <a:ln w="28575" cap="flat" cmpd="sng">
            <a:solidFill>
              <a:srgbClr val="434343"/>
            </a:solidFill>
            <a:prstDash val="solid"/>
            <a:round/>
            <a:headEnd type="none" w="sm" len="sm"/>
            <a:tailEnd type="triangle" w="sm" len="sm"/>
          </a:ln>
        </p:spPr>
      </p:cxnSp>
      <p:cxnSp>
        <p:nvCxnSpPr>
          <p:cNvPr id="509" name="Google Shape;509;p62"/>
          <p:cNvCxnSpPr/>
          <p:nvPr/>
        </p:nvCxnSpPr>
        <p:spPr>
          <a:xfrm rot="87013">
            <a:off x="9155351" y="5623223"/>
            <a:ext cx="23708" cy="620176"/>
          </a:xfrm>
          <a:prstGeom prst="straightConnector1">
            <a:avLst/>
          </a:prstGeom>
          <a:noFill/>
          <a:ln w="28575" cap="flat" cmpd="sng">
            <a:solidFill>
              <a:srgbClr val="434343"/>
            </a:solidFill>
            <a:prstDash val="solid"/>
            <a:round/>
            <a:headEnd type="none" w="sm" len="sm"/>
            <a:tailEnd type="triangle" w="sm" len="sm"/>
          </a:ln>
        </p:spPr>
      </p:cxnSp>
      <p:cxnSp>
        <p:nvCxnSpPr>
          <p:cNvPr id="510" name="Google Shape;510;p62"/>
          <p:cNvCxnSpPr/>
          <p:nvPr/>
        </p:nvCxnSpPr>
        <p:spPr>
          <a:xfrm rot="114549">
            <a:off x="11051754" y="5627883"/>
            <a:ext cx="9005" cy="606691"/>
          </a:xfrm>
          <a:prstGeom prst="straightConnector1">
            <a:avLst/>
          </a:prstGeom>
          <a:noFill/>
          <a:ln w="28575" cap="flat" cmpd="sng">
            <a:solidFill>
              <a:srgbClr val="434343"/>
            </a:solidFill>
            <a:prstDash val="solid"/>
            <a:round/>
            <a:headEnd type="none" w="sm" len="sm"/>
            <a:tailEnd type="triangle" w="sm" len="sm"/>
          </a:ln>
        </p:spPr>
      </p:cxnSp>
      <p:cxnSp>
        <p:nvCxnSpPr>
          <p:cNvPr id="511" name="Google Shape;511;p62"/>
          <p:cNvCxnSpPr/>
          <p:nvPr/>
        </p:nvCxnSpPr>
        <p:spPr>
          <a:xfrm>
            <a:off x="12708820" y="5394525"/>
            <a:ext cx="4200" cy="876300"/>
          </a:xfrm>
          <a:prstGeom prst="straightConnector1">
            <a:avLst/>
          </a:prstGeom>
          <a:noFill/>
          <a:ln w="28575" cap="flat" cmpd="sng">
            <a:solidFill>
              <a:srgbClr val="434343"/>
            </a:solidFill>
            <a:prstDash val="solid"/>
            <a:round/>
            <a:headEnd type="none" w="sm" len="sm"/>
            <a:tailEnd type="triangle" w="sm" len="sm"/>
          </a:ln>
        </p:spPr>
      </p:cxnSp>
      <p:cxnSp>
        <p:nvCxnSpPr>
          <p:cNvPr id="512" name="Google Shape;512;p62"/>
          <p:cNvCxnSpPr/>
          <p:nvPr/>
        </p:nvCxnSpPr>
        <p:spPr>
          <a:xfrm>
            <a:off x="14229800" y="5625525"/>
            <a:ext cx="1334100" cy="300"/>
          </a:xfrm>
          <a:prstGeom prst="straightConnector1">
            <a:avLst/>
          </a:prstGeom>
          <a:noFill/>
          <a:ln w="28575" cap="flat" cmpd="sng">
            <a:solidFill>
              <a:srgbClr val="434343"/>
            </a:solidFill>
            <a:prstDash val="solid"/>
            <a:round/>
            <a:headEnd type="none" w="med" len="med"/>
            <a:tailEnd type="none" w="med" len="med"/>
          </a:ln>
        </p:spPr>
      </p:cxnSp>
      <p:cxnSp>
        <p:nvCxnSpPr>
          <p:cNvPr id="513" name="Google Shape;513;p62"/>
          <p:cNvCxnSpPr/>
          <p:nvPr/>
        </p:nvCxnSpPr>
        <p:spPr>
          <a:xfrm rot="68746">
            <a:off x="14229150" y="5623205"/>
            <a:ext cx="15003" cy="620194"/>
          </a:xfrm>
          <a:prstGeom prst="straightConnector1">
            <a:avLst/>
          </a:prstGeom>
          <a:noFill/>
          <a:ln w="28575" cap="flat" cmpd="sng">
            <a:solidFill>
              <a:srgbClr val="434343"/>
            </a:solidFill>
            <a:prstDash val="solid"/>
            <a:round/>
            <a:headEnd type="none" w="sm" len="sm"/>
            <a:tailEnd type="triangle" w="sm" len="sm"/>
          </a:ln>
        </p:spPr>
      </p:cxnSp>
      <p:cxnSp>
        <p:nvCxnSpPr>
          <p:cNvPr id="514" name="Google Shape;514;p62"/>
          <p:cNvCxnSpPr/>
          <p:nvPr/>
        </p:nvCxnSpPr>
        <p:spPr>
          <a:xfrm>
            <a:off x="15553455" y="5627934"/>
            <a:ext cx="300" cy="606600"/>
          </a:xfrm>
          <a:prstGeom prst="straightConnector1">
            <a:avLst/>
          </a:prstGeom>
          <a:noFill/>
          <a:ln w="28575" cap="flat" cmpd="sng">
            <a:solidFill>
              <a:srgbClr val="434343"/>
            </a:solidFill>
            <a:prstDash val="solid"/>
            <a:round/>
            <a:headEnd type="none" w="sm" len="sm"/>
            <a:tailEnd type="triangle" w="sm" len="sm"/>
          </a:ln>
        </p:spPr>
      </p:cxnSp>
      <p:sp>
        <p:nvSpPr>
          <p:cNvPr id="515" name="Google Shape;515;p62"/>
          <p:cNvSpPr/>
          <p:nvPr/>
        </p:nvSpPr>
        <p:spPr>
          <a:xfrm>
            <a:off x="9724570" y="7969994"/>
            <a:ext cx="7290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516" name="Google Shape;516;p62" descr="list-icon.png"/>
          <p:cNvPicPr preferRelativeResize="0"/>
          <p:nvPr/>
        </p:nvPicPr>
        <p:blipFill rotWithShape="1">
          <a:blip r:embed="rId5">
            <a:alphaModFix/>
          </a:blip>
          <a:srcRect l="-10012" t="-43514" r="-16250" b="-25604"/>
          <a:stretch/>
        </p:blipFill>
        <p:spPr>
          <a:xfrm>
            <a:off x="9802923" y="8018410"/>
            <a:ext cx="614724" cy="542281"/>
          </a:xfrm>
          <a:prstGeom prst="rect">
            <a:avLst/>
          </a:prstGeom>
          <a:noFill/>
          <a:ln>
            <a:noFill/>
          </a:ln>
        </p:spPr>
      </p:pic>
      <p:sp>
        <p:nvSpPr>
          <p:cNvPr id="517" name="Google Shape;517;p62"/>
          <p:cNvSpPr/>
          <p:nvPr/>
        </p:nvSpPr>
        <p:spPr>
          <a:xfrm>
            <a:off x="10732408" y="7991772"/>
            <a:ext cx="720000" cy="6849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518" name="Google Shape;518;p62" descr="bucket-icon.png"/>
          <p:cNvPicPr preferRelativeResize="0"/>
          <p:nvPr/>
        </p:nvPicPr>
        <p:blipFill rotWithShape="1">
          <a:blip r:embed="rId6">
            <a:alphaModFix/>
          </a:blip>
          <a:srcRect l="-21559" t="-6778" r="-14033" b="-10909"/>
          <a:stretch/>
        </p:blipFill>
        <p:spPr>
          <a:xfrm>
            <a:off x="10899968" y="8073102"/>
            <a:ext cx="384879" cy="522478"/>
          </a:xfrm>
          <a:prstGeom prst="rect">
            <a:avLst/>
          </a:prstGeom>
          <a:noFill/>
          <a:ln>
            <a:noFill/>
          </a:ln>
        </p:spPr>
      </p:pic>
      <p:sp>
        <p:nvSpPr>
          <p:cNvPr id="519" name="Google Shape;519;p62"/>
          <p:cNvSpPr/>
          <p:nvPr/>
        </p:nvSpPr>
        <p:spPr>
          <a:xfrm>
            <a:off x="8824967" y="7982844"/>
            <a:ext cx="720000" cy="7017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520" name="Google Shape;520;p62" descr="chip-only.png"/>
          <p:cNvPicPr preferRelativeResize="0"/>
          <p:nvPr/>
        </p:nvPicPr>
        <p:blipFill>
          <a:blip r:embed="rId7">
            <a:alphaModFix/>
          </a:blip>
          <a:stretch>
            <a:fillRect/>
          </a:stretch>
        </p:blipFill>
        <p:spPr>
          <a:xfrm>
            <a:off x="8992512" y="8146205"/>
            <a:ext cx="384910" cy="375507"/>
          </a:xfrm>
          <a:prstGeom prst="rect">
            <a:avLst/>
          </a:prstGeom>
          <a:noFill/>
          <a:ln>
            <a:noFill/>
          </a:ln>
        </p:spPr>
      </p:pic>
      <p:sp>
        <p:nvSpPr>
          <p:cNvPr id="521" name="Google Shape;521;p62"/>
          <p:cNvSpPr/>
          <p:nvPr/>
        </p:nvSpPr>
        <p:spPr>
          <a:xfrm>
            <a:off x="13887796" y="7959450"/>
            <a:ext cx="7197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522" name="Google Shape;522;p62" descr="talk-bubble-icon.png"/>
          <p:cNvPicPr preferRelativeResize="0"/>
          <p:nvPr/>
        </p:nvPicPr>
        <p:blipFill>
          <a:blip r:embed="rId8">
            <a:alphaModFix/>
          </a:blip>
          <a:stretch>
            <a:fillRect/>
          </a:stretch>
        </p:blipFill>
        <p:spPr>
          <a:xfrm>
            <a:off x="14015989" y="8117139"/>
            <a:ext cx="460885" cy="395575"/>
          </a:xfrm>
          <a:prstGeom prst="rect">
            <a:avLst/>
          </a:prstGeom>
          <a:noFill/>
          <a:ln>
            <a:noFill/>
          </a:ln>
        </p:spPr>
      </p:pic>
      <p:sp>
        <p:nvSpPr>
          <p:cNvPr id="523" name="Google Shape;523;p62"/>
          <p:cNvSpPr/>
          <p:nvPr/>
        </p:nvSpPr>
        <p:spPr>
          <a:xfrm>
            <a:off x="12337786" y="7991772"/>
            <a:ext cx="720000" cy="6849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524" name="Google Shape;524;p62" descr="bucket-icon.png"/>
          <p:cNvPicPr preferRelativeResize="0"/>
          <p:nvPr/>
        </p:nvPicPr>
        <p:blipFill rotWithShape="1">
          <a:blip r:embed="rId6">
            <a:alphaModFix/>
          </a:blip>
          <a:srcRect l="-21559" t="-6778" r="-14033" b="-10909"/>
          <a:stretch/>
        </p:blipFill>
        <p:spPr>
          <a:xfrm>
            <a:off x="12493019" y="8073102"/>
            <a:ext cx="384879" cy="522478"/>
          </a:xfrm>
          <a:prstGeom prst="rect">
            <a:avLst/>
          </a:prstGeom>
          <a:noFill/>
          <a:ln>
            <a:noFill/>
          </a:ln>
        </p:spPr>
      </p:pic>
      <p:sp>
        <p:nvSpPr>
          <p:cNvPr id="525" name="Google Shape;525;p62"/>
          <p:cNvSpPr/>
          <p:nvPr/>
        </p:nvSpPr>
        <p:spPr>
          <a:xfrm>
            <a:off x="15194291" y="7959450"/>
            <a:ext cx="7197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526" name="Google Shape;526;p62"/>
          <p:cNvSpPr txBox="1"/>
          <p:nvPr/>
        </p:nvSpPr>
        <p:spPr>
          <a:xfrm>
            <a:off x="9345723" y="6803675"/>
            <a:ext cx="1443600" cy="851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App</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Engine</a:t>
            </a:r>
            <a:endParaRPr sz="1800">
              <a:solidFill>
                <a:srgbClr val="434343"/>
              </a:solidFill>
              <a:latin typeface="Roboto"/>
              <a:ea typeface="Roboto"/>
              <a:cs typeface="Roboto"/>
              <a:sym typeface="Roboto"/>
            </a:endParaRPr>
          </a:p>
        </p:txBody>
      </p:sp>
      <p:sp>
        <p:nvSpPr>
          <p:cNvPr id="527" name="Google Shape;527;p62"/>
          <p:cNvSpPr txBox="1"/>
          <p:nvPr/>
        </p:nvSpPr>
        <p:spPr>
          <a:xfrm>
            <a:off x="10424715" y="6803675"/>
            <a:ext cx="12225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Cloud</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Storage</a:t>
            </a:r>
            <a:endParaRPr sz="1800">
              <a:solidFill>
                <a:srgbClr val="434343"/>
              </a:solidFill>
              <a:latin typeface="Roboto"/>
              <a:ea typeface="Roboto"/>
              <a:cs typeface="Roboto"/>
              <a:sym typeface="Roboto"/>
            </a:endParaRPr>
          </a:p>
        </p:txBody>
      </p:sp>
      <p:sp>
        <p:nvSpPr>
          <p:cNvPr id="528" name="Google Shape;528;p62"/>
          <p:cNvSpPr txBox="1"/>
          <p:nvPr/>
        </p:nvSpPr>
        <p:spPr>
          <a:xfrm>
            <a:off x="8431070" y="6803675"/>
            <a:ext cx="14436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Compute</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Engine</a:t>
            </a:r>
            <a:endParaRPr sz="1800">
              <a:solidFill>
                <a:srgbClr val="434343"/>
              </a:solidFill>
              <a:latin typeface="Roboto"/>
              <a:ea typeface="Roboto"/>
              <a:cs typeface="Roboto"/>
              <a:sym typeface="Roboto"/>
            </a:endParaRPr>
          </a:p>
        </p:txBody>
      </p:sp>
      <p:sp>
        <p:nvSpPr>
          <p:cNvPr id="529" name="Google Shape;529;p62"/>
          <p:cNvSpPr txBox="1"/>
          <p:nvPr/>
        </p:nvSpPr>
        <p:spPr>
          <a:xfrm>
            <a:off x="13531621" y="6894425"/>
            <a:ext cx="1443600" cy="5943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Pub/Sub</a:t>
            </a:r>
            <a:endParaRPr sz="1800">
              <a:solidFill>
                <a:srgbClr val="434343"/>
              </a:solidFill>
              <a:latin typeface="Roboto"/>
              <a:ea typeface="Roboto"/>
              <a:cs typeface="Roboto"/>
              <a:sym typeface="Roboto"/>
            </a:endParaRPr>
          </a:p>
        </p:txBody>
      </p:sp>
      <p:sp>
        <p:nvSpPr>
          <p:cNvPr id="530" name="Google Shape;530;p62"/>
          <p:cNvSpPr txBox="1"/>
          <p:nvPr/>
        </p:nvSpPr>
        <p:spPr>
          <a:xfrm>
            <a:off x="11862220" y="6803675"/>
            <a:ext cx="16974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Cloud</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Storage</a:t>
            </a:r>
            <a:endParaRPr sz="1800">
              <a:solidFill>
                <a:srgbClr val="434343"/>
              </a:solidFill>
              <a:latin typeface="Roboto"/>
              <a:ea typeface="Roboto"/>
              <a:cs typeface="Roboto"/>
              <a:sym typeface="Roboto"/>
            </a:endParaRPr>
          </a:p>
        </p:txBody>
      </p:sp>
      <p:sp>
        <p:nvSpPr>
          <p:cNvPr id="531" name="Google Shape;531;p62"/>
          <p:cNvSpPr txBox="1"/>
          <p:nvPr/>
        </p:nvSpPr>
        <p:spPr>
          <a:xfrm>
            <a:off x="14918996" y="6895625"/>
            <a:ext cx="1299900" cy="5931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BigQuery</a:t>
            </a:r>
            <a:endParaRPr sz="1800">
              <a:solidFill>
                <a:srgbClr val="434343"/>
              </a:solidFill>
              <a:latin typeface="Roboto"/>
              <a:ea typeface="Roboto"/>
              <a:cs typeface="Roboto"/>
              <a:sym typeface="Roboto"/>
            </a:endParaRPr>
          </a:p>
        </p:txBody>
      </p:sp>
      <p:sp>
        <p:nvSpPr>
          <p:cNvPr id="532" name="Google Shape;532;p62"/>
          <p:cNvSpPr txBox="1"/>
          <p:nvPr/>
        </p:nvSpPr>
        <p:spPr>
          <a:xfrm>
            <a:off x="8880245" y="8735850"/>
            <a:ext cx="460800" cy="3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533" name="Google Shape;533;p62"/>
          <p:cNvSpPr txBox="1"/>
          <p:nvPr/>
        </p:nvSpPr>
        <p:spPr>
          <a:xfrm>
            <a:off x="8402445" y="8637925"/>
            <a:ext cx="1443600" cy="3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instance_a</a:t>
            </a:r>
            <a:endParaRPr>
              <a:solidFill>
                <a:srgbClr val="434343"/>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534" name="Google Shape;534;p62"/>
          <p:cNvSpPr txBox="1"/>
          <p:nvPr/>
        </p:nvSpPr>
        <p:spPr>
          <a:xfrm>
            <a:off x="9473739" y="8637925"/>
            <a:ext cx="1222500" cy="3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queue_a</a:t>
            </a:r>
            <a:endParaRPr>
              <a:latin typeface="Roboto"/>
              <a:ea typeface="Roboto"/>
              <a:cs typeface="Roboto"/>
              <a:sym typeface="Roboto"/>
            </a:endParaRPr>
          </a:p>
        </p:txBody>
      </p:sp>
      <p:sp>
        <p:nvSpPr>
          <p:cNvPr id="535" name="Google Shape;535;p62"/>
          <p:cNvSpPr txBox="1"/>
          <p:nvPr/>
        </p:nvSpPr>
        <p:spPr>
          <a:xfrm>
            <a:off x="10481095" y="8619175"/>
            <a:ext cx="1222500" cy="37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bucket_a</a:t>
            </a:r>
            <a:endParaRPr>
              <a:latin typeface="Roboto"/>
              <a:ea typeface="Roboto"/>
              <a:cs typeface="Roboto"/>
              <a:sym typeface="Roboto"/>
            </a:endParaRPr>
          </a:p>
        </p:txBody>
      </p:sp>
      <p:sp>
        <p:nvSpPr>
          <p:cNvPr id="536" name="Google Shape;536;p62"/>
          <p:cNvSpPr txBox="1"/>
          <p:nvPr/>
        </p:nvSpPr>
        <p:spPr>
          <a:xfrm>
            <a:off x="12219495" y="8690575"/>
            <a:ext cx="1000500" cy="2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bucket_b</a:t>
            </a:r>
            <a:endParaRPr>
              <a:latin typeface="Roboto"/>
              <a:ea typeface="Roboto"/>
              <a:cs typeface="Roboto"/>
              <a:sym typeface="Roboto"/>
            </a:endParaRPr>
          </a:p>
        </p:txBody>
      </p:sp>
      <p:sp>
        <p:nvSpPr>
          <p:cNvPr id="537" name="Google Shape;537;p62"/>
          <p:cNvSpPr txBox="1"/>
          <p:nvPr/>
        </p:nvSpPr>
        <p:spPr>
          <a:xfrm>
            <a:off x="13747396" y="8690575"/>
            <a:ext cx="10005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topic_a</a:t>
            </a:r>
            <a:endParaRPr>
              <a:latin typeface="Roboto"/>
              <a:ea typeface="Roboto"/>
              <a:cs typeface="Roboto"/>
              <a:sym typeface="Roboto"/>
            </a:endParaRPr>
          </a:p>
        </p:txBody>
      </p:sp>
      <p:sp>
        <p:nvSpPr>
          <p:cNvPr id="538" name="Google Shape;538;p62"/>
          <p:cNvSpPr txBox="1"/>
          <p:nvPr/>
        </p:nvSpPr>
        <p:spPr>
          <a:xfrm>
            <a:off x="14966596" y="8690575"/>
            <a:ext cx="11133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dataset_a</a:t>
            </a:r>
            <a:endParaRPr>
              <a:latin typeface="Roboto"/>
              <a:ea typeface="Roboto"/>
              <a:cs typeface="Roboto"/>
              <a:sym typeface="Roboto"/>
            </a:endParaRPr>
          </a:p>
        </p:txBody>
      </p:sp>
      <p:cxnSp>
        <p:nvCxnSpPr>
          <p:cNvPr id="539" name="Google Shape;539;p62"/>
          <p:cNvCxnSpPr/>
          <p:nvPr/>
        </p:nvCxnSpPr>
        <p:spPr>
          <a:xfrm>
            <a:off x="16366618" y="2476297"/>
            <a:ext cx="1800" cy="6630000"/>
          </a:xfrm>
          <a:prstGeom prst="straightConnector1">
            <a:avLst/>
          </a:prstGeom>
          <a:noFill/>
          <a:ln w="28575" cap="flat" cmpd="sng">
            <a:solidFill>
              <a:srgbClr val="434343"/>
            </a:solidFill>
            <a:prstDash val="solid"/>
            <a:round/>
            <a:headEnd type="none" w="sm" len="sm"/>
            <a:tailEnd type="triangle" w="sm" len="sm"/>
          </a:ln>
        </p:spPr>
      </p:cxnSp>
      <p:sp>
        <p:nvSpPr>
          <p:cNvPr id="540" name="Google Shape;540;p62"/>
          <p:cNvSpPr txBox="1"/>
          <p:nvPr/>
        </p:nvSpPr>
        <p:spPr>
          <a:xfrm rot="-5400000">
            <a:off x="14847918" y="5554200"/>
            <a:ext cx="3000000" cy="37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Policy Inheritance</a:t>
            </a:r>
            <a:endParaRPr>
              <a:latin typeface="Roboto"/>
              <a:ea typeface="Roboto"/>
              <a:cs typeface="Roboto"/>
              <a:sym typeface="Roboto"/>
            </a:endParaRPr>
          </a:p>
        </p:txBody>
      </p:sp>
      <p:cxnSp>
        <p:nvCxnSpPr>
          <p:cNvPr id="541" name="Google Shape;541;p62"/>
          <p:cNvCxnSpPr/>
          <p:nvPr/>
        </p:nvCxnSpPr>
        <p:spPr>
          <a:xfrm rot="92889">
            <a:off x="10081150"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542" name="Google Shape;542;p62"/>
          <p:cNvCxnSpPr/>
          <p:nvPr/>
        </p:nvCxnSpPr>
        <p:spPr>
          <a:xfrm rot="92889">
            <a:off x="11054850"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543" name="Google Shape;543;p62"/>
          <p:cNvCxnSpPr/>
          <p:nvPr/>
        </p:nvCxnSpPr>
        <p:spPr>
          <a:xfrm rot="92889">
            <a:off x="12672640"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544" name="Google Shape;544;p62"/>
          <p:cNvCxnSpPr/>
          <p:nvPr/>
        </p:nvCxnSpPr>
        <p:spPr>
          <a:xfrm>
            <a:off x="14247871" y="7593812"/>
            <a:ext cx="11100" cy="303000"/>
          </a:xfrm>
          <a:prstGeom prst="straightConnector1">
            <a:avLst/>
          </a:prstGeom>
          <a:noFill/>
          <a:ln w="28575" cap="flat" cmpd="sng">
            <a:solidFill>
              <a:srgbClr val="434343"/>
            </a:solidFill>
            <a:prstDash val="solid"/>
            <a:round/>
            <a:headEnd type="none" w="sm" len="sm"/>
            <a:tailEnd type="triangle" w="sm" len="sm"/>
          </a:ln>
        </p:spPr>
      </p:cxnSp>
      <p:cxnSp>
        <p:nvCxnSpPr>
          <p:cNvPr id="545" name="Google Shape;545;p62"/>
          <p:cNvCxnSpPr/>
          <p:nvPr/>
        </p:nvCxnSpPr>
        <p:spPr>
          <a:xfrm>
            <a:off x="15548055" y="7593812"/>
            <a:ext cx="11100" cy="303000"/>
          </a:xfrm>
          <a:prstGeom prst="straightConnector1">
            <a:avLst/>
          </a:prstGeom>
          <a:noFill/>
          <a:ln w="28575" cap="flat" cmpd="sng">
            <a:solidFill>
              <a:srgbClr val="434343"/>
            </a:solidFill>
            <a:prstDash val="solid"/>
            <a:round/>
            <a:headEnd type="none" w="sm" len="sm"/>
            <a:tailEnd type="triangle" w="sm" len="sm"/>
          </a:ln>
        </p:spPr>
      </p:cxnSp>
      <p:cxnSp>
        <p:nvCxnSpPr>
          <p:cNvPr id="546" name="Google Shape;546;p62"/>
          <p:cNvCxnSpPr/>
          <p:nvPr/>
        </p:nvCxnSpPr>
        <p:spPr>
          <a:xfrm>
            <a:off x="9161655" y="7593812"/>
            <a:ext cx="11100" cy="303000"/>
          </a:xfrm>
          <a:prstGeom prst="straightConnector1">
            <a:avLst/>
          </a:prstGeom>
          <a:noFill/>
          <a:ln w="28575" cap="flat" cmpd="sng">
            <a:solidFill>
              <a:srgbClr val="434343"/>
            </a:solidFill>
            <a:prstDash val="solid"/>
            <a:round/>
            <a:headEnd type="none" w="sm" len="sm"/>
            <a:tailEnd type="triangle" w="sm" len="sm"/>
          </a:ln>
        </p:spPr>
      </p:cxnSp>
      <p:pic>
        <p:nvPicPr>
          <p:cNvPr id="547" name="Google Shape;547;p62" descr="ic_content_paste_blue_24dp_2x.png"/>
          <p:cNvPicPr preferRelativeResize="0"/>
          <p:nvPr/>
        </p:nvPicPr>
        <p:blipFill>
          <a:blip r:embed="rId9">
            <a:alphaModFix/>
          </a:blip>
          <a:stretch>
            <a:fillRect/>
          </a:stretch>
        </p:blipFill>
        <p:spPr>
          <a:xfrm>
            <a:off x="15354169" y="8088847"/>
            <a:ext cx="409650" cy="409650"/>
          </a:xfrm>
          <a:prstGeom prst="rect">
            <a:avLst/>
          </a:prstGeom>
          <a:noFill/>
          <a:ln>
            <a:noFill/>
          </a:ln>
        </p:spPr>
      </p:pic>
      <p:cxnSp>
        <p:nvCxnSpPr>
          <p:cNvPr id="548" name="Google Shape;548;p62"/>
          <p:cNvCxnSpPr>
            <a:stCxn id="499" idx="0"/>
            <a:endCxn id="500" idx="0"/>
          </p:cNvCxnSpPr>
          <p:nvPr/>
        </p:nvCxnSpPr>
        <p:spPr>
          <a:xfrm rot="-5400000" flipH="1">
            <a:off x="12524857" y="1887897"/>
            <a:ext cx="600" cy="4865700"/>
          </a:xfrm>
          <a:prstGeom prst="bentConnector3">
            <a:avLst>
              <a:gd name="adj1" fmla="val -76670396"/>
            </a:avLst>
          </a:prstGeom>
          <a:noFill/>
          <a:ln w="28575" cap="flat" cmpd="sng">
            <a:solidFill>
              <a:srgbClr val="666666"/>
            </a:solidFill>
            <a:prstDash val="solid"/>
            <a:round/>
            <a:headEnd type="triangle" w="med" len="med"/>
            <a:tailEnd type="triangle" w="med" len="med"/>
          </a:ln>
        </p:spPr>
      </p:cxnSp>
      <p:cxnSp>
        <p:nvCxnSpPr>
          <p:cNvPr id="549" name="Google Shape;549;p62"/>
          <p:cNvCxnSpPr>
            <a:stCxn id="505" idx="2"/>
          </p:cNvCxnSpPr>
          <p:nvPr/>
        </p:nvCxnSpPr>
        <p:spPr>
          <a:xfrm flipH="1">
            <a:off x="14955825" y="5394525"/>
            <a:ext cx="2100" cy="225600"/>
          </a:xfrm>
          <a:prstGeom prst="straightConnector1">
            <a:avLst/>
          </a:prstGeom>
          <a:noFill/>
          <a:ln w="28575" cap="flat" cmpd="sng">
            <a:solidFill>
              <a:srgbClr val="666666"/>
            </a:solidFill>
            <a:prstDash val="solid"/>
            <a:round/>
            <a:headEnd type="none" w="med" len="med"/>
            <a:tailEnd type="none" w="med" len="med"/>
          </a:ln>
        </p:spPr>
      </p:cxnSp>
      <p:pic>
        <p:nvPicPr>
          <p:cNvPr id="550" name="Google Shape;550;p62"/>
          <p:cNvPicPr preferRelativeResize="0"/>
          <p:nvPr/>
        </p:nvPicPr>
        <p:blipFill>
          <a:blip r:embed="rId10">
            <a:alphaModFix/>
          </a:blip>
          <a:stretch>
            <a:fillRect/>
          </a:stretch>
        </p:blipFill>
        <p:spPr>
          <a:xfrm>
            <a:off x="8855690" y="6335235"/>
            <a:ext cx="594360" cy="594360"/>
          </a:xfrm>
          <a:prstGeom prst="rect">
            <a:avLst/>
          </a:prstGeom>
          <a:noFill/>
          <a:ln>
            <a:noFill/>
          </a:ln>
        </p:spPr>
      </p:pic>
      <p:pic>
        <p:nvPicPr>
          <p:cNvPr id="551" name="Google Shape;551;p62"/>
          <p:cNvPicPr preferRelativeResize="0"/>
          <p:nvPr/>
        </p:nvPicPr>
        <p:blipFill>
          <a:blip r:embed="rId11">
            <a:alphaModFix/>
          </a:blip>
          <a:stretch>
            <a:fillRect/>
          </a:stretch>
        </p:blipFill>
        <p:spPr>
          <a:xfrm>
            <a:off x="9721400" y="6312546"/>
            <a:ext cx="742950" cy="594360"/>
          </a:xfrm>
          <a:prstGeom prst="rect">
            <a:avLst/>
          </a:prstGeom>
          <a:noFill/>
          <a:ln>
            <a:noFill/>
          </a:ln>
        </p:spPr>
      </p:pic>
      <p:pic>
        <p:nvPicPr>
          <p:cNvPr id="552" name="Google Shape;552;p62"/>
          <p:cNvPicPr preferRelativeResize="0"/>
          <p:nvPr/>
        </p:nvPicPr>
        <p:blipFill>
          <a:blip r:embed="rId12">
            <a:alphaModFix/>
          </a:blip>
          <a:stretch>
            <a:fillRect/>
          </a:stretch>
        </p:blipFill>
        <p:spPr>
          <a:xfrm>
            <a:off x="10664490" y="6335235"/>
            <a:ext cx="742950" cy="594360"/>
          </a:xfrm>
          <a:prstGeom prst="rect">
            <a:avLst/>
          </a:prstGeom>
          <a:noFill/>
          <a:ln>
            <a:noFill/>
          </a:ln>
        </p:spPr>
      </p:pic>
      <p:pic>
        <p:nvPicPr>
          <p:cNvPr id="553" name="Google Shape;553;p62"/>
          <p:cNvPicPr preferRelativeResize="0"/>
          <p:nvPr/>
        </p:nvPicPr>
        <p:blipFill>
          <a:blip r:embed="rId13">
            <a:alphaModFix/>
          </a:blip>
          <a:stretch>
            <a:fillRect/>
          </a:stretch>
        </p:blipFill>
        <p:spPr>
          <a:xfrm>
            <a:off x="15299198" y="6331413"/>
            <a:ext cx="539496" cy="539496"/>
          </a:xfrm>
          <a:prstGeom prst="rect">
            <a:avLst/>
          </a:prstGeom>
          <a:noFill/>
          <a:ln>
            <a:noFill/>
          </a:ln>
        </p:spPr>
      </p:pic>
      <p:pic>
        <p:nvPicPr>
          <p:cNvPr id="554" name="Google Shape;554;p62"/>
          <p:cNvPicPr preferRelativeResize="0"/>
          <p:nvPr/>
        </p:nvPicPr>
        <p:blipFill>
          <a:blip r:embed="rId14">
            <a:alphaModFix/>
          </a:blip>
          <a:stretch>
            <a:fillRect/>
          </a:stretch>
        </p:blipFill>
        <p:spPr>
          <a:xfrm>
            <a:off x="13977468" y="6303981"/>
            <a:ext cx="551906" cy="594360"/>
          </a:xfrm>
          <a:prstGeom prst="rect">
            <a:avLst/>
          </a:prstGeom>
          <a:noFill/>
          <a:ln>
            <a:noFill/>
          </a:ln>
        </p:spPr>
      </p:pic>
      <p:pic>
        <p:nvPicPr>
          <p:cNvPr id="555" name="Google Shape;555;p62"/>
          <p:cNvPicPr preferRelativeResize="0"/>
          <p:nvPr/>
        </p:nvPicPr>
        <p:blipFill>
          <a:blip r:embed="rId12">
            <a:alphaModFix/>
          </a:blip>
          <a:stretch>
            <a:fillRect/>
          </a:stretch>
        </p:blipFill>
        <p:spPr>
          <a:xfrm>
            <a:off x="12339445" y="6335235"/>
            <a:ext cx="742950" cy="594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9"/>
        <p:cNvGrpSpPr/>
        <p:nvPr/>
      </p:nvGrpSpPr>
      <p:grpSpPr>
        <a:xfrm>
          <a:off x="0" y="0"/>
          <a:ext cx="0" cy="0"/>
          <a:chOff x="0" y="0"/>
          <a:chExt cx="0" cy="0"/>
        </a:xfrm>
      </p:grpSpPr>
      <p:sp>
        <p:nvSpPr>
          <p:cNvPr id="560" name="Google Shape;560;p63"/>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solidFill>
                  <a:schemeClr val="accent2"/>
                </a:solidFill>
              </a:rPr>
              <a:t>Cloud Identity and Access Management (Cloud IAM)</a:t>
            </a:r>
            <a:endParaRPr>
              <a:solidFill>
                <a:schemeClr val="accent2"/>
              </a:solidFill>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t>Resources</a:t>
            </a:r>
            <a:endParaRPr/>
          </a:p>
        </p:txBody>
      </p:sp>
      <p:sp>
        <p:nvSpPr>
          <p:cNvPr id="561" name="Google Shape;561;p63"/>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pic>
        <p:nvPicPr>
          <p:cNvPr id="566" name="Google Shape;566;p64" descr="avatar-simple.png"/>
          <p:cNvPicPr preferRelativeResize="0"/>
          <p:nvPr/>
        </p:nvPicPr>
        <p:blipFill rotWithShape="1">
          <a:blip r:embed="rId3">
            <a:alphaModFix/>
          </a:blip>
          <a:srcRect l="-9919" t="-8707" r="-13460" b="-2638"/>
          <a:stretch/>
        </p:blipFill>
        <p:spPr>
          <a:xfrm>
            <a:off x="2724507" y="2739900"/>
            <a:ext cx="2378050" cy="2824847"/>
          </a:xfrm>
          <a:prstGeom prst="rect">
            <a:avLst/>
          </a:prstGeom>
          <a:noFill/>
          <a:ln>
            <a:noFill/>
          </a:ln>
        </p:spPr>
      </p:pic>
      <p:pic>
        <p:nvPicPr>
          <p:cNvPr id="567" name="Google Shape;567;p64" descr="wrench-icon.png"/>
          <p:cNvPicPr preferRelativeResize="0"/>
          <p:nvPr/>
        </p:nvPicPr>
        <p:blipFill>
          <a:blip r:embed="rId4">
            <a:alphaModFix/>
          </a:blip>
          <a:stretch>
            <a:fillRect/>
          </a:stretch>
        </p:blipFill>
        <p:spPr>
          <a:xfrm>
            <a:off x="7483243" y="2991986"/>
            <a:ext cx="2302149" cy="2320676"/>
          </a:xfrm>
          <a:prstGeom prst="rect">
            <a:avLst/>
          </a:prstGeom>
          <a:noFill/>
          <a:ln>
            <a:noFill/>
          </a:ln>
        </p:spPr>
      </p:pic>
      <p:sp>
        <p:nvSpPr>
          <p:cNvPr id="568" name="Google Shape;568;p64"/>
          <p:cNvSpPr/>
          <p:nvPr/>
        </p:nvSpPr>
        <p:spPr>
          <a:xfrm>
            <a:off x="1685136" y="6161595"/>
            <a:ext cx="4456800" cy="1280100"/>
          </a:xfrm>
          <a:prstGeom prst="rect">
            <a:avLst/>
          </a:prstGeom>
          <a:solidFill>
            <a:srgbClr val="4285F4"/>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rgbClr val="FFFFFF"/>
                </a:solidFill>
                <a:latin typeface="Roboto"/>
                <a:ea typeface="Roboto"/>
                <a:cs typeface="Roboto"/>
                <a:sym typeface="Roboto"/>
              </a:rPr>
              <a:t>Who</a:t>
            </a:r>
            <a:endParaRPr sz="3200">
              <a:solidFill>
                <a:srgbClr val="FFFFFF"/>
              </a:solidFill>
              <a:latin typeface="Roboto"/>
              <a:ea typeface="Roboto"/>
              <a:cs typeface="Roboto"/>
              <a:sym typeface="Roboto"/>
            </a:endParaRPr>
          </a:p>
        </p:txBody>
      </p:sp>
      <p:sp>
        <p:nvSpPr>
          <p:cNvPr id="569" name="Google Shape;569;p64"/>
          <p:cNvSpPr/>
          <p:nvPr/>
        </p:nvSpPr>
        <p:spPr>
          <a:xfrm>
            <a:off x="6687935" y="6161595"/>
            <a:ext cx="4456800" cy="1280100"/>
          </a:xfrm>
          <a:prstGeom prst="rect">
            <a:avLst/>
          </a:prstGeom>
          <a:solidFill>
            <a:srgbClr val="EA433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rgbClr val="FFFFFF"/>
                </a:solidFill>
                <a:latin typeface="Roboto"/>
                <a:ea typeface="Roboto"/>
                <a:cs typeface="Roboto"/>
                <a:sym typeface="Roboto"/>
              </a:rPr>
              <a:t>can do what</a:t>
            </a:r>
            <a:endParaRPr sz="3200">
              <a:solidFill>
                <a:srgbClr val="FFFFFF"/>
              </a:solidFill>
              <a:latin typeface="Roboto"/>
              <a:ea typeface="Roboto"/>
              <a:cs typeface="Roboto"/>
              <a:sym typeface="Roboto"/>
            </a:endParaRPr>
          </a:p>
        </p:txBody>
      </p:sp>
      <p:sp>
        <p:nvSpPr>
          <p:cNvPr id="570" name="Google Shape;570;p64"/>
          <p:cNvSpPr/>
          <p:nvPr/>
        </p:nvSpPr>
        <p:spPr>
          <a:xfrm>
            <a:off x="11548389" y="6161595"/>
            <a:ext cx="4456800" cy="1280100"/>
          </a:xfrm>
          <a:prstGeom prst="rect">
            <a:avLst/>
          </a:prstGeom>
          <a:solidFill>
            <a:srgbClr val="FABB0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chemeClr val="lt1"/>
                </a:solidFill>
                <a:latin typeface="Roboto"/>
                <a:ea typeface="Roboto"/>
                <a:cs typeface="Roboto"/>
                <a:sym typeface="Roboto"/>
              </a:rPr>
              <a:t>on which resource</a:t>
            </a:r>
            <a:endParaRPr sz="3200">
              <a:solidFill>
                <a:schemeClr val="lt1"/>
              </a:solidFill>
              <a:latin typeface="Roboto"/>
              <a:ea typeface="Roboto"/>
              <a:cs typeface="Roboto"/>
              <a:sym typeface="Roboto"/>
            </a:endParaRPr>
          </a:p>
        </p:txBody>
      </p:sp>
      <p:sp>
        <p:nvSpPr>
          <p:cNvPr id="571" name="Google Shape;571;p64"/>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Identity and Access Management</a:t>
            </a:r>
            <a:endParaRPr/>
          </a:p>
        </p:txBody>
      </p:sp>
      <p:pic>
        <p:nvPicPr>
          <p:cNvPr id="572" name="Google Shape;572;p64"/>
          <p:cNvPicPr preferRelativeResize="0"/>
          <p:nvPr/>
        </p:nvPicPr>
        <p:blipFill>
          <a:blip r:embed="rId5">
            <a:alphaModFix/>
          </a:blip>
          <a:stretch>
            <a:fillRect/>
          </a:stretch>
        </p:blipFill>
        <p:spPr>
          <a:xfrm>
            <a:off x="13035190" y="2752075"/>
            <a:ext cx="1945295" cy="1945295"/>
          </a:xfrm>
          <a:prstGeom prst="rect">
            <a:avLst/>
          </a:prstGeom>
          <a:noFill/>
          <a:ln>
            <a:noFill/>
          </a:ln>
        </p:spPr>
      </p:pic>
      <p:pic>
        <p:nvPicPr>
          <p:cNvPr id="573" name="Google Shape;573;p64"/>
          <p:cNvPicPr preferRelativeResize="0"/>
          <p:nvPr/>
        </p:nvPicPr>
        <p:blipFill>
          <a:blip r:embed="rId6">
            <a:alphaModFix/>
          </a:blip>
          <a:stretch>
            <a:fillRect/>
          </a:stretch>
        </p:blipFill>
        <p:spPr>
          <a:xfrm>
            <a:off x="12010488" y="4242711"/>
            <a:ext cx="1645920" cy="1645920"/>
          </a:xfrm>
          <a:prstGeom prst="rect">
            <a:avLst/>
          </a:prstGeom>
          <a:noFill/>
          <a:ln>
            <a:noFill/>
          </a:ln>
        </p:spPr>
      </p:pic>
      <p:pic>
        <p:nvPicPr>
          <p:cNvPr id="574" name="Google Shape;574;p64"/>
          <p:cNvPicPr preferRelativeResize="0"/>
          <p:nvPr/>
        </p:nvPicPr>
        <p:blipFill>
          <a:blip r:embed="rId7">
            <a:alphaModFix/>
          </a:blip>
          <a:stretch>
            <a:fillRect/>
          </a:stretch>
        </p:blipFill>
        <p:spPr>
          <a:xfrm>
            <a:off x="14359268" y="4242711"/>
            <a:ext cx="1645920" cy="16459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pic>
        <p:nvPicPr>
          <p:cNvPr id="579" name="Google Shape;579;p65"/>
          <p:cNvPicPr preferRelativeResize="0"/>
          <p:nvPr/>
        </p:nvPicPr>
        <p:blipFill>
          <a:blip r:embed="rId3">
            <a:alphaModFix/>
          </a:blip>
          <a:stretch>
            <a:fillRect/>
          </a:stretch>
        </p:blipFill>
        <p:spPr>
          <a:xfrm>
            <a:off x="9159769" y="5607581"/>
            <a:ext cx="1187400" cy="1187400"/>
          </a:xfrm>
          <a:prstGeom prst="rect">
            <a:avLst/>
          </a:prstGeom>
          <a:noFill/>
          <a:ln>
            <a:noFill/>
          </a:ln>
        </p:spPr>
      </p:pic>
      <p:pic>
        <p:nvPicPr>
          <p:cNvPr id="580" name="Google Shape;580;p65"/>
          <p:cNvPicPr preferRelativeResize="0"/>
          <p:nvPr/>
        </p:nvPicPr>
        <p:blipFill>
          <a:blip r:embed="rId4">
            <a:alphaModFix/>
          </a:blip>
          <a:stretch>
            <a:fillRect/>
          </a:stretch>
        </p:blipFill>
        <p:spPr>
          <a:xfrm>
            <a:off x="9251873" y="4349169"/>
            <a:ext cx="1003201" cy="891936"/>
          </a:xfrm>
          <a:prstGeom prst="rect">
            <a:avLst/>
          </a:prstGeom>
          <a:noFill/>
          <a:ln>
            <a:noFill/>
          </a:ln>
        </p:spPr>
      </p:pic>
      <p:sp>
        <p:nvSpPr>
          <p:cNvPr id="581" name="Google Shape;581;p65"/>
          <p:cNvSpPr txBox="1"/>
          <p:nvPr/>
        </p:nvSpPr>
        <p:spPr>
          <a:xfrm>
            <a:off x="10666875" y="4323444"/>
            <a:ext cx="5168700" cy="9180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Service account</a:t>
            </a:r>
            <a:br>
              <a:rPr lang="en" sz="2800">
                <a:solidFill>
                  <a:schemeClr val="lt1"/>
                </a:solidFill>
                <a:latin typeface="Roboto"/>
                <a:ea typeface="Roboto"/>
                <a:cs typeface="Roboto"/>
                <a:sym typeface="Roboto"/>
              </a:rPr>
            </a:br>
            <a:r>
              <a:rPr lang="en" sz="1800">
                <a:solidFill>
                  <a:schemeClr val="lt1"/>
                </a:solidFill>
                <a:latin typeface="Roboto"/>
                <a:ea typeface="Roboto"/>
                <a:cs typeface="Roboto"/>
                <a:sym typeface="Roboto"/>
              </a:rPr>
              <a:t>test@project_id.iam.gserviceaccount.com</a:t>
            </a:r>
            <a:endParaRPr sz="1800">
              <a:solidFill>
                <a:schemeClr val="lt1"/>
              </a:solidFill>
              <a:latin typeface="Roboto"/>
              <a:ea typeface="Roboto"/>
              <a:cs typeface="Roboto"/>
              <a:sym typeface="Roboto"/>
            </a:endParaRPr>
          </a:p>
        </p:txBody>
      </p:sp>
      <p:sp>
        <p:nvSpPr>
          <p:cNvPr id="582" name="Google Shape;582;p65"/>
          <p:cNvSpPr txBox="1"/>
          <p:nvPr/>
        </p:nvSpPr>
        <p:spPr>
          <a:xfrm>
            <a:off x="10666875" y="5712069"/>
            <a:ext cx="5168700" cy="9180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Google group</a:t>
            </a:r>
            <a:br>
              <a:rPr lang="en" sz="2800">
                <a:solidFill>
                  <a:schemeClr val="lt1"/>
                </a:solidFill>
                <a:latin typeface="Roboto"/>
                <a:ea typeface="Roboto"/>
                <a:cs typeface="Roboto"/>
                <a:sym typeface="Roboto"/>
              </a:rPr>
            </a:br>
            <a:r>
              <a:rPr lang="en" sz="1800">
                <a:solidFill>
                  <a:schemeClr val="lt1"/>
                </a:solidFill>
                <a:latin typeface="Roboto"/>
                <a:ea typeface="Roboto"/>
                <a:cs typeface="Roboto"/>
                <a:sym typeface="Roboto"/>
              </a:rPr>
              <a:t>test@googlegroups.com</a:t>
            </a:r>
            <a:endParaRPr sz="1800">
              <a:solidFill>
                <a:schemeClr val="lt1"/>
              </a:solidFill>
              <a:latin typeface="Roboto"/>
              <a:ea typeface="Roboto"/>
              <a:cs typeface="Roboto"/>
              <a:sym typeface="Roboto"/>
            </a:endParaRPr>
          </a:p>
        </p:txBody>
      </p:sp>
      <p:pic>
        <p:nvPicPr>
          <p:cNvPr id="583" name="Google Shape;583;p65" descr="pasted-image.tiff"/>
          <p:cNvPicPr preferRelativeResize="0"/>
          <p:nvPr/>
        </p:nvPicPr>
        <p:blipFill rotWithShape="1">
          <a:blip r:embed="rId5">
            <a:alphaModFix/>
          </a:blip>
          <a:srcRect/>
          <a:stretch/>
        </p:blipFill>
        <p:spPr>
          <a:xfrm>
            <a:off x="9251875" y="2942925"/>
            <a:ext cx="1003200" cy="1003200"/>
          </a:xfrm>
          <a:prstGeom prst="rect">
            <a:avLst/>
          </a:prstGeom>
          <a:noFill/>
          <a:ln>
            <a:noFill/>
          </a:ln>
        </p:spPr>
      </p:pic>
      <p:sp>
        <p:nvSpPr>
          <p:cNvPr id="584" name="Google Shape;584;p65"/>
          <p:cNvSpPr txBox="1"/>
          <p:nvPr/>
        </p:nvSpPr>
        <p:spPr>
          <a:xfrm>
            <a:off x="10666875" y="2961394"/>
            <a:ext cx="5634300" cy="9180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Google account</a:t>
            </a:r>
            <a:br>
              <a:rPr lang="en" sz="2800">
                <a:solidFill>
                  <a:schemeClr val="lt1"/>
                </a:solidFill>
                <a:latin typeface="Roboto"/>
                <a:ea typeface="Roboto"/>
                <a:cs typeface="Roboto"/>
                <a:sym typeface="Roboto"/>
              </a:rPr>
            </a:br>
            <a:r>
              <a:rPr lang="en" sz="1800">
                <a:solidFill>
                  <a:schemeClr val="lt1"/>
                </a:solidFill>
                <a:latin typeface="Roboto"/>
                <a:ea typeface="Roboto"/>
                <a:cs typeface="Roboto"/>
                <a:sym typeface="Roboto"/>
              </a:rPr>
              <a:t>test@gmail.com</a:t>
            </a:r>
            <a:endParaRPr sz="1800">
              <a:solidFill>
                <a:schemeClr val="lt1"/>
              </a:solidFill>
              <a:latin typeface="Roboto"/>
              <a:ea typeface="Roboto"/>
              <a:cs typeface="Roboto"/>
              <a:sym typeface="Roboto"/>
            </a:endParaRPr>
          </a:p>
        </p:txBody>
      </p:sp>
      <p:sp>
        <p:nvSpPr>
          <p:cNvPr id="585" name="Google Shape;585;p65"/>
          <p:cNvSpPr txBox="1"/>
          <p:nvPr/>
        </p:nvSpPr>
        <p:spPr>
          <a:xfrm>
            <a:off x="10738627" y="7067726"/>
            <a:ext cx="5168700" cy="9180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2400">
                <a:solidFill>
                  <a:schemeClr val="lt1"/>
                </a:solidFill>
                <a:latin typeface="Roboto"/>
                <a:ea typeface="Roboto"/>
                <a:cs typeface="Roboto"/>
                <a:sym typeface="Roboto"/>
              </a:rPr>
              <a:t>Cloud Identity</a:t>
            </a:r>
            <a:endParaRPr sz="2400">
              <a:solidFill>
                <a:schemeClr val="lt1"/>
              </a:solidFill>
              <a:latin typeface="Roboto"/>
              <a:ea typeface="Roboto"/>
              <a:cs typeface="Roboto"/>
              <a:sym typeface="Roboto"/>
            </a:endParaRPr>
          </a:p>
          <a:p>
            <a:pPr marL="0" lvl="0" indent="0" algn="l" rtl="0">
              <a:spcBef>
                <a:spcPts val="0"/>
              </a:spcBef>
              <a:spcAft>
                <a:spcPts val="0"/>
              </a:spcAft>
              <a:buNone/>
            </a:pPr>
            <a:r>
              <a:rPr lang="en" sz="1800">
                <a:solidFill>
                  <a:schemeClr val="lt1"/>
                </a:solidFill>
                <a:latin typeface="Roboto"/>
                <a:ea typeface="Roboto"/>
                <a:cs typeface="Roboto"/>
                <a:sym typeface="Roboto"/>
              </a:rPr>
              <a:t>example.com</a:t>
            </a:r>
            <a:endParaRPr sz="1800">
              <a:solidFill>
                <a:schemeClr val="lt1"/>
              </a:solidFill>
              <a:latin typeface="Roboto"/>
              <a:ea typeface="Roboto"/>
              <a:cs typeface="Roboto"/>
              <a:sym typeface="Roboto"/>
            </a:endParaRPr>
          </a:p>
        </p:txBody>
      </p:sp>
      <p:pic>
        <p:nvPicPr>
          <p:cNvPr id="586" name="Google Shape;586;p65"/>
          <p:cNvPicPr preferRelativeResize="0"/>
          <p:nvPr/>
        </p:nvPicPr>
        <p:blipFill rotWithShape="1">
          <a:blip r:embed="rId6">
            <a:alphaModFix/>
          </a:blip>
          <a:srcRect/>
          <a:stretch/>
        </p:blipFill>
        <p:spPr>
          <a:xfrm>
            <a:off x="9294595" y="7013700"/>
            <a:ext cx="935125" cy="1075800"/>
          </a:xfrm>
          <a:prstGeom prst="rect">
            <a:avLst/>
          </a:prstGeom>
          <a:noFill/>
          <a:ln>
            <a:noFill/>
          </a:ln>
        </p:spPr>
      </p:pic>
      <p:pic>
        <p:nvPicPr>
          <p:cNvPr id="587" name="Google Shape;587;p65"/>
          <p:cNvPicPr preferRelativeResize="0"/>
          <p:nvPr/>
        </p:nvPicPr>
        <p:blipFill>
          <a:blip r:embed="rId7">
            <a:alphaModFix/>
          </a:blip>
          <a:stretch>
            <a:fillRect/>
          </a:stretch>
        </p:blipFill>
        <p:spPr>
          <a:xfrm>
            <a:off x="4143764" y="3541024"/>
            <a:ext cx="2536800" cy="2536850"/>
          </a:xfrm>
          <a:prstGeom prst="rect">
            <a:avLst/>
          </a:prstGeom>
          <a:noFill/>
          <a:ln>
            <a:noFill/>
          </a:ln>
        </p:spPr>
      </p:pic>
      <p:sp>
        <p:nvSpPr>
          <p:cNvPr id="588" name="Google Shape;588;p65"/>
          <p:cNvSpPr/>
          <p:nvPr/>
        </p:nvSpPr>
        <p:spPr>
          <a:xfrm>
            <a:off x="3183786" y="6441620"/>
            <a:ext cx="4456800" cy="1071000"/>
          </a:xfrm>
          <a:prstGeom prst="rect">
            <a:avLst/>
          </a:prstGeom>
          <a:solidFill>
            <a:srgbClr val="4285F4"/>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rgbClr val="FFFFFF"/>
                </a:solidFill>
                <a:latin typeface="Google Sans"/>
                <a:ea typeface="Google Sans"/>
                <a:cs typeface="Google Sans"/>
                <a:sym typeface="Google Sans"/>
              </a:rPr>
              <a:t>Who</a:t>
            </a:r>
            <a:endParaRPr sz="3200">
              <a:solidFill>
                <a:srgbClr val="FFFFFF"/>
              </a:solidFill>
              <a:latin typeface="Google Sans"/>
              <a:ea typeface="Google Sans"/>
              <a:cs typeface="Google Sans"/>
              <a:sym typeface="Google Sans"/>
            </a:endParaRPr>
          </a:p>
        </p:txBody>
      </p:sp>
      <p:sp>
        <p:nvSpPr>
          <p:cNvPr id="589" name="Google Shape;589;p65"/>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Who</a:t>
            </a:r>
            <a:r>
              <a:rPr lang="en"/>
              <a:t>: IAM policies can apply to any of four types of principals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66"/>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Can do what</a:t>
            </a:r>
            <a:r>
              <a:rPr lang="en"/>
              <a:t>: IAM roles are collections of related permissions</a:t>
            </a:r>
            <a:endParaRPr/>
          </a:p>
        </p:txBody>
      </p:sp>
      <p:sp>
        <p:nvSpPr>
          <p:cNvPr id="595" name="Google Shape;595;p66"/>
          <p:cNvSpPr txBox="1"/>
          <p:nvPr/>
        </p:nvSpPr>
        <p:spPr>
          <a:xfrm>
            <a:off x="1391750" y="3044800"/>
            <a:ext cx="4587000" cy="5987100"/>
          </a:xfrm>
          <a:prstGeom prst="rect">
            <a:avLst/>
          </a:prstGeom>
          <a:noFill/>
          <a:ln>
            <a:noFill/>
          </a:ln>
        </p:spPr>
        <p:txBody>
          <a:bodyPr spcFirstLastPara="1" wrap="square" lIns="182850" tIns="182850" rIns="182850" bIns="182850" anchor="t" anchorCtr="0">
            <a:noAutofit/>
          </a:bodyPr>
          <a:lstStyle/>
          <a:p>
            <a:pPr marL="0" lvl="0" indent="0" algn="ctr" rtl="0">
              <a:lnSpc>
                <a:spcPct val="125000"/>
              </a:lnSpc>
              <a:spcBef>
                <a:spcPts val="0"/>
              </a:spcBef>
              <a:spcAft>
                <a:spcPts val="0"/>
              </a:spcAft>
              <a:buNone/>
            </a:pPr>
            <a:r>
              <a:rPr lang="en" sz="2800" b="1">
                <a:solidFill>
                  <a:srgbClr val="3C4043"/>
                </a:solidFill>
                <a:latin typeface="Roboto"/>
                <a:ea typeface="Roboto"/>
                <a:cs typeface="Roboto"/>
                <a:sym typeface="Roboto"/>
              </a:rPr>
              <a:t>Basic</a:t>
            </a:r>
            <a:endParaRPr sz="2800" b="1">
              <a:solidFill>
                <a:srgbClr val="3C4043"/>
              </a:solidFill>
              <a:latin typeface="Roboto"/>
              <a:ea typeface="Roboto"/>
              <a:cs typeface="Roboto"/>
              <a:sym typeface="Roboto"/>
            </a:endParaRPr>
          </a:p>
          <a:p>
            <a:pPr marL="0" lvl="0" indent="0" algn="ctr" rtl="0">
              <a:lnSpc>
                <a:spcPct val="125000"/>
              </a:lnSpc>
              <a:spcBef>
                <a:spcPts val="2000"/>
              </a:spcBef>
              <a:spcAft>
                <a:spcPts val="2000"/>
              </a:spcAft>
              <a:buNone/>
            </a:pPr>
            <a:endParaRPr sz="2800">
              <a:solidFill>
                <a:srgbClr val="3C4043"/>
              </a:solidFill>
              <a:latin typeface="Roboto"/>
              <a:ea typeface="Roboto"/>
              <a:cs typeface="Roboto"/>
              <a:sym typeface="Roboto"/>
            </a:endParaRPr>
          </a:p>
        </p:txBody>
      </p:sp>
      <p:sp>
        <p:nvSpPr>
          <p:cNvPr id="596" name="Google Shape;596;p66"/>
          <p:cNvSpPr txBox="1"/>
          <p:nvPr/>
        </p:nvSpPr>
        <p:spPr>
          <a:xfrm>
            <a:off x="6396589" y="3044800"/>
            <a:ext cx="4587000" cy="5987100"/>
          </a:xfrm>
          <a:prstGeom prst="rect">
            <a:avLst/>
          </a:prstGeom>
          <a:noFill/>
          <a:ln>
            <a:noFill/>
          </a:ln>
        </p:spPr>
        <p:txBody>
          <a:bodyPr spcFirstLastPara="1" wrap="square" lIns="182850" tIns="182850" rIns="182850" bIns="182850" anchor="t" anchorCtr="0">
            <a:noAutofit/>
          </a:bodyPr>
          <a:lstStyle/>
          <a:p>
            <a:pPr marL="0" lvl="0" indent="0" algn="ctr" rtl="0">
              <a:lnSpc>
                <a:spcPct val="125000"/>
              </a:lnSpc>
              <a:spcBef>
                <a:spcPts val="0"/>
              </a:spcBef>
              <a:spcAft>
                <a:spcPts val="0"/>
              </a:spcAft>
              <a:buNone/>
            </a:pPr>
            <a:r>
              <a:rPr lang="en" sz="2800" b="1">
                <a:solidFill>
                  <a:srgbClr val="3C4043"/>
                </a:solidFill>
                <a:latin typeface="Roboto"/>
                <a:ea typeface="Roboto"/>
                <a:cs typeface="Roboto"/>
                <a:sym typeface="Roboto"/>
              </a:rPr>
              <a:t>Predefined</a:t>
            </a:r>
            <a:endParaRPr sz="2800" b="1">
              <a:solidFill>
                <a:srgbClr val="3C4043"/>
              </a:solidFill>
              <a:latin typeface="Roboto"/>
              <a:ea typeface="Roboto"/>
              <a:cs typeface="Roboto"/>
              <a:sym typeface="Roboto"/>
            </a:endParaRPr>
          </a:p>
          <a:p>
            <a:pPr marL="0" lvl="0" indent="0" algn="ctr" rtl="0">
              <a:lnSpc>
                <a:spcPct val="125000"/>
              </a:lnSpc>
              <a:spcBef>
                <a:spcPts val="2000"/>
              </a:spcBef>
              <a:spcAft>
                <a:spcPts val="2000"/>
              </a:spcAft>
              <a:buNone/>
            </a:pPr>
            <a:endParaRPr sz="2800" b="1">
              <a:solidFill>
                <a:srgbClr val="3C4043"/>
              </a:solidFill>
              <a:latin typeface="Roboto"/>
              <a:ea typeface="Roboto"/>
              <a:cs typeface="Roboto"/>
              <a:sym typeface="Roboto"/>
            </a:endParaRPr>
          </a:p>
        </p:txBody>
      </p:sp>
      <p:sp>
        <p:nvSpPr>
          <p:cNvPr id="597" name="Google Shape;597;p66"/>
          <p:cNvSpPr txBox="1"/>
          <p:nvPr/>
        </p:nvSpPr>
        <p:spPr>
          <a:xfrm>
            <a:off x="11492639" y="3044800"/>
            <a:ext cx="4587000" cy="5987100"/>
          </a:xfrm>
          <a:prstGeom prst="rect">
            <a:avLst/>
          </a:prstGeom>
          <a:noFill/>
          <a:ln>
            <a:noFill/>
          </a:ln>
        </p:spPr>
        <p:txBody>
          <a:bodyPr spcFirstLastPara="1" wrap="square" lIns="182850" tIns="182850" rIns="182850" bIns="182850" anchor="t" anchorCtr="0">
            <a:noAutofit/>
          </a:bodyPr>
          <a:lstStyle/>
          <a:p>
            <a:pPr marL="0" lvl="0" indent="0" algn="ctr" rtl="0">
              <a:lnSpc>
                <a:spcPct val="125000"/>
              </a:lnSpc>
              <a:spcBef>
                <a:spcPts val="0"/>
              </a:spcBef>
              <a:spcAft>
                <a:spcPts val="0"/>
              </a:spcAft>
              <a:buNone/>
            </a:pPr>
            <a:r>
              <a:rPr lang="en" sz="2800" b="1">
                <a:solidFill>
                  <a:srgbClr val="3C4043"/>
                </a:solidFill>
                <a:latin typeface="Roboto"/>
                <a:ea typeface="Roboto"/>
                <a:cs typeface="Roboto"/>
                <a:sym typeface="Roboto"/>
              </a:rPr>
              <a:t>Custom</a:t>
            </a:r>
            <a:endParaRPr sz="2800" b="1">
              <a:solidFill>
                <a:srgbClr val="3C4043"/>
              </a:solidFill>
              <a:latin typeface="Roboto"/>
              <a:ea typeface="Roboto"/>
              <a:cs typeface="Roboto"/>
              <a:sym typeface="Roboto"/>
            </a:endParaRPr>
          </a:p>
          <a:p>
            <a:pPr marL="0" lvl="0" indent="0" algn="ctr" rtl="0">
              <a:lnSpc>
                <a:spcPct val="125000"/>
              </a:lnSpc>
              <a:spcBef>
                <a:spcPts val="2000"/>
              </a:spcBef>
              <a:spcAft>
                <a:spcPts val="2000"/>
              </a:spcAft>
              <a:buNone/>
            </a:pPr>
            <a:endParaRPr sz="2800" b="1">
              <a:solidFill>
                <a:srgbClr val="3C4043"/>
              </a:solidFill>
              <a:latin typeface="Roboto"/>
              <a:ea typeface="Roboto"/>
              <a:cs typeface="Roboto"/>
              <a:sym typeface="Roboto"/>
            </a:endParaRPr>
          </a:p>
        </p:txBody>
      </p:sp>
      <p:pic>
        <p:nvPicPr>
          <p:cNvPr id="598" name="Google Shape;598;p66"/>
          <p:cNvPicPr preferRelativeResize="0"/>
          <p:nvPr/>
        </p:nvPicPr>
        <p:blipFill rotWithShape="1">
          <a:blip r:embed="rId3">
            <a:alphaModFix/>
          </a:blip>
          <a:srcRect t="5539" b="5548"/>
          <a:stretch/>
        </p:blipFill>
        <p:spPr>
          <a:xfrm>
            <a:off x="1680066" y="4255463"/>
            <a:ext cx="4010368" cy="3565751"/>
          </a:xfrm>
          <a:prstGeom prst="rect">
            <a:avLst/>
          </a:prstGeom>
          <a:noFill/>
          <a:ln>
            <a:noFill/>
          </a:ln>
        </p:spPr>
      </p:pic>
      <p:pic>
        <p:nvPicPr>
          <p:cNvPr id="599" name="Google Shape;599;p66"/>
          <p:cNvPicPr preferRelativeResize="0"/>
          <p:nvPr/>
        </p:nvPicPr>
        <p:blipFill>
          <a:blip r:embed="rId4">
            <a:alphaModFix/>
          </a:blip>
          <a:stretch>
            <a:fillRect/>
          </a:stretch>
        </p:blipFill>
        <p:spPr>
          <a:xfrm>
            <a:off x="7071600" y="3843715"/>
            <a:ext cx="3236977" cy="3236977"/>
          </a:xfrm>
          <a:prstGeom prst="rect">
            <a:avLst/>
          </a:prstGeom>
          <a:noFill/>
          <a:ln>
            <a:noFill/>
          </a:ln>
        </p:spPr>
      </p:pic>
      <p:grpSp>
        <p:nvGrpSpPr>
          <p:cNvPr id="600" name="Google Shape;600;p66"/>
          <p:cNvGrpSpPr/>
          <p:nvPr/>
        </p:nvGrpSpPr>
        <p:grpSpPr>
          <a:xfrm>
            <a:off x="6762830" y="5509955"/>
            <a:ext cx="3713118" cy="2971151"/>
            <a:chOff x="5348650" y="1611125"/>
            <a:chExt cx="904800" cy="724000"/>
          </a:xfrm>
        </p:grpSpPr>
        <p:sp>
          <p:nvSpPr>
            <p:cNvPr id="601" name="Google Shape;601;p66"/>
            <p:cNvSpPr/>
            <p:nvPr/>
          </p:nvSpPr>
          <p:spPr>
            <a:xfrm>
              <a:off x="5348650" y="1724025"/>
              <a:ext cx="904800" cy="611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2800">
                <a:latin typeface="Roboto"/>
                <a:ea typeface="Roboto"/>
                <a:cs typeface="Roboto"/>
                <a:sym typeface="Roboto"/>
              </a:endParaRPr>
            </a:p>
          </p:txBody>
        </p:sp>
        <p:sp>
          <p:nvSpPr>
            <p:cNvPr id="602" name="Google Shape;602;p66"/>
            <p:cNvSpPr/>
            <p:nvPr/>
          </p:nvSpPr>
          <p:spPr>
            <a:xfrm>
              <a:off x="5348650" y="1611125"/>
              <a:ext cx="406200" cy="227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603" name="Google Shape;603;p66"/>
            <p:cNvSpPr/>
            <p:nvPr/>
          </p:nvSpPr>
          <p:spPr>
            <a:xfrm>
              <a:off x="5736850" y="1611125"/>
              <a:ext cx="128400" cy="141900"/>
            </a:xfrm>
            <a:prstGeom prst="rtTriangle">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grpSp>
      <p:pic>
        <p:nvPicPr>
          <p:cNvPr id="604" name="Google Shape;604;p66"/>
          <p:cNvPicPr preferRelativeResize="0"/>
          <p:nvPr/>
        </p:nvPicPr>
        <p:blipFill>
          <a:blip r:embed="rId5">
            <a:alphaModFix/>
          </a:blip>
          <a:stretch>
            <a:fillRect/>
          </a:stretch>
        </p:blipFill>
        <p:spPr>
          <a:xfrm>
            <a:off x="10450212" y="5052687"/>
            <a:ext cx="2634616" cy="2800763"/>
          </a:xfrm>
          <a:prstGeom prst="rect">
            <a:avLst/>
          </a:prstGeom>
          <a:noFill/>
          <a:ln>
            <a:noFill/>
          </a:ln>
        </p:spPr>
      </p:pic>
      <p:pic>
        <p:nvPicPr>
          <p:cNvPr id="605" name="Google Shape;605;p66"/>
          <p:cNvPicPr preferRelativeResize="0"/>
          <p:nvPr/>
        </p:nvPicPr>
        <p:blipFill>
          <a:blip r:embed="rId6">
            <a:alphaModFix/>
          </a:blip>
          <a:stretch>
            <a:fillRect/>
          </a:stretch>
        </p:blipFill>
        <p:spPr>
          <a:xfrm>
            <a:off x="12525338" y="4040082"/>
            <a:ext cx="2157984" cy="2157984"/>
          </a:xfrm>
          <a:prstGeom prst="rect">
            <a:avLst/>
          </a:prstGeom>
          <a:noFill/>
          <a:ln>
            <a:noFill/>
          </a:ln>
        </p:spPr>
      </p:pic>
      <p:pic>
        <p:nvPicPr>
          <p:cNvPr id="606" name="Google Shape;606;p66"/>
          <p:cNvPicPr preferRelativeResize="0"/>
          <p:nvPr/>
        </p:nvPicPr>
        <p:blipFill>
          <a:blip r:embed="rId4">
            <a:alphaModFix/>
          </a:blip>
          <a:stretch>
            <a:fillRect/>
          </a:stretch>
        </p:blipFill>
        <p:spPr>
          <a:xfrm>
            <a:off x="14287106" y="5264065"/>
            <a:ext cx="2157984" cy="2157984"/>
          </a:xfrm>
          <a:prstGeom prst="rect">
            <a:avLst/>
          </a:prstGeom>
          <a:noFill/>
          <a:ln>
            <a:noFill/>
          </a:ln>
        </p:spPr>
      </p:pic>
      <p:grpSp>
        <p:nvGrpSpPr>
          <p:cNvPr id="607" name="Google Shape;607;p66"/>
          <p:cNvGrpSpPr/>
          <p:nvPr/>
        </p:nvGrpSpPr>
        <p:grpSpPr>
          <a:xfrm>
            <a:off x="11714380" y="5509955"/>
            <a:ext cx="3713118" cy="2971151"/>
            <a:chOff x="5348650" y="1611125"/>
            <a:chExt cx="904800" cy="724000"/>
          </a:xfrm>
        </p:grpSpPr>
        <p:sp>
          <p:nvSpPr>
            <p:cNvPr id="608" name="Google Shape;608;p66"/>
            <p:cNvSpPr/>
            <p:nvPr/>
          </p:nvSpPr>
          <p:spPr>
            <a:xfrm>
              <a:off x="5348650" y="1724025"/>
              <a:ext cx="904800" cy="611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2800">
                <a:latin typeface="Roboto"/>
                <a:ea typeface="Roboto"/>
                <a:cs typeface="Roboto"/>
                <a:sym typeface="Roboto"/>
              </a:endParaRPr>
            </a:p>
          </p:txBody>
        </p:sp>
        <p:sp>
          <p:nvSpPr>
            <p:cNvPr id="609" name="Google Shape;609;p66"/>
            <p:cNvSpPr/>
            <p:nvPr/>
          </p:nvSpPr>
          <p:spPr>
            <a:xfrm>
              <a:off x="5348650" y="1611125"/>
              <a:ext cx="406200" cy="227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610" name="Google Shape;610;p66"/>
            <p:cNvSpPr/>
            <p:nvPr/>
          </p:nvSpPr>
          <p:spPr>
            <a:xfrm>
              <a:off x="5736850" y="1611125"/>
              <a:ext cx="128400" cy="141900"/>
            </a:xfrm>
            <a:prstGeom prst="rtTriangle">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67" descr="wrench-icon.png"/>
          <p:cNvPicPr preferRelativeResize="0"/>
          <p:nvPr/>
        </p:nvPicPr>
        <p:blipFill>
          <a:blip r:embed="rId3">
            <a:alphaModFix/>
          </a:blip>
          <a:stretch>
            <a:fillRect/>
          </a:stretch>
        </p:blipFill>
        <p:spPr>
          <a:xfrm>
            <a:off x="4203338" y="3627600"/>
            <a:ext cx="2783461" cy="2805850"/>
          </a:xfrm>
          <a:prstGeom prst="rect">
            <a:avLst/>
          </a:prstGeom>
          <a:noFill/>
          <a:ln>
            <a:noFill/>
          </a:ln>
        </p:spPr>
      </p:pic>
      <p:sp>
        <p:nvSpPr>
          <p:cNvPr id="616" name="Google Shape;616;p67"/>
          <p:cNvSpPr/>
          <p:nvPr/>
        </p:nvSpPr>
        <p:spPr>
          <a:xfrm>
            <a:off x="3366685" y="7147170"/>
            <a:ext cx="4456800" cy="1280100"/>
          </a:xfrm>
          <a:prstGeom prst="rect">
            <a:avLst/>
          </a:prstGeom>
          <a:solidFill>
            <a:srgbClr val="EA433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rgbClr val="FFFFFF"/>
                </a:solidFill>
                <a:latin typeface="Roboto"/>
                <a:ea typeface="Roboto"/>
                <a:cs typeface="Roboto"/>
                <a:sym typeface="Roboto"/>
              </a:rPr>
              <a:t>can do what</a:t>
            </a:r>
            <a:endParaRPr sz="3200">
              <a:solidFill>
                <a:srgbClr val="FFFFFF"/>
              </a:solidFill>
              <a:latin typeface="Roboto"/>
              <a:ea typeface="Roboto"/>
              <a:cs typeface="Roboto"/>
              <a:sym typeface="Roboto"/>
            </a:endParaRPr>
          </a:p>
        </p:txBody>
      </p:sp>
      <p:sp>
        <p:nvSpPr>
          <p:cNvPr id="617" name="Google Shape;617;p67"/>
          <p:cNvSpPr/>
          <p:nvPr/>
        </p:nvSpPr>
        <p:spPr>
          <a:xfrm>
            <a:off x="10173552" y="7147170"/>
            <a:ext cx="4456800" cy="1280100"/>
          </a:xfrm>
          <a:prstGeom prst="rect">
            <a:avLst/>
          </a:prstGeom>
          <a:solidFill>
            <a:srgbClr val="FABB0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200">
                <a:solidFill>
                  <a:schemeClr val="lt1"/>
                </a:solidFill>
                <a:latin typeface="Roboto"/>
                <a:ea typeface="Roboto"/>
                <a:cs typeface="Roboto"/>
                <a:sym typeface="Roboto"/>
              </a:rPr>
              <a:t>on all resources</a:t>
            </a:r>
            <a:endParaRPr sz="3200">
              <a:solidFill>
                <a:schemeClr val="lt1"/>
              </a:solidFill>
              <a:latin typeface="Roboto"/>
              <a:ea typeface="Roboto"/>
              <a:cs typeface="Roboto"/>
              <a:sym typeface="Roboto"/>
            </a:endParaRPr>
          </a:p>
        </p:txBody>
      </p:sp>
      <p:sp>
        <p:nvSpPr>
          <p:cNvPr id="618" name="Google Shape;618;p67"/>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IAM </a:t>
            </a:r>
            <a:r>
              <a:rPr lang="en">
                <a:solidFill>
                  <a:schemeClr val="accent2"/>
                </a:solidFill>
              </a:rPr>
              <a:t>basic</a:t>
            </a:r>
            <a:r>
              <a:rPr lang="en"/>
              <a:t> roles apply across all Google Cloud services in a project</a:t>
            </a:r>
            <a:endParaRPr/>
          </a:p>
        </p:txBody>
      </p:sp>
      <p:pic>
        <p:nvPicPr>
          <p:cNvPr id="619" name="Google Shape;619;p67"/>
          <p:cNvPicPr preferRelativeResize="0"/>
          <p:nvPr/>
        </p:nvPicPr>
        <p:blipFill>
          <a:blip r:embed="rId4">
            <a:alphaModFix/>
          </a:blip>
          <a:stretch>
            <a:fillRect/>
          </a:stretch>
        </p:blipFill>
        <p:spPr>
          <a:xfrm>
            <a:off x="10589840" y="3374513"/>
            <a:ext cx="3537949" cy="3537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68"/>
          <p:cNvSpPr txBox="1"/>
          <p:nvPr/>
        </p:nvSpPr>
        <p:spPr>
          <a:xfrm>
            <a:off x="1743075" y="4900216"/>
            <a:ext cx="3489000" cy="3542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800" b="1">
                <a:solidFill>
                  <a:schemeClr val="lt1"/>
                </a:solidFill>
                <a:latin typeface="Roboto"/>
                <a:ea typeface="Roboto"/>
                <a:cs typeface="Roboto"/>
                <a:sym typeface="Roboto"/>
              </a:rPr>
              <a:t>Owner</a:t>
            </a:r>
            <a:endParaRPr sz="2800" b="1">
              <a:solidFill>
                <a:schemeClr val="lt1"/>
              </a:solidFill>
              <a:latin typeface="Roboto"/>
              <a:ea typeface="Roboto"/>
              <a:cs typeface="Roboto"/>
              <a:sym typeface="Roboto"/>
            </a:endParaRPr>
          </a:p>
          <a:p>
            <a:pPr marL="0" lvl="0" indent="0" algn="ctr" rtl="0">
              <a:spcBef>
                <a:spcPts val="0"/>
              </a:spcBef>
              <a:spcAft>
                <a:spcPts val="0"/>
              </a:spcAft>
              <a:buNone/>
            </a:pPr>
            <a:endParaRPr sz="28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Invite members</a:t>
            </a:r>
            <a:endParaRPr sz="24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Remove members</a:t>
            </a:r>
            <a:endParaRPr sz="24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Delete projects</a:t>
            </a:r>
            <a:endParaRPr sz="24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And...</a:t>
            </a:r>
            <a:endParaRPr sz="2400">
              <a:solidFill>
                <a:schemeClr val="lt1"/>
              </a:solidFill>
              <a:latin typeface="Roboto"/>
              <a:ea typeface="Roboto"/>
              <a:cs typeface="Roboto"/>
              <a:sym typeface="Roboto"/>
            </a:endParaRPr>
          </a:p>
        </p:txBody>
      </p:sp>
      <p:sp>
        <p:nvSpPr>
          <p:cNvPr id="625" name="Google Shape;625;p68"/>
          <p:cNvSpPr txBox="1"/>
          <p:nvPr/>
        </p:nvSpPr>
        <p:spPr>
          <a:xfrm>
            <a:off x="9290324" y="4953567"/>
            <a:ext cx="3377400" cy="3542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800" b="1">
                <a:solidFill>
                  <a:schemeClr val="lt1"/>
                </a:solidFill>
                <a:latin typeface="Roboto"/>
                <a:ea typeface="Roboto"/>
                <a:cs typeface="Roboto"/>
                <a:sym typeface="Roboto"/>
              </a:rPr>
              <a:t>Viewer</a:t>
            </a:r>
            <a:endParaRPr sz="2800" b="1">
              <a:solidFill>
                <a:schemeClr val="lt1"/>
              </a:solidFill>
              <a:latin typeface="Roboto"/>
              <a:ea typeface="Roboto"/>
              <a:cs typeface="Roboto"/>
              <a:sym typeface="Roboto"/>
            </a:endParaRPr>
          </a:p>
          <a:p>
            <a:pPr marL="0" lvl="0" indent="0" algn="ctr" rtl="0">
              <a:spcBef>
                <a:spcPts val="0"/>
              </a:spcBef>
              <a:spcAft>
                <a:spcPts val="0"/>
              </a:spcAft>
              <a:buNone/>
            </a:pPr>
            <a:endParaRPr sz="28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Read-only access</a:t>
            </a:r>
            <a:endParaRPr sz="2400">
              <a:solidFill>
                <a:schemeClr val="lt1"/>
              </a:solidFill>
              <a:latin typeface="Roboto"/>
              <a:ea typeface="Roboto"/>
              <a:cs typeface="Roboto"/>
              <a:sym typeface="Roboto"/>
            </a:endParaRPr>
          </a:p>
          <a:p>
            <a:pPr marL="0" lvl="0" indent="0" algn="ctr" rtl="0">
              <a:spcBef>
                <a:spcPts val="0"/>
              </a:spcBef>
              <a:spcAft>
                <a:spcPts val="0"/>
              </a:spcAft>
              <a:buNone/>
            </a:pPr>
            <a:endParaRPr sz="2800">
              <a:solidFill>
                <a:schemeClr val="lt1"/>
              </a:solidFill>
              <a:latin typeface="Roboto"/>
              <a:ea typeface="Roboto"/>
              <a:cs typeface="Roboto"/>
              <a:sym typeface="Roboto"/>
            </a:endParaRPr>
          </a:p>
        </p:txBody>
      </p:sp>
      <p:sp>
        <p:nvSpPr>
          <p:cNvPr id="626" name="Google Shape;626;p68"/>
          <p:cNvSpPr txBox="1"/>
          <p:nvPr/>
        </p:nvSpPr>
        <p:spPr>
          <a:xfrm>
            <a:off x="5564275" y="4900225"/>
            <a:ext cx="3548400" cy="3542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800" b="1">
                <a:solidFill>
                  <a:schemeClr val="lt1"/>
                </a:solidFill>
                <a:latin typeface="Roboto"/>
                <a:ea typeface="Roboto"/>
                <a:cs typeface="Roboto"/>
                <a:sym typeface="Roboto"/>
              </a:rPr>
              <a:t>Editor</a:t>
            </a:r>
            <a:endParaRPr sz="2800" b="1">
              <a:solidFill>
                <a:schemeClr val="lt1"/>
              </a:solidFill>
              <a:latin typeface="Roboto"/>
              <a:ea typeface="Roboto"/>
              <a:cs typeface="Roboto"/>
              <a:sym typeface="Roboto"/>
            </a:endParaRPr>
          </a:p>
          <a:p>
            <a:pPr marL="0" lvl="0" indent="0" algn="ctr" rtl="0">
              <a:spcBef>
                <a:spcPts val="0"/>
              </a:spcBef>
              <a:spcAft>
                <a:spcPts val="0"/>
              </a:spcAft>
              <a:buNone/>
            </a:pPr>
            <a:endParaRPr sz="2800">
              <a:solidFill>
                <a:schemeClr val="lt1"/>
              </a:solidFill>
              <a:latin typeface="Roboto"/>
              <a:ea typeface="Roboto"/>
              <a:cs typeface="Roboto"/>
              <a:sym typeface="Roboto"/>
            </a:endParaRPr>
          </a:p>
          <a:p>
            <a:pPr marL="457200" marR="0" lvl="0" indent="-381000" algn="l" rtl="0">
              <a:lnSpc>
                <a:spcPct val="100000"/>
              </a:lnSpc>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Deploy applications</a:t>
            </a:r>
            <a:endParaRPr sz="2400">
              <a:solidFill>
                <a:schemeClr val="lt1"/>
              </a:solidFill>
              <a:latin typeface="Roboto"/>
              <a:ea typeface="Roboto"/>
              <a:cs typeface="Roboto"/>
              <a:sym typeface="Roboto"/>
            </a:endParaRPr>
          </a:p>
          <a:p>
            <a:pPr marL="457200" marR="0" lvl="0" indent="-381000" algn="l" rtl="0">
              <a:lnSpc>
                <a:spcPct val="100000"/>
              </a:lnSpc>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Modify code</a:t>
            </a:r>
            <a:endParaRPr sz="2400">
              <a:solidFill>
                <a:schemeClr val="lt1"/>
              </a:solidFill>
              <a:latin typeface="Roboto"/>
              <a:ea typeface="Roboto"/>
              <a:cs typeface="Roboto"/>
              <a:sym typeface="Roboto"/>
            </a:endParaRPr>
          </a:p>
          <a:p>
            <a:pPr marL="457200" marR="0" lvl="0" indent="-381000" algn="l" rtl="0">
              <a:lnSpc>
                <a:spcPct val="100000"/>
              </a:lnSpc>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Configure services</a:t>
            </a:r>
            <a:endParaRPr sz="2400">
              <a:solidFill>
                <a:schemeClr val="lt1"/>
              </a:solidFill>
              <a:latin typeface="Roboto"/>
              <a:ea typeface="Roboto"/>
              <a:cs typeface="Roboto"/>
              <a:sym typeface="Roboto"/>
            </a:endParaRPr>
          </a:p>
          <a:p>
            <a:pPr marL="457200" marR="0" lvl="0" indent="-381000" algn="l" rtl="0">
              <a:lnSpc>
                <a:spcPct val="100000"/>
              </a:lnSpc>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And...</a:t>
            </a:r>
            <a:endParaRPr sz="2400">
              <a:solidFill>
                <a:schemeClr val="lt1"/>
              </a:solidFill>
              <a:latin typeface="Roboto"/>
              <a:ea typeface="Roboto"/>
              <a:cs typeface="Roboto"/>
              <a:sym typeface="Roboto"/>
            </a:endParaRPr>
          </a:p>
        </p:txBody>
      </p:sp>
      <p:sp>
        <p:nvSpPr>
          <p:cNvPr id="627" name="Google Shape;627;p68"/>
          <p:cNvSpPr txBox="1"/>
          <p:nvPr/>
        </p:nvSpPr>
        <p:spPr>
          <a:xfrm>
            <a:off x="12769100" y="4925210"/>
            <a:ext cx="3733800" cy="3542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800" b="1">
                <a:solidFill>
                  <a:schemeClr val="lt1"/>
                </a:solidFill>
                <a:latin typeface="Roboto"/>
                <a:ea typeface="Roboto"/>
                <a:cs typeface="Roboto"/>
                <a:sym typeface="Roboto"/>
              </a:rPr>
              <a:t>Billing Administrator</a:t>
            </a:r>
            <a:r>
              <a:rPr lang="en" sz="3200" b="1">
                <a:solidFill>
                  <a:schemeClr val="lt1"/>
                </a:solidFill>
                <a:latin typeface="Roboto"/>
                <a:ea typeface="Roboto"/>
                <a:cs typeface="Roboto"/>
                <a:sym typeface="Roboto"/>
              </a:rPr>
              <a:t> </a:t>
            </a:r>
            <a:br>
              <a:rPr lang="en" sz="2800" b="1">
                <a:solidFill>
                  <a:schemeClr val="lt1"/>
                </a:solidFill>
                <a:latin typeface="Roboto"/>
                <a:ea typeface="Roboto"/>
                <a:cs typeface="Roboto"/>
                <a:sym typeface="Roboto"/>
              </a:rPr>
            </a:br>
            <a:endParaRPr sz="28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Manage billing</a:t>
            </a:r>
            <a:endParaRPr sz="2400">
              <a:solidFill>
                <a:schemeClr val="lt1"/>
              </a:solidFill>
              <a:latin typeface="Roboto"/>
              <a:ea typeface="Roboto"/>
              <a:cs typeface="Roboto"/>
              <a:sym typeface="Roboto"/>
            </a:endParaRPr>
          </a:p>
          <a:p>
            <a:pPr marL="457200" lvl="0" indent="-381000" algn="l" rtl="0">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Add and remove administrators</a:t>
            </a:r>
            <a:endParaRPr sz="2400">
              <a:solidFill>
                <a:schemeClr val="lt1"/>
              </a:solidFill>
              <a:latin typeface="Roboto"/>
              <a:ea typeface="Roboto"/>
              <a:cs typeface="Roboto"/>
              <a:sym typeface="Roboto"/>
            </a:endParaRPr>
          </a:p>
        </p:txBody>
      </p:sp>
      <p:sp>
        <p:nvSpPr>
          <p:cNvPr id="628" name="Google Shape;628;p68"/>
          <p:cNvSpPr txBox="1"/>
          <p:nvPr/>
        </p:nvSpPr>
        <p:spPr>
          <a:xfrm>
            <a:off x="1743075" y="7958850"/>
            <a:ext cx="14697000" cy="9822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 project can have multiple owners, editors, viewers, and billing administrators.</a:t>
            </a:r>
            <a:endParaRPr sz="2800">
              <a:solidFill>
                <a:schemeClr val="lt1"/>
              </a:solidFill>
              <a:latin typeface="Roboto"/>
              <a:ea typeface="Roboto"/>
              <a:cs typeface="Roboto"/>
              <a:sym typeface="Roboto"/>
            </a:endParaRPr>
          </a:p>
        </p:txBody>
      </p:sp>
      <p:cxnSp>
        <p:nvCxnSpPr>
          <p:cNvPr id="629" name="Google Shape;629;p68"/>
          <p:cNvCxnSpPr/>
          <p:nvPr/>
        </p:nvCxnSpPr>
        <p:spPr>
          <a:xfrm>
            <a:off x="3725875" y="7239000"/>
            <a:ext cx="1855800" cy="0"/>
          </a:xfrm>
          <a:prstGeom prst="straightConnector1">
            <a:avLst/>
          </a:prstGeom>
          <a:noFill/>
          <a:ln w="19050" cap="flat" cmpd="sng">
            <a:solidFill>
              <a:schemeClr val="accent2"/>
            </a:solidFill>
            <a:prstDash val="solid"/>
            <a:round/>
            <a:headEnd type="none" w="med" len="med"/>
            <a:tailEnd type="none" w="med" len="med"/>
          </a:ln>
        </p:spPr>
      </p:cxnSp>
      <p:pic>
        <p:nvPicPr>
          <p:cNvPr id="630" name="Google Shape;630;p68"/>
          <p:cNvPicPr preferRelativeResize="0"/>
          <p:nvPr/>
        </p:nvPicPr>
        <p:blipFill>
          <a:blip r:embed="rId3">
            <a:alphaModFix/>
          </a:blip>
          <a:stretch>
            <a:fillRect/>
          </a:stretch>
        </p:blipFill>
        <p:spPr>
          <a:xfrm>
            <a:off x="2719451" y="3364801"/>
            <a:ext cx="1536240" cy="1536245"/>
          </a:xfrm>
          <a:prstGeom prst="rect">
            <a:avLst/>
          </a:prstGeom>
          <a:noFill/>
          <a:ln>
            <a:noFill/>
          </a:ln>
        </p:spPr>
      </p:pic>
      <p:pic>
        <p:nvPicPr>
          <p:cNvPr id="631" name="Google Shape;631;p68"/>
          <p:cNvPicPr preferRelativeResize="0"/>
          <p:nvPr/>
        </p:nvPicPr>
        <p:blipFill>
          <a:blip r:embed="rId4">
            <a:alphaModFix/>
          </a:blip>
          <a:stretch>
            <a:fillRect/>
          </a:stretch>
        </p:blipFill>
        <p:spPr>
          <a:xfrm>
            <a:off x="6580289" y="3372796"/>
            <a:ext cx="1516384" cy="1520257"/>
          </a:xfrm>
          <a:prstGeom prst="rect">
            <a:avLst/>
          </a:prstGeom>
          <a:noFill/>
          <a:ln>
            <a:noFill/>
          </a:ln>
        </p:spPr>
      </p:pic>
      <p:pic>
        <p:nvPicPr>
          <p:cNvPr id="632" name="Google Shape;632;p68"/>
          <p:cNvPicPr preferRelativeResize="0"/>
          <p:nvPr/>
        </p:nvPicPr>
        <p:blipFill>
          <a:blip r:embed="rId5">
            <a:alphaModFix/>
          </a:blip>
          <a:stretch>
            <a:fillRect/>
          </a:stretch>
        </p:blipFill>
        <p:spPr>
          <a:xfrm>
            <a:off x="10214154" y="3364806"/>
            <a:ext cx="1536238" cy="1536245"/>
          </a:xfrm>
          <a:prstGeom prst="rect">
            <a:avLst/>
          </a:prstGeom>
          <a:noFill/>
          <a:ln>
            <a:noFill/>
          </a:ln>
        </p:spPr>
      </p:pic>
      <p:pic>
        <p:nvPicPr>
          <p:cNvPr id="633" name="Google Shape;633;p68"/>
          <p:cNvPicPr preferRelativeResize="0"/>
          <p:nvPr/>
        </p:nvPicPr>
        <p:blipFill>
          <a:blip r:embed="rId6">
            <a:alphaModFix/>
          </a:blip>
          <a:stretch>
            <a:fillRect/>
          </a:stretch>
        </p:blipFill>
        <p:spPr>
          <a:xfrm>
            <a:off x="13867882" y="3364806"/>
            <a:ext cx="1536232" cy="1536239"/>
          </a:xfrm>
          <a:prstGeom prst="rect">
            <a:avLst/>
          </a:prstGeom>
          <a:noFill/>
          <a:ln>
            <a:noFill/>
          </a:ln>
        </p:spPr>
      </p:pic>
      <p:sp>
        <p:nvSpPr>
          <p:cNvPr id="634" name="Google Shape;634;p68"/>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IAM basic roles offer fixed, coarse-grained levels of access</a:t>
            </a:r>
            <a:endParaRPr/>
          </a:p>
        </p:txBody>
      </p:sp>
      <p:sp>
        <p:nvSpPr>
          <p:cNvPr id="635" name="Google Shape;635;p68"/>
          <p:cNvSpPr/>
          <p:nvPr/>
        </p:nvSpPr>
        <p:spPr>
          <a:xfrm>
            <a:off x="5564275" y="5852160"/>
            <a:ext cx="195300" cy="1659300"/>
          </a:xfrm>
          <a:prstGeom prst="leftBracket">
            <a:avLst>
              <a:gd name="adj" fmla="val 8333"/>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6" name="Google Shape;636;p68"/>
          <p:cNvCxnSpPr/>
          <p:nvPr/>
        </p:nvCxnSpPr>
        <p:spPr>
          <a:xfrm>
            <a:off x="7459675" y="7239000"/>
            <a:ext cx="1855800" cy="0"/>
          </a:xfrm>
          <a:prstGeom prst="straightConnector1">
            <a:avLst/>
          </a:prstGeom>
          <a:noFill/>
          <a:ln w="19050" cap="flat" cmpd="sng">
            <a:solidFill>
              <a:schemeClr val="accent2"/>
            </a:solidFill>
            <a:prstDash val="solid"/>
            <a:round/>
            <a:headEnd type="none" w="med" len="med"/>
            <a:tailEnd type="none" w="med" len="med"/>
          </a:ln>
        </p:spPr>
      </p:cxnSp>
      <p:sp>
        <p:nvSpPr>
          <p:cNvPr id="637" name="Google Shape;637;p68"/>
          <p:cNvSpPr/>
          <p:nvPr/>
        </p:nvSpPr>
        <p:spPr>
          <a:xfrm>
            <a:off x="9298075" y="5852160"/>
            <a:ext cx="195300" cy="1659300"/>
          </a:xfrm>
          <a:prstGeom prst="leftBracket">
            <a:avLst>
              <a:gd name="adj" fmla="val 8333"/>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pic>
        <p:nvPicPr>
          <p:cNvPr id="642" name="Google Shape;642;p69" descr="wrench-icon.png"/>
          <p:cNvPicPr preferRelativeResize="0"/>
          <p:nvPr/>
        </p:nvPicPr>
        <p:blipFill>
          <a:blip r:embed="rId3">
            <a:alphaModFix/>
          </a:blip>
          <a:stretch>
            <a:fillRect/>
          </a:stretch>
        </p:blipFill>
        <p:spPr>
          <a:xfrm>
            <a:off x="4203338" y="3627600"/>
            <a:ext cx="2783461" cy="2805850"/>
          </a:xfrm>
          <a:prstGeom prst="rect">
            <a:avLst/>
          </a:prstGeom>
          <a:noFill/>
          <a:ln>
            <a:noFill/>
          </a:ln>
        </p:spPr>
      </p:pic>
      <p:sp>
        <p:nvSpPr>
          <p:cNvPr id="643" name="Google Shape;643;p69"/>
          <p:cNvSpPr/>
          <p:nvPr/>
        </p:nvSpPr>
        <p:spPr>
          <a:xfrm>
            <a:off x="3366685" y="7147170"/>
            <a:ext cx="4456800" cy="1280100"/>
          </a:xfrm>
          <a:prstGeom prst="rect">
            <a:avLst/>
          </a:prstGeom>
          <a:solidFill>
            <a:srgbClr val="EA433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can do what</a:t>
            </a:r>
            <a:endParaRPr sz="2800">
              <a:solidFill>
                <a:srgbClr val="FFFFFF"/>
              </a:solidFill>
              <a:latin typeface="Roboto"/>
              <a:ea typeface="Roboto"/>
              <a:cs typeface="Roboto"/>
              <a:sym typeface="Roboto"/>
            </a:endParaRPr>
          </a:p>
        </p:txBody>
      </p:sp>
      <p:sp>
        <p:nvSpPr>
          <p:cNvPr id="644" name="Google Shape;644;p69"/>
          <p:cNvSpPr/>
          <p:nvPr/>
        </p:nvSpPr>
        <p:spPr>
          <a:xfrm>
            <a:off x="9634950" y="7147176"/>
            <a:ext cx="6267900" cy="1280100"/>
          </a:xfrm>
          <a:prstGeom prst="rect">
            <a:avLst/>
          </a:prstGeom>
          <a:solidFill>
            <a:srgbClr val="FABB0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on Compute Engine resources in this project, or folder, or org</a:t>
            </a:r>
            <a:endParaRPr sz="2800">
              <a:solidFill>
                <a:schemeClr val="lt1"/>
              </a:solidFill>
              <a:latin typeface="Roboto"/>
              <a:ea typeface="Roboto"/>
              <a:cs typeface="Roboto"/>
              <a:sym typeface="Roboto"/>
            </a:endParaRPr>
          </a:p>
        </p:txBody>
      </p:sp>
      <p:sp>
        <p:nvSpPr>
          <p:cNvPr id="645" name="Google Shape;645;p69"/>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IAM </a:t>
            </a:r>
            <a:r>
              <a:rPr lang="en">
                <a:solidFill>
                  <a:schemeClr val="accent2"/>
                </a:solidFill>
              </a:rPr>
              <a:t>predefined</a:t>
            </a:r>
            <a:r>
              <a:rPr lang="en"/>
              <a:t> roles apply to a particular Google Cloud service in a project</a:t>
            </a:r>
            <a:endParaRPr/>
          </a:p>
        </p:txBody>
      </p:sp>
      <p:pic>
        <p:nvPicPr>
          <p:cNvPr id="646" name="Google Shape;646;p69"/>
          <p:cNvPicPr preferRelativeResize="0"/>
          <p:nvPr/>
        </p:nvPicPr>
        <p:blipFill>
          <a:blip r:embed="rId4">
            <a:alphaModFix/>
          </a:blip>
          <a:stretch>
            <a:fillRect/>
          </a:stretch>
        </p:blipFill>
        <p:spPr>
          <a:xfrm>
            <a:off x="11465881" y="3627603"/>
            <a:ext cx="2606040" cy="2606040"/>
          </a:xfrm>
          <a:prstGeom prst="rect">
            <a:avLst/>
          </a:prstGeom>
          <a:noFill/>
          <a:ln>
            <a:noFill/>
          </a:ln>
        </p:spPr>
      </p:pic>
      <p:grpSp>
        <p:nvGrpSpPr>
          <p:cNvPr id="647" name="Google Shape;647;p69"/>
          <p:cNvGrpSpPr/>
          <p:nvPr/>
        </p:nvGrpSpPr>
        <p:grpSpPr>
          <a:xfrm>
            <a:off x="11678626" y="4837813"/>
            <a:ext cx="2254581" cy="1804063"/>
            <a:chOff x="5348650" y="1611125"/>
            <a:chExt cx="904800" cy="724000"/>
          </a:xfrm>
        </p:grpSpPr>
        <p:sp>
          <p:nvSpPr>
            <p:cNvPr id="648" name="Google Shape;648;p69"/>
            <p:cNvSpPr/>
            <p:nvPr/>
          </p:nvSpPr>
          <p:spPr>
            <a:xfrm>
              <a:off x="5348650" y="1724025"/>
              <a:ext cx="904800" cy="611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sz="2800">
                <a:latin typeface="Roboto"/>
                <a:ea typeface="Roboto"/>
                <a:cs typeface="Roboto"/>
                <a:sym typeface="Roboto"/>
              </a:endParaRPr>
            </a:p>
          </p:txBody>
        </p:sp>
        <p:sp>
          <p:nvSpPr>
            <p:cNvPr id="649" name="Google Shape;649;p69"/>
            <p:cNvSpPr/>
            <p:nvPr/>
          </p:nvSpPr>
          <p:spPr>
            <a:xfrm>
              <a:off x="5348650" y="1611125"/>
              <a:ext cx="406200" cy="227100"/>
            </a:xfrm>
            <a:prstGeom prst="roundRect">
              <a:avLst>
                <a:gd name="adj" fmla="val 16667"/>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650" name="Google Shape;650;p69"/>
            <p:cNvSpPr/>
            <p:nvPr/>
          </p:nvSpPr>
          <p:spPr>
            <a:xfrm>
              <a:off x="5736850" y="1611125"/>
              <a:ext cx="128400" cy="141900"/>
            </a:xfrm>
            <a:prstGeom prst="rtTriangle">
              <a:avLst/>
            </a:prstGeom>
            <a:solidFill>
              <a:srgbClr val="FFE599"/>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2"/>
          <p:cNvSpPr txBox="1"/>
          <p:nvPr/>
        </p:nvSpPr>
        <p:spPr>
          <a:xfrm>
            <a:off x="1746504" y="2505255"/>
            <a:ext cx="5143500" cy="52320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Clr>
                <a:schemeClr val="lt1"/>
              </a:buClr>
              <a:buSzPts val="2400"/>
              <a:buFont typeface="Roboto"/>
              <a:buChar char="●"/>
            </a:pPr>
            <a:r>
              <a:rPr lang="en" sz="2400">
                <a:solidFill>
                  <a:schemeClr val="lt1"/>
                </a:solidFill>
                <a:latin typeface="Roboto"/>
                <a:ea typeface="Roboto"/>
                <a:cs typeface="Roboto"/>
                <a:sym typeface="Roboto"/>
              </a:rPr>
              <a:t>Google is responsible for managing its infrastructure security.</a:t>
            </a:r>
            <a:endParaRPr sz="2400">
              <a:solidFill>
                <a:schemeClr val="lt1"/>
              </a:solidFill>
              <a:latin typeface="Roboto"/>
              <a:ea typeface="Roboto"/>
              <a:cs typeface="Roboto"/>
              <a:sym typeface="Roboto"/>
            </a:endParaRPr>
          </a:p>
          <a:p>
            <a:pPr marL="457200" lvl="0" indent="-381000" algn="l" rtl="0">
              <a:lnSpc>
                <a:spcPct val="100000"/>
              </a:lnSpc>
              <a:spcBef>
                <a:spcPts val="2000"/>
              </a:spcBef>
              <a:spcAft>
                <a:spcPts val="0"/>
              </a:spcAft>
              <a:buClr>
                <a:schemeClr val="lt1"/>
              </a:buClr>
              <a:buSzPts val="2400"/>
              <a:buFont typeface="Roboto"/>
              <a:buChar char="●"/>
            </a:pPr>
            <a:r>
              <a:rPr lang="en" sz="2400">
                <a:solidFill>
                  <a:schemeClr val="lt1"/>
                </a:solidFill>
                <a:latin typeface="Roboto"/>
                <a:ea typeface="Roboto"/>
                <a:cs typeface="Roboto"/>
                <a:sym typeface="Roboto"/>
              </a:rPr>
              <a:t>You are responsible for securing your data.</a:t>
            </a:r>
            <a:endParaRPr sz="2400">
              <a:solidFill>
                <a:schemeClr val="lt1"/>
              </a:solidFill>
              <a:latin typeface="Roboto"/>
              <a:ea typeface="Roboto"/>
              <a:cs typeface="Roboto"/>
              <a:sym typeface="Roboto"/>
            </a:endParaRPr>
          </a:p>
          <a:p>
            <a:pPr marL="457200" lvl="0" indent="-381000" algn="l" rtl="0">
              <a:lnSpc>
                <a:spcPct val="100000"/>
              </a:lnSpc>
              <a:spcBef>
                <a:spcPts val="2000"/>
              </a:spcBef>
              <a:spcAft>
                <a:spcPts val="2000"/>
              </a:spcAft>
              <a:buClr>
                <a:schemeClr val="lt1"/>
              </a:buClr>
              <a:buSzPts val="2400"/>
              <a:buFont typeface="Roboto"/>
              <a:buChar char="●"/>
            </a:pPr>
            <a:r>
              <a:rPr lang="en" sz="2400">
                <a:solidFill>
                  <a:schemeClr val="lt1"/>
                </a:solidFill>
                <a:latin typeface="Roboto"/>
                <a:ea typeface="Roboto"/>
                <a:cs typeface="Roboto"/>
                <a:sym typeface="Roboto"/>
              </a:rPr>
              <a:t>Google helps you with best practices, templates, products, and solutions.</a:t>
            </a:r>
            <a:endParaRPr sz="2400">
              <a:solidFill>
                <a:schemeClr val="lt1"/>
              </a:solidFill>
              <a:latin typeface="Roboto"/>
              <a:ea typeface="Roboto"/>
              <a:cs typeface="Roboto"/>
              <a:sym typeface="Roboto"/>
            </a:endParaRPr>
          </a:p>
        </p:txBody>
      </p:sp>
      <p:sp>
        <p:nvSpPr>
          <p:cNvPr id="220" name="Google Shape;220;p52"/>
          <p:cNvSpPr txBox="1"/>
          <p:nvPr/>
        </p:nvSpPr>
        <p:spPr>
          <a:xfrm>
            <a:off x="14435971" y="8494106"/>
            <a:ext cx="2001600" cy="5766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1600">
                <a:solidFill>
                  <a:srgbClr val="3C4043"/>
                </a:solidFill>
                <a:latin typeface="Roboto Medium"/>
                <a:ea typeface="Roboto Medium"/>
                <a:cs typeface="Roboto Medium"/>
                <a:sym typeface="Roboto Medium"/>
              </a:rPr>
              <a:t>Google-managed</a:t>
            </a:r>
            <a:endParaRPr sz="1600">
              <a:solidFill>
                <a:srgbClr val="3C4043"/>
              </a:solidFill>
              <a:latin typeface="Roboto Medium"/>
              <a:ea typeface="Roboto Medium"/>
              <a:cs typeface="Roboto Medium"/>
              <a:sym typeface="Roboto Medium"/>
            </a:endParaRPr>
          </a:p>
        </p:txBody>
      </p:sp>
      <p:sp>
        <p:nvSpPr>
          <p:cNvPr id="221" name="Google Shape;221;p52"/>
          <p:cNvSpPr txBox="1"/>
          <p:nvPr/>
        </p:nvSpPr>
        <p:spPr>
          <a:xfrm>
            <a:off x="11847918" y="8494306"/>
            <a:ext cx="2280600" cy="5766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1600">
                <a:solidFill>
                  <a:srgbClr val="3C4043"/>
                </a:solidFill>
                <a:latin typeface="Roboto Medium"/>
                <a:ea typeface="Roboto Medium"/>
                <a:cs typeface="Roboto Medium"/>
                <a:sym typeface="Roboto Medium"/>
              </a:rPr>
              <a:t>Customer-managed</a:t>
            </a:r>
            <a:endParaRPr sz="1600">
              <a:solidFill>
                <a:srgbClr val="3C4043"/>
              </a:solidFill>
              <a:latin typeface="Roboto Medium"/>
              <a:ea typeface="Roboto Medium"/>
              <a:cs typeface="Roboto Medium"/>
              <a:sym typeface="Roboto Medium"/>
            </a:endParaRPr>
          </a:p>
        </p:txBody>
      </p:sp>
      <p:sp>
        <p:nvSpPr>
          <p:cNvPr id="222" name="Google Shape;222;p52"/>
          <p:cNvSpPr txBox="1"/>
          <p:nvPr/>
        </p:nvSpPr>
        <p:spPr>
          <a:xfrm>
            <a:off x="7136975" y="3234008"/>
            <a:ext cx="4541700" cy="5232000"/>
          </a:xfrm>
          <a:prstGeom prst="rect">
            <a:avLst/>
          </a:prstGeom>
          <a:noFill/>
          <a:ln>
            <a:noFill/>
          </a:ln>
        </p:spPr>
        <p:txBody>
          <a:bodyPr spcFirstLastPara="1" wrap="square" lIns="91425" tIns="91425" rIns="91425" bIns="91425" anchor="t" anchorCtr="0">
            <a:noAutofit/>
          </a:bodyPr>
          <a:lstStyle/>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Content</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Access policies</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Usage</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Deployment</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Web application security</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Identity</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Operations</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Access and authentication</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Network security</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OS, data, and content</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Audit logging</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Network</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Storage and encryption</a:t>
            </a:r>
            <a:endParaRPr sz="1600">
              <a:solidFill>
                <a:srgbClr val="3C4043"/>
              </a:solidFill>
              <a:latin typeface="Roboto Medium"/>
              <a:ea typeface="Roboto Medium"/>
              <a:cs typeface="Roboto Medium"/>
              <a:sym typeface="Roboto Medium"/>
            </a:endParaRPr>
          </a:p>
          <a:p>
            <a:pPr marL="0" lvl="0" indent="0" algn="l" rtl="0">
              <a:lnSpc>
                <a:spcPct val="151000"/>
              </a:lnSpc>
              <a:spcBef>
                <a:spcPts val="0"/>
              </a:spcBef>
              <a:spcAft>
                <a:spcPts val="0"/>
              </a:spcAft>
              <a:buNone/>
            </a:pPr>
            <a:r>
              <a:rPr lang="en" sz="1600">
                <a:solidFill>
                  <a:srgbClr val="3C4043"/>
                </a:solidFill>
                <a:latin typeface="Roboto Medium"/>
                <a:ea typeface="Roboto Medium"/>
                <a:cs typeface="Roboto Medium"/>
                <a:sym typeface="Roboto Medium"/>
              </a:rPr>
              <a:t>Hardware</a:t>
            </a:r>
            <a:endParaRPr sz="1600">
              <a:solidFill>
                <a:srgbClr val="3C4043"/>
              </a:solidFill>
              <a:latin typeface="Roboto Medium"/>
              <a:ea typeface="Roboto Medium"/>
              <a:cs typeface="Roboto Medium"/>
              <a:sym typeface="Roboto Medium"/>
            </a:endParaRPr>
          </a:p>
        </p:txBody>
      </p:sp>
      <p:sp>
        <p:nvSpPr>
          <p:cNvPr id="223" name="Google Shape;223;p52"/>
          <p:cNvSpPr txBox="1"/>
          <p:nvPr/>
        </p:nvSpPr>
        <p:spPr>
          <a:xfrm>
            <a:off x="7127554" y="2523415"/>
            <a:ext cx="2280600" cy="58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a:solidFill>
                  <a:srgbClr val="3C4043"/>
                </a:solidFill>
                <a:latin typeface="Roboto"/>
                <a:ea typeface="Roboto"/>
                <a:cs typeface="Roboto"/>
                <a:sym typeface="Roboto"/>
              </a:rPr>
              <a:t>Responsibility</a:t>
            </a:r>
            <a:endParaRPr sz="2400">
              <a:solidFill>
                <a:srgbClr val="3C4043"/>
              </a:solidFill>
              <a:latin typeface="Roboto"/>
              <a:ea typeface="Roboto"/>
              <a:cs typeface="Roboto"/>
              <a:sym typeface="Roboto"/>
            </a:endParaRPr>
          </a:p>
        </p:txBody>
      </p:sp>
      <p:sp>
        <p:nvSpPr>
          <p:cNvPr id="224" name="Google Shape;224;p52"/>
          <p:cNvSpPr/>
          <p:nvPr/>
        </p:nvSpPr>
        <p:spPr>
          <a:xfrm>
            <a:off x="11659495" y="8667231"/>
            <a:ext cx="252000" cy="2520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2"/>
          <p:cNvSpPr/>
          <p:nvPr/>
        </p:nvSpPr>
        <p:spPr>
          <a:xfrm>
            <a:off x="14226664" y="8667231"/>
            <a:ext cx="252000" cy="2520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2"/>
          <p:cNvSpPr txBox="1"/>
          <p:nvPr/>
        </p:nvSpPr>
        <p:spPr>
          <a:xfrm>
            <a:off x="10139067" y="2678058"/>
            <a:ext cx="1566300" cy="576600"/>
          </a:xfrm>
          <a:prstGeom prst="rect">
            <a:avLst/>
          </a:prstGeom>
          <a:noFill/>
          <a:ln>
            <a:noFill/>
          </a:ln>
        </p:spPr>
        <p:txBody>
          <a:bodyPr spcFirstLastPara="1" wrap="square" lIns="182850" tIns="182850" rIns="182850" bIns="182850" anchor="t" anchorCtr="0">
            <a:noAutofit/>
          </a:bodyPr>
          <a:lstStyle/>
          <a:p>
            <a:pPr marL="0" lvl="0" indent="0" algn="l" rtl="0">
              <a:spcBef>
                <a:spcPts val="0"/>
              </a:spcBef>
              <a:spcAft>
                <a:spcPts val="0"/>
              </a:spcAft>
              <a:buNone/>
            </a:pPr>
            <a:r>
              <a:rPr lang="en" sz="1600">
                <a:solidFill>
                  <a:srgbClr val="3C4043"/>
                </a:solidFill>
                <a:latin typeface="Roboto Medium"/>
                <a:ea typeface="Roboto Medium"/>
                <a:cs typeface="Roboto Medium"/>
                <a:sym typeface="Roboto Medium"/>
              </a:rPr>
              <a:t>On-premises</a:t>
            </a:r>
            <a:endParaRPr sz="1600">
              <a:solidFill>
                <a:srgbClr val="3C4043"/>
              </a:solidFill>
              <a:latin typeface="Roboto Medium"/>
              <a:ea typeface="Roboto Medium"/>
              <a:cs typeface="Roboto Medium"/>
              <a:sym typeface="Roboto Medium"/>
            </a:endParaRPr>
          </a:p>
        </p:txBody>
      </p:sp>
      <p:sp>
        <p:nvSpPr>
          <p:cNvPr id="227" name="Google Shape;227;p52"/>
          <p:cNvSpPr txBox="1"/>
          <p:nvPr/>
        </p:nvSpPr>
        <p:spPr>
          <a:xfrm>
            <a:off x="11624708" y="2567036"/>
            <a:ext cx="1643400" cy="5766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600">
                <a:solidFill>
                  <a:srgbClr val="3C4043"/>
                </a:solidFill>
                <a:latin typeface="Roboto Medium"/>
                <a:ea typeface="Roboto Medium"/>
                <a:cs typeface="Roboto Medium"/>
                <a:sym typeface="Roboto Medium"/>
              </a:rPr>
              <a:t>Infrastructure as a Service</a:t>
            </a:r>
            <a:endParaRPr sz="1600">
              <a:solidFill>
                <a:srgbClr val="3C4043"/>
              </a:solidFill>
              <a:latin typeface="Roboto Medium"/>
              <a:ea typeface="Roboto Medium"/>
              <a:cs typeface="Roboto Medium"/>
              <a:sym typeface="Roboto Medium"/>
            </a:endParaRPr>
          </a:p>
        </p:txBody>
      </p:sp>
      <p:grpSp>
        <p:nvGrpSpPr>
          <p:cNvPr id="228" name="Google Shape;228;p52"/>
          <p:cNvGrpSpPr/>
          <p:nvPr/>
        </p:nvGrpSpPr>
        <p:grpSpPr>
          <a:xfrm>
            <a:off x="7222931" y="3635025"/>
            <a:ext cx="8946663" cy="4845775"/>
            <a:chOff x="1820328" y="3863633"/>
            <a:chExt cx="6222900" cy="4845775"/>
          </a:xfrm>
        </p:grpSpPr>
        <p:cxnSp>
          <p:nvCxnSpPr>
            <p:cNvPr id="229" name="Google Shape;229;p52"/>
            <p:cNvCxnSpPr/>
            <p:nvPr/>
          </p:nvCxnSpPr>
          <p:spPr>
            <a:xfrm>
              <a:off x="1820328" y="386363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0" name="Google Shape;230;p52"/>
            <p:cNvCxnSpPr/>
            <p:nvPr/>
          </p:nvCxnSpPr>
          <p:spPr>
            <a:xfrm>
              <a:off x="1820328" y="424180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1" name="Google Shape;231;p52"/>
            <p:cNvCxnSpPr/>
            <p:nvPr/>
          </p:nvCxnSpPr>
          <p:spPr>
            <a:xfrm>
              <a:off x="1820328" y="460588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2" name="Google Shape;232;p52"/>
            <p:cNvCxnSpPr/>
            <p:nvPr/>
          </p:nvCxnSpPr>
          <p:spPr>
            <a:xfrm>
              <a:off x="1820328" y="495585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3" name="Google Shape;233;p52"/>
            <p:cNvCxnSpPr/>
            <p:nvPr/>
          </p:nvCxnSpPr>
          <p:spPr>
            <a:xfrm>
              <a:off x="1820328" y="533400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4" name="Google Shape;234;p52"/>
            <p:cNvCxnSpPr/>
            <p:nvPr/>
          </p:nvCxnSpPr>
          <p:spPr>
            <a:xfrm>
              <a:off x="1820328" y="571220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5" name="Google Shape;235;p52"/>
            <p:cNvCxnSpPr/>
            <p:nvPr/>
          </p:nvCxnSpPr>
          <p:spPr>
            <a:xfrm>
              <a:off x="1820328" y="610448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6" name="Google Shape;236;p52"/>
            <p:cNvCxnSpPr/>
            <p:nvPr/>
          </p:nvCxnSpPr>
          <p:spPr>
            <a:xfrm>
              <a:off x="1820328" y="6454419"/>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7" name="Google Shape;237;p52"/>
            <p:cNvCxnSpPr/>
            <p:nvPr/>
          </p:nvCxnSpPr>
          <p:spPr>
            <a:xfrm>
              <a:off x="1820328" y="680440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8" name="Google Shape;238;p52"/>
            <p:cNvCxnSpPr/>
            <p:nvPr/>
          </p:nvCxnSpPr>
          <p:spPr>
            <a:xfrm>
              <a:off x="1820328" y="719668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39" name="Google Shape;239;p52"/>
            <p:cNvCxnSpPr/>
            <p:nvPr/>
          </p:nvCxnSpPr>
          <p:spPr>
            <a:xfrm>
              <a:off x="1820328" y="7560758"/>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40" name="Google Shape;240;p52"/>
            <p:cNvCxnSpPr/>
            <p:nvPr/>
          </p:nvCxnSpPr>
          <p:spPr>
            <a:xfrm>
              <a:off x="1820328" y="795303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41" name="Google Shape;241;p52"/>
            <p:cNvCxnSpPr/>
            <p:nvPr/>
          </p:nvCxnSpPr>
          <p:spPr>
            <a:xfrm>
              <a:off x="1820328" y="8345333"/>
              <a:ext cx="5983200" cy="0"/>
            </a:xfrm>
            <a:prstGeom prst="straightConnector1">
              <a:avLst/>
            </a:prstGeom>
            <a:noFill/>
            <a:ln w="19050" cap="flat" cmpd="sng">
              <a:solidFill>
                <a:srgbClr val="34A853"/>
              </a:solidFill>
              <a:prstDash val="solid"/>
              <a:round/>
              <a:headEnd type="none" w="med" len="med"/>
              <a:tailEnd type="none" w="med" len="med"/>
            </a:ln>
          </p:spPr>
        </p:cxnSp>
        <p:cxnSp>
          <p:nvCxnSpPr>
            <p:cNvPr id="242" name="Google Shape;242;p52"/>
            <p:cNvCxnSpPr/>
            <p:nvPr/>
          </p:nvCxnSpPr>
          <p:spPr>
            <a:xfrm>
              <a:off x="1820328" y="8709408"/>
              <a:ext cx="6222900" cy="0"/>
            </a:xfrm>
            <a:prstGeom prst="straightConnector1">
              <a:avLst/>
            </a:prstGeom>
            <a:noFill/>
            <a:ln w="19050" cap="flat" cmpd="sng">
              <a:solidFill>
                <a:srgbClr val="34A853"/>
              </a:solidFill>
              <a:prstDash val="solid"/>
              <a:round/>
              <a:headEnd type="none" w="med" len="med"/>
              <a:tailEnd type="none" w="med" len="med"/>
            </a:ln>
          </p:spPr>
        </p:cxnSp>
      </p:grpSp>
      <p:sp>
        <p:nvSpPr>
          <p:cNvPr id="243" name="Google Shape;243;p52"/>
          <p:cNvSpPr/>
          <p:nvPr/>
        </p:nvSpPr>
        <p:spPr>
          <a:xfrm>
            <a:off x="10263900" y="3324308"/>
            <a:ext cx="1248900" cy="5156400"/>
          </a:xfrm>
          <a:prstGeom prst="round2SameRect">
            <a:avLst>
              <a:gd name="adj1" fmla="val 50000"/>
              <a:gd name="adj2" fmla="val 0"/>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2"/>
          <p:cNvSpPr/>
          <p:nvPr/>
        </p:nvSpPr>
        <p:spPr>
          <a:xfrm>
            <a:off x="11798925" y="3324308"/>
            <a:ext cx="1248900" cy="2139300"/>
          </a:xfrm>
          <a:prstGeom prst="round2SameRect">
            <a:avLst>
              <a:gd name="adj1" fmla="val 50000"/>
              <a:gd name="adj2" fmla="val 0"/>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5" name="Google Shape;245;p52"/>
          <p:cNvSpPr/>
          <p:nvPr/>
        </p:nvSpPr>
        <p:spPr>
          <a:xfrm>
            <a:off x="11798925" y="5469729"/>
            <a:ext cx="1248900" cy="3010800"/>
          </a:xfrm>
          <a:prstGeom prst="round2SameRect">
            <a:avLst>
              <a:gd name="adj1" fmla="val 0"/>
              <a:gd name="adj2" fmla="val 0"/>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6" name="Google Shape;246;p52"/>
          <p:cNvSpPr/>
          <p:nvPr/>
        </p:nvSpPr>
        <p:spPr>
          <a:xfrm>
            <a:off x="13362175" y="3324399"/>
            <a:ext cx="1248900" cy="1767000"/>
          </a:xfrm>
          <a:prstGeom prst="round2SameRect">
            <a:avLst>
              <a:gd name="adj1" fmla="val 50000"/>
              <a:gd name="adj2" fmla="val 0"/>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7" name="Google Shape;247;p52"/>
          <p:cNvSpPr/>
          <p:nvPr/>
        </p:nvSpPr>
        <p:spPr>
          <a:xfrm>
            <a:off x="13362175" y="5091301"/>
            <a:ext cx="1248900" cy="3389400"/>
          </a:xfrm>
          <a:prstGeom prst="round2SameRect">
            <a:avLst>
              <a:gd name="adj1" fmla="val 0"/>
              <a:gd name="adj2" fmla="val 0"/>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8" name="Google Shape;248;p52"/>
          <p:cNvSpPr/>
          <p:nvPr/>
        </p:nvSpPr>
        <p:spPr>
          <a:xfrm>
            <a:off x="14920775" y="3324401"/>
            <a:ext cx="1248900" cy="1343400"/>
          </a:xfrm>
          <a:prstGeom prst="round2SameRect">
            <a:avLst>
              <a:gd name="adj1" fmla="val 50000"/>
              <a:gd name="adj2" fmla="val 0"/>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9" name="Google Shape;249;p52"/>
          <p:cNvSpPr/>
          <p:nvPr/>
        </p:nvSpPr>
        <p:spPr>
          <a:xfrm>
            <a:off x="14920775" y="4343403"/>
            <a:ext cx="1248900" cy="4137300"/>
          </a:xfrm>
          <a:prstGeom prst="round2SameRect">
            <a:avLst>
              <a:gd name="adj1" fmla="val 0"/>
              <a:gd name="adj2" fmla="val 0"/>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0" name="Google Shape;250;p52"/>
          <p:cNvSpPr txBox="1"/>
          <p:nvPr/>
        </p:nvSpPr>
        <p:spPr>
          <a:xfrm>
            <a:off x="13233636" y="2573650"/>
            <a:ext cx="1467600" cy="5766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600">
                <a:solidFill>
                  <a:srgbClr val="3C4043"/>
                </a:solidFill>
                <a:latin typeface="Roboto Medium"/>
                <a:ea typeface="Roboto Medium"/>
                <a:cs typeface="Roboto Medium"/>
                <a:sym typeface="Roboto Medium"/>
              </a:rPr>
              <a:t>Platform as a Service</a:t>
            </a:r>
            <a:endParaRPr sz="1600">
              <a:solidFill>
                <a:srgbClr val="3C4043"/>
              </a:solidFill>
              <a:latin typeface="Roboto Medium"/>
              <a:ea typeface="Roboto Medium"/>
              <a:cs typeface="Roboto Medium"/>
              <a:sym typeface="Roboto Medium"/>
            </a:endParaRPr>
          </a:p>
        </p:txBody>
      </p:sp>
      <p:sp>
        <p:nvSpPr>
          <p:cNvPr id="251" name="Google Shape;251;p52"/>
          <p:cNvSpPr txBox="1"/>
          <p:nvPr/>
        </p:nvSpPr>
        <p:spPr>
          <a:xfrm>
            <a:off x="14803436" y="2573628"/>
            <a:ext cx="1467600" cy="5766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600">
                <a:solidFill>
                  <a:srgbClr val="3C4043"/>
                </a:solidFill>
                <a:latin typeface="Roboto Medium"/>
                <a:ea typeface="Roboto Medium"/>
                <a:cs typeface="Roboto Medium"/>
                <a:sym typeface="Roboto Medium"/>
              </a:rPr>
              <a:t>Managed</a:t>
            </a:r>
            <a:endParaRPr sz="1600">
              <a:solidFill>
                <a:srgbClr val="3C4043"/>
              </a:solidFill>
              <a:latin typeface="Roboto Medium"/>
              <a:ea typeface="Roboto Medium"/>
              <a:cs typeface="Roboto Medium"/>
              <a:sym typeface="Roboto Medium"/>
            </a:endParaRPr>
          </a:p>
          <a:p>
            <a:pPr marL="0" lvl="0" indent="0" algn="ctr" rtl="0">
              <a:spcBef>
                <a:spcPts val="0"/>
              </a:spcBef>
              <a:spcAft>
                <a:spcPts val="0"/>
              </a:spcAft>
              <a:buNone/>
            </a:pPr>
            <a:r>
              <a:rPr lang="en" sz="1600">
                <a:solidFill>
                  <a:srgbClr val="3C4043"/>
                </a:solidFill>
                <a:latin typeface="Roboto Medium"/>
                <a:ea typeface="Roboto Medium"/>
                <a:cs typeface="Roboto Medium"/>
                <a:sym typeface="Roboto Medium"/>
              </a:rPr>
              <a:t>services</a:t>
            </a:r>
            <a:endParaRPr sz="1600">
              <a:solidFill>
                <a:srgbClr val="3C4043"/>
              </a:solidFill>
              <a:latin typeface="Roboto Medium"/>
              <a:ea typeface="Roboto Medium"/>
              <a:cs typeface="Roboto Medium"/>
              <a:sym typeface="Roboto Medium"/>
            </a:endParaRPr>
          </a:p>
        </p:txBody>
      </p:sp>
      <p:sp>
        <p:nvSpPr>
          <p:cNvPr id="252" name="Google Shape;252;p52"/>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Shared responsibilities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cxnSp>
        <p:nvCxnSpPr>
          <p:cNvPr id="655" name="Google Shape;655;p70"/>
          <p:cNvCxnSpPr/>
          <p:nvPr/>
        </p:nvCxnSpPr>
        <p:spPr>
          <a:xfrm rot="10800000">
            <a:off x="3056900" y="5990125"/>
            <a:ext cx="0" cy="985800"/>
          </a:xfrm>
          <a:prstGeom prst="straightConnector1">
            <a:avLst/>
          </a:prstGeom>
          <a:noFill/>
          <a:ln w="28575" cap="flat" cmpd="sng">
            <a:solidFill>
              <a:srgbClr val="757575"/>
            </a:solidFill>
            <a:prstDash val="solid"/>
            <a:round/>
            <a:headEnd type="none" w="sm" len="sm"/>
            <a:tailEnd type="none" w="sm" len="sm"/>
          </a:ln>
        </p:spPr>
      </p:cxnSp>
      <p:sp>
        <p:nvSpPr>
          <p:cNvPr id="656" name="Google Shape;656;p70"/>
          <p:cNvSpPr txBox="1"/>
          <p:nvPr/>
        </p:nvSpPr>
        <p:spPr>
          <a:xfrm>
            <a:off x="11040150" y="5177750"/>
            <a:ext cx="7260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p70"/>
          <p:cNvSpPr txBox="1"/>
          <p:nvPr/>
        </p:nvSpPr>
        <p:spPr>
          <a:xfrm>
            <a:off x="3978850" y="5113700"/>
            <a:ext cx="3179400" cy="1150200"/>
          </a:xfrm>
          <a:prstGeom prst="rect">
            <a:avLst/>
          </a:prstGeom>
          <a:no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r>
              <a:rPr lang="en" sz="2800" b="1">
                <a:solidFill>
                  <a:schemeClr val="lt1"/>
                </a:solidFill>
                <a:latin typeface="Roboto"/>
                <a:ea typeface="Roboto"/>
                <a:cs typeface="Roboto"/>
                <a:sym typeface="Roboto"/>
              </a:rPr>
              <a:t>InstanceAdmin </a:t>
            </a:r>
            <a:r>
              <a:rPr lang="en" sz="2800">
                <a:solidFill>
                  <a:schemeClr val="lt1"/>
                </a:solidFill>
                <a:latin typeface="Roboto"/>
                <a:ea typeface="Roboto"/>
                <a:cs typeface="Roboto"/>
                <a:sym typeface="Roboto"/>
              </a:rPr>
              <a:t>Role</a:t>
            </a:r>
            <a:endParaRPr sz="2800">
              <a:solidFill>
                <a:schemeClr val="lt1"/>
              </a:solidFill>
              <a:latin typeface="Roboto"/>
              <a:ea typeface="Roboto"/>
              <a:cs typeface="Roboto"/>
              <a:sym typeface="Roboto"/>
            </a:endParaRPr>
          </a:p>
        </p:txBody>
      </p:sp>
      <p:sp>
        <p:nvSpPr>
          <p:cNvPr id="658" name="Google Shape;658;p70"/>
          <p:cNvSpPr txBox="1"/>
          <p:nvPr/>
        </p:nvSpPr>
        <p:spPr>
          <a:xfrm>
            <a:off x="3978853" y="6875788"/>
            <a:ext cx="2187000" cy="831900"/>
          </a:xfrm>
          <a:prstGeom prst="rect">
            <a:avLst/>
          </a:prstGeom>
          <a:no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r>
              <a:rPr lang="en" sz="2800">
                <a:solidFill>
                  <a:schemeClr val="lt1"/>
                </a:solidFill>
                <a:latin typeface="Roboto"/>
                <a:ea typeface="Roboto"/>
                <a:cs typeface="Roboto"/>
                <a:sym typeface="Roboto"/>
              </a:rPr>
              <a:t>project_a</a:t>
            </a:r>
            <a:endParaRPr sz="2800">
              <a:solidFill>
                <a:schemeClr val="lt1"/>
              </a:solidFill>
              <a:latin typeface="Roboto"/>
              <a:ea typeface="Roboto"/>
              <a:cs typeface="Roboto"/>
              <a:sym typeface="Roboto"/>
            </a:endParaRPr>
          </a:p>
        </p:txBody>
      </p:sp>
      <p:sp>
        <p:nvSpPr>
          <p:cNvPr id="659" name="Google Shape;659;p70"/>
          <p:cNvSpPr txBox="1"/>
          <p:nvPr/>
        </p:nvSpPr>
        <p:spPr>
          <a:xfrm>
            <a:off x="3978841" y="3425675"/>
            <a:ext cx="2785200" cy="926400"/>
          </a:xfrm>
          <a:prstGeom prst="rect">
            <a:avLst/>
          </a:prstGeom>
          <a:noFill/>
          <a:ln>
            <a:noFill/>
          </a:ln>
        </p:spPr>
        <p:txBody>
          <a:bodyPr spcFirstLastPara="1" wrap="square" lIns="137150" tIns="137150" rIns="137150" bIns="137150" anchor="ctr" anchorCtr="0">
            <a:noAutofit/>
          </a:bodyPr>
          <a:lstStyle/>
          <a:p>
            <a:pPr marL="0" lvl="0" indent="0" algn="l" rtl="0">
              <a:lnSpc>
                <a:spcPct val="100000"/>
              </a:lnSpc>
              <a:spcBef>
                <a:spcPts val="0"/>
              </a:spcBef>
              <a:spcAft>
                <a:spcPts val="0"/>
              </a:spcAft>
              <a:buNone/>
            </a:pPr>
            <a:r>
              <a:rPr lang="en" sz="2800">
                <a:solidFill>
                  <a:schemeClr val="lt1"/>
                </a:solidFill>
                <a:latin typeface="Roboto"/>
                <a:ea typeface="Roboto"/>
                <a:cs typeface="Roboto"/>
                <a:sym typeface="Roboto"/>
              </a:rPr>
              <a:t>Google Group</a:t>
            </a:r>
            <a:endParaRPr sz="2800">
              <a:solidFill>
                <a:schemeClr val="lt1"/>
              </a:solidFill>
              <a:latin typeface="Roboto"/>
              <a:ea typeface="Roboto"/>
              <a:cs typeface="Roboto"/>
              <a:sym typeface="Roboto"/>
            </a:endParaRPr>
          </a:p>
        </p:txBody>
      </p:sp>
      <p:sp>
        <p:nvSpPr>
          <p:cNvPr id="660" name="Google Shape;660;p70"/>
          <p:cNvSpPr txBox="1"/>
          <p:nvPr/>
        </p:nvSpPr>
        <p:spPr>
          <a:xfrm>
            <a:off x="8657150" y="3864532"/>
            <a:ext cx="7473900" cy="3570000"/>
          </a:xfrm>
          <a:prstGeom prst="rect">
            <a:avLst/>
          </a:prstGeom>
          <a:noFill/>
          <a:ln>
            <a:noFill/>
          </a:ln>
        </p:spPr>
        <p:txBody>
          <a:bodyPr spcFirstLastPara="1" wrap="square" lIns="137150" tIns="137150" rIns="137150" bIns="137150" anchor="t" anchorCtr="0">
            <a:noAutofit/>
          </a:bodyPr>
          <a:lstStyle/>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compute.instances.delete</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compute.instances.get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compute.instances.list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compute.instances.setMachineType</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compute.instances.start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compute.instances.stop</a:t>
            </a:r>
            <a:endParaRPr sz="2800" i="1">
              <a:solidFill>
                <a:schemeClr val="lt1"/>
              </a:solidFill>
              <a:latin typeface="Roboto"/>
              <a:ea typeface="Roboto"/>
              <a:cs typeface="Roboto"/>
              <a:sym typeface="Roboto"/>
            </a:endParaRPr>
          </a:p>
          <a:p>
            <a:pPr marL="0" lvl="0" indent="0" algn="l" rtl="0">
              <a:lnSpc>
                <a:spcPct val="125000"/>
              </a:lnSpc>
              <a:spcBef>
                <a:spcPts val="0"/>
              </a:spcBef>
              <a:spcAft>
                <a:spcPts val="0"/>
              </a:spcAft>
              <a:buNone/>
            </a:pPr>
            <a:r>
              <a:rPr lang="en" sz="2800" i="1">
                <a:solidFill>
                  <a:schemeClr val="lt1"/>
                </a:solidFill>
                <a:latin typeface="Roboto"/>
                <a:ea typeface="Roboto"/>
                <a:cs typeface="Roboto"/>
                <a:sym typeface="Roboto"/>
              </a:rPr>
              <a:t>                               . . .</a:t>
            </a:r>
            <a:endParaRPr sz="2800" i="1">
              <a:solidFill>
                <a:schemeClr val="lt1"/>
              </a:solidFill>
              <a:latin typeface="Roboto"/>
              <a:ea typeface="Roboto"/>
              <a:cs typeface="Roboto"/>
              <a:sym typeface="Roboto"/>
            </a:endParaRPr>
          </a:p>
        </p:txBody>
      </p:sp>
      <p:cxnSp>
        <p:nvCxnSpPr>
          <p:cNvPr id="661" name="Google Shape;661;p70"/>
          <p:cNvCxnSpPr/>
          <p:nvPr/>
        </p:nvCxnSpPr>
        <p:spPr>
          <a:xfrm>
            <a:off x="7297358" y="5675783"/>
            <a:ext cx="1194600" cy="0"/>
          </a:xfrm>
          <a:prstGeom prst="straightConnector1">
            <a:avLst/>
          </a:prstGeom>
          <a:noFill/>
          <a:ln w="28575" cap="flat" cmpd="sng">
            <a:solidFill>
              <a:srgbClr val="4285F4"/>
            </a:solidFill>
            <a:prstDash val="solid"/>
            <a:round/>
            <a:headEnd type="none" w="sm" len="sm"/>
            <a:tailEnd type="triangle" w="sm" len="sm"/>
          </a:ln>
        </p:spPr>
      </p:cxnSp>
      <p:cxnSp>
        <p:nvCxnSpPr>
          <p:cNvPr id="662" name="Google Shape;662;p70"/>
          <p:cNvCxnSpPr>
            <a:stCxn id="663" idx="2"/>
          </p:cNvCxnSpPr>
          <p:nvPr/>
        </p:nvCxnSpPr>
        <p:spPr>
          <a:xfrm rot="10800000" flipH="1">
            <a:off x="3045657" y="5990275"/>
            <a:ext cx="11400" cy="450300"/>
          </a:xfrm>
          <a:prstGeom prst="straightConnector1">
            <a:avLst/>
          </a:prstGeom>
          <a:noFill/>
          <a:ln w="28575" cap="flat" cmpd="sng">
            <a:solidFill>
              <a:srgbClr val="757575"/>
            </a:solidFill>
            <a:prstDash val="solid"/>
            <a:round/>
            <a:headEnd type="none" w="sm" len="sm"/>
            <a:tailEnd type="none" w="sm" len="sm"/>
          </a:ln>
        </p:spPr>
      </p:cxnSp>
      <p:cxnSp>
        <p:nvCxnSpPr>
          <p:cNvPr id="664" name="Google Shape;664;p70"/>
          <p:cNvCxnSpPr/>
          <p:nvPr/>
        </p:nvCxnSpPr>
        <p:spPr>
          <a:xfrm rot="10800000">
            <a:off x="3057049" y="4161381"/>
            <a:ext cx="5400" cy="1191000"/>
          </a:xfrm>
          <a:prstGeom prst="straightConnector1">
            <a:avLst/>
          </a:prstGeom>
          <a:noFill/>
          <a:ln w="28575" cap="flat" cmpd="sng">
            <a:solidFill>
              <a:srgbClr val="757575"/>
            </a:solidFill>
            <a:prstDash val="solid"/>
            <a:round/>
            <a:headEnd type="none" w="sm" len="sm"/>
            <a:tailEnd type="none" w="sm" len="sm"/>
          </a:ln>
        </p:spPr>
      </p:cxnSp>
      <p:sp>
        <p:nvSpPr>
          <p:cNvPr id="665" name="Google Shape;665;p70"/>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IAM predefined roles offer more fine-grained permissions on particular services</a:t>
            </a:r>
            <a:endParaRPr/>
          </a:p>
        </p:txBody>
      </p:sp>
      <p:cxnSp>
        <p:nvCxnSpPr>
          <p:cNvPr id="666" name="Google Shape;666;p70"/>
          <p:cNvCxnSpPr/>
          <p:nvPr/>
        </p:nvCxnSpPr>
        <p:spPr>
          <a:xfrm rot="10800000">
            <a:off x="3057049" y="4161381"/>
            <a:ext cx="5400" cy="1191000"/>
          </a:xfrm>
          <a:prstGeom prst="straightConnector1">
            <a:avLst/>
          </a:prstGeom>
          <a:noFill/>
          <a:ln w="28575" cap="flat" cmpd="sng">
            <a:solidFill>
              <a:srgbClr val="757575"/>
            </a:solidFill>
            <a:prstDash val="solid"/>
            <a:round/>
            <a:headEnd type="none" w="sm" len="sm"/>
            <a:tailEnd type="none" w="sm" len="sm"/>
          </a:ln>
        </p:spPr>
      </p:cxnSp>
      <p:pic>
        <p:nvPicPr>
          <p:cNvPr id="667" name="Google Shape;667;p70"/>
          <p:cNvPicPr preferRelativeResize="0"/>
          <p:nvPr/>
        </p:nvPicPr>
        <p:blipFill rotWithShape="1">
          <a:blip r:embed="rId3">
            <a:alphaModFix/>
          </a:blip>
          <a:srcRect l="1634" r="1634"/>
          <a:stretch/>
        </p:blipFill>
        <p:spPr>
          <a:xfrm>
            <a:off x="2438515" y="6647781"/>
            <a:ext cx="1245791" cy="1287928"/>
          </a:xfrm>
          <a:prstGeom prst="rect">
            <a:avLst/>
          </a:prstGeom>
          <a:noFill/>
          <a:ln>
            <a:noFill/>
          </a:ln>
        </p:spPr>
      </p:pic>
      <p:pic>
        <p:nvPicPr>
          <p:cNvPr id="663" name="Google Shape;663;p70" descr="helmet-icon.png"/>
          <p:cNvPicPr preferRelativeResize="0"/>
          <p:nvPr/>
        </p:nvPicPr>
        <p:blipFill rotWithShape="1">
          <a:blip r:embed="rId4">
            <a:alphaModFix/>
          </a:blip>
          <a:srcRect/>
          <a:stretch/>
        </p:blipFill>
        <p:spPr>
          <a:xfrm>
            <a:off x="2239457" y="4828175"/>
            <a:ext cx="1612400" cy="1612400"/>
          </a:xfrm>
          <a:prstGeom prst="rect">
            <a:avLst/>
          </a:prstGeom>
          <a:noFill/>
          <a:ln>
            <a:noFill/>
          </a:ln>
        </p:spPr>
      </p:pic>
      <p:pic>
        <p:nvPicPr>
          <p:cNvPr id="668" name="Google Shape;668;p70" descr="avatar-talk-bubble-icon.png"/>
          <p:cNvPicPr preferRelativeResize="0"/>
          <p:nvPr/>
        </p:nvPicPr>
        <p:blipFill>
          <a:blip r:embed="rId5">
            <a:alphaModFix/>
          </a:blip>
          <a:stretch>
            <a:fillRect/>
          </a:stretch>
        </p:blipFill>
        <p:spPr>
          <a:xfrm>
            <a:off x="2330557" y="3338531"/>
            <a:ext cx="1447175" cy="140696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71"/>
          <p:cNvSpPr txBox="1"/>
          <p:nvPr/>
        </p:nvSpPr>
        <p:spPr>
          <a:xfrm>
            <a:off x="3978850" y="5113700"/>
            <a:ext cx="3472500" cy="1150200"/>
          </a:xfrm>
          <a:prstGeom prst="rect">
            <a:avLst/>
          </a:prstGeom>
          <a:no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r>
              <a:rPr lang="en" sz="2800" b="1">
                <a:solidFill>
                  <a:schemeClr val="lt1"/>
                </a:solidFill>
                <a:latin typeface="Roboto"/>
                <a:ea typeface="Roboto"/>
                <a:cs typeface="Roboto"/>
                <a:sym typeface="Roboto"/>
              </a:rPr>
              <a:t>InstanceOperator </a:t>
            </a:r>
            <a:r>
              <a:rPr lang="en" sz="2800">
                <a:solidFill>
                  <a:schemeClr val="lt1"/>
                </a:solidFill>
                <a:latin typeface="Roboto"/>
                <a:ea typeface="Roboto"/>
                <a:cs typeface="Roboto"/>
                <a:sym typeface="Roboto"/>
              </a:rPr>
              <a:t>Role</a:t>
            </a:r>
            <a:endParaRPr sz="2800">
              <a:solidFill>
                <a:schemeClr val="lt1"/>
              </a:solidFill>
              <a:latin typeface="Roboto"/>
              <a:ea typeface="Roboto"/>
              <a:cs typeface="Roboto"/>
              <a:sym typeface="Roboto"/>
            </a:endParaRPr>
          </a:p>
        </p:txBody>
      </p:sp>
      <p:sp>
        <p:nvSpPr>
          <p:cNvPr id="674" name="Google Shape;674;p71"/>
          <p:cNvSpPr txBox="1"/>
          <p:nvPr/>
        </p:nvSpPr>
        <p:spPr>
          <a:xfrm>
            <a:off x="3978853" y="6875788"/>
            <a:ext cx="2187000" cy="831900"/>
          </a:xfrm>
          <a:prstGeom prst="rect">
            <a:avLst/>
          </a:prstGeom>
          <a:no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r>
              <a:rPr lang="en" sz="2800">
                <a:solidFill>
                  <a:schemeClr val="lt1"/>
                </a:solidFill>
                <a:latin typeface="Roboto"/>
                <a:ea typeface="Roboto"/>
                <a:cs typeface="Roboto"/>
                <a:sym typeface="Roboto"/>
              </a:rPr>
              <a:t>project_a</a:t>
            </a:r>
            <a:endParaRPr sz="2800">
              <a:solidFill>
                <a:schemeClr val="lt1"/>
              </a:solidFill>
              <a:latin typeface="Roboto"/>
              <a:ea typeface="Roboto"/>
              <a:cs typeface="Roboto"/>
              <a:sym typeface="Roboto"/>
            </a:endParaRPr>
          </a:p>
        </p:txBody>
      </p:sp>
      <p:sp>
        <p:nvSpPr>
          <p:cNvPr id="675" name="Google Shape;675;p71"/>
          <p:cNvSpPr txBox="1"/>
          <p:nvPr/>
        </p:nvSpPr>
        <p:spPr>
          <a:xfrm>
            <a:off x="3978841" y="3425675"/>
            <a:ext cx="2785200" cy="926400"/>
          </a:xfrm>
          <a:prstGeom prst="rect">
            <a:avLst/>
          </a:prstGeom>
          <a:noFill/>
          <a:ln>
            <a:noFill/>
          </a:ln>
        </p:spPr>
        <p:txBody>
          <a:bodyPr spcFirstLastPara="1" wrap="square" lIns="137150" tIns="137150" rIns="137150" bIns="137150" anchor="ctr" anchorCtr="0">
            <a:noAutofit/>
          </a:bodyPr>
          <a:lstStyle/>
          <a:p>
            <a:pPr marL="0" lvl="0" indent="0" algn="l" rtl="0">
              <a:lnSpc>
                <a:spcPct val="100000"/>
              </a:lnSpc>
              <a:spcBef>
                <a:spcPts val="0"/>
              </a:spcBef>
              <a:spcAft>
                <a:spcPts val="0"/>
              </a:spcAft>
              <a:buNone/>
            </a:pPr>
            <a:r>
              <a:rPr lang="en" sz="2800">
                <a:solidFill>
                  <a:schemeClr val="lt1"/>
                </a:solidFill>
                <a:latin typeface="Roboto"/>
                <a:ea typeface="Roboto"/>
                <a:cs typeface="Roboto"/>
                <a:sym typeface="Roboto"/>
              </a:rPr>
              <a:t>Google Group</a:t>
            </a:r>
            <a:endParaRPr sz="2800">
              <a:solidFill>
                <a:schemeClr val="lt1"/>
              </a:solidFill>
              <a:latin typeface="Roboto"/>
              <a:ea typeface="Roboto"/>
              <a:cs typeface="Roboto"/>
              <a:sym typeface="Roboto"/>
            </a:endParaRPr>
          </a:p>
        </p:txBody>
      </p:sp>
      <p:sp>
        <p:nvSpPr>
          <p:cNvPr id="676" name="Google Shape;676;p71"/>
          <p:cNvSpPr txBox="1"/>
          <p:nvPr/>
        </p:nvSpPr>
        <p:spPr>
          <a:xfrm>
            <a:off x="8657150" y="4474127"/>
            <a:ext cx="7473900" cy="2399400"/>
          </a:xfrm>
          <a:prstGeom prst="rect">
            <a:avLst/>
          </a:prstGeom>
          <a:noFill/>
          <a:ln>
            <a:noFill/>
          </a:ln>
        </p:spPr>
        <p:txBody>
          <a:bodyPr spcFirstLastPara="1" wrap="square" lIns="137150" tIns="137150" rIns="137150" bIns="137150" anchor="t" anchorCtr="0">
            <a:noAutofit/>
          </a:bodyPr>
          <a:lstStyle/>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compute.instances.get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compute.instances.list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compute.instances.start</a:t>
            </a:r>
            <a:endParaRPr sz="2800" i="1">
              <a:solidFill>
                <a:schemeClr val="lt1"/>
              </a:solidFill>
              <a:latin typeface="Roboto"/>
              <a:ea typeface="Roboto"/>
              <a:cs typeface="Roboto"/>
              <a:sym typeface="Roboto"/>
            </a:endParaRPr>
          </a:p>
          <a:p>
            <a:pPr marL="914400" lvl="0" indent="-647700" algn="l" rtl="0">
              <a:lnSpc>
                <a:spcPct val="125000"/>
              </a:lnSpc>
              <a:spcBef>
                <a:spcPts val="0"/>
              </a:spcBef>
              <a:spcAft>
                <a:spcPts val="0"/>
              </a:spcAft>
              <a:buClr>
                <a:schemeClr val="lt1"/>
              </a:buClr>
              <a:buSzPts val="3000"/>
              <a:buFont typeface="Google Sans"/>
              <a:buChar char="✓"/>
            </a:pPr>
            <a:r>
              <a:rPr lang="en" sz="2800" i="1">
                <a:solidFill>
                  <a:schemeClr val="lt1"/>
                </a:solidFill>
                <a:latin typeface="Roboto"/>
                <a:ea typeface="Roboto"/>
                <a:cs typeface="Roboto"/>
                <a:sym typeface="Roboto"/>
              </a:rPr>
              <a:t>compute.instances.stop</a:t>
            </a:r>
            <a:endParaRPr sz="2800" i="1">
              <a:solidFill>
                <a:schemeClr val="lt1"/>
              </a:solidFill>
              <a:latin typeface="Roboto"/>
              <a:ea typeface="Roboto"/>
              <a:cs typeface="Roboto"/>
              <a:sym typeface="Roboto"/>
            </a:endParaRPr>
          </a:p>
          <a:p>
            <a:pPr marL="0" lvl="0" indent="0" algn="l" rtl="0">
              <a:lnSpc>
                <a:spcPct val="125000"/>
              </a:lnSpc>
              <a:spcBef>
                <a:spcPts val="0"/>
              </a:spcBef>
              <a:spcAft>
                <a:spcPts val="0"/>
              </a:spcAft>
              <a:buNone/>
            </a:pPr>
            <a:r>
              <a:rPr lang="en" sz="2800" i="1">
                <a:solidFill>
                  <a:schemeClr val="lt1"/>
                </a:solidFill>
                <a:latin typeface="Roboto"/>
                <a:ea typeface="Roboto"/>
                <a:cs typeface="Roboto"/>
                <a:sym typeface="Roboto"/>
              </a:rPr>
              <a:t>                               . . .</a:t>
            </a:r>
            <a:endParaRPr sz="2800" i="1">
              <a:solidFill>
                <a:schemeClr val="lt1"/>
              </a:solidFill>
              <a:latin typeface="Roboto"/>
              <a:ea typeface="Roboto"/>
              <a:cs typeface="Roboto"/>
              <a:sym typeface="Roboto"/>
            </a:endParaRPr>
          </a:p>
        </p:txBody>
      </p:sp>
      <p:cxnSp>
        <p:nvCxnSpPr>
          <p:cNvPr id="677" name="Google Shape;677;p71"/>
          <p:cNvCxnSpPr>
            <a:stCxn id="673" idx="3"/>
          </p:cNvCxnSpPr>
          <p:nvPr/>
        </p:nvCxnSpPr>
        <p:spPr>
          <a:xfrm rot="10800000" flipH="1">
            <a:off x="7451350" y="5675900"/>
            <a:ext cx="1040400" cy="12900"/>
          </a:xfrm>
          <a:prstGeom prst="straightConnector1">
            <a:avLst/>
          </a:prstGeom>
          <a:noFill/>
          <a:ln w="28575" cap="flat" cmpd="sng">
            <a:solidFill>
              <a:srgbClr val="4285F4"/>
            </a:solidFill>
            <a:prstDash val="solid"/>
            <a:round/>
            <a:headEnd type="none" w="sm" len="sm"/>
            <a:tailEnd type="triangle" w="sm" len="sm"/>
          </a:ln>
        </p:spPr>
      </p:cxnSp>
      <p:sp>
        <p:nvSpPr>
          <p:cNvPr id="678" name="Google Shape;678;p71"/>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IAM custom roles let you define a precise set of permissions</a:t>
            </a:r>
            <a:endParaRPr/>
          </a:p>
        </p:txBody>
      </p:sp>
      <p:cxnSp>
        <p:nvCxnSpPr>
          <p:cNvPr id="679" name="Google Shape;679;p71"/>
          <p:cNvCxnSpPr/>
          <p:nvPr/>
        </p:nvCxnSpPr>
        <p:spPr>
          <a:xfrm rot="10800000">
            <a:off x="3056900" y="5990275"/>
            <a:ext cx="0" cy="943200"/>
          </a:xfrm>
          <a:prstGeom prst="straightConnector1">
            <a:avLst/>
          </a:prstGeom>
          <a:noFill/>
          <a:ln w="28575" cap="flat" cmpd="sng">
            <a:solidFill>
              <a:srgbClr val="757575"/>
            </a:solidFill>
            <a:prstDash val="solid"/>
            <a:round/>
            <a:headEnd type="none" w="sm" len="sm"/>
            <a:tailEnd type="none" w="sm" len="sm"/>
          </a:ln>
        </p:spPr>
      </p:cxnSp>
      <p:cxnSp>
        <p:nvCxnSpPr>
          <p:cNvPr id="680" name="Google Shape;680;p71"/>
          <p:cNvCxnSpPr/>
          <p:nvPr/>
        </p:nvCxnSpPr>
        <p:spPr>
          <a:xfrm rot="10800000">
            <a:off x="3057049" y="4161381"/>
            <a:ext cx="5400" cy="1191000"/>
          </a:xfrm>
          <a:prstGeom prst="straightConnector1">
            <a:avLst/>
          </a:prstGeom>
          <a:noFill/>
          <a:ln w="28575" cap="flat" cmpd="sng">
            <a:solidFill>
              <a:srgbClr val="757575"/>
            </a:solidFill>
            <a:prstDash val="solid"/>
            <a:round/>
            <a:headEnd type="none" w="sm" len="sm"/>
            <a:tailEnd type="none" w="sm" len="sm"/>
          </a:ln>
        </p:spPr>
      </p:cxnSp>
      <p:pic>
        <p:nvPicPr>
          <p:cNvPr id="681" name="Google Shape;681;p71"/>
          <p:cNvPicPr preferRelativeResize="0"/>
          <p:nvPr/>
        </p:nvPicPr>
        <p:blipFill rotWithShape="1">
          <a:blip r:embed="rId3">
            <a:alphaModFix/>
          </a:blip>
          <a:srcRect l="1634" r="1634"/>
          <a:stretch/>
        </p:blipFill>
        <p:spPr>
          <a:xfrm>
            <a:off x="2438515" y="6647781"/>
            <a:ext cx="1245791" cy="1287928"/>
          </a:xfrm>
          <a:prstGeom prst="rect">
            <a:avLst/>
          </a:prstGeom>
          <a:noFill/>
          <a:ln>
            <a:noFill/>
          </a:ln>
        </p:spPr>
      </p:pic>
      <p:pic>
        <p:nvPicPr>
          <p:cNvPr id="682" name="Google Shape;682;p71" descr="helmet-icon.png"/>
          <p:cNvPicPr preferRelativeResize="0"/>
          <p:nvPr/>
        </p:nvPicPr>
        <p:blipFill rotWithShape="1">
          <a:blip r:embed="rId4">
            <a:alphaModFix/>
          </a:blip>
          <a:srcRect/>
          <a:stretch/>
        </p:blipFill>
        <p:spPr>
          <a:xfrm>
            <a:off x="2239457" y="4828175"/>
            <a:ext cx="1612400" cy="1612400"/>
          </a:xfrm>
          <a:prstGeom prst="rect">
            <a:avLst/>
          </a:prstGeom>
          <a:noFill/>
          <a:ln>
            <a:noFill/>
          </a:ln>
        </p:spPr>
      </p:pic>
      <p:pic>
        <p:nvPicPr>
          <p:cNvPr id="683" name="Google Shape;683;p71" descr="avatar-talk-bubble-icon.png"/>
          <p:cNvPicPr preferRelativeResize="0"/>
          <p:nvPr/>
        </p:nvPicPr>
        <p:blipFill>
          <a:blip r:embed="rId5">
            <a:alphaModFix/>
          </a:blip>
          <a:stretch>
            <a:fillRect/>
          </a:stretch>
        </p:blipFill>
        <p:spPr>
          <a:xfrm>
            <a:off x="2330557" y="3338531"/>
            <a:ext cx="1447175" cy="14069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2"/>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On which resource</a:t>
            </a:r>
            <a:r>
              <a:rPr lang="en"/>
              <a:t>: Users get roles on specific items in the hierarchy</a:t>
            </a:r>
            <a:endParaRPr/>
          </a:p>
        </p:txBody>
      </p:sp>
      <p:pic>
        <p:nvPicPr>
          <p:cNvPr id="689" name="Google Shape;689;p72"/>
          <p:cNvPicPr preferRelativeResize="0"/>
          <p:nvPr/>
        </p:nvPicPr>
        <p:blipFill>
          <a:blip r:embed="rId3">
            <a:alphaModFix/>
          </a:blip>
          <a:stretch>
            <a:fillRect/>
          </a:stretch>
        </p:blipFill>
        <p:spPr>
          <a:xfrm>
            <a:off x="2223150" y="4653885"/>
            <a:ext cx="1865377" cy="1977299"/>
          </a:xfrm>
          <a:prstGeom prst="rect">
            <a:avLst/>
          </a:prstGeom>
          <a:noFill/>
          <a:ln>
            <a:noFill/>
          </a:ln>
        </p:spPr>
      </p:pic>
      <p:pic>
        <p:nvPicPr>
          <p:cNvPr id="690" name="Google Shape;690;p72"/>
          <p:cNvPicPr preferRelativeResize="0"/>
          <p:nvPr/>
        </p:nvPicPr>
        <p:blipFill>
          <a:blip r:embed="rId4">
            <a:alphaModFix/>
          </a:blip>
          <a:stretch>
            <a:fillRect/>
          </a:stretch>
        </p:blipFill>
        <p:spPr>
          <a:xfrm>
            <a:off x="3648087" y="3424445"/>
            <a:ext cx="1554479" cy="1554479"/>
          </a:xfrm>
          <a:prstGeom prst="rect">
            <a:avLst/>
          </a:prstGeom>
          <a:noFill/>
          <a:ln>
            <a:noFill/>
          </a:ln>
        </p:spPr>
      </p:pic>
      <p:pic>
        <p:nvPicPr>
          <p:cNvPr id="691" name="Google Shape;691;p72"/>
          <p:cNvPicPr preferRelativeResize="0"/>
          <p:nvPr/>
        </p:nvPicPr>
        <p:blipFill>
          <a:blip r:embed="rId5">
            <a:alphaModFix/>
          </a:blip>
          <a:stretch>
            <a:fillRect/>
          </a:stretch>
        </p:blipFill>
        <p:spPr>
          <a:xfrm>
            <a:off x="5044268" y="4776720"/>
            <a:ext cx="1554479" cy="1554479"/>
          </a:xfrm>
          <a:prstGeom prst="rect">
            <a:avLst/>
          </a:prstGeom>
          <a:noFill/>
          <a:ln>
            <a:noFill/>
          </a:ln>
        </p:spPr>
      </p:pic>
      <p:sp>
        <p:nvSpPr>
          <p:cNvPr id="692" name="Google Shape;692;p72"/>
          <p:cNvSpPr/>
          <p:nvPr/>
        </p:nvSpPr>
        <p:spPr>
          <a:xfrm>
            <a:off x="2196914" y="6726445"/>
            <a:ext cx="4456800" cy="1280100"/>
          </a:xfrm>
          <a:prstGeom prst="rect">
            <a:avLst/>
          </a:prstGeom>
          <a:solidFill>
            <a:srgbClr val="FABB05"/>
          </a:solidFill>
          <a:ln>
            <a:noFill/>
          </a:ln>
        </p:spPr>
        <p:txBody>
          <a:bodyPr spcFirstLastPara="1" wrap="square" lIns="182850" tIns="182850" rIns="182850" bIns="182850" anchor="ctr" anchorCtr="0">
            <a:noAutofit/>
          </a:bodyPr>
          <a:lstStyle/>
          <a:p>
            <a:pPr marL="0" lvl="0" indent="0" algn="ctr" rtl="0">
              <a:spcBef>
                <a:spcPts val="0"/>
              </a:spcBef>
              <a:spcAft>
                <a:spcPts val="0"/>
              </a:spcAft>
              <a:buNone/>
            </a:pPr>
            <a:r>
              <a:rPr lang="en" sz="3000">
                <a:solidFill>
                  <a:srgbClr val="3C4043"/>
                </a:solidFill>
                <a:latin typeface="Google Sans"/>
                <a:ea typeface="Google Sans"/>
                <a:cs typeface="Google Sans"/>
                <a:sym typeface="Google Sans"/>
              </a:rPr>
              <a:t>on which resource</a:t>
            </a:r>
            <a:endParaRPr sz="3000">
              <a:solidFill>
                <a:srgbClr val="3C4043"/>
              </a:solidFill>
              <a:latin typeface="Google Sans"/>
              <a:ea typeface="Google Sans"/>
              <a:cs typeface="Google Sans"/>
              <a:sym typeface="Google Sans"/>
            </a:endParaRPr>
          </a:p>
        </p:txBody>
      </p:sp>
      <p:sp>
        <p:nvSpPr>
          <p:cNvPr id="693" name="Google Shape;693;p72"/>
          <p:cNvSpPr/>
          <p:nvPr/>
        </p:nvSpPr>
        <p:spPr>
          <a:xfrm rot="-5400000">
            <a:off x="11518545" y="-515850"/>
            <a:ext cx="1676700" cy="7537200"/>
          </a:xfrm>
          <a:prstGeom prst="rect">
            <a:avLst/>
          </a:prstGeom>
          <a:solidFill>
            <a:srgbClr val="C9DAF8"/>
          </a:solidFill>
          <a:ln>
            <a:noFill/>
          </a:ln>
        </p:spPr>
        <p:txBody>
          <a:bodyPr spcFirstLastPara="1" wrap="square" lIns="182850" tIns="91400" rIns="182850" bIns="91400" anchor="ctr" anchorCtr="0">
            <a:noAutofit/>
          </a:bodyPr>
          <a:lstStyle/>
          <a:p>
            <a:pPr marL="0" marR="0" lvl="0" indent="0" algn="ctr" rtl="0">
              <a:spcBef>
                <a:spcPts val="0"/>
              </a:spcBef>
              <a:spcAft>
                <a:spcPts val="0"/>
              </a:spcAft>
              <a:buClr>
                <a:srgbClr val="000000"/>
              </a:buClr>
              <a:buFont typeface="Arial"/>
              <a:buNone/>
            </a:pPr>
            <a:endParaRPr sz="2000" b="0" i="0" u="none" strike="noStrike" cap="none">
              <a:solidFill>
                <a:srgbClr val="FFFFFF"/>
              </a:solidFill>
              <a:latin typeface="Roboto"/>
              <a:ea typeface="Roboto"/>
              <a:cs typeface="Roboto"/>
              <a:sym typeface="Roboto"/>
            </a:endParaRPr>
          </a:p>
        </p:txBody>
      </p:sp>
      <p:sp>
        <p:nvSpPr>
          <p:cNvPr id="694" name="Google Shape;694;p72"/>
          <p:cNvSpPr/>
          <p:nvPr/>
        </p:nvSpPr>
        <p:spPr>
          <a:xfrm rot="-5400000">
            <a:off x="7511517" y="3067396"/>
            <a:ext cx="1668000" cy="370500"/>
          </a:xfrm>
          <a:prstGeom prst="rect">
            <a:avLst/>
          </a:prstGeom>
          <a:solidFill>
            <a:srgbClr val="4285F4"/>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r>
              <a:rPr lang="en" sz="1800">
                <a:solidFill>
                  <a:srgbClr val="FFFFFF"/>
                </a:solidFill>
                <a:latin typeface="Roboto"/>
                <a:ea typeface="Roboto"/>
                <a:cs typeface="Roboto"/>
                <a:sym typeface="Roboto"/>
              </a:rPr>
              <a:t>Organization</a:t>
            </a:r>
            <a:endParaRPr sz="1800" i="0" u="none" strike="noStrike" cap="none">
              <a:solidFill>
                <a:srgbClr val="FFFFFF"/>
              </a:solidFill>
              <a:latin typeface="Roboto"/>
              <a:ea typeface="Roboto"/>
              <a:cs typeface="Roboto"/>
              <a:sym typeface="Roboto"/>
            </a:endParaRPr>
          </a:p>
        </p:txBody>
      </p:sp>
      <p:sp>
        <p:nvSpPr>
          <p:cNvPr id="695" name="Google Shape;695;p72"/>
          <p:cNvSpPr/>
          <p:nvPr/>
        </p:nvSpPr>
        <p:spPr>
          <a:xfrm rot="-5400000">
            <a:off x="10743153" y="3737444"/>
            <a:ext cx="3204600" cy="7537200"/>
          </a:xfrm>
          <a:prstGeom prst="rect">
            <a:avLst/>
          </a:prstGeom>
          <a:solidFill>
            <a:srgbClr val="F3F3F3"/>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Roboto"/>
              <a:ea typeface="Roboto"/>
              <a:cs typeface="Roboto"/>
              <a:sym typeface="Roboto"/>
            </a:endParaRPr>
          </a:p>
        </p:txBody>
      </p:sp>
      <p:sp>
        <p:nvSpPr>
          <p:cNvPr id="696" name="Google Shape;696;p72"/>
          <p:cNvSpPr/>
          <p:nvPr/>
        </p:nvSpPr>
        <p:spPr>
          <a:xfrm rot="-5400000">
            <a:off x="6733025" y="7333800"/>
            <a:ext cx="3225000" cy="370500"/>
          </a:xfrm>
          <a:prstGeom prst="rect">
            <a:avLst/>
          </a:prstGeom>
          <a:solidFill>
            <a:srgbClr val="666666"/>
          </a:solidFill>
          <a:ln>
            <a:noFill/>
          </a:ln>
        </p:spPr>
        <p:txBody>
          <a:bodyPr spcFirstLastPara="1" wrap="square" lIns="182850" tIns="91400" rIns="182850" bIns="91400"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Resources</a:t>
            </a:r>
            <a:endParaRPr sz="1800">
              <a:solidFill>
                <a:srgbClr val="FFFFFF"/>
              </a:solidFill>
              <a:latin typeface="Roboto"/>
              <a:ea typeface="Roboto"/>
              <a:cs typeface="Roboto"/>
              <a:sym typeface="Roboto"/>
            </a:endParaRPr>
          </a:p>
        </p:txBody>
      </p:sp>
      <p:sp>
        <p:nvSpPr>
          <p:cNvPr id="697" name="Google Shape;697;p72"/>
          <p:cNvSpPr/>
          <p:nvPr/>
        </p:nvSpPr>
        <p:spPr>
          <a:xfrm rot="-5400000">
            <a:off x="11518545" y="1236750"/>
            <a:ext cx="1676700" cy="7537200"/>
          </a:xfrm>
          <a:prstGeom prst="rect">
            <a:avLst/>
          </a:prstGeom>
          <a:solidFill>
            <a:srgbClr val="D9EAD3"/>
          </a:solidFill>
          <a:ln>
            <a:noFill/>
          </a:ln>
        </p:spPr>
        <p:txBody>
          <a:bodyPr spcFirstLastPara="1" wrap="square" lIns="182850" tIns="91400" rIns="182850" bIns="91400" anchor="ctr" anchorCtr="0">
            <a:noAutofit/>
          </a:bodyPr>
          <a:lstStyle/>
          <a:p>
            <a:pPr marL="0" marR="0" lvl="0" indent="0" algn="ctr" rtl="0">
              <a:spcBef>
                <a:spcPts val="0"/>
              </a:spcBef>
              <a:spcAft>
                <a:spcPts val="0"/>
              </a:spcAft>
              <a:buNone/>
            </a:pPr>
            <a:endParaRPr sz="2000" b="0" i="0" u="none" strike="noStrike" cap="none">
              <a:solidFill>
                <a:srgbClr val="FFFFFF"/>
              </a:solidFill>
              <a:latin typeface="Roboto"/>
              <a:ea typeface="Roboto"/>
              <a:cs typeface="Roboto"/>
              <a:sym typeface="Roboto"/>
            </a:endParaRPr>
          </a:p>
        </p:txBody>
      </p:sp>
      <p:sp>
        <p:nvSpPr>
          <p:cNvPr id="698" name="Google Shape;698;p72"/>
          <p:cNvSpPr/>
          <p:nvPr/>
        </p:nvSpPr>
        <p:spPr>
          <a:xfrm rot="-5400000">
            <a:off x="7511517" y="4819996"/>
            <a:ext cx="1668000" cy="370500"/>
          </a:xfrm>
          <a:prstGeom prst="rect">
            <a:avLst/>
          </a:prstGeom>
          <a:solidFill>
            <a:srgbClr val="34A853"/>
          </a:solidFill>
          <a:ln>
            <a:noFill/>
          </a:ln>
        </p:spPr>
        <p:txBody>
          <a:bodyPr spcFirstLastPara="1" wrap="square" lIns="182850" tIns="91400" rIns="182850" bIns="91400" anchor="ctr" anchorCtr="0">
            <a:noAutofit/>
          </a:bodyPr>
          <a:lstStyle/>
          <a:p>
            <a:pPr marL="0" lvl="0" indent="0" algn="ctr" rtl="0">
              <a:spcBef>
                <a:spcPts val="0"/>
              </a:spcBef>
              <a:spcAft>
                <a:spcPts val="0"/>
              </a:spcAft>
              <a:buNone/>
            </a:pPr>
            <a:r>
              <a:rPr lang="en" sz="1800">
                <a:solidFill>
                  <a:srgbClr val="FFFFFF"/>
                </a:solidFill>
                <a:latin typeface="Roboto"/>
                <a:ea typeface="Roboto"/>
                <a:cs typeface="Roboto"/>
                <a:sym typeface="Roboto"/>
              </a:rPr>
              <a:t>Project</a:t>
            </a:r>
            <a:endParaRPr sz="1800">
              <a:solidFill>
                <a:srgbClr val="FFFFFF"/>
              </a:solidFill>
              <a:latin typeface="Roboto"/>
              <a:ea typeface="Roboto"/>
              <a:cs typeface="Roboto"/>
              <a:sym typeface="Roboto"/>
            </a:endParaRPr>
          </a:p>
        </p:txBody>
      </p:sp>
      <p:pic>
        <p:nvPicPr>
          <p:cNvPr id="699" name="Google Shape;699;p72" descr="apps-for-work-social-icon.png"/>
          <p:cNvPicPr preferRelativeResize="0"/>
          <p:nvPr/>
        </p:nvPicPr>
        <p:blipFill>
          <a:blip r:embed="rId6">
            <a:alphaModFix/>
          </a:blip>
          <a:stretch>
            <a:fillRect/>
          </a:stretch>
        </p:blipFill>
        <p:spPr>
          <a:xfrm>
            <a:off x="12323354" y="2469125"/>
            <a:ext cx="734175" cy="725125"/>
          </a:xfrm>
          <a:prstGeom prst="rect">
            <a:avLst/>
          </a:prstGeom>
          <a:noFill/>
          <a:ln>
            <a:noFill/>
          </a:ln>
        </p:spPr>
      </p:pic>
      <p:pic>
        <p:nvPicPr>
          <p:cNvPr id="700" name="Google Shape;700;p72"/>
          <p:cNvPicPr preferRelativeResize="0"/>
          <p:nvPr/>
        </p:nvPicPr>
        <p:blipFill rotWithShape="1">
          <a:blip r:embed="rId7">
            <a:alphaModFix/>
          </a:blip>
          <a:srcRect/>
          <a:stretch/>
        </p:blipFill>
        <p:spPr>
          <a:xfrm>
            <a:off x="9764369" y="4320447"/>
            <a:ext cx="655875" cy="655875"/>
          </a:xfrm>
          <a:prstGeom prst="rect">
            <a:avLst/>
          </a:prstGeom>
          <a:noFill/>
          <a:ln>
            <a:noFill/>
          </a:ln>
        </p:spPr>
      </p:pic>
      <p:pic>
        <p:nvPicPr>
          <p:cNvPr id="701" name="Google Shape;701;p72"/>
          <p:cNvPicPr preferRelativeResize="0"/>
          <p:nvPr/>
        </p:nvPicPr>
        <p:blipFill rotWithShape="1">
          <a:blip r:embed="rId7">
            <a:alphaModFix/>
          </a:blip>
          <a:srcRect/>
          <a:stretch/>
        </p:blipFill>
        <p:spPr>
          <a:xfrm>
            <a:off x="14629987" y="4320447"/>
            <a:ext cx="655875" cy="655875"/>
          </a:xfrm>
          <a:prstGeom prst="rect">
            <a:avLst/>
          </a:prstGeom>
          <a:noFill/>
          <a:ln>
            <a:noFill/>
          </a:ln>
        </p:spPr>
      </p:pic>
      <p:pic>
        <p:nvPicPr>
          <p:cNvPr id="702" name="Google Shape;702;p72"/>
          <p:cNvPicPr preferRelativeResize="0"/>
          <p:nvPr/>
        </p:nvPicPr>
        <p:blipFill rotWithShape="1">
          <a:blip r:embed="rId7">
            <a:alphaModFix/>
          </a:blip>
          <a:srcRect/>
          <a:stretch/>
        </p:blipFill>
        <p:spPr>
          <a:xfrm>
            <a:off x="12382982" y="4320447"/>
            <a:ext cx="655875" cy="655875"/>
          </a:xfrm>
          <a:prstGeom prst="rect">
            <a:avLst/>
          </a:prstGeom>
          <a:noFill/>
          <a:ln>
            <a:noFill/>
          </a:ln>
        </p:spPr>
      </p:pic>
      <p:sp>
        <p:nvSpPr>
          <p:cNvPr id="703" name="Google Shape;703;p72"/>
          <p:cNvSpPr txBox="1"/>
          <p:nvPr/>
        </p:nvSpPr>
        <p:spPr>
          <a:xfrm>
            <a:off x="11557941" y="3112150"/>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400">
                <a:solidFill>
                  <a:srgbClr val="434343"/>
                </a:solidFill>
                <a:latin typeface="Roboto"/>
                <a:ea typeface="Roboto"/>
                <a:cs typeface="Roboto"/>
                <a:sym typeface="Roboto"/>
              </a:rPr>
              <a:t>example.com</a:t>
            </a:r>
            <a:endParaRPr sz="2400">
              <a:latin typeface="Roboto"/>
              <a:ea typeface="Roboto"/>
              <a:cs typeface="Roboto"/>
              <a:sym typeface="Roboto"/>
            </a:endParaRPr>
          </a:p>
        </p:txBody>
      </p:sp>
      <p:sp>
        <p:nvSpPr>
          <p:cNvPr id="704" name="Google Shape;704;p72"/>
          <p:cNvSpPr txBox="1"/>
          <p:nvPr/>
        </p:nvSpPr>
        <p:spPr>
          <a:xfrm>
            <a:off x="9283357" y="4882425"/>
            <a:ext cx="16179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2400">
                <a:solidFill>
                  <a:srgbClr val="434343"/>
                </a:solidFill>
                <a:latin typeface="Roboto"/>
                <a:ea typeface="Roboto"/>
                <a:cs typeface="Roboto"/>
                <a:sym typeface="Roboto"/>
              </a:rPr>
              <a:t>bookshelf</a:t>
            </a:r>
            <a:endParaRPr sz="2400">
              <a:latin typeface="Roboto"/>
              <a:ea typeface="Roboto"/>
              <a:cs typeface="Roboto"/>
              <a:sym typeface="Roboto"/>
            </a:endParaRPr>
          </a:p>
        </p:txBody>
      </p:sp>
      <p:sp>
        <p:nvSpPr>
          <p:cNvPr id="705" name="Google Shape;705;p72"/>
          <p:cNvSpPr txBox="1"/>
          <p:nvPr/>
        </p:nvSpPr>
        <p:spPr>
          <a:xfrm>
            <a:off x="11557941" y="4882425"/>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static-assets</a:t>
            </a:r>
            <a:endParaRPr sz="2400">
              <a:latin typeface="Roboto"/>
              <a:ea typeface="Roboto"/>
              <a:cs typeface="Roboto"/>
              <a:sym typeface="Roboto"/>
            </a:endParaRPr>
          </a:p>
        </p:txBody>
      </p:sp>
      <p:sp>
        <p:nvSpPr>
          <p:cNvPr id="706" name="Google Shape;706;p72"/>
          <p:cNvSpPr txBox="1"/>
          <p:nvPr/>
        </p:nvSpPr>
        <p:spPr>
          <a:xfrm>
            <a:off x="13825425" y="4882425"/>
            <a:ext cx="2265000" cy="51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stream-ingest</a:t>
            </a:r>
            <a:endParaRPr sz="2400">
              <a:latin typeface="Roboto"/>
              <a:ea typeface="Roboto"/>
              <a:cs typeface="Roboto"/>
              <a:sym typeface="Roboto"/>
            </a:endParaRPr>
          </a:p>
        </p:txBody>
      </p:sp>
      <p:cxnSp>
        <p:nvCxnSpPr>
          <p:cNvPr id="707" name="Google Shape;707;p72"/>
          <p:cNvCxnSpPr>
            <a:stCxn id="703" idx="2"/>
            <a:endCxn id="702" idx="0"/>
          </p:cNvCxnSpPr>
          <p:nvPr/>
        </p:nvCxnSpPr>
        <p:spPr>
          <a:xfrm>
            <a:off x="12690441" y="3624250"/>
            <a:ext cx="20400" cy="696300"/>
          </a:xfrm>
          <a:prstGeom prst="straightConnector1">
            <a:avLst/>
          </a:prstGeom>
          <a:noFill/>
          <a:ln w="28575" cap="flat" cmpd="sng">
            <a:solidFill>
              <a:srgbClr val="434343"/>
            </a:solidFill>
            <a:prstDash val="solid"/>
            <a:round/>
            <a:headEnd type="none" w="sm" len="sm"/>
            <a:tailEnd type="triangle" w="sm" len="sm"/>
          </a:ln>
        </p:spPr>
      </p:cxnSp>
      <p:cxnSp>
        <p:nvCxnSpPr>
          <p:cNvPr id="708" name="Google Shape;708;p72"/>
          <p:cNvCxnSpPr/>
          <p:nvPr/>
        </p:nvCxnSpPr>
        <p:spPr>
          <a:xfrm>
            <a:off x="9152923" y="5625700"/>
            <a:ext cx="1914600" cy="0"/>
          </a:xfrm>
          <a:prstGeom prst="straightConnector1">
            <a:avLst/>
          </a:prstGeom>
          <a:noFill/>
          <a:ln w="28575" cap="flat" cmpd="sng">
            <a:solidFill>
              <a:srgbClr val="434343"/>
            </a:solidFill>
            <a:prstDash val="solid"/>
            <a:round/>
            <a:headEnd type="none" w="med" len="med"/>
            <a:tailEnd type="none" w="med" len="med"/>
          </a:ln>
        </p:spPr>
      </p:cxnSp>
      <p:cxnSp>
        <p:nvCxnSpPr>
          <p:cNvPr id="709" name="Google Shape;709;p72"/>
          <p:cNvCxnSpPr/>
          <p:nvPr/>
        </p:nvCxnSpPr>
        <p:spPr>
          <a:xfrm>
            <a:off x="10066473" y="5394525"/>
            <a:ext cx="2100" cy="839400"/>
          </a:xfrm>
          <a:prstGeom prst="straightConnector1">
            <a:avLst/>
          </a:prstGeom>
          <a:noFill/>
          <a:ln w="28575" cap="flat" cmpd="sng">
            <a:solidFill>
              <a:srgbClr val="434343"/>
            </a:solidFill>
            <a:prstDash val="solid"/>
            <a:round/>
            <a:headEnd type="none" w="sm" len="sm"/>
            <a:tailEnd type="triangle" w="sm" len="sm"/>
          </a:ln>
        </p:spPr>
      </p:cxnSp>
      <p:cxnSp>
        <p:nvCxnSpPr>
          <p:cNvPr id="710" name="Google Shape;710;p72"/>
          <p:cNvCxnSpPr/>
          <p:nvPr/>
        </p:nvCxnSpPr>
        <p:spPr>
          <a:xfrm rot="87013">
            <a:off x="9155351" y="5623223"/>
            <a:ext cx="23708" cy="620176"/>
          </a:xfrm>
          <a:prstGeom prst="straightConnector1">
            <a:avLst/>
          </a:prstGeom>
          <a:noFill/>
          <a:ln w="28575" cap="flat" cmpd="sng">
            <a:solidFill>
              <a:srgbClr val="434343"/>
            </a:solidFill>
            <a:prstDash val="solid"/>
            <a:round/>
            <a:headEnd type="none" w="sm" len="sm"/>
            <a:tailEnd type="triangle" w="sm" len="sm"/>
          </a:ln>
        </p:spPr>
      </p:cxnSp>
      <p:cxnSp>
        <p:nvCxnSpPr>
          <p:cNvPr id="711" name="Google Shape;711;p72"/>
          <p:cNvCxnSpPr/>
          <p:nvPr/>
        </p:nvCxnSpPr>
        <p:spPr>
          <a:xfrm rot="114549">
            <a:off x="11051754" y="5627883"/>
            <a:ext cx="9005" cy="606691"/>
          </a:xfrm>
          <a:prstGeom prst="straightConnector1">
            <a:avLst/>
          </a:prstGeom>
          <a:noFill/>
          <a:ln w="28575" cap="flat" cmpd="sng">
            <a:solidFill>
              <a:srgbClr val="434343"/>
            </a:solidFill>
            <a:prstDash val="solid"/>
            <a:round/>
            <a:headEnd type="none" w="sm" len="sm"/>
            <a:tailEnd type="triangle" w="sm" len="sm"/>
          </a:ln>
        </p:spPr>
      </p:cxnSp>
      <p:cxnSp>
        <p:nvCxnSpPr>
          <p:cNvPr id="712" name="Google Shape;712;p72"/>
          <p:cNvCxnSpPr/>
          <p:nvPr/>
        </p:nvCxnSpPr>
        <p:spPr>
          <a:xfrm>
            <a:off x="12708820" y="5394525"/>
            <a:ext cx="4200" cy="876300"/>
          </a:xfrm>
          <a:prstGeom prst="straightConnector1">
            <a:avLst/>
          </a:prstGeom>
          <a:noFill/>
          <a:ln w="28575" cap="flat" cmpd="sng">
            <a:solidFill>
              <a:srgbClr val="434343"/>
            </a:solidFill>
            <a:prstDash val="solid"/>
            <a:round/>
            <a:headEnd type="none" w="sm" len="sm"/>
            <a:tailEnd type="triangle" w="sm" len="sm"/>
          </a:ln>
        </p:spPr>
      </p:cxnSp>
      <p:cxnSp>
        <p:nvCxnSpPr>
          <p:cNvPr id="713" name="Google Shape;713;p72"/>
          <p:cNvCxnSpPr/>
          <p:nvPr/>
        </p:nvCxnSpPr>
        <p:spPr>
          <a:xfrm>
            <a:off x="14229800" y="5625525"/>
            <a:ext cx="1334100" cy="300"/>
          </a:xfrm>
          <a:prstGeom prst="straightConnector1">
            <a:avLst/>
          </a:prstGeom>
          <a:noFill/>
          <a:ln w="28575" cap="flat" cmpd="sng">
            <a:solidFill>
              <a:srgbClr val="434343"/>
            </a:solidFill>
            <a:prstDash val="solid"/>
            <a:round/>
            <a:headEnd type="none" w="med" len="med"/>
            <a:tailEnd type="none" w="med" len="med"/>
          </a:ln>
        </p:spPr>
      </p:cxnSp>
      <p:cxnSp>
        <p:nvCxnSpPr>
          <p:cNvPr id="714" name="Google Shape;714;p72"/>
          <p:cNvCxnSpPr/>
          <p:nvPr/>
        </p:nvCxnSpPr>
        <p:spPr>
          <a:xfrm rot="68746">
            <a:off x="14229150" y="5623205"/>
            <a:ext cx="15003" cy="620194"/>
          </a:xfrm>
          <a:prstGeom prst="straightConnector1">
            <a:avLst/>
          </a:prstGeom>
          <a:noFill/>
          <a:ln w="28575" cap="flat" cmpd="sng">
            <a:solidFill>
              <a:srgbClr val="434343"/>
            </a:solidFill>
            <a:prstDash val="solid"/>
            <a:round/>
            <a:headEnd type="none" w="sm" len="sm"/>
            <a:tailEnd type="triangle" w="sm" len="sm"/>
          </a:ln>
        </p:spPr>
      </p:cxnSp>
      <p:cxnSp>
        <p:nvCxnSpPr>
          <p:cNvPr id="715" name="Google Shape;715;p72"/>
          <p:cNvCxnSpPr/>
          <p:nvPr/>
        </p:nvCxnSpPr>
        <p:spPr>
          <a:xfrm>
            <a:off x="15553455" y="5627934"/>
            <a:ext cx="300" cy="606600"/>
          </a:xfrm>
          <a:prstGeom prst="straightConnector1">
            <a:avLst/>
          </a:prstGeom>
          <a:noFill/>
          <a:ln w="28575" cap="flat" cmpd="sng">
            <a:solidFill>
              <a:srgbClr val="434343"/>
            </a:solidFill>
            <a:prstDash val="solid"/>
            <a:round/>
            <a:headEnd type="none" w="sm" len="sm"/>
            <a:tailEnd type="triangle" w="sm" len="sm"/>
          </a:ln>
        </p:spPr>
      </p:cxnSp>
      <p:sp>
        <p:nvSpPr>
          <p:cNvPr id="716" name="Google Shape;716;p72"/>
          <p:cNvSpPr/>
          <p:nvPr/>
        </p:nvSpPr>
        <p:spPr>
          <a:xfrm>
            <a:off x="9724570" y="7969994"/>
            <a:ext cx="7290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717" name="Google Shape;717;p72" descr="list-icon.png"/>
          <p:cNvPicPr preferRelativeResize="0"/>
          <p:nvPr/>
        </p:nvPicPr>
        <p:blipFill rotWithShape="1">
          <a:blip r:embed="rId8">
            <a:alphaModFix/>
          </a:blip>
          <a:srcRect l="-10012" t="-43514" r="-16250" b="-25604"/>
          <a:stretch/>
        </p:blipFill>
        <p:spPr>
          <a:xfrm>
            <a:off x="9802923" y="8018410"/>
            <a:ext cx="614724" cy="542281"/>
          </a:xfrm>
          <a:prstGeom prst="rect">
            <a:avLst/>
          </a:prstGeom>
          <a:noFill/>
          <a:ln>
            <a:noFill/>
          </a:ln>
        </p:spPr>
      </p:pic>
      <p:sp>
        <p:nvSpPr>
          <p:cNvPr id="718" name="Google Shape;718;p72"/>
          <p:cNvSpPr/>
          <p:nvPr/>
        </p:nvSpPr>
        <p:spPr>
          <a:xfrm>
            <a:off x="10732408" y="7991772"/>
            <a:ext cx="720000" cy="6849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719" name="Google Shape;719;p72" descr="bucket-icon.png"/>
          <p:cNvPicPr preferRelativeResize="0"/>
          <p:nvPr/>
        </p:nvPicPr>
        <p:blipFill rotWithShape="1">
          <a:blip r:embed="rId9">
            <a:alphaModFix/>
          </a:blip>
          <a:srcRect l="-21559" t="-6778" r="-14033" b="-10909"/>
          <a:stretch/>
        </p:blipFill>
        <p:spPr>
          <a:xfrm>
            <a:off x="10899968" y="8073102"/>
            <a:ext cx="384879" cy="522478"/>
          </a:xfrm>
          <a:prstGeom prst="rect">
            <a:avLst/>
          </a:prstGeom>
          <a:noFill/>
          <a:ln>
            <a:noFill/>
          </a:ln>
        </p:spPr>
      </p:pic>
      <p:pic>
        <p:nvPicPr>
          <p:cNvPr id="720" name="Google Shape;720;p72"/>
          <p:cNvPicPr preferRelativeResize="0"/>
          <p:nvPr/>
        </p:nvPicPr>
        <p:blipFill>
          <a:blip r:embed="rId5">
            <a:alphaModFix/>
          </a:blip>
          <a:stretch>
            <a:fillRect/>
          </a:stretch>
        </p:blipFill>
        <p:spPr>
          <a:xfrm>
            <a:off x="8855690" y="6312542"/>
            <a:ext cx="594360" cy="594360"/>
          </a:xfrm>
          <a:prstGeom prst="rect">
            <a:avLst/>
          </a:prstGeom>
          <a:noFill/>
          <a:ln>
            <a:noFill/>
          </a:ln>
        </p:spPr>
      </p:pic>
      <p:sp>
        <p:nvSpPr>
          <p:cNvPr id="721" name="Google Shape;721;p72"/>
          <p:cNvSpPr/>
          <p:nvPr/>
        </p:nvSpPr>
        <p:spPr>
          <a:xfrm>
            <a:off x="8824967" y="7982844"/>
            <a:ext cx="720000" cy="7017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722" name="Google Shape;722;p72" descr="chip-only.png"/>
          <p:cNvPicPr preferRelativeResize="0"/>
          <p:nvPr/>
        </p:nvPicPr>
        <p:blipFill>
          <a:blip r:embed="rId10">
            <a:alphaModFix/>
          </a:blip>
          <a:stretch>
            <a:fillRect/>
          </a:stretch>
        </p:blipFill>
        <p:spPr>
          <a:xfrm>
            <a:off x="8992512" y="8146205"/>
            <a:ext cx="384910" cy="375507"/>
          </a:xfrm>
          <a:prstGeom prst="rect">
            <a:avLst/>
          </a:prstGeom>
          <a:noFill/>
          <a:ln>
            <a:noFill/>
          </a:ln>
        </p:spPr>
      </p:pic>
      <p:sp>
        <p:nvSpPr>
          <p:cNvPr id="723" name="Google Shape;723;p72"/>
          <p:cNvSpPr/>
          <p:nvPr/>
        </p:nvSpPr>
        <p:spPr>
          <a:xfrm>
            <a:off x="13887796" y="7959450"/>
            <a:ext cx="7197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724" name="Google Shape;724;p72" descr="talk-bubble-icon.png"/>
          <p:cNvPicPr preferRelativeResize="0"/>
          <p:nvPr/>
        </p:nvPicPr>
        <p:blipFill>
          <a:blip r:embed="rId11">
            <a:alphaModFix/>
          </a:blip>
          <a:stretch>
            <a:fillRect/>
          </a:stretch>
        </p:blipFill>
        <p:spPr>
          <a:xfrm>
            <a:off x="14015989" y="8117139"/>
            <a:ext cx="460885" cy="395575"/>
          </a:xfrm>
          <a:prstGeom prst="rect">
            <a:avLst/>
          </a:prstGeom>
          <a:noFill/>
          <a:ln>
            <a:noFill/>
          </a:ln>
        </p:spPr>
      </p:pic>
      <p:sp>
        <p:nvSpPr>
          <p:cNvPr id="725" name="Google Shape;725;p72"/>
          <p:cNvSpPr/>
          <p:nvPr/>
        </p:nvSpPr>
        <p:spPr>
          <a:xfrm>
            <a:off x="12337786" y="7991772"/>
            <a:ext cx="720000" cy="6849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726" name="Google Shape;726;p72" descr="bucket-icon.png"/>
          <p:cNvPicPr preferRelativeResize="0"/>
          <p:nvPr/>
        </p:nvPicPr>
        <p:blipFill rotWithShape="1">
          <a:blip r:embed="rId9">
            <a:alphaModFix/>
          </a:blip>
          <a:srcRect l="-21559" t="-6778" r="-14033" b="-10909"/>
          <a:stretch/>
        </p:blipFill>
        <p:spPr>
          <a:xfrm>
            <a:off x="12493019" y="8073102"/>
            <a:ext cx="384879" cy="522478"/>
          </a:xfrm>
          <a:prstGeom prst="rect">
            <a:avLst/>
          </a:prstGeom>
          <a:noFill/>
          <a:ln>
            <a:noFill/>
          </a:ln>
        </p:spPr>
      </p:pic>
      <p:sp>
        <p:nvSpPr>
          <p:cNvPr id="727" name="Google Shape;727;p72"/>
          <p:cNvSpPr/>
          <p:nvPr/>
        </p:nvSpPr>
        <p:spPr>
          <a:xfrm>
            <a:off x="15194291" y="7959450"/>
            <a:ext cx="719700" cy="7104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728" name="Google Shape;728;p72"/>
          <p:cNvSpPr txBox="1"/>
          <p:nvPr/>
        </p:nvSpPr>
        <p:spPr>
          <a:xfrm>
            <a:off x="9345723" y="6803675"/>
            <a:ext cx="1443600" cy="8517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App</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Engine</a:t>
            </a:r>
            <a:endParaRPr sz="1800">
              <a:solidFill>
                <a:srgbClr val="434343"/>
              </a:solidFill>
              <a:latin typeface="Roboto"/>
              <a:ea typeface="Roboto"/>
              <a:cs typeface="Roboto"/>
              <a:sym typeface="Roboto"/>
            </a:endParaRPr>
          </a:p>
        </p:txBody>
      </p:sp>
      <p:sp>
        <p:nvSpPr>
          <p:cNvPr id="729" name="Google Shape;729;p72"/>
          <p:cNvSpPr txBox="1"/>
          <p:nvPr/>
        </p:nvSpPr>
        <p:spPr>
          <a:xfrm>
            <a:off x="10424715" y="6803675"/>
            <a:ext cx="12225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Cloud</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Storage</a:t>
            </a:r>
            <a:endParaRPr sz="1800">
              <a:solidFill>
                <a:srgbClr val="434343"/>
              </a:solidFill>
              <a:latin typeface="Roboto"/>
              <a:ea typeface="Roboto"/>
              <a:cs typeface="Roboto"/>
              <a:sym typeface="Roboto"/>
            </a:endParaRPr>
          </a:p>
        </p:txBody>
      </p:sp>
      <p:sp>
        <p:nvSpPr>
          <p:cNvPr id="730" name="Google Shape;730;p72"/>
          <p:cNvSpPr txBox="1"/>
          <p:nvPr/>
        </p:nvSpPr>
        <p:spPr>
          <a:xfrm>
            <a:off x="8431070" y="6803675"/>
            <a:ext cx="14436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Compute</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Engine</a:t>
            </a:r>
            <a:endParaRPr sz="1800">
              <a:solidFill>
                <a:srgbClr val="434343"/>
              </a:solidFill>
              <a:latin typeface="Roboto"/>
              <a:ea typeface="Roboto"/>
              <a:cs typeface="Roboto"/>
              <a:sym typeface="Roboto"/>
            </a:endParaRPr>
          </a:p>
        </p:txBody>
      </p:sp>
      <p:sp>
        <p:nvSpPr>
          <p:cNvPr id="731" name="Google Shape;731;p72"/>
          <p:cNvSpPr txBox="1"/>
          <p:nvPr/>
        </p:nvSpPr>
        <p:spPr>
          <a:xfrm>
            <a:off x="13531621" y="6894425"/>
            <a:ext cx="1443600" cy="5943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Pub/Sub</a:t>
            </a:r>
            <a:endParaRPr sz="1800">
              <a:solidFill>
                <a:srgbClr val="434343"/>
              </a:solidFill>
              <a:latin typeface="Roboto"/>
              <a:ea typeface="Roboto"/>
              <a:cs typeface="Roboto"/>
              <a:sym typeface="Roboto"/>
            </a:endParaRPr>
          </a:p>
        </p:txBody>
      </p:sp>
      <p:sp>
        <p:nvSpPr>
          <p:cNvPr id="732" name="Google Shape;732;p72"/>
          <p:cNvSpPr txBox="1"/>
          <p:nvPr/>
        </p:nvSpPr>
        <p:spPr>
          <a:xfrm>
            <a:off x="11862220" y="6803675"/>
            <a:ext cx="1697400" cy="7959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Cloud</a:t>
            </a:r>
            <a:endParaRPr sz="1800">
              <a:solidFill>
                <a:srgbClr val="434343"/>
              </a:solidFill>
              <a:latin typeface="Roboto"/>
              <a:ea typeface="Roboto"/>
              <a:cs typeface="Roboto"/>
              <a:sym typeface="Roboto"/>
            </a:endParaRPr>
          </a:p>
          <a:p>
            <a:pPr marL="0" lvl="0" indent="0" algn="ctr" rtl="0">
              <a:spcBef>
                <a:spcPts val="0"/>
              </a:spcBef>
              <a:spcAft>
                <a:spcPts val="0"/>
              </a:spcAft>
              <a:buNone/>
            </a:pPr>
            <a:r>
              <a:rPr lang="en" sz="1800">
                <a:solidFill>
                  <a:srgbClr val="434343"/>
                </a:solidFill>
                <a:latin typeface="Roboto"/>
                <a:ea typeface="Roboto"/>
                <a:cs typeface="Roboto"/>
                <a:sym typeface="Roboto"/>
              </a:rPr>
              <a:t>Storage</a:t>
            </a:r>
            <a:endParaRPr sz="1800">
              <a:solidFill>
                <a:srgbClr val="434343"/>
              </a:solidFill>
              <a:latin typeface="Roboto"/>
              <a:ea typeface="Roboto"/>
              <a:cs typeface="Roboto"/>
              <a:sym typeface="Roboto"/>
            </a:endParaRPr>
          </a:p>
        </p:txBody>
      </p:sp>
      <p:sp>
        <p:nvSpPr>
          <p:cNvPr id="733" name="Google Shape;733;p72"/>
          <p:cNvSpPr txBox="1"/>
          <p:nvPr/>
        </p:nvSpPr>
        <p:spPr>
          <a:xfrm>
            <a:off x="14918996" y="6895625"/>
            <a:ext cx="1299900" cy="593100"/>
          </a:xfrm>
          <a:prstGeom prst="rect">
            <a:avLst/>
          </a:prstGeom>
          <a:noFill/>
          <a:ln>
            <a:noFill/>
          </a:ln>
        </p:spPr>
        <p:txBody>
          <a:bodyPr spcFirstLastPara="1" wrap="square" lIns="182850" tIns="182850" rIns="182850" bIns="182850" anchor="t" anchorCtr="0">
            <a:noAutofit/>
          </a:bodyPr>
          <a:lstStyle/>
          <a:p>
            <a:pPr marL="0" lvl="0" indent="0" algn="ctr" rtl="0">
              <a:spcBef>
                <a:spcPts val="0"/>
              </a:spcBef>
              <a:spcAft>
                <a:spcPts val="0"/>
              </a:spcAft>
              <a:buNone/>
            </a:pPr>
            <a:r>
              <a:rPr lang="en" sz="1800">
                <a:solidFill>
                  <a:srgbClr val="434343"/>
                </a:solidFill>
                <a:latin typeface="Roboto"/>
                <a:ea typeface="Roboto"/>
                <a:cs typeface="Roboto"/>
                <a:sym typeface="Roboto"/>
              </a:rPr>
              <a:t>BigQuery</a:t>
            </a:r>
            <a:endParaRPr sz="1800">
              <a:solidFill>
                <a:srgbClr val="434343"/>
              </a:solidFill>
              <a:latin typeface="Roboto"/>
              <a:ea typeface="Roboto"/>
              <a:cs typeface="Roboto"/>
              <a:sym typeface="Roboto"/>
            </a:endParaRPr>
          </a:p>
        </p:txBody>
      </p:sp>
      <p:sp>
        <p:nvSpPr>
          <p:cNvPr id="734" name="Google Shape;734;p72"/>
          <p:cNvSpPr txBox="1"/>
          <p:nvPr/>
        </p:nvSpPr>
        <p:spPr>
          <a:xfrm>
            <a:off x="8880245" y="8735850"/>
            <a:ext cx="460800" cy="3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735" name="Google Shape;735;p72"/>
          <p:cNvSpPr txBox="1"/>
          <p:nvPr/>
        </p:nvSpPr>
        <p:spPr>
          <a:xfrm>
            <a:off x="8402445" y="8637925"/>
            <a:ext cx="1443600" cy="3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instance_a</a:t>
            </a:r>
            <a:endParaRPr>
              <a:solidFill>
                <a:srgbClr val="434343"/>
              </a:solidFill>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736" name="Google Shape;736;p72"/>
          <p:cNvSpPr txBox="1"/>
          <p:nvPr/>
        </p:nvSpPr>
        <p:spPr>
          <a:xfrm>
            <a:off x="9473739" y="8637925"/>
            <a:ext cx="1222500" cy="33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queue_a</a:t>
            </a:r>
            <a:endParaRPr>
              <a:latin typeface="Roboto"/>
              <a:ea typeface="Roboto"/>
              <a:cs typeface="Roboto"/>
              <a:sym typeface="Roboto"/>
            </a:endParaRPr>
          </a:p>
        </p:txBody>
      </p:sp>
      <p:sp>
        <p:nvSpPr>
          <p:cNvPr id="737" name="Google Shape;737;p72"/>
          <p:cNvSpPr txBox="1"/>
          <p:nvPr/>
        </p:nvSpPr>
        <p:spPr>
          <a:xfrm>
            <a:off x="10481095" y="8619175"/>
            <a:ext cx="1222500" cy="37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bucket_a</a:t>
            </a:r>
            <a:endParaRPr>
              <a:latin typeface="Roboto"/>
              <a:ea typeface="Roboto"/>
              <a:cs typeface="Roboto"/>
              <a:sym typeface="Roboto"/>
            </a:endParaRPr>
          </a:p>
        </p:txBody>
      </p:sp>
      <p:sp>
        <p:nvSpPr>
          <p:cNvPr id="738" name="Google Shape;738;p72"/>
          <p:cNvSpPr txBox="1"/>
          <p:nvPr/>
        </p:nvSpPr>
        <p:spPr>
          <a:xfrm>
            <a:off x="12219495" y="8690575"/>
            <a:ext cx="1000500" cy="2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434343"/>
                </a:solidFill>
                <a:latin typeface="Roboto"/>
                <a:ea typeface="Roboto"/>
                <a:cs typeface="Roboto"/>
                <a:sym typeface="Roboto"/>
              </a:rPr>
              <a:t>bucket_b</a:t>
            </a:r>
            <a:endParaRPr>
              <a:latin typeface="Roboto"/>
              <a:ea typeface="Roboto"/>
              <a:cs typeface="Roboto"/>
              <a:sym typeface="Roboto"/>
            </a:endParaRPr>
          </a:p>
        </p:txBody>
      </p:sp>
      <p:sp>
        <p:nvSpPr>
          <p:cNvPr id="739" name="Google Shape;739;p72"/>
          <p:cNvSpPr txBox="1"/>
          <p:nvPr/>
        </p:nvSpPr>
        <p:spPr>
          <a:xfrm>
            <a:off x="13747396" y="8690575"/>
            <a:ext cx="10005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topic_a</a:t>
            </a:r>
            <a:endParaRPr>
              <a:latin typeface="Roboto"/>
              <a:ea typeface="Roboto"/>
              <a:cs typeface="Roboto"/>
              <a:sym typeface="Roboto"/>
            </a:endParaRPr>
          </a:p>
        </p:txBody>
      </p:sp>
      <p:sp>
        <p:nvSpPr>
          <p:cNvPr id="740" name="Google Shape;740;p72"/>
          <p:cNvSpPr txBox="1"/>
          <p:nvPr/>
        </p:nvSpPr>
        <p:spPr>
          <a:xfrm>
            <a:off x="14966596" y="8690575"/>
            <a:ext cx="11133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34343"/>
                </a:solidFill>
                <a:latin typeface="Roboto"/>
                <a:ea typeface="Roboto"/>
                <a:cs typeface="Roboto"/>
                <a:sym typeface="Roboto"/>
              </a:rPr>
              <a:t>dataset_a</a:t>
            </a:r>
            <a:endParaRPr>
              <a:latin typeface="Roboto"/>
              <a:ea typeface="Roboto"/>
              <a:cs typeface="Roboto"/>
              <a:sym typeface="Roboto"/>
            </a:endParaRPr>
          </a:p>
        </p:txBody>
      </p:sp>
      <p:cxnSp>
        <p:nvCxnSpPr>
          <p:cNvPr id="741" name="Google Shape;741;p72"/>
          <p:cNvCxnSpPr/>
          <p:nvPr/>
        </p:nvCxnSpPr>
        <p:spPr>
          <a:xfrm>
            <a:off x="16366618" y="2476297"/>
            <a:ext cx="1800" cy="6630000"/>
          </a:xfrm>
          <a:prstGeom prst="straightConnector1">
            <a:avLst/>
          </a:prstGeom>
          <a:noFill/>
          <a:ln w="28575" cap="flat" cmpd="sng">
            <a:solidFill>
              <a:srgbClr val="434343"/>
            </a:solidFill>
            <a:prstDash val="solid"/>
            <a:round/>
            <a:headEnd type="none" w="sm" len="sm"/>
            <a:tailEnd type="triangle" w="sm" len="sm"/>
          </a:ln>
        </p:spPr>
      </p:cxnSp>
      <p:sp>
        <p:nvSpPr>
          <p:cNvPr id="742" name="Google Shape;742;p72"/>
          <p:cNvSpPr txBox="1"/>
          <p:nvPr/>
        </p:nvSpPr>
        <p:spPr>
          <a:xfrm rot="-5400000">
            <a:off x="14847918" y="5554200"/>
            <a:ext cx="3000000" cy="375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434343"/>
                </a:solidFill>
                <a:latin typeface="Roboto"/>
                <a:ea typeface="Roboto"/>
                <a:cs typeface="Roboto"/>
                <a:sym typeface="Roboto"/>
              </a:rPr>
              <a:t>Policy Inheritance</a:t>
            </a:r>
            <a:endParaRPr>
              <a:latin typeface="Roboto"/>
              <a:ea typeface="Roboto"/>
              <a:cs typeface="Roboto"/>
              <a:sym typeface="Roboto"/>
            </a:endParaRPr>
          </a:p>
        </p:txBody>
      </p:sp>
      <p:cxnSp>
        <p:nvCxnSpPr>
          <p:cNvPr id="743" name="Google Shape;743;p72"/>
          <p:cNvCxnSpPr/>
          <p:nvPr/>
        </p:nvCxnSpPr>
        <p:spPr>
          <a:xfrm rot="92889">
            <a:off x="10081150"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744" name="Google Shape;744;p72"/>
          <p:cNvCxnSpPr/>
          <p:nvPr/>
        </p:nvCxnSpPr>
        <p:spPr>
          <a:xfrm rot="92889">
            <a:off x="11054850"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745" name="Google Shape;745;p72"/>
          <p:cNvCxnSpPr/>
          <p:nvPr/>
        </p:nvCxnSpPr>
        <p:spPr>
          <a:xfrm rot="92889">
            <a:off x="12692234" y="7593864"/>
            <a:ext cx="11104" cy="303048"/>
          </a:xfrm>
          <a:prstGeom prst="straightConnector1">
            <a:avLst/>
          </a:prstGeom>
          <a:noFill/>
          <a:ln w="28575" cap="flat" cmpd="sng">
            <a:solidFill>
              <a:srgbClr val="434343"/>
            </a:solidFill>
            <a:prstDash val="solid"/>
            <a:round/>
            <a:headEnd type="none" w="sm" len="sm"/>
            <a:tailEnd type="triangle" w="sm" len="sm"/>
          </a:ln>
        </p:spPr>
      </p:cxnSp>
      <p:cxnSp>
        <p:nvCxnSpPr>
          <p:cNvPr id="746" name="Google Shape;746;p72"/>
          <p:cNvCxnSpPr/>
          <p:nvPr/>
        </p:nvCxnSpPr>
        <p:spPr>
          <a:xfrm>
            <a:off x="14247871" y="7593812"/>
            <a:ext cx="11100" cy="303000"/>
          </a:xfrm>
          <a:prstGeom prst="straightConnector1">
            <a:avLst/>
          </a:prstGeom>
          <a:noFill/>
          <a:ln w="28575" cap="flat" cmpd="sng">
            <a:solidFill>
              <a:srgbClr val="434343"/>
            </a:solidFill>
            <a:prstDash val="solid"/>
            <a:round/>
            <a:headEnd type="none" w="sm" len="sm"/>
            <a:tailEnd type="triangle" w="sm" len="sm"/>
          </a:ln>
        </p:spPr>
      </p:cxnSp>
      <p:cxnSp>
        <p:nvCxnSpPr>
          <p:cNvPr id="747" name="Google Shape;747;p72"/>
          <p:cNvCxnSpPr/>
          <p:nvPr/>
        </p:nvCxnSpPr>
        <p:spPr>
          <a:xfrm>
            <a:off x="15548055" y="7593812"/>
            <a:ext cx="11100" cy="303000"/>
          </a:xfrm>
          <a:prstGeom prst="straightConnector1">
            <a:avLst/>
          </a:prstGeom>
          <a:noFill/>
          <a:ln w="28575" cap="flat" cmpd="sng">
            <a:solidFill>
              <a:srgbClr val="434343"/>
            </a:solidFill>
            <a:prstDash val="solid"/>
            <a:round/>
            <a:headEnd type="none" w="sm" len="sm"/>
            <a:tailEnd type="triangle" w="sm" len="sm"/>
          </a:ln>
        </p:spPr>
      </p:cxnSp>
      <p:cxnSp>
        <p:nvCxnSpPr>
          <p:cNvPr id="748" name="Google Shape;748;p72"/>
          <p:cNvCxnSpPr/>
          <p:nvPr/>
        </p:nvCxnSpPr>
        <p:spPr>
          <a:xfrm>
            <a:off x="9161655" y="7593812"/>
            <a:ext cx="11100" cy="303000"/>
          </a:xfrm>
          <a:prstGeom prst="straightConnector1">
            <a:avLst/>
          </a:prstGeom>
          <a:noFill/>
          <a:ln w="28575" cap="flat" cmpd="sng">
            <a:solidFill>
              <a:srgbClr val="434343"/>
            </a:solidFill>
            <a:prstDash val="solid"/>
            <a:round/>
            <a:headEnd type="none" w="sm" len="sm"/>
            <a:tailEnd type="triangle" w="sm" len="sm"/>
          </a:ln>
        </p:spPr>
      </p:cxnSp>
      <p:pic>
        <p:nvPicPr>
          <p:cNvPr id="749" name="Google Shape;749;p72" descr="ic_content_paste_blue_24dp_2x.png"/>
          <p:cNvPicPr preferRelativeResize="0"/>
          <p:nvPr/>
        </p:nvPicPr>
        <p:blipFill>
          <a:blip r:embed="rId12">
            <a:alphaModFix/>
          </a:blip>
          <a:stretch>
            <a:fillRect/>
          </a:stretch>
        </p:blipFill>
        <p:spPr>
          <a:xfrm>
            <a:off x="15354169" y="8088847"/>
            <a:ext cx="409650" cy="409650"/>
          </a:xfrm>
          <a:prstGeom prst="rect">
            <a:avLst/>
          </a:prstGeom>
          <a:noFill/>
          <a:ln>
            <a:noFill/>
          </a:ln>
        </p:spPr>
      </p:pic>
      <p:cxnSp>
        <p:nvCxnSpPr>
          <p:cNvPr id="750" name="Google Shape;750;p72"/>
          <p:cNvCxnSpPr>
            <a:stCxn id="700" idx="0"/>
            <a:endCxn id="701" idx="0"/>
          </p:cNvCxnSpPr>
          <p:nvPr/>
        </p:nvCxnSpPr>
        <p:spPr>
          <a:xfrm rot="-5400000" flipH="1">
            <a:off x="12524857" y="1887897"/>
            <a:ext cx="600" cy="4865700"/>
          </a:xfrm>
          <a:prstGeom prst="bentConnector3">
            <a:avLst>
              <a:gd name="adj1" fmla="val -76670396"/>
            </a:avLst>
          </a:prstGeom>
          <a:noFill/>
          <a:ln w="28575" cap="flat" cmpd="sng">
            <a:solidFill>
              <a:srgbClr val="666666"/>
            </a:solidFill>
            <a:prstDash val="solid"/>
            <a:round/>
            <a:headEnd type="triangle" w="med" len="med"/>
            <a:tailEnd type="triangle" w="med" len="med"/>
          </a:ln>
        </p:spPr>
      </p:cxnSp>
      <p:cxnSp>
        <p:nvCxnSpPr>
          <p:cNvPr id="751" name="Google Shape;751;p72"/>
          <p:cNvCxnSpPr>
            <a:stCxn id="706" idx="2"/>
          </p:cNvCxnSpPr>
          <p:nvPr/>
        </p:nvCxnSpPr>
        <p:spPr>
          <a:xfrm flipH="1">
            <a:off x="14955825" y="5394525"/>
            <a:ext cx="2100" cy="225600"/>
          </a:xfrm>
          <a:prstGeom prst="straightConnector1">
            <a:avLst/>
          </a:prstGeom>
          <a:noFill/>
          <a:ln w="28575" cap="flat" cmpd="sng">
            <a:solidFill>
              <a:srgbClr val="666666"/>
            </a:solidFill>
            <a:prstDash val="solid"/>
            <a:round/>
            <a:headEnd type="none" w="med" len="med"/>
            <a:tailEnd type="none" w="med" len="med"/>
          </a:ln>
        </p:spPr>
      </p:cxnSp>
      <p:pic>
        <p:nvPicPr>
          <p:cNvPr id="752" name="Google Shape;752;p72"/>
          <p:cNvPicPr preferRelativeResize="0"/>
          <p:nvPr/>
        </p:nvPicPr>
        <p:blipFill>
          <a:blip r:embed="rId3">
            <a:alphaModFix/>
          </a:blip>
          <a:stretch>
            <a:fillRect/>
          </a:stretch>
        </p:blipFill>
        <p:spPr>
          <a:xfrm>
            <a:off x="9765771" y="6288185"/>
            <a:ext cx="603505" cy="643078"/>
          </a:xfrm>
          <a:prstGeom prst="rect">
            <a:avLst/>
          </a:prstGeom>
          <a:noFill/>
          <a:ln>
            <a:noFill/>
          </a:ln>
        </p:spPr>
      </p:pic>
      <p:pic>
        <p:nvPicPr>
          <p:cNvPr id="753" name="Google Shape;753;p72"/>
          <p:cNvPicPr preferRelativeResize="0"/>
          <p:nvPr/>
        </p:nvPicPr>
        <p:blipFill>
          <a:blip r:embed="rId4">
            <a:alphaModFix/>
          </a:blip>
          <a:stretch>
            <a:fillRect/>
          </a:stretch>
        </p:blipFill>
        <p:spPr>
          <a:xfrm>
            <a:off x="10734225" y="6307970"/>
            <a:ext cx="603505" cy="603505"/>
          </a:xfrm>
          <a:prstGeom prst="rect">
            <a:avLst/>
          </a:prstGeom>
          <a:noFill/>
          <a:ln>
            <a:noFill/>
          </a:ln>
        </p:spPr>
      </p:pic>
      <p:pic>
        <p:nvPicPr>
          <p:cNvPr id="754" name="Google Shape;754;p72"/>
          <p:cNvPicPr preferRelativeResize="0"/>
          <p:nvPr/>
        </p:nvPicPr>
        <p:blipFill>
          <a:blip r:embed="rId13">
            <a:alphaModFix/>
          </a:blip>
          <a:stretch>
            <a:fillRect/>
          </a:stretch>
        </p:blipFill>
        <p:spPr>
          <a:xfrm>
            <a:off x="13951669" y="6307970"/>
            <a:ext cx="603505" cy="603505"/>
          </a:xfrm>
          <a:prstGeom prst="rect">
            <a:avLst/>
          </a:prstGeom>
          <a:noFill/>
          <a:ln>
            <a:noFill/>
          </a:ln>
        </p:spPr>
      </p:pic>
      <p:pic>
        <p:nvPicPr>
          <p:cNvPr id="755" name="Google Shape;755;p72"/>
          <p:cNvPicPr preferRelativeResize="0"/>
          <p:nvPr/>
        </p:nvPicPr>
        <p:blipFill>
          <a:blip r:embed="rId14">
            <a:alphaModFix/>
          </a:blip>
          <a:stretch>
            <a:fillRect/>
          </a:stretch>
        </p:blipFill>
        <p:spPr>
          <a:xfrm>
            <a:off x="15267194" y="6307970"/>
            <a:ext cx="603505" cy="603505"/>
          </a:xfrm>
          <a:prstGeom prst="rect">
            <a:avLst/>
          </a:prstGeom>
          <a:noFill/>
          <a:ln>
            <a:noFill/>
          </a:ln>
        </p:spPr>
      </p:pic>
      <p:pic>
        <p:nvPicPr>
          <p:cNvPr id="756" name="Google Shape;756;p72"/>
          <p:cNvPicPr preferRelativeResize="0"/>
          <p:nvPr/>
        </p:nvPicPr>
        <p:blipFill>
          <a:blip r:embed="rId4">
            <a:alphaModFix/>
          </a:blip>
          <a:stretch>
            <a:fillRect/>
          </a:stretch>
        </p:blipFill>
        <p:spPr>
          <a:xfrm>
            <a:off x="12409168" y="6307970"/>
            <a:ext cx="603505" cy="6035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73"/>
          <p:cNvSpPr txBox="1"/>
          <p:nvPr/>
        </p:nvSpPr>
        <p:spPr>
          <a:xfrm>
            <a:off x="1746504" y="2889504"/>
            <a:ext cx="13323300" cy="6132300"/>
          </a:xfrm>
          <a:prstGeom prst="rect">
            <a:avLst/>
          </a:prstGeom>
          <a:noFill/>
          <a:ln>
            <a:noFill/>
          </a:ln>
        </p:spPr>
        <p:txBody>
          <a:bodyPr spcFirstLastPara="1" wrap="square" lIns="91425" tIns="91425" rIns="91425" bIns="91425" anchor="t" anchorCtr="0">
            <a:noAutofit/>
          </a:bodyPr>
          <a:lstStyle/>
          <a:p>
            <a:pPr marL="457200" lvl="0" indent="-406400" algn="l" rtl="0">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Provide an identity for carrying out </a:t>
            </a:r>
            <a:r>
              <a:rPr lang="en" sz="2800">
                <a:solidFill>
                  <a:schemeClr val="accent2"/>
                </a:solidFill>
                <a:latin typeface="Roboto"/>
                <a:ea typeface="Roboto"/>
                <a:cs typeface="Roboto"/>
                <a:sym typeface="Roboto"/>
              </a:rPr>
              <a:t>server-to-server</a:t>
            </a:r>
            <a:r>
              <a:rPr lang="en" sz="2800">
                <a:solidFill>
                  <a:schemeClr val="lt1"/>
                </a:solidFill>
                <a:latin typeface="Roboto"/>
                <a:ea typeface="Roboto"/>
                <a:cs typeface="Roboto"/>
                <a:sym typeface="Roboto"/>
              </a:rPr>
              <a:t> interactions in a project.</a:t>
            </a:r>
            <a:endParaRPr sz="2800">
              <a:solidFill>
                <a:schemeClr val="lt1"/>
              </a:solidFill>
              <a:latin typeface="Roboto"/>
              <a:ea typeface="Roboto"/>
              <a:cs typeface="Roboto"/>
              <a:sym typeface="Roboto"/>
            </a:endParaRPr>
          </a:p>
          <a:p>
            <a:pPr marL="457200" lvl="0" indent="-406400"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Used to </a:t>
            </a:r>
            <a:r>
              <a:rPr lang="en" sz="2800">
                <a:solidFill>
                  <a:schemeClr val="accent2"/>
                </a:solidFill>
                <a:latin typeface="Roboto"/>
                <a:ea typeface="Roboto"/>
                <a:cs typeface="Roboto"/>
                <a:sym typeface="Roboto"/>
              </a:rPr>
              <a:t>authenticate</a:t>
            </a:r>
            <a:r>
              <a:rPr lang="en" sz="2800">
                <a:solidFill>
                  <a:schemeClr val="lt1"/>
                </a:solidFill>
                <a:latin typeface="Roboto"/>
                <a:ea typeface="Roboto"/>
                <a:cs typeface="Roboto"/>
                <a:sym typeface="Roboto"/>
              </a:rPr>
              <a:t> from one service to another.</a:t>
            </a:r>
            <a:endParaRPr sz="2800">
              <a:solidFill>
                <a:schemeClr val="lt1"/>
              </a:solidFill>
              <a:latin typeface="Roboto"/>
              <a:ea typeface="Roboto"/>
              <a:cs typeface="Roboto"/>
              <a:sym typeface="Roboto"/>
            </a:endParaRPr>
          </a:p>
          <a:p>
            <a:pPr marL="457200" lvl="0" indent="-406400"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Used to </a:t>
            </a:r>
            <a:r>
              <a:rPr lang="en" sz="2800">
                <a:solidFill>
                  <a:schemeClr val="accent2"/>
                </a:solidFill>
                <a:latin typeface="Roboto"/>
                <a:ea typeface="Roboto"/>
                <a:cs typeface="Roboto"/>
                <a:sym typeface="Roboto"/>
              </a:rPr>
              <a:t>control privileges</a:t>
            </a:r>
            <a:r>
              <a:rPr lang="en" sz="2800">
                <a:solidFill>
                  <a:schemeClr val="lt1"/>
                </a:solidFill>
                <a:latin typeface="Roboto"/>
                <a:ea typeface="Roboto"/>
                <a:cs typeface="Roboto"/>
                <a:sym typeface="Roboto"/>
              </a:rPr>
              <a:t> used by resources so that applications can perform actions on behalf of authenticated end users.</a:t>
            </a:r>
            <a:endParaRPr sz="2800">
              <a:solidFill>
                <a:schemeClr val="lt1"/>
              </a:solidFill>
              <a:latin typeface="Roboto"/>
              <a:ea typeface="Roboto"/>
              <a:cs typeface="Roboto"/>
              <a:sym typeface="Roboto"/>
            </a:endParaRPr>
          </a:p>
          <a:p>
            <a:pPr marL="457200" lvl="0" indent="-406400"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Identified with an </a:t>
            </a:r>
            <a:r>
              <a:rPr lang="en" sz="2800">
                <a:solidFill>
                  <a:schemeClr val="accent2"/>
                </a:solidFill>
                <a:latin typeface="Roboto"/>
                <a:ea typeface="Roboto"/>
                <a:cs typeface="Roboto"/>
                <a:sym typeface="Roboto"/>
              </a:rPr>
              <a:t>email</a:t>
            </a:r>
            <a:r>
              <a:rPr lang="en" sz="2800">
                <a:solidFill>
                  <a:schemeClr val="lt1"/>
                </a:solidFill>
                <a:latin typeface="Roboto"/>
                <a:ea typeface="Roboto"/>
                <a:cs typeface="Roboto"/>
                <a:sym typeface="Roboto"/>
              </a:rPr>
              <a:t> address:</a:t>
            </a:r>
            <a:endParaRPr sz="2800">
              <a:solidFill>
                <a:schemeClr val="lt1"/>
              </a:solidFill>
              <a:latin typeface="Roboto"/>
              <a:ea typeface="Roboto"/>
              <a:cs typeface="Roboto"/>
              <a:sym typeface="Roboto"/>
            </a:endParaRPr>
          </a:p>
          <a:p>
            <a:pPr marL="0" lvl="0" indent="914400" algn="l" rtl="0">
              <a:lnSpc>
                <a:spcPct val="115000"/>
              </a:lnSpc>
              <a:spcBef>
                <a:spcPts val="2000"/>
              </a:spcBef>
              <a:spcAft>
                <a:spcPts val="0"/>
              </a:spcAft>
              <a:buNone/>
            </a:pPr>
            <a:r>
              <a:rPr lang="en" sz="2800" i="1">
                <a:solidFill>
                  <a:schemeClr val="lt1"/>
                </a:solidFill>
                <a:highlight>
                  <a:srgbClr val="FFFFFF"/>
                </a:highlight>
                <a:latin typeface="Consolas"/>
                <a:ea typeface="Consolas"/>
                <a:cs typeface="Consolas"/>
                <a:sym typeface="Consolas"/>
              </a:rPr>
              <a:t>PROJECT_NUMBER</a:t>
            </a:r>
            <a:r>
              <a:rPr lang="en" sz="2800">
                <a:solidFill>
                  <a:schemeClr val="lt1"/>
                </a:solidFill>
                <a:highlight>
                  <a:srgbClr val="FFFFFF"/>
                </a:highlight>
                <a:latin typeface="Consolas"/>
                <a:ea typeface="Consolas"/>
                <a:cs typeface="Consolas"/>
                <a:sym typeface="Consolas"/>
              </a:rPr>
              <a:t>-compute@developer.gserviceaccount.com</a:t>
            </a:r>
            <a:endParaRPr sz="2800">
              <a:solidFill>
                <a:schemeClr val="lt1"/>
              </a:solidFill>
              <a:highlight>
                <a:srgbClr val="FFFFFF"/>
              </a:highlight>
              <a:latin typeface="Consolas"/>
              <a:ea typeface="Consolas"/>
              <a:cs typeface="Consolas"/>
              <a:sym typeface="Consolas"/>
            </a:endParaRPr>
          </a:p>
          <a:p>
            <a:pPr marL="914400" lvl="0" indent="0" algn="l" rtl="0">
              <a:lnSpc>
                <a:spcPct val="115000"/>
              </a:lnSpc>
              <a:spcBef>
                <a:spcPts val="2000"/>
              </a:spcBef>
              <a:spcAft>
                <a:spcPts val="2000"/>
              </a:spcAft>
              <a:buNone/>
            </a:pPr>
            <a:r>
              <a:rPr lang="en" sz="2800" i="1">
                <a:solidFill>
                  <a:schemeClr val="lt1"/>
                </a:solidFill>
                <a:highlight>
                  <a:srgbClr val="FFFFFF"/>
                </a:highlight>
                <a:latin typeface="Consolas"/>
                <a:ea typeface="Consolas"/>
                <a:cs typeface="Consolas"/>
                <a:sym typeface="Consolas"/>
              </a:rPr>
              <a:t>PROJECT_ID</a:t>
            </a:r>
            <a:r>
              <a:rPr lang="en" sz="2800">
                <a:solidFill>
                  <a:schemeClr val="lt1"/>
                </a:solidFill>
                <a:highlight>
                  <a:srgbClr val="FFFFFF"/>
                </a:highlight>
                <a:latin typeface="Consolas"/>
                <a:ea typeface="Consolas"/>
                <a:cs typeface="Consolas"/>
                <a:sym typeface="Consolas"/>
              </a:rPr>
              <a:t>@appspot.gserviceaccount.com</a:t>
            </a:r>
            <a:endParaRPr sz="2800">
              <a:solidFill>
                <a:schemeClr val="lt1"/>
              </a:solidFill>
              <a:latin typeface="Roboto"/>
              <a:ea typeface="Roboto"/>
              <a:cs typeface="Roboto"/>
              <a:sym typeface="Roboto"/>
            </a:endParaRPr>
          </a:p>
        </p:txBody>
      </p:sp>
      <p:sp>
        <p:nvSpPr>
          <p:cNvPr id="762" name="Google Shape;762;p73"/>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accounts control server-to-server interactions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74"/>
          <p:cNvSpPr txBox="1"/>
          <p:nvPr/>
        </p:nvSpPr>
        <p:spPr>
          <a:xfrm>
            <a:off x="1746504" y="2432304"/>
            <a:ext cx="14710200" cy="14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800">
                <a:solidFill>
                  <a:schemeClr val="lt1"/>
                </a:solidFill>
                <a:latin typeface="Roboto"/>
                <a:ea typeface="Roboto"/>
                <a:cs typeface="Roboto"/>
                <a:sym typeface="Roboto"/>
              </a:rPr>
              <a:t>Service accounts authenticate using keys. Google manages keys for Compute Engine and App Engine. You can assign a predefined or custom IAM role to the service account.</a:t>
            </a:r>
            <a:endParaRPr sz="2800">
              <a:solidFill>
                <a:schemeClr val="lt1"/>
              </a:solidFill>
              <a:latin typeface="Roboto"/>
              <a:ea typeface="Roboto"/>
              <a:cs typeface="Roboto"/>
              <a:sym typeface="Roboto"/>
            </a:endParaRPr>
          </a:p>
        </p:txBody>
      </p:sp>
      <p:sp>
        <p:nvSpPr>
          <p:cNvPr id="768" name="Google Shape;768;p74"/>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Service accounts and IAM</a:t>
            </a:r>
            <a:endParaRPr/>
          </a:p>
        </p:txBody>
      </p:sp>
      <p:cxnSp>
        <p:nvCxnSpPr>
          <p:cNvPr id="769" name="Google Shape;769;p74"/>
          <p:cNvCxnSpPr>
            <a:stCxn id="770" idx="3"/>
          </p:cNvCxnSpPr>
          <p:nvPr/>
        </p:nvCxnSpPr>
        <p:spPr>
          <a:xfrm>
            <a:off x="4149160" y="6253464"/>
            <a:ext cx="8161200" cy="29100"/>
          </a:xfrm>
          <a:prstGeom prst="straightConnector1">
            <a:avLst/>
          </a:prstGeom>
          <a:noFill/>
          <a:ln w="19050" cap="flat" cmpd="sng">
            <a:solidFill>
              <a:srgbClr val="757575"/>
            </a:solidFill>
            <a:prstDash val="solid"/>
            <a:round/>
            <a:headEnd type="none" w="sm" len="sm"/>
            <a:tailEnd type="none" w="sm" len="sm"/>
          </a:ln>
        </p:spPr>
      </p:cxnSp>
      <p:sp>
        <p:nvSpPr>
          <p:cNvPr id="771" name="Google Shape;771;p74"/>
          <p:cNvSpPr txBox="1"/>
          <p:nvPr/>
        </p:nvSpPr>
        <p:spPr>
          <a:xfrm>
            <a:off x="1545625" y="7450350"/>
            <a:ext cx="3142500" cy="9984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800" i="0" u="none" strike="noStrike" cap="none">
                <a:solidFill>
                  <a:srgbClr val="3C4043"/>
                </a:solidFill>
                <a:latin typeface="Roboto"/>
                <a:ea typeface="Roboto"/>
                <a:cs typeface="Roboto"/>
                <a:sym typeface="Roboto"/>
              </a:rPr>
              <a:t>Service </a:t>
            </a:r>
            <a:r>
              <a:rPr lang="en" sz="2800">
                <a:solidFill>
                  <a:srgbClr val="3C4043"/>
                </a:solidFill>
                <a:latin typeface="Roboto"/>
                <a:ea typeface="Roboto"/>
                <a:cs typeface="Roboto"/>
                <a:sym typeface="Roboto"/>
              </a:rPr>
              <a:t>a</a:t>
            </a:r>
            <a:r>
              <a:rPr lang="en" sz="2800" i="0" u="none" strike="noStrike" cap="none">
                <a:solidFill>
                  <a:srgbClr val="3C4043"/>
                </a:solidFill>
                <a:latin typeface="Roboto"/>
                <a:ea typeface="Roboto"/>
                <a:cs typeface="Roboto"/>
                <a:sym typeface="Roboto"/>
              </a:rPr>
              <a:t>ccount</a:t>
            </a:r>
            <a:endParaRPr sz="2800" i="0" u="none" strike="noStrike" cap="none">
              <a:solidFill>
                <a:srgbClr val="3C4043"/>
              </a:solidFill>
              <a:latin typeface="Roboto"/>
              <a:ea typeface="Roboto"/>
              <a:cs typeface="Roboto"/>
              <a:sym typeface="Roboto"/>
            </a:endParaRPr>
          </a:p>
        </p:txBody>
      </p:sp>
      <p:sp>
        <p:nvSpPr>
          <p:cNvPr id="772" name="Google Shape;772;p74"/>
          <p:cNvSpPr txBox="1"/>
          <p:nvPr/>
        </p:nvSpPr>
        <p:spPr>
          <a:xfrm>
            <a:off x="6336350" y="7450350"/>
            <a:ext cx="4563000" cy="9984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800" b="1" i="0" u="none" strike="noStrike" cap="none">
                <a:solidFill>
                  <a:srgbClr val="3C4043"/>
                </a:solidFill>
                <a:latin typeface="Roboto"/>
                <a:ea typeface="Roboto"/>
                <a:cs typeface="Roboto"/>
                <a:sym typeface="Roboto"/>
              </a:rPr>
              <a:t>InstanceAdmin</a:t>
            </a:r>
            <a:r>
              <a:rPr lang="en" sz="2800" i="1" u="none" strike="noStrike" cap="none">
                <a:solidFill>
                  <a:srgbClr val="3C4043"/>
                </a:solidFill>
                <a:latin typeface="Roboto"/>
                <a:ea typeface="Roboto"/>
                <a:cs typeface="Roboto"/>
                <a:sym typeface="Roboto"/>
              </a:rPr>
              <a:t> </a:t>
            </a:r>
            <a:r>
              <a:rPr lang="en" sz="2800">
                <a:solidFill>
                  <a:srgbClr val="3C4043"/>
                </a:solidFill>
                <a:latin typeface="Roboto"/>
                <a:ea typeface="Roboto"/>
                <a:cs typeface="Roboto"/>
                <a:sym typeface="Roboto"/>
              </a:rPr>
              <a:t>r</a:t>
            </a:r>
            <a:r>
              <a:rPr lang="en" sz="2800" i="0" u="none" strike="noStrike" cap="none">
                <a:solidFill>
                  <a:srgbClr val="3C4043"/>
                </a:solidFill>
                <a:latin typeface="Roboto"/>
                <a:ea typeface="Roboto"/>
                <a:cs typeface="Roboto"/>
                <a:sym typeface="Roboto"/>
              </a:rPr>
              <a:t>ole</a:t>
            </a:r>
            <a:endParaRPr sz="2800" i="0" u="none" strike="noStrike" cap="none">
              <a:solidFill>
                <a:srgbClr val="3C4043"/>
              </a:solidFill>
              <a:latin typeface="Roboto"/>
              <a:ea typeface="Roboto"/>
              <a:cs typeface="Roboto"/>
              <a:sym typeface="Roboto"/>
            </a:endParaRPr>
          </a:p>
        </p:txBody>
      </p:sp>
      <p:sp>
        <p:nvSpPr>
          <p:cNvPr id="773" name="Google Shape;773;p74"/>
          <p:cNvSpPr txBox="1"/>
          <p:nvPr/>
        </p:nvSpPr>
        <p:spPr>
          <a:xfrm>
            <a:off x="11792450" y="7450350"/>
            <a:ext cx="4666800" cy="998400"/>
          </a:xfrm>
          <a:prstGeom prst="rect">
            <a:avLst/>
          </a:prstGeom>
          <a:noFill/>
          <a:ln>
            <a:noFill/>
          </a:ln>
        </p:spPr>
        <p:txBody>
          <a:bodyPr spcFirstLastPara="1" wrap="square" lIns="137150" tIns="137150" rIns="137150" bIns="13715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800" i="0" u="none" strike="noStrike" cap="none">
                <a:solidFill>
                  <a:srgbClr val="3C4043"/>
                </a:solidFill>
                <a:latin typeface="Roboto"/>
                <a:ea typeface="Roboto"/>
                <a:cs typeface="Roboto"/>
                <a:sym typeface="Roboto"/>
              </a:rPr>
              <a:t>Compute </a:t>
            </a:r>
            <a:r>
              <a:rPr lang="en" sz="2800">
                <a:solidFill>
                  <a:srgbClr val="3C4043"/>
                </a:solidFill>
                <a:latin typeface="Roboto"/>
                <a:ea typeface="Roboto"/>
                <a:cs typeface="Roboto"/>
                <a:sym typeface="Roboto"/>
              </a:rPr>
              <a:t>i</a:t>
            </a:r>
            <a:r>
              <a:rPr lang="en" sz="2800" i="0" u="none" strike="noStrike" cap="none">
                <a:solidFill>
                  <a:srgbClr val="3C4043"/>
                </a:solidFill>
                <a:latin typeface="Roboto"/>
                <a:ea typeface="Roboto"/>
                <a:cs typeface="Roboto"/>
                <a:sym typeface="Roboto"/>
              </a:rPr>
              <a:t>nstances</a:t>
            </a:r>
            <a:endParaRPr sz="2800" i="0" u="none" strike="noStrike" cap="none">
              <a:solidFill>
                <a:srgbClr val="3C4043"/>
              </a:solidFill>
              <a:latin typeface="Roboto"/>
              <a:ea typeface="Roboto"/>
              <a:cs typeface="Roboto"/>
              <a:sym typeface="Roboto"/>
            </a:endParaRPr>
          </a:p>
        </p:txBody>
      </p:sp>
      <p:sp>
        <p:nvSpPr>
          <p:cNvPr id="774" name="Google Shape;774;p74"/>
          <p:cNvSpPr txBox="1"/>
          <p:nvPr/>
        </p:nvSpPr>
        <p:spPr>
          <a:xfrm>
            <a:off x="1810375" y="3691300"/>
            <a:ext cx="2706300" cy="1226100"/>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200" b="0" i="0" u="none" strike="noStrike" cap="none">
                <a:solidFill>
                  <a:srgbClr val="4285F4"/>
                </a:solidFill>
                <a:latin typeface="Arial"/>
                <a:ea typeface="Arial"/>
                <a:cs typeface="Arial"/>
                <a:sym typeface="Arial"/>
              </a:rPr>
              <a:t>Identity</a:t>
            </a:r>
            <a:endParaRPr sz="3200" b="0" i="0" u="none" strike="noStrike" cap="none">
              <a:solidFill>
                <a:srgbClr val="4285F4"/>
              </a:solidFill>
              <a:latin typeface="Arial"/>
              <a:ea typeface="Arial"/>
              <a:cs typeface="Arial"/>
              <a:sym typeface="Arial"/>
            </a:endParaRPr>
          </a:p>
        </p:txBody>
      </p:sp>
      <p:sp>
        <p:nvSpPr>
          <p:cNvPr id="775" name="Google Shape;775;p74"/>
          <p:cNvSpPr txBox="1"/>
          <p:nvPr/>
        </p:nvSpPr>
        <p:spPr>
          <a:xfrm>
            <a:off x="6367750" y="3691300"/>
            <a:ext cx="4563000" cy="1226100"/>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200" b="0" i="0" u="none" strike="noStrike" cap="none">
                <a:solidFill>
                  <a:srgbClr val="4285F4"/>
                </a:solidFill>
                <a:latin typeface="Arial"/>
                <a:ea typeface="Arial"/>
                <a:cs typeface="Arial"/>
                <a:sym typeface="Arial"/>
              </a:rPr>
              <a:t>IAM </a:t>
            </a:r>
            <a:r>
              <a:rPr lang="en" sz="3200">
                <a:solidFill>
                  <a:srgbClr val="4285F4"/>
                </a:solidFill>
              </a:rPr>
              <a:t>r</a:t>
            </a:r>
            <a:r>
              <a:rPr lang="en" sz="3200" b="0" i="0" u="none" strike="noStrike" cap="none">
                <a:solidFill>
                  <a:srgbClr val="4285F4"/>
                </a:solidFill>
                <a:latin typeface="Arial"/>
                <a:ea typeface="Arial"/>
                <a:cs typeface="Arial"/>
                <a:sym typeface="Arial"/>
              </a:rPr>
              <a:t>ole</a:t>
            </a:r>
            <a:endParaRPr sz="3200" b="0" i="0" u="none" strike="noStrike" cap="none">
              <a:solidFill>
                <a:srgbClr val="4285F4"/>
              </a:solidFill>
              <a:latin typeface="Arial"/>
              <a:ea typeface="Arial"/>
              <a:cs typeface="Arial"/>
              <a:sym typeface="Arial"/>
            </a:endParaRPr>
          </a:p>
        </p:txBody>
      </p:sp>
      <p:sp>
        <p:nvSpPr>
          <p:cNvPr id="776" name="Google Shape;776;p74"/>
          <p:cNvSpPr txBox="1"/>
          <p:nvPr/>
        </p:nvSpPr>
        <p:spPr>
          <a:xfrm>
            <a:off x="11792450" y="3691300"/>
            <a:ext cx="4666800" cy="1226100"/>
          </a:xfrm>
          <a:prstGeom prst="rect">
            <a:avLst/>
          </a:prstGeom>
          <a:noFill/>
          <a:ln>
            <a:noFill/>
          </a:ln>
        </p:spPr>
        <p:txBody>
          <a:bodyPr spcFirstLastPara="1" wrap="square" lIns="182850" tIns="182850" rIns="182850" bIns="18285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3200" b="0" i="0" u="none" strike="noStrike" cap="none">
                <a:solidFill>
                  <a:srgbClr val="4285F4"/>
                </a:solidFill>
                <a:latin typeface="Arial"/>
                <a:ea typeface="Arial"/>
                <a:cs typeface="Arial"/>
                <a:sym typeface="Arial"/>
              </a:rPr>
              <a:t>Resource</a:t>
            </a:r>
            <a:endParaRPr sz="3200" b="0" i="0" u="none" strike="noStrike" cap="none">
              <a:solidFill>
                <a:srgbClr val="4285F4"/>
              </a:solidFill>
              <a:latin typeface="Arial"/>
              <a:ea typeface="Arial"/>
              <a:cs typeface="Arial"/>
              <a:sym typeface="Arial"/>
            </a:endParaRPr>
          </a:p>
        </p:txBody>
      </p:sp>
      <p:grpSp>
        <p:nvGrpSpPr>
          <p:cNvPr id="777" name="Google Shape;777;p74"/>
          <p:cNvGrpSpPr/>
          <p:nvPr/>
        </p:nvGrpSpPr>
        <p:grpSpPr>
          <a:xfrm>
            <a:off x="14365251" y="5259910"/>
            <a:ext cx="2005464" cy="1987107"/>
            <a:chOff x="2876550" y="3933825"/>
            <a:chExt cx="470700" cy="470700"/>
          </a:xfrm>
        </p:grpSpPr>
        <p:sp>
          <p:nvSpPr>
            <p:cNvPr id="778" name="Google Shape;778;p74"/>
            <p:cNvSpPr/>
            <p:nvPr/>
          </p:nvSpPr>
          <p:spPr>
            <a:xfrm>
              <a:off x="2876550" y="3933825"/>
              <a:ext cx="470700" cy="470700"/>
            </a:xfrm>
            <a:prstGeom prst="ellipse">
              <a:avLst/>
            </a:prstGeom>
            <a:noFill/>
            <a:ln w="9525" cap="flat" cmpd="sng">
              <a:solidFill>
                <a:srgbClr val="4285F4"/>
              </a:solidFill>
              <a:prstDash val="solid"/>
              <a:round/>
              <a:headEnd type="none" w="sm" len="sm"/>
              <a:tailEnd type="none" w="sm" len="sm"/>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79" name="Google Shape;779;p74" descr="chip-only.png"/>
            <p:cNvPicPr preferRelativeResize="0"/>
            <p:nvPr/>
          </p:nvPicPr>
          <p:blipFill rotWithShape="1">
            <a:blip r:embed="rId3">
              <a:alphaModFix/>
            </a:blip>
            <a:srcRect/>
            <a:stretch/>
          </p:blipFill>
          <p:spPr>
            <a:xfrm>
              <a:off x="2986065" y="4043325"/>
              <a:ext cx="251671" cy="251700"/>
            </a:xfrm>
            <a:prstGeom prst="rect">
              <a:avLst/>
            </a:prstGeom>
            <a:noFill/>
            <a:ln>
              <a:noFill/>
            </a:ln>
          </p:spPr>
        </p:pic>
      </p:grpSp>
      <p:pic>
        <p:nvPicPr>
          <p:cNvPr id="780" name="Google Shape;780;p74" descr="helmet-icon.png"/>
          <p:cNvPicPr preferRelativeResize="0"/>
          <p:nvPr/>
        </p:nvPicPr>
        <p:blipFill rotWithShape="1">
          <a:blip r:embed="rId4">
            <a:alphaModFix/>
          </a:blip>
          <a:srcRect/>
          <a:stretch/>
        </p:blipFill>
        <p:spPr>
          <a:xfrm>
            <a:off x="8767838" y="5142323"/>
            <a:ext cx="2243079" cy="2222281"/>
          </a:xfrm>
          <a:prstGeom prst="rect">
            <a:avLst/>
          </a:prstGeom>
          <a:noFill/>
          <a:ln>
            <a:noFill/>
          </a:ln>
        </p:spPr>
      </p:pic>
      <p:cxnSp>
        <p:nvCxnSpPr>
          <p:cNvPr id="781" name="Google Shape;781;p74"/>
          <p:cNvCxnSpPr/>
          <p:nvPr/>
        </p:nvCxnSpPr>
        <p:spPr>
          <a:xfrm>
            <a:off x="5529900" y="4084025"/>
            <a:ext cx="0" cy="4499400"/>
          </a:xfrm>
          <a:prstGeom prst="straightConnector1">
            <a:avLst/>
          </a:prstGeom>
          <a:noFill/>
          <a:ln w="9525" cap="flat" cmpd="sng">
            <a:solidFill>
              <a:srgbClr val="BFBFBF"/>
            </a:solidFill>
            <a:prstDash val="dot"/>
            <a:round/>
            <a:headEnd type="none" w="med" len="med"/>
            <a:tailEnd type="none" w="med" len="med"/>
          </a:ln>
        </p:spPr>
      </p:cxnSp>
      <p:cxnSp>
        <p:nvCxnSpPr>
          <p:cNvPr id="782" name="Google Shape;782;p74"/>
          <p:cNvCxnSpPr/>
          <p:nvPr/>
        </p:nvCxnSpPr>
        <p:spPr>
          <a:xfrm>
            <a:off x="11397300" y="4084025"/>
            <a:ext cx="0" cy="4499400"/>
          </a:xfrm>
          <a:prstGeom prst="straightConnector1">
            <a:avLst/>
          </a:prstGeom>
          <a:noFill/>
          <a:ln w="9525" cap="flat" cmpd="sng">
            <a:solidFill>
              <a:srgbClr val="BFBFBF"/>
            </a:solidFill>
            <a:prstDash val="dot"/>
            <a:round/>
            <a:headEnd type="none" w="med" len="med"/>
            <a:tailEnd type="none" w="med" len="med"/>
          </a:ln>
        </p:spPr>
      </p:cxnSp>
      <p:pic>
        <p:nvPicPr>
          <p:cNvPr id="783" name="Google Shape;783;p74"/>
          <p:cNvPicPr preferRelativeResize="0"/>
          <p:nvPr/>
        </p:nvPicPr>
        <p:blipFill>
          <a:blip r:embed="rId5">
            <a:alphaModFix/>
          </a:blip>
          <a:stretch>
            <a:fillRect/>
          </a:stretch>
        </p:blipFill>
        <p:spPr>
          <a:xfrm>
            <a:off x="11920468" y="5261340"/>
            <a:ext cx="1984248" cy="1984248"/>
          </a:xfrm>
          <a:prstGeom prst="rect">
            <a:avLst/>
          </a:prstGeom>
          <a:noFill/>
          <a:ln>
            <a:noFill/>
          </a:ln>
        </p:spPr>
      </p:pic>
      <p:grpSp>
        <p:nvGrpSpPr>
          <p:cNvPr id="784" name="Google Shape;784;p74"/>
          <p:cNvGrpSpPr/>
          <p:nvPr/>
        </p:nvGrpSpPr>
        <p:grpSpPr>
          <a:xfrm>
            <a:off x="2045650" y="5211461"/>
            <a:ext cx="2103510" cy="2084007"/>
            <a:chOff x="2045650" y="5211461"/>
            <a:chExt cx="2103510" cy="2084007"/>
          </a:xfrm>
        </p:grpSpPr>
        <p:pic>
          <p:nvPicPr>
            <p:cNvPr id="770" name="Google Shape;770;p74" descr="manager-GCP-avatar.png"/>
            <p:cNvPicPr preferRelativeResize="0"/>
            <p:nvPr/>
          </p:nvPicPr>
          <p:blipFill rotWithShape="1">
            <a:blip r:embed="rId6">
              <a:alphaModFix/>
            </a:blip>
            <a:srcRect/>
            <a:stretch/>
          </p:blipFill>
          <p:spPr>
            <a:xfrm>
              <a:off x="2045650" y="5211461"/>
              <a:ext cx="2103510" cy="2084007"/>
            </a:xfrm>
            <a:prstGeom prst="rect">
              <a:avLst/>
            </a:prstGeom>
            <a:noFill/>
            <a:ln>
              <a:noFill/>
            </a:ln>
          </p:spPr>
        </p:pic>
        <p:sp>
          <p:nvSpPr>
            <p:cNvPr id="785" name="Google Shape;785;p74"/>
            <p:cNvSpPr/>
            <p:nvPr/>
          </p:nvSpPr>
          <p:spPr>
            <a:xfrm>
              <a:off x="2706525" y="6476175"/>
              <a:ext cx="752400" cy="7188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6" name="Google Shape;786;p74"/>
            <p:cNvPicPr preferRelativeResize="0"/>
            <p:nvPr/>
          </p:nvPicPr>
          <p:blipFill rotWithShape="1">
            <a:blip r:embed="rId7">
              <a:alphaModFix/>
            </a:blip>
            <a:srcRect l="169" r="159"/>
            <a:stretch/>
          </p:blipFill>
          <p:spPr>
            <a:xfrm>
              <a:off x="2778314" y="6531170"/>
              <a:ext cx="608817" cy="608817"/>
            </a:xfrm>
            <a:prstGeom prst="rect">
              <a:avLst/>
            </a:prstGeom>
            <a:noFill/>
            <a:ln>
              <a:noFill/>
            </a:ln>
          </p:spPr>
        </p:pic>
      </p:grpSp>
      <p:pic>
        <p:nvPicPr>
          <p:cNvPr id="787" name="Google Shape;787;p74"/>
          <p:cNvPicPr preferRelativeResize="0"/>
          <p:nvPr/>
        </p:nvPicPr>
        <p:blipFill>
          <a:blip r:embed="rId8">
            <a:alphaModFix/>
          </a:blip>
          <a:stretch>
            <a:fillRect/>
          </a:stretch>
        </p:blipFill>
        <p:spPr>
          <a:xfrm>
            <a:off x="6180475" y="5079300"/>
            <a:ext cx="2377440" cy="237744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75"/>
          <p:cNvSpPr txBox="1"/>
          <p:nvPr/>
        </p:nvSpPr>
        <p:spPr>
          <a:xfrm>
            <a:off x="1746500" y="2432300"/>
            <a:ext cx="6167400" cy="6684000"/>
          </a:xfrm>
          <a:prstGeom prst="rect">
            <a:avLst/>
          </a:prstGeom>
          <a:noFill/>
          <a:ln>
            <a:noFill/>
          </a:ln>
        </p:spPr>
        <p:txBody>
          <a:bodyPr spcFirstLastPara="1" wrap="square" lIns="91425" tIns="91425" rIns="0" bIns="91425" anchor="t" anchorCtr="0">
            <a:noAutofit/>
          </a:bodyPr>
          <a:lstStyle/>
          <a:p>
            <a:pPr marL="365760" lvl="0" indent="-360680" algn="l" rtl="0">
              <a:lnSpc>
                <a:spcPct val="115000"/>
              </a:lnSpc>
              <a:spcBef>
                <a:spcPts val="0"/>
              </a:spcBef>
              <a:spcAft>
                <a:spcPts val="0"/>
              </a:spcAft>
              <a:buClr>
                <a:schemeClr val="lt1"/>
              </a:buClr>
              <a:buSzPts val="2800"/>
              <a:buFont typeface="Open Sans"/>
              <a:buChar char="●"/>
            </a:pPr>
            <a:r>
              <a:rPr lang="en" sz="2800">
                <a:solidFill>
                  <a:schemeClr val="lt1"/>
                </a:solidFill>
                <a:latin typeface="Roboto"/>
                <a:ea typeface="Roboto"/>
                <a:cs typeface="Roboto"/>
                <a:sym typeface="Roboto"/>
              </a:rPr>
              <a:t>VMs running component_1 are granted </a:t>
            </a:r>
            <a:r>
              <a:rPr lang="en" sz="2800" b="1">
                <a:solidFill>
                  <a:schemeClr val="accent2"/>
                </a:solidFill>
                <a:latin typeface="Roboto"/>
                <a:ea typeface="Roboto"/>
                <a:cs typeface="Roboto"/>
                <a:sym typeface="Roboto"/>
              </a:rPr>
              <a:t>Editor</a:t>
            </a:r>
            <a:r>
              <a:rPr lang="en" sz="2800">
                <a:solidFill>
                  <a:schemeClr val="lt1"/>
                </a:solidFill>
                <a:latin typeface="Roboto"/>
                <a:ea typeface="Roboto"/>
                <a:cs typeface="Roboto"/>
                <a:sym typeface="Roboto"/>
              </a:rPr>
              <a:t> access to project_b using </a:t>
            </a:r>
            <a:r>
              <a:rPr lang="en" sz="2800" i="1">
                <a:solidFill>
                  <a:schemeClr val="lt1"/>
                </a:solidFill>
                <a:latin typeface="Roboto"/>
                <a:ea typeface="Roboto"/>
                <a:cs typeface="Roboto"/>
                <a:sym typeface="Roboto"/>
              </a:rPr>
              <a:t>Service Account 1.</a:t>
            </a:r>
            <a:endParaRPr sz="2800" i="1">
              <a:solidFill>
                <a:schemeClr val="lt1"/>
              </a:solidFill>
              <a:latin typeface="Roboto"/>
              <a:ea typeface="Roboto"/>
              <a:cs typeface="Roboto"/>
              <a:sym typeface="Roboto"/>
            </a:endParaRPr>
          </a:p>
          <a:p>
            <a:pPr marL="365760" lvl="0" indent="-360680" algn="l" rtl="0">
              <a:lnSpc>
                <a:spcPct val="115000"/>
              </a:lnSpc>
              <a:spcBef>
                <a:spcPts val="2000"/>
              </a:spcBef>
              <a:spcAft>
                <a:spcPts val="0"/>
              </a:spcAft>
              <a:buClr>
                <a:schemeClr val="lt1"/>
              </a:buClr>
              <a:buSzPts val="2800"/>
              <a:buFont typeface="Open Sans"/>
              <a:buChar char="●"/>
            </a:pPr>
            <a:r>
              <a:rPr lang="en" sz="2800">
                <a:solidFill>
                  <a:schemeClr val="lt1"/>
                </a:solidFill>
                <a:latin typeface="Roboto"/>
                <a:ea typeface="Roboto"/>
                <a:cs typeface="Roboto"/>
                <a:sym typeface="Roboto"/>
              </a:rPr>
              <a:t>VMs running component_2 are granted </a:t>
            </a:r>
            <a:r>
              <a:rPr lang="en" sz="2800" b="1">
                <a:solidFill>
                  <a:schemeClr val="accent2"/>
                </a:solidFill>
                <a:latin typeface="Roboto"/>
                <a:ea typeface="Roboto"/>
                <a:cs typeface="Roboto"/>
                <a:sym typeface="Roboto"/>
              </a:rPr>
              <a:t>objectViewer</a:t>
            </a:r>
            <a:r>
              <a:rPr lang="en" sz="2800">
                <a:solidFill>
                  <a:schemeClr val="lt1"/>
                </a:solidFill>
                <a:latin typeface="Roboto"/>
                <a:ea typeface="Roboto"/>
                <a:cs typeface="Roboto"/>
                <a:sym typeface="Roboto"/>
              </a:rPr>
              <a:t> access to </a:t>
            </a:r>
            <a:r>
              <a:rPr lang="en" sz="2800">
                <a:solidFill>
                  <a:schemeClr val="lt1"/>
                </a:solidFill>
                <a:latin typeface="Consolas"/>
                <a:ea typeface="Consolas"/>
                <a:cs typeface="Consolas"/>
                <a:sym typeface="Consolas"/>
              </a:rPr>
              <a:t>bucket_1</a:t>
            </a:r>
            <a:r>
              <a:rPr lang="en" sz="2800">
                <a:solidFill>
                  <a:schemeClr val="lt1"/>
                </a:solidFill>
                <a:latin typeface="Roboto"/>
                <a:ea typeface="Roboto"/>
                <a:cs typeface="Roboto"/>
                <a:sym typeface="Roboto"/>
              </a:rPr>
              <a:t> using </a:t>
            </a:r>
            <a:r>
              <a:rPr lang="en" sz="2800" i="1">
                <a:solidFill>
                  <a:schemeClr val="lt1"/>
                </a:solidFill>
                <a:latin typeface="Roboto"/>
                <a:ea typeface="Roboto"/>
                <a:cs typeface="Roboto"/>
                <a:sym typeface="Roboto"/>
              </a:rPr>
              <a:t>Service Account 2.</a:t>
            </a:r>
            <a:endParaRPr sz="2800" i="1">
              <a:solidFill>
                <a:schemeClr val="lt1"/>
              </a:solidFill>
              <a:latin typeface="Roboto"/>
              <a:ea typeface="Roboto"/>
              <a:cs typeface="Roboto"/>
              <a:sym typeface="Roboto"/>
            </a:endParaRPr>
          </a:p>
          <a:p>
            <a:pPr marL="365760" lvl="0" indent="-360680"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Service account permissions can be changed without recreating VMs.</a:t>
            </a:r>
            <a:endParaRPr sz="2800">
              <a:solidFill>
                <a:schemeClr val="lt1"/>
              </a:solidFill>
              <a:latin typeface="Roboto"/>
              <a:ea typeface="Roboto"/>
              <a:cs typeface="Roboto"/>
              <a:sym typeface="Roboto"/>
            </a:endParaRPr>
          </a:p>
        </p:txBody>
      </p:sp>
      <p:sp>
        <p:nvSpPr>
          <p:cNvPr id="793" name="Google Shape;793;p75"/>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Service accounts and IAM</a:t>
            </a:r>
            <a:endParaRPr/>
          </a:p>
        </p:txBody>
      </p:sp>
      <p:sp>
        <p:nvSpPr>
          <p:cNvPr id="794" name="Google Shape;794;p75"/>
          <p:cNvSpPr txBox="1"/>
          <p:nvPr/>
        </p:nvSpPr>
        <p:spPr>
          <a:xfrm>
            <a:off x="13584149" y="2357450"/>
            <a:ext cx="2544600" cy="3595500"/>
          </a:xfrm>
          <a:prstGeom prst="rect">
            <a:avLst/>
          </a:prstGeom>
          <a:solidFill>
            <a:srgbClr val="D9D9D9"/>
          </a:solid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endParaRPr sz="2800" i="1">
              <a:solidFill>
                <a:srgbClr val="434343"/>
              </a:solidFill>
              <a:latin typeface="Open Sans"/>
              <a:ea typeface="Open Sans"/>
              <a:cs typeface="Open Sans"/>
              <a:sym typeface="Open Sans"/>
            </a:endParaRPr>
          </a:p>
        </p:txBody>
      </p:sp>
      <p:sp>
        <p:nvSpPr>
          <p:cNvPr id="795" name="Google Shape;795;p75"/>
          <p:cNvSpPr txBox="1"/>
          <p:nvPr/>
        </p:nvSpPr>
        <p:spPr>
          <a:xfrm>
            <a:off x="13853415" y="3173776"/>
            <a:ext cx="2012700" cy="2514300"/>
          </a:xfrm>
          <a:prstGeom prst="rect">
            <a:avLst/>
          </a:prstGeom>
          <a:solidFill>
            <a:srgbClr val="EFEFEF"/>
          </a:solid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endParaRPr sz="2800" i="1">
              <a:solidFill>
                <a:srgbClr val="434343"/>
              </a:solidFill>
              <a:latin typeface="Open Sans"/>
              <a:ea typeface="Open Sans"/>
              <a:cs typeface="Open Sans"/>
              <a:sym typeface="Open Sans"/>
            </a:endParaRPr>
          </a:p>
        </p:txBody>
      </p:sp>
      <p:sp>
        <p:nvSpPr>
          <p:cNvPr id="796" name="Google Shape;796;p75"/>
          <p:cNvSpPr txBox="1"/>
          <p:nvPr/>
        </p:nvSpPr>
        <p:spPr>
          <a:xfrm>
            <a:off x="8521675" y="2354850"/>
            <a:ext cx="4381200" cy="6720300"/>
          </a:xfrm>
          <a:prstGeom prst="rect">
            <a:avLst/>
          </a:prstGeom>
          <a:solidFill>
            <a:srgbClr val="D9D9D9"/>
          </a:solid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endParaRPr sz="2800" i="1">
              <a:solidFill>
                <a:srgbClr val="434343"/>
              </a:solidFill>
              <a:latin typeface="Open Sans"/>
              <a:ea typeface="Open Sans"/>
              <a:cs typeface="Open Sans"/>
              <a:sym typeface="Open Sans"/>
            </a:endParaRPr>
          </a:p>
        </p:txBody>
      </p:sp>
      <p:sp>
        <p:nvSpPr>
          <p:cNvPr id="797" name="Google Shape;797;p75"/>
          <p:cNvSpPr txBox="1"/>
          <p:nvPr/>
        </p:nvSpPr>
        <p:spPr>
          <a:xfrm>
            <a:off x="8785112" y="5760317"/>
            <a:ext cx="3801900" cy="2643900"/>
          </a:xfrm>
          <a:prstGeom prst="rect">
            <a:avLst/>
          </a:prstGeom>
          <a:solidFill>
            <a:srgbClr val="EFEFEF"/>
          </a:solid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endParaRPr sz="2800" i="1">
              <a:solidFill>
                <a:srgbClr val="434343"/>
              </a:solidFill>
              <a:latin typeface="Open Sans"/>
              <a:ea typeface="Open Sans"/>
              <a:cs typeface="Open Sans"/>
              <a:sym typeface="Open Sans"/>
            </a:endParaRPr>
          </a:p>
        </p:txBody>
      </p:sp>
      <p:sp>
        <p:nvSpPr>
          <p:cNvPr id="798" name="Google Shape;798;p75"/>
          <p:cNvSpPr txBox="1"/>
          <p:nvPr/>
        </p:nvSpPr>
        <p:spPr>
          <a:xfrm>
            <a:off x="8785112" y="3160392"/>
            <a:ext cx="3801900" cy="2514300"/>
          </a:xfrm>
          <a:prstGeom prst="rect">
            <a:avLst/>
          </a:prstGeom>
          <a:solidFill>
            <a:srgbClr val="EFEFEF"/>
          </a:solidFill>
          <a:ln>
            <a:noFill/>
          </a:ln>
        </p:spPr>
        <p:txBody>
          <a:bodyPr spcFirstLastPara="1" wrap="square" lIns="137150" tIns="137150" rIns="137150" bIns="137150" anchor="ctr" anchorCtr="0">
            <a:noAutofit/>
          </a:bodyPr>
          <a:lstStyle/>
          <a:p>
            <a:pPr marL="0" lvl="0" indent="0" algn="l" rtl="0">
              <a:lnSpc>
                <a:spcPct val="115000"/>
              </a:lnSpc>
              <a:spcBef>
                <a:spcPts val="0"/>
              </a:spcBef>
              <a:spcAft>
                <a:spcPts val="0"/>
              </a:spcAft>
              <a:buNone/>
            </a:pPr>
            <a:endParaRPr sz="2800" i="1">
              <a:solidFill>
                <a:srgbClr val="434343"/>
              </a:solidFill>
              <a:latin typeface="Open Sans"/>
              <a:ea typeface="Open Sans"/>
              <a:cs typeface="Open Sans"/>
              <a:sym typeface="Open Sans"/>
            </a:endParaRPr>
          </a:p>
        </p:txBody>
      </p:sp>
      <p:grpSp>
        <p:nvGrpSpPr>
          <p:cNvPr id="799" name="Google Shape;799;p75"/>
          <p:cNvGrpSpPr/>
          <p:nvPr/>
        </p:nvGrpSpPr>
        <p:grpSpPr>
          <a:xfrm>
            <a:off x="9123726" y="3328447"/>
            <a:ext cx="728994" cy="746321"/>
            <a:chOff x="14276528" y="5902266"/>
            <a:chExt cx="1547100" cy="1547100"/>
          </a:xfrm>
        </p:grpSpPr>
        <p:sp>
          <p:nvSpPr>
            <p:cNvPr id="800" name="Google Shape;800;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01" name="Google Shape;801;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02" name="Google Shape;802;p75"/>
          <p:cNvGrpSpPr/>
          <p:nvPr/>
        </p:nvGrpSpPr>
        <p:grpSpPr>
          <a:xfrm>
            <a:off x="9733869" y="3328447"/>
            <a:ext cx="728994" cy="746321"/>
            <a:chOff x="14276528" y="5902266"/>
            <a:chExt cx="1547100" cy="1547100"/>
          </a:xfrm>
        </p:grpSpPr>
        <p:sp>
          <p:nvSpPr>
            <p:cNvPr id="803" name="Google Shape;803;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04" name="Google Shape;804;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05" name="Google Shape;805;p75"/>
          <p:cNvGrpSpPr/>
          <p:nvPr/>
        </p:nvGrpSpPr>
        <p:grpSpPr>
          <a:xfrm>
            <a:off x="9426737" y="3753429"/>
            <a:ext cx="728994" cy="746321"/>
            <a:chOff x="14276528" y="5902266"/>
            <a:chExt cx="1547100" cy="1547100"/>
          </a:xfrm>
        </p:grpSpPr>
        <p:sp>
          <p:nvSpPr>
            <p:cNvPr id="806" name="Google Shape;806;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07" name="Google Shape;807;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pic>
        <p:nvPicPr>
          <p:cNvPr id="808" name="Google Shape;808;p75" descr="manager-avatar.png"/>
          <p:cNvPicPr preferRelativeResize="0"/>
          <p:nvPr/>
        </p:nvPicPr>
        <p:blipFill>
          <a:blip r:embed="rId4">
            <a:alphaModFix/>
          </a:blip>
          <a:stretch>
            <a:fillRect/>
          </a:stretch>
        </p:blipFill>
        <p:spPr>
          <a:xfrm>
            <a:off x="10923165" y="3323066"/>
            <a:ext cx="1320669" cy="1317348"/>
          </a:xfrm>
          <a:prstGeom prst="rect">
            <a:avLst/>
          </a:prstGeom>
          <a:noFill/>
          <a:ln>
            <a:noFill/>
          </a:ln>
        </p:spPr>
      </p:pic>
      <p:grpSp>
        <p:nvGrpSpPr>
          <p:cNvPr id="809" name="Google Shape;809;p75"/>
          <p:cNvGrpSpPr/>
          <p:nvPr/>
        </p:nvGrpSpPr>
        <p:grpSpPr>
          <a:xfrm>
            <a:off x="11380971" y="4095017"/>
            <a:ext cx="471022" cy="467365"/>
            <a:chOff x="3873325" y="7303550"/>
            <a:chExt cx="731400" cy="731400"/>
          </a:xfrm>
        </p:grpSpPr>
        <p:sp>
          <p:nvSpPr>
            <p:cNvPr id="810" name="Google Shape;810;p75"/>
            <p:cNvSpPr/>
            <p:nvPr/>
          </p:nvSpPr>
          <p:spPr>
            <a:xfrm>
              <a:off x="3873325" y="7303550"/>
              <a:ext cx="731400" cy="73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1" name="Google Shape;811;p75"/>
            <p:cNvPicPr preferRelativeResize="0"/>
            <p:nvPr/>
          </p:nvPicPr>
          <p:blipFill>
            <a:blip r:embed="rId5">
              <a:alphaModFix/>
            </a:blip>
            <a:stretch>
              <a:fillRect/>
            </a:stretch>
          </p:blipFill>
          <p:spPr>
            <a:xfrm>
              <a:off x="3927577" y="7357802"/>
              <a:ext cx="622895" cy="622895"/>
            </a:xfrm>
            <a:prstGeom prst="rect">
              <a:avLst/>
            </a:prstGeom>
            <a:noFill/>
            <a:ln>
              <a:noFill/>
            </a:ln>
          </p:spPr>
        </p:pic>
      </p:grpSp>
      <p:sp>
        <p:nvSpPr>
          <p:cNvPr id="812" name="Google Shape;812;p75"/>
          <p:cNvSpPr txBox="1"/>
          <p:nvPr/>
        </p:nvSpPr>
        <p:spPr>
          <a:xfrm>
            <a:off x="8883775" y="4551558"/>
            <a:ext cx="1924500" cy="588600"/>
          </a:xfrm>
          <a:prstGeom prst="rect">
            <a:avLst/>
          </a:prstGeom>
          <a:noFill/>
          <a:ln>
            <a:noFill/>
          </a:ln>
        </p:spPr>
        <p:txBody>
          <a:bodyPr spcFirstLastPara="1" wrap="square" lIns="137150" tIns="137150" rIns="137150" bIns="137150" anchor="t" anchorCtr="0">
            <a:noAutofit/>
          </a:bodyPr>
          <a:lstStyle/>
          <a:p>
            <a:pPr marL="0" lvl="0" indent="0" algn="ctr" rtl="0">
              <a:lnSpc>
                <a:spcPct val="100000"/>
              </a:lnSpc>
              <a:spcBef>
                <a:spcPts val="0"/>
              </a:spcBef>
              <a:spcAft>
                <a:spcPts val="0"/>
              </a:spcAft>
              <a:buNone/>
            </a:pPr>
            <a:r>
              <a:rPr lang="en" sz="1800">
                <a:solidFill>
                  <a:srgbClr val="3C4043"/>
                </a:solidFill>
                <a:latin typeface="Roboto"/>
                <a:ea typeface="Roboto"/>
                <a:cs typeface="Roboto"/>
                <a:sym typeface="Roboto"/>
              </a:rPr>
              <a:t>component_1</a:t>
            </a:r>
            <a:endParaRPr sz="1800">
              <a:solidFill>
                <a:srgbClr val="3C4043"/>
              </a:solidFill>
              <a:latin typeface="Roboto"/>
              <a:ea typeface="Roboto"/>
              <a:cs typeface="Roboto"/>
              <a:sym typeface="Roboto"/>
            </a:endParaRPr>
          </a:p>
        </p:txBody>
      </p:sp>
      <p:sp>
        <p:nvSpPr>
          <p:cNvPr id="813" name="Google Shape;813;p75"/>
          <p:cNvSpPr txBox="1"/>
          <p:nvPr/>
        </p:nvSpPr>
        <p:spPr>
          <a:xfrm>
            <a:off x="10668546" y="4551558"/>
            <a:ext cx="1924500" cy="1136400"/>
          </a:xfrm>
          <a:prstGeom prst="rect">
            <a:avLst/>
          </a:prstGeom>
          <a:noFill/>
          <a:ln>
            <a:noFill/>
          </a:ln>
        </p:spPr>
        <p:txBody>
          <a:bodyPr spcFirstLastPara="1" wrap="square" lIns="137150" tIns="137150" rIns="137150" bIns="137150" anchor="t" anchorCtr="0">
            <a:noAutofit/>
          </a:bodyPr>
          <a:lstStyle/>
          <a:p>
            <a:pPr marL="0" lvl="0" indent="0" algn="ctr" rtl="0">
              <a:lnSpc>
                <a:spcPct val="100000"/>
              </a:lnSpc>
              <a:spcBef>
                <a:spcPts val="0"/>
              </a:spcBef>
              <a:spcAft>
                <a:spcPts val="0"/>
              </a:spcAft>
              <a:buNone/>
            </a:pPr>
            <a:r>
              <a:rPr lang="en" sz="1800" b="1">
                <a:solidFill>
                  <a:srgbClr val="3C4043"/>
                </a:solidFill>
                <a:latin typeface="Roboto"/>
                <a:ea typeface="Roboto"/>
                <a:cs typeface="Roboto"/>
                <a:sym typeface="Roboto"/>
              </a:rPr>
              <a:t>Service</a:t>
            </a:r>
            <a:br>
              <a:rPr lang="en" sz="1800" b="1">
                <a:solidFill>
                  <a:srgbClr val="3C4043"/>
                </a:solidFill>
                <a:latin typeface="Roboto"/>
                <a:ea typeface="Roboto"/>
                <a:cs typeface="Roboto"/>
                <a:sym typeface="Roboto"/>
              </a:rPr>
            </a:br>
            <a:r>
              <a:rPr lang="en" sz="1800" b="1">
                <a:solidFill>
                  <a:srgbClr val="3C4043"/>
                </a:solidFill>
                <a:latin typeface="Roboto"/>
                <a:ea typeface="Roboto"/>
                <a:cs typeface="Roboto"/>
                <a:sym typeface="Roboto"/>
              </a:rPr>
              <a:t>Account 1</a:t>
            </a:r>
            <a:br>
              <a:rPr lang="en" sz="1800">
                <a:solidFill>
                  <a:srgbClr val="3C4043"/>
                </a:solidFill>
                <a:latin typeface="Roboto"/>
                <a:ea typeface="Roboto"/>
                <a:cs typeface="Roboto"/>
                <a:sym typeface="Roboto"/>
              </a:rPr>
            </a:br>
            <a:r>
              <a:rPr lang="en" sz="1800" i="1">
                <a:solidFill>
                  <a:srgbClr val="3C4043"/>
                </a:solidFill>
                <a:latin typeface="Roboto"/>
                <a:ea typeface="Roboto"/>
                <a:cs typeface="Roboto"/>
                <a:sym typeface="Roboto"/>
              </a:rPr>
              <a:t>Editor</a:t>
            </a:r>
            <a:endParaRPr sz="1800" i="1">
              <a:solidFill>
                <a:srgbClr val="3C4043"/>
              </a:solidFill>
              <a:latin typeface="Roboto"/>
              <a:ea typeface="Roboto"/>
              <a:cs typeface="Roboto"/>
              <a:sym typeface="Roboto"/>
            </a:endParaRPr>
          </a:p>
        </p:txBody>
      </p:sp>
      <p:pic>
        <p:nvPicPr>
          <p:cNvPr id="814" name="Google Shape;814;p75"/>
          <p:cNvPicPr preferRelativeResize="0"/>
          <p:nvPr/>
        </p:nvPicPr>
        <p:blipFill rotWithShape="1">
          <a:blip r:embed="rId6">
            <a:alphaModFix/>
          </a:blip>
          <a:srcRect b="10"/>
          <a:stretch/>
        </p:blipFill>
        <p:spPr>
          <a:xfrm>
            <a:off x="9727007" y="2454997"/>
            <a:ext cx="526333" cy="526287"/>
          </a:xfrm>
          <a:prstGeom prst="rect">
            <a:avLst/>
          </a:prstGeom>
          <a:noFill/>
          <a:ln>
            <a:noFill/>
          </a:ln>
        </p:spPr>
      </p:pic>
      <p:sp>
        <p:nvSpPr>
          <p:cNvPr id="815" name="Google Shape;815;p75"/>
          <p:cNvSpPr txBox="1"/>
          <p:nvPr/>
        </p:nvSpPr>
        <p:spPr>
          <a:xfrm>
            <a:off x="10253332" y="2408824"/>
            <a:ext cx="1684500" cy="5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C4043"/>
                </a:solidFill>
                <a:latin typeface="Roboto"/>
                <a:ea typeface="Roboto"/>
                <a:cs typeface="Roboto"/>
                <a:sym typeface="Roboto"/>
              </a:rPr>
              <a:t>project_a</a:t>
            </a:r>
            <a:endParaRPr sz="2600">
              <a:solidFill>
                <a:srgbClr val="3C4043"/>
              </a:solidFill>
              <a:latin typeface="Roboto"/>
              <a:ea typeface="Roboto"/>
              <a:cs typeface="Roboto"/>
              <a:sym typeface="Roboto"/>
            </a:endParaRPr>
          </a:p>
        </p:txBody>
      </p:sp>
      <p:grpSp>
        <p:nvGrpSpPr>
          <p:cNvPr id="816" name="Google Shape;816;p75"/>
          <p:cNvGrpSpPr/>
          <p:nvPr/>
        </p:nvGrpSpPr>
        <p:grpSpPr>
          <a:xfrm>
            <a:off x="9123726" y="5851794"/>
            <a:ext cx="728994" cy="746321"/>
            <a:chOff x="14276528" y="5902266"/>
            <a:chExt cx="1547100" cy="1547100"/>
          </a:xfrm>
        </p:grpSpPr>
        <p:sp>
          <p:nvSpPr>
            <p:cNvPr id="817" name="Google Shape;817;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18" name="Google Shape;818;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19" name="Google Shape;819;p75"/>
          <p:cNvGrpSpPr/>
          <p:nvPr/>
        </p:nvGrpSpPr>
        <p:grpSpPr>
          <a:xfrm>
            <a:off x="9733869" y="5851794"/>
            <a:ext cx="728994" cy="746321"/>
            <a:chOff x="14276528" y="5902266"/>
            <a:chExt cx="1547100" cy="1547100"/>
          </a:xfrm>
        </p:grpSpPr>
        <p:sp>
          <p:nvSpPr>
            <p:cNvPr id="820" name="Google Shape;820;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21" name="Google Shape;821;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22" name="Google Shape;822;p75"/>
          <p:cNvGrpSpPr/>
          <p:nvPr/>
        </p:nvGrpSpPr>
        <p:grpSpPr>
          <a:xfrm>
            <a:off x="9426737" y="6276776"/>
            <a:ext cx="728994" cy="746321"/>
            <a:chOff x="14276528" y="5902266"/>
            <a:chExt cx="1547100" cy="1547100"/>
          </a:xfrm>
        </p:grpSpPr>
        <p:sp>
          <p:nvSpPr>
            <p:cNvPr id="823" name="Google Shape;823;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24" name="Google Shape;824;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pic>
        <p:nvPicPr>
          <p:cNvPr id="825" name="Google Shape;825;p75" descr="manager-avatar.png"/>
          <p:cNvPicPr preferRelativeResize="0"/>
          <p:nvPr/>
        </p:nvPicPr>
        <p:blipFill>
          <a:blip r:embed="rId4">
            <a:alphaModFix/>
          </a:blip>
          <a:stretch>
            <a:fillRect/>
          </a:stretch>
        </p:blipFill>
        <p:spPr>
          <a:xfrm>
            <a:off x="10923165" y="5846413"/>
            <a:ext cx="1320669" cy="1317348"/>
          </a:xfrm>
          <a:prstGeom prst="rect">
            <a:avLst/>
          </a:prstGeom>
          <a:noFill/>
          <a:ln>
            <a:noFill/>
          </a:ln>
        </p:spPr>
      </p:pic>
      <p:grpSp>
        <p:nvGrpSpPr>
          <p:cNvPr id="826" name="Google Shape;826;p75"/>
          <p:cNvGrpSpPr/>
          <p:nvPr/>
        </p:nvGrpSpPr>
        <p:grpSpPr>
          <a:xfrm>
            <a:off x="11380971" y="6618365"/>
            <a:ext cx="471022" cy="467365"/>
            <a:chOff x="3873325" y="7303550"/>
            <a:chExt cx="731400" cy="731400"/>
          </a:xfrm>
        </p:grpSpPr>
        <p:sp>
          <p:nvSpPr>
            <p:cNvPr id="827" name="Google Shape;827;p75"/>
            <p:cNvSpPr/>
            <p:nvPr/>
          </p:nvSpPr>
          <p:spPr>
            <a:xfrm>
              <a:off x="3873325" y="7303550"/>
              <a:ext cx="731400" cy="731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8" name="Google Shape;828;p75"/>
            <p:cNvPicPr preferRelativeResize="0"/>
            <p:nvPr/>
          </p:nvPicPr>
          <p:blipFill>
            <a:blip r:embed="rId5">
              <a:alphaModFix/>
            </a:blip>
            <a:stretch>
              <a:fillRect/>
            </a:stretch>
          </p:blipFill>
          <p:spPr>
            <a:xfrm>
              <a:off x="3927577" y="7357802"/>
              <a:ext cx="622895" cy="622895"/>
            </a:xfrm>
            <a:prstGeom prst="rect">
              <a:avLst/>
            </a:prstGeom>
            <a:noFill/>
            <a:ln>
              <a:noFill/>
            </a:ln>
          </p:spPr>
        </p:pic>
      </p:grpSp>
      <p:sp>
        <p:nvSpPr>
          <p:cNvPr id="829" name="Google Shape;829;p75"/>
          <p:cNvSpPr txBox="1"/>
          <p:nvPr/>
        </p:nvSpPr>
        <p:spPr>
          <a:xfrm>
            <a:off x="8883775" y="7074906"/>
            <a:ext cx="1924500" cy="588600"/>
          </a:xfrm>
          <a:prstGeom prst="rect">
            <a:avLst/>
          </a:prstGeom>
          <a:noFill/>
          <a:ln>
            <a:noFill/>
          </a:ln>
        </p:spPr>
        <p:txBody>
          <a:bodyPr spcFirstLastPara="1" wrap="square" lIns="137150" tIns="137150" rIns="137150" bIns="137150" anchor="t" anchorCtr="0">
            <a:noAutofit/>
          </a:bodyPr>
          <a:lstStyle/>
          <a:p>
            <a:pPr marL="0" lvl="0" indent="0" algn="ctr" rtl="0">
              <a:lnSpc>
                <a:spcPct val="100000"/>
              </a:lnSpc>
              <a:spcBef>
                <a:spcPts val="0"/>
              </a:spcBef>
              <a:spcAft>
                <a:spcPts val="0"/>
              </a:spcAft>
              <a:buNone/>
            </a:pPr>
            <a:r>
              <a:rPr lang="en" sz="1800">
                <a:solidFill>
                  <a:srgbClr val="3C4043"/>
                </a:solidFill>
                <a:latin typeface="Roboto"/>
                <a:ea typeface="Roboto"/>
                <a:cs typeface="Roboto"/>
                <a:sym typeface="Roboto"/>
              </a:rPr>
              <a:t>component_2</a:t>
            </a:r>
            <a:endParaRPr sz="1800">
              <a:solidFill>
                <a:srgbClr val="3C4043"/>
              </a:solidFill>
              <a:latin typeface="Roboto"/>
              <a:ea typeface="Roboto"/>
              <a:cs typeface="Roboto"/>
              <a:sym typeface="Roboto"/>
            </a:endParaRPr>
          </a:p>
        </p:txBody>
      </p:sp>
      <p:sp>
        <p:nvSpPr>
          <p:cNvPr id="830" name="Google Shape;830;p75"/>
          <p:cNvSpPr txBox="1"/>
          <p:nvPr/>
        </p:nvSpPr>
        <p:spPr>
          <a:xfrm>
            <a:off x="10668546" y="7074906"/>
            <a:ext cx="1924500" cy="1228800"/>
          </a:xfrm>
          <a:prstGeom prst="rect">
            <a:avLst/>
          </a:prstGeom>
          <a:noFill/>
          <a:ln>
            <a:noFill/>
          </a:ln>
        </p:spPr>
        <p:txBody>
          <a:bodyPr spcFirstLastPara="1" wrap="square" lIns="137150" tIns="137150" rIns="137150" bIns="137150" anchor="t" anchorCtr="0">
            <a:noAutofit/>
          </a:bodyPr>
          <a:lstStyle/>
          <a:p>
            <a:pPr marL="0" lvl="0" indent="0" algn="ctr" rtl="0">
              <a:lnSpc>
                <a:spcPct val="100000"/>
              </a:lnSpc>
              <a:spcBef>
                <a:spcPts val="0"/>
              </a:spcBef>
              <a:spcAft>
                <a:spcPts val="0"/>
              </a:spcAft>
              <a:buNone/>
            </a:pPr>
            <a:r>
              <a:rPr lang="en" sz="1800" b="1">
                <a:solidFill>
                  <a:srgbClr val="3C4043"/>
                </a:solidFill>
                <a:latin typeface="Roboto"/>
                <a:ea typeface="Roboto"/>
                <a:cs typeface="Roboto"/>
                <a:sym typeface="Roboto"/>
              </a:rPr>
              <a:t>Service</a:t>
            </a:r>
            <a:br>
              <a:rPr lang="en" sz="1800" b="1">
                <a:solidFill>
                  <a:srgbClr val="3C4043"/>
                </a:solidFill>
                <a:latin typeface="Roboto"/>
                <a:ea typeface="Roboto"/>
                <a:cs typeface="Roboto"/>
                <a:sym typeface="Roboto"/>
              </a:rPr>
            </a:br>
            <a:r>
              <a:rPr lang="en" sz="1800" b="1">
                <a:solidFill>
                  <a:srgbClr val="3C4043"/>
                </a:solidFill>
                <a:latin typeface="Roboto"/>
                <a:ea typeface="Roboto"/>
                <a:cs typeface="Roboto"/>
                <a:sym typeface="Roboto"/>
              </a:rPr>
              <a:t>Account 2</a:t>
            </a:r>
            <a:br>
              <a:rPr lang="en" sz="1800">
                <a:solidFill>
                  <a:srgbClr val="3C4043"/>
                </a:solidFill>
                <a:latin typeface="Roboto"/>
                <a:ea typeface="Roboto"/>
                <a:cs typeface="Roboto"/>
                <a:sym typeface="Roboto"/>
              </a:rPr>
            </a:br>
            <a:r>
              <a:rPr lang="en" sz="1800" i="1">
                <a:solidFill>
                  <a:srgbClr val="3C4043"/>
                </a:solidFill>
                <a:latin typeface="Roboto"/>
                <a:ea typeface="Roboto"/>
                <a:cs typeface="Roboto"/>
                <a:sym typeface="Roboto"/>
              </a:rPr>
              <a:t>Storage.</a:t>
            </a:r>
            <a:br>
              <a:rPr lang="en" sz="1800" i="1">
                <a:solidFill>
                  <a:srgbClr val="3C4043"/>
                </a:solidFill>
                <a:latin typeface="Roboto"/>
                <a:ea typeface="Roboto"/>
                <a:cs typeface="Roboto"/>
                <a:sym typeface="Roboto"/>
              </a:rPr>
            </a:br>
            <a:r>
              <a:rPr lang="en" sz="1800" i="1">
                <a:solidFill>
                  <a:srgbClr val="3C4043"/>
                </a:solidFill>
                <a:latin typeface="Roboto"/>
                <a:ea typeface="Roboto"/>
                <a:cs typeface="Roboto"/>
                <a:sym typeface="Roboto"/>
              </a:rPr>
              <a:t>objectViewer</a:t>
            </a:r>
            <a:endParaRPr sz="1800" i="1">
              <a:solidFill>
                <a:srgbClr val="3C4043"/>
              </a:solidFill>
              <a:latin typeface="Roboto"/>
              <a:ea typeface="Roboto"/>
              <a:cs typeface="Roboto"/>
              <a:sym typeface="Roboto"/>
            </a:endParaRPr>
          </a:p>
        </p:txBody>
      </p:sp>
      <p:sp>
        <p:nvSpPr>
          <p:cNvPr id="831" name="Google Shape;831;p75"/>
          <p:cNvSpPr/>
          <p:nvPr/>
        </p:nvSpPr>
        <p:spPr>
          <a:xfrm>
            <a:off x="9908574" y="8490502"/>
            <a:ext cx="484200" cy="484500"/>
          </a:xfrm>
          <a:prstGeom prst="ellipse">
            <a:avLst/>
          </a:prstGeom>
          <a:no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sp>
        <p:nvSpPr>
          <p:cNvPr id="832" name="Google Shape;832;p75"/>
          <p:cNvSpPr txBox="1"/>
          <p:nvPr/>
        </p:nvSpPr>
        <p:spPr>
          <a:xfrm>
            <a:off x="10457121" y="8503741"/>
            <a:ext cx="1124100" cy="46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800">
                <a:solidFill>
                  <a:srgbClr val="3C4043"/>
                </a:solidFill>
                <a:latin typeface="Roboto"/>
                <a:ea typeface="Roboto"/>
                <a:cs typeface="Roboto"/>
                <a:sym typeface="Roboto"/>
              </a:rPr>
              <a:t>bucket_1</a:t>
            </a:r>
            <a:endParaRPr sz="1800">
              <a:solidFill>
                <a:srgbClr val="3C4043"/>
              </a:solidFill>
              <a:latin typeface="Roboto"/>
              <a:ea typeface="Roboto"/>
              <a:cs typeface="Roboto"/>
              <a:sym typeface="Roboto"/>
            </a:endParaRPr>
          </a:p>
        </p:txBody>
      </p:sp>
      <p:pic>
        <p:nvPicPr>
          <p:cNvPr id="833" name="Google Shape;833;p75" descr="bucket-icon.png"/>
          <p:cNvPicPr preferRelativeResize="0"/>
          <p:nvPr/>
        </p:nvPicPr>
        <p:blipFill rotWithShape="1">
          <a:blip r:embed="rId7">
            <a:alphaModFix/>
          </a:blip>
          <a:srcRect l="-21559" t="-6778" r="-14033" b="-10909"/>
          <a:stretch/>
        </p:blipFill>
        <p:spPr>
          <a:xfrm>
            <a:off x="10015024" y="8548037"/>
            <a:ext cx="272300" cy="369623"/>
          </a:xfrm>
          <a:prstGeom prst="rect">
            <a:avLst/>
          </a:prstGeom>
          <a:noFill/>
          <a:ln>
            <a:noFill/>
          </a:ln>
        </p:spPr>
      </p:pic>
      <p:grpSp>
        <p:nvGrpSpPr>
          <p:cNvPr id="834" name="Google Shape;834;p75"/>
          <p:cNvGrpSpPr/>
          <p:nvPr/>
        </p:nvGrpSpPr>
        <p:grpSpPr>
          <a:xfrm>
            <a:off x="14161413" y="3328447"/>
            <a:ext cx="728994" cy="746321"/>
            <a:chOff x="14276528" y="5902266"/>
            <a:chExt cx="1547100" cy="1547100"/>
          </a:xfrm>
        </p:grpSpPr>
        <p:sp>
          <p:nvSpPr>
            <p:cNvPr id="835" name="Google Shape;835;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36" name="Google Shape;836;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37" name="Google Shape;837;p75"/>
          <p:cNvGrpSpPr/>
          <p:nvPr/>
        </p:nvGrpSpPr>
        <p:grpSpPr>
          <a:xfrm>
            <a:off x="14771557" y="3328447"/>
            <a:ext cx="728994" cy="746321"/>
            <a:chOff x="14276528" y="5902266"/>
            <a:chExt cx="1547100" cy="1547100"/>
          </a:xfrm>
        </p:grpSpPr>
        <p:sp>
          <p:nvSpPr>
            <p:cNvPr id="838" name="Google Shape;838;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39" name="Google Shape;839;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grpSp>
        <p:nvGrpSpPr>
          <p:cNvPr id="840" name="Google Shape;840;p75"/>
          <p:cNvGrpSpPr/>
          <p:nvPr/>
        </p:nvGrpSpPr>
        <p:grpSpPr>
          <a:xfrm>
            <a:off x="14464424" y="3753429"/>
            <a:ext cx="728994" cy="746321"/>
            <a:chOff x="14276528" y="5902266"/>
            <a:chExt cx="1547100" cy="1547100"/>
          </a:xfrm>
        </p:grpSpPr>
        <p:sp>
          <p:nvSpPr>
            <p:cNvPr id="841" name="Google Shape;841;p75"/>
            <p:cNvSpPr/>
            <p:nvPr/>
          </p:nvSpPr>
          <p:spPr>
            <a:xfrm>
              <a:off x="14276528" y="5902266"/>
              <a:ext cx="1547100" cy="15471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42" name="Google Shape;842;p75" descr="chip-only.png"/>
            <p:cNvPicPr preferRelativeResize="0"/>
            <p:nvPr/>
          </p:nvPicPr>
          <p:blipFill>
            <a:blip r:embed="rId3">
              <a:alphaModFix/>
            </a:blip>
            <a:stretch>
              <a:fillRect/>
            </a:stretch>
          </p:blipFill>
          <p:spPr>
            <a:xfrm>
              <a:off x="14631864" y="6259971"/>
              <a:ext cx="836427" cy="831690"/>
            </a:xfrm>
            <a:prstGeom prst="rect">
              <a:avLst/>
            </a:prstGeom>
            <a:noFill/>
            <a:ln>
              <a:noFill/>
            </a:ln>
          </p:spPr>
        </p:pic>
      </p:grpSp>
      <p:pic>
        <p:nvPicPr>
          <p:cNvPr id="843" name="Google Shape;843;p75"/>
          <p:cNvPicPr preferRelativeResize="0"/>
          <p:nvPr/>
        </p:nvPicPr>
        <p:blipFill rotWithShape="1">
          <a:blip r:embed="rId6">
            <a:alphaModFix/>
          </a:blip>
          <a:srcRect b="10"/>
          <a:stretch/>
        </p:blipFill>
        <p:spPr>
          <a:xfrm>
            <a:off x="13853405" y="2454997"/>
            <a:ext cx="526333" cy="526287"/>
          </a:xfrm>
          <a:prstGeom prst="rect">
            <a:avLst/>
          </a:prstGeom>
          <a:noFill/>
          <a:ln>
            <a:noFill/>
          </a:ln>
        </p:spPr>
      </p:pic>
      <p:sp>
        <p:nvSpPr>
          <p:cNvPr id="844" name="Google Shape;844;p75"/>
          <p:cNvSpPr txBox="1"/>
          <p:nvPr/>
        </p:nvSpPr>
        <p:spPr>
          <a:xfrm>
            <a:off x="14379729" y="2408824"/>
            <a:ext cx="1684500" cy="58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3C4043"/>
                </a:solidFill>
                <a:latin typeface="Roboto"/>
                <a:ea typeface="Roboto"/>
                <a:cs typeface="Roboto"/>
                <a:sym typeface="Roboto"/>
              </a:rPr>
              <a:t>project_b</a:t>
            </a:r>
            <a:endParaRPr sz="2600">
              <a:solidFill>
                <a:srgbClr val="3C4043"/>
              </a:solidFill>
              <a:latin typeface="Roboto"/>
              <a:ea typeface="Roboto"/>
              <a:cs typeface="Roboto"/>
              <a:sym typeface="Roboto"/>
            </a:endParaRPr>
          </a:p>
        </p:txBody>
      </p:sp>
      <p:sp>
        <p:nvSpPr>
          <p:cNvPr id="845" name="Google Shape;845;p75"/>
          <p:cNvSpPr/>
          <p:nvPr/>
        </p:nvSpPr>
        <p:spPr>
          <a:xfrm>
            <a:off x="14156173" y="4737147"/>
            <a:ext cx="728700" cy="7269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46" name="Google Shape;846;p75" descr="bucket-icon.png"/>
          <p:cNvPicPr preferRelativeResize="0"/>
          <p:nvPr/>
        </p:nvPicPr>
        <p:blipFill rotWithShape="1">
          <a:blip r:embed="rId7">
            <a:alphaModFix/>
          </a:blip>
          <a:srcRect l="-21559" t="-6778" r="-14033" b="-10909"/>
          <a:stretch/>
        </p:blipFill>
        <p:spPr>
          <a:xfrm>
            <a:off x="14315667" y="4823352"/>
            <a:ext cx="407986" cy="553799"/>
          </a:xfrm>
          <a:prstGeom prst="rect">
            <a:avLst/>
          </a:prstGeom>
          <a:noFill/>
          <a:ln>
            <a:noFill/>
          </a:ln>
        </p:spPr>
      </p:pic>
      <p:sp>
        <p:nvSpPr>
          <p:cNvPr id="847" name="Google Shape;847;p75"/>
          <p:cNvSpPr/>
          <p:nvPr/>
        </p:nvSpPr>
        <p:spPr>
          <a:xfrm>
            <a:off x="14768806" y="4737147"/>
            <a:ext cx="728700" cy="726900"/>
          </a:xfrm>
          <a:prstGeom prst="ellipse">
            <a:avLst/>
          </a:prstGeom>
          <a:solidFill>
            <a:srgbClr val="FFFFFF"/>
          </a:solidFill>
          <a:ln w="9525" cap="flat" cmpd="sng">
            <a:solidFill>
              <a:srgbClr val="3369E8"/>
            </a:solidFill>
            <a:prstDash val="solid"/>
            <a:round/>
            <a:headEnd type="none" w="sm" len="sm"/>
            <a:tailEnd type="none" w="sm" len="sm"/>
          </a:ln>
        </p:spPr>
        <p:txBody>
          <a:bodyPr spcFirstLastPara="1" wrap="square" lIns="182850" tIns="182850" rIns="182850" bIns="182850" anchor="ctr" anchorCtr="0">
            <a:noAutofit/>
          </a:bodyPr>
          <a:lstStyle/>
          <a:p>
            <a:pPr marL="0" lvl="0" indent="0" algn="l" rtl="0">
              <a:spcBef>
                <a:spcPts val="0"/>
              </a:spcBef>
              <a:spcAft>
                <a:spcPts val="0"/>
              </a:spcAft>
              <a:buNone/>
            </a:pPr>
            <a:endParaRPr/>
          </a:p>
        </p:txBody>
      </p:sp>
      <p:pic>
        <p:nvPicPr>
          <p:cNvPr id="848" name="Google Shape;848;p75" descr="bucket-icon.png"/>
          <p:cNvPicPr preferRelativeResize="0"/>
          <p:nvPr/>
        </p:nvPicPr>
        <p:blipFill rotWithShape="1">
          <a:blip r:embed="rId7">
            <a:alphaModFix/>
          </a:blip>
          <a:srcRect l="-21559" t="-6778" r="-14033" b="-10909"/>
          <a:stretch/>
        </p:blipFill>
        <p:spPr>
          <a:xfrm>
            <a:off x="14928299" y="4823352"/>
            <a:ext cx="407986" cy="553799"/>
          </a:xfrm>
          <a:prstGeom prst="rect">
            <a:avLst/>
          </a:prstGeom>
          <a:noFill/>
          <a:ln>
            <a:noFill/>
          </a:ln>
        </p:spPr>
      </p:pic>
      <p:cxnSp>
        <p:nvCxnSpPr>
          <p:cNvPr id="849" name="Google Shape;849;p75"/>
          <p:cNvCxnSpPr/>
          <p:nvPr/>
        </p:nvCxnSpPr>
        <p:spPr>
          <a:xfrm>
            <a:off x="12600736" y="4431034"/>
            <a:ext cx="1041900" cy="0"/>
          </a:xfrm>
          <a:prstGeom prst="straightConnector1">
            <a:avLst/>
          </a:prstGeom>
          <a:noFill/>
          <a:ln w="28575" cap="flat" cmpd="sng">
            <a:solidFill>
              <a:srgbClr val="212121"/>
            </a:solidFill>
            <a:prstDash val="solid"/>
            <a:round/>
            <a:headEnd type="none" w="sm" len="sm"/>
            <a:tailEnd type="triangle" w="sm" len="sm"/>
          </a:ln>
        </p:spPr>
      </p:cxnSp>
      <p:grpSp>
        <p:nvGrpSpPr>
          <p:cNvPr id="850" name="Google Shape;850;p75"/>
          <p:cNvGrpSpPr/>
          <p:nvPr/>
        </p:nvGrpSpPr>
        <p:grpSpPr>
          <a:xfrm>
            <a:off x="11404838" y="4117050"/>
            <a:ext cx="423300" cy="423300"/>
            <a:chOff x="11404838" y="4117050"/>
            <a:chExt cx="423300" cy="423300"/>
          </a:xfrm>
        </p:grpSpPr>
        <p:sp>
          <p:nvSpPr>
            <p:cNvPr id="851" name="Google Shape;851;p75"/>
            <p:cNvSpPr/>
            <p:nvPr/>
          </p:nvSpPr>
          <p:spPr>
            <a:xfrm>
              <a:off x="11404838" y="4117050"/>
              <a:ext cx="423300" cy="4233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2" name="Google Shape;852;p75"/>
            <p:cNvPicPr preferRelativeResize="0"/>
            <p:nvPr/>
          </p:nvPicPr>
          <p:blipFill rotWithShape="1">
            <a:blip r:embed="rId6">
              <a:alphaModFix/>
            </a:blip>
            <a:srcRect b="10"/>
            <a:stretch/>
          </p:blipFill>
          <p:spPr>
            <a:xfrm>
              <a:off x="11431662" y="4136800"/>
              <a:ext cx="369668" cy="369625"/>
            </a:xfrm>
            <a:prstGeom prst="rect">
              <a:avLst/>
            </a:prstGeom>
            <a:noFill/>
            <a:ln>
              <a:noFill/>
            </a:ln>
          </p:spPr>
        </p:pic>
      </p:grpSp>
      <p:grpSp>
        <p:nvGrpSpPr>
          <p:cNvPr id="853" name="Google Shape;853;p75"/>
          <p:cNvGrpSpPr/>
          <p:nvPr/>
        </p:nvGrpSpPr>
        <p:grpSpPr>
          <a:xfrm>
            <a:off x="11404838" y="6640400"/>
            <a:ext cx="423300" cy="423300"/>
            <a:chOff x="11404838" y="4117050"/>
            <a:chExt cx="423300" cy="423300"/>
          </a:xfrm>
        </p:grpSpPr>
        <p:sp>
          <p:nvSpPr>
            <p:cNvPr id="854" name="Google Shape;854;p75"/>
            <p:cNvSpPr/>
            <p:nvPr/>
          </p:nvSpPr>
          <p:spPr>
            <a:xfrm>
              <a:off x="11404838" y="4117050"/>
              <a:ext cx="423300" cy="423300"/>
            </a:xfrm>
            <a:prstGeom prst="ellipse">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5" name="Google Shape;855;p75"/>
            <p:cNvPicPr preferRelativeResize="0"/>
            <p:nvPr/>
          </p:nvPicPr>
          <p:blipFill rotWithShape="1">
            <a:blip r:embed="rId6">
              <a:alphaModFix/>
            </a:blip>
            <a:srcRect b="10"/>
            <a:stretch/>
          </p:blipFill>
          <p:spPr>
            <a:xfrm>
              <a:off x="11431662" y="4136800"/>
              <a:ext cx="369668" cy="369625"/>
            </a:xfrm>
            <a:prstGeom prst="rect">
              <a:avLst/>
            </a:prstGeom>
            <a:noFill/>
            <a:ln>
              <a:noFill/>
            </a:ln>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9"/>
        <p:cNvGrpSpPr/>
        <p:nvPr/>
      </p:nvGrpSpPr>
      <p:grpSpPr>
        <a:xfrm>
          <a:off x="0" y="0"/>
          <a:ext cx="0" cy="0"/>
          <a:chOff x="0" y="0"/>
          <a:chExt cx="0" cy="0"/>
        </a:xfrm>
      </p:grpSpPr>
      <p:sp>
        <p:nvSpPr>
          <p:cNvPr id="860" name="Google Shape;860;p76"/>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solidFill>
                  <a:schemeClr val="accent2"/>
                </a:solidFill>
              </a:rPr>
              <a:t>Cloud Identity</a:t>
            </a:r>
            <a:endParaRPr>
              <a:solidFill>
                <a:schemeClr val="accent2"/>
              </a:solidFill>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t>Resources</a:t>
            </a:r>
            <a:endParaRPr/>
          </a:p>
        </p:txBody>
      </p:sp>
      <p:sp>
        <p:nvSpPr>
          <p:cNvPr id="861" name="Google Shape;861;p76"/>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77"/>
          <p:cNvSpPr txBox="1"/>
          <p:nvPr/>
        </p:nvSpPr>
        <p:spPr>
          <a:xfrm>
            <a:off x="1626750" y="7753577"/>
            <a:ext cx="6039900" cy="1075800"/>
          </a:xfrm>
          <a:prstGeom prst="rect">
            <a:avLst/>
          </a:prstGeom>
          <a:solidFill>
            <a:srgbClr val="C9DAF8"/>
          </a:solidFill>
          <a:ln>
            <a:noFill/>
          </a:ln>
        </p:spPr>
        <p:txBody>
          <a:bodyPr spcFirstLastPara="1" wrap="square" lIns="182850" tIns="182850" rIns="182850" bIns="182850" anchor="ctr" anchorCtr="0">
            <a:noAutofit/>
          </a:bodyPr>
          <a:lstStyle/>
          <a:p>
            <a:pPr marL="0" lvl="0" indent="0" algn="l" rtl="0">
              <a:lnSpc>
                <a:spcPct val="100000"/>
              </a:lnSpc>
              <a:spcBef>
                <a:spcPts val="0"/>
              </a:spcBef>
              <a:spcAft>
                <a:spcPts val="0"/>
              </a:spcAft>
              <a:buNone/>
            </a:pPr>
            <a:r>
              <a:rPr lang="en" sz="2400">
                <a:solidFill>
                  <a:schemeClr val="lt1"/>
                </a:solidFill>
                <a:latin typeface="Roboto"/>
                <a:ea typeface="Roboto"/>
                <a:cs typeface="Roboto"/>
                <a:sym typeface="Roboto"/>
              </a:rPr>
              <a:t>Note: You </a:t>
            </a:r>
            <a:r>
              <a:rPr lang="en" sz="2400" i="1">
                <a:solidFill>
                  <a:schemeClr val="lt1"/>
                </a:solidFill>
                <a:latin typeface="Roboto"/>
                <a:ea typeface="Roboto"/>
                <a:cs typeface="Roboto"/>
                <a:sym typeface="Roboto"/>
              </a:rPr>
              <a:t>cannot </a:t>
            </a:r>
            <a:r>
              <a:rPr lang="en" sz="2400">
                <a:solidFill>
                  <a:schemeClr val="lt1"/>
                </a:solidFill>
                <a:latin typeface="Roboto"/>
                <a:ea typeface="Roboto"/>
                <a:cs typeface="Roboto"/>
                <a:sym typeface="Roboto"/>
              </a:rPr>
              <a:t>use Cloud IAM to create or manage your users or groups.</a:t>
            </a:r>
            <a:endParaRPr sz="2400">
              <a:solidFill>
                <a:schemeClr val="lt1"/>
              </a:solidFill>
              <a:latin typeface="Roboto"/>
              <a:ea typeface="Roboto"/>
              <a:cs typeface="Roboto"/>
              <a:sym typeface="Roboto"/>
            </a:endParaRPr>
          </a:p>
        </p:txBody>
      </p:sp>
      <p:sp>
        <p:nvSpPr>
          <p:cNvPr id="867" name="Google Shape;867;p77"/>
          <p:cNvSpPr txBox="1"/>
          <p:nvPr/>
        </p:nvSpPr>
        <p:spPr>
          <a:xfrm>
            <a:off x="3078350" y="3798263"/>
            <a:ext cx="4608600" cy="34356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chemeClr val="lt1"/>
                </a:solidFill>
                <a:latin typeface="Roboto"/>
                <a:ea typeface="Roboto"/>
                <a:cs typeface="Roboto"/>
                <a:sym typeface="Roboto"/>
              </a:rPr>
              <a:t>Gmail account</a:t>
            </a: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r>
              <a:rPr lang="en" sz="2400">
                <a:solidFill>
                  <a:schemeClr val="lt1"/>
                </a:solidFill>
                <a:latin typeface="Roboto"/>
                <a:ea typeface="Roboto"/>
                <a:cs typeface="Roboto"/>
                <a:sym typeface="Roboto"/>
              </a:rPr>
              <a:t>Cloud Identity/Workspace</a:t>
            </a: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endParaRPr sz="2400">
              <a:solidFill>
                <a:schemeClr val="lt1"/>
              </a:solidFill>
              <a:latin typeface="Roboto"/>
              <a:ea typeface="Roboto"/>
              <a:cs typeface="Roboto"/>
              <a:sym typeface="Roboto"/>
            </a:endParaRPr>
          </a:p>
          <a:p>
            <a:pPr marL="0" lvl="0" indent="0" algn="l" rtl="0">
              <a:lnSpc>
                <a:spcPct val="125000"/>
              </a:lnSpc>
              <a:spcBef>
                <a:spcPts val="0"/>
              </a:spcBef>
              <a:spcAft>
                <a:spcPts val="0"/>
              </a:spcAft>
              <a:buNone/>
            </a:pPr>
            <a:r>
              <a:rPr lang="en" sz="2400">
                <a:solidFill>
                  <a:schemeClr val="lt1"/>
                </a:solidFill>
                <a:latin typeface="Roboto"/>
                <a:ea typeface="Roboto"/>
                <a:cs typeface="Roboto"/>
                <a:sym typeface="Roboto"/>
              </a:rPr>
              <a:t>Service Account</a:t>
            </a:r>
            <a:endParaRPr sz="2400">
              <a:solidFill>
                <a:schemeClr val="lt1"/>
              </a:solidFill>
              <a:latin typeface="Roboto"/>
              <a:ea typeface="Roboto"/>
              <a:cs typeface="Roboto"/>
              <a:sym typeface="Roboto"/>
            </a:endParaRPr>
          </a:p>
        </p:txBody>
      </p:sp>
      <p:cxnSp>
        <p:nvCxnSpPr>
          <p:cNvPr id="868" name="Google Shape;868;p77"/>
          <p:cNvCxnSpPr/>
          <p:nvPr/>
        </p:nvCxnSpPr>
        <p:spPr>
          <a:xfrm rot="10800000">
            <a:off x="6854975" y="5546400"/>
            <a:ext cx="508500" cy="0"/>
          </a:xfrm>
          <a:prstGeom prst="straightConnector1">
            <a:avLst/>
          </a:prstGeom>
          <a:noFill/>
          <a:ln w="38100" cap="flat" cmpd="sng">
            <a:solidFill>
              <a:srgbClr val="4285F4"/>
            </a:solidFill>
            <a:prstDash val="solid"/>
            <a:round/>
            <a:headEnd type="none" w="med" len="med"/>
            <a:tailEnd type="none" w="med" len="med"/>
          </a:ln>
        </p:spPr>
      </p:cxnSp>
      <p:cxnSp>
        <p:nvCxnSpPr>
          <p:cNvPr id="869" name="Google Shape;869;p77"/>
          <p:cNvCxnSpPr/>
          <p:nvPr/>
        </p:nvCxnSpPr>
        <p:spPr>
          <a:xfrm>
            <a:off x="6694750" y="3807168"/>
            <a:ext cx="168900" cy="0"/>
          </a:xfrm>
          <a:prstGeom prst="straightConnector1">
            <a:avLst/>
          </a:prstGeom>
          <a:noFill/>
          <a:ln w="38100" cap="flat" cmpd="sng">
            <a:solidFill>
              <a:srgbClr val="4285F4"/>
            </a:solidFill>
            <a:prstDash val="solid"/>
            <a:round/>
            <a:headEnd type="none" w="med" len="med"/>
            <a:tailEnd type="none" w="med" len="med"/>
          </a:ln>
        </p:spPr>
      </p:cxnSp>
      <p:cxnSp>
        <p:nvCxnSpPr>
          <p:cNvPr id="870" name="Google Shape;870;p77"/>
          <p:cNvCxnSpPr/>
          <p:nvPr/>
        </p:nvCxnSpPr>
        <p:spPr>
          <a:xfrm rot="10800000">
            <a:off x="6863666" y="3798275"/>
            <a:ext cx="0" cy="3435600"/>
          </a:xfrm>
          <a:prstGeom prst="straightConnector1">
            <a:avLst/>
          </a:prstGeom>
          <a:noFill/>
          <a:ln w="38100" cap="flat" cmpd="sng">
            <a:solidFill>
              <a:srgbClr val="4285F4"/>
            </a:solidFill>
            <a:prstDash val="solid"/>
            <a:round/>
            <a:headEnd type="none" w="med" len="med"/>
            <a:tailEnd type="none" w="med" len="med"/>
          </a:ln>
        </p:spPr>
      </p:cxnSp>
      <p:cxnSp>
        <p:nvCxnSpPr>
          <p:cNvPr id="871" name="Google Shape;871;p77"/>
          <p:cNvCxnSpPr/>
          <p:nvPr/>
        </p:nvCxnSpPr>
        <p:spPr>
          <a:xfrm>
            <a:off x="6694750" y="7223027"/>
            <a:ext cx="168900" cy="0"/>
          </a:xfrm>
          <a:prstGeom prst="straightConnector1">
            <a:avLst/>
          </a:prstGeom>
          <a:noFill/>
          <a:ln w="38100" cap="flat" cmpd="sng">
            <a:solidFill>
              <a:srgbClr val="4285F4"/>
            </a:solidFill>
            <a:prstDash val="solid"/>
            <a:round/>
            <a:headEnd type="none" w="med" len="med"/>
            <a:tailEnd type="none" w="med" len="med"/>
          </a:ln>
        </p:spPr>
      </p:cxnSp>
      <p:sp>
        <p:nvSpPr>
          <p:cNvPr id="872" name="Google Shape;872;p77"/>
          <p:cNvSpPr txBox="1"/>
          <p:nvPr/>
        </p:nvSpPr>
        <p:spPr>
          <a:xfrm>
            <a:off x="7519725" y="5521270"/>
            <a:ext cx="2221800" cy="107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2400">
                <a:solidFill>
                  <a:schemeClr val="lt1"/>
                </a:solidFill>
                <a:latin typeface="Roboto"/>
                <a:ea typeface="Roboto"/>
                <a:cs typeface="Roboto"/>
                <a:sym typeface="Roboto"/>
              </a:rPr>
              <a:t>Can be part</a:t>
            </a:r>
            <a:endParaRPr sz="2400">
              <a:solidFill>
                <a:schemeClr val="lt1"/>
              </a:solidFill>
              <a:latin typeface="Roboto"/>
              <a:ea typeface="Roboto"/>
              <a:cs typeface="Roboto"/>
              <a:sym typeface="Roboto"/>
            </a:endParaRPr>
          </a:p>
          <a:p>
            <a:pPr marL="0" lvl="0" indent="0" algn="ctr" rtl="0">
              <a:lnSpc>
                <a:spcPct val="100000"/>
              </a:lnSpc>
              <a:spcBef>
                <a:spcPts val="0"/>
              </a:spcBef>
              <a:spcAft>
                <a:spcPts val="0"/>
              </a:spcAft>
              <a:buNone/>
            </a:pPr>
            <a:r>
              <a:rPr lang="en" sz="2400">
                <a:solidFill>
                  <a:schemeClr val="lt1"/>
                </a:solidFill>
                <a:latin typeface="Roboto"/>
                <a:ea typeface="Roboto"/>
                <a:cs typeface="Roboto"/>
                <a:sym typeface="Roboto"/>
              </a:rPr>
              <a:t>of a group</a:t>
            </a:r>
            <a:endParaRPr sz="2400">
              <a:solidFill>
                <a:schemeClr val="lt1"/>
              </a:solidFill>
              <a:latin typeface="Roboto"/>
              <a:ea typeface="Roboto"/>
              <a:cs typeface="Roboto"/>
              <a:sym typeface="Roboto"/>
            </a:endParaRPr>
          </a:p>
        </p:txBody>
      </p:sp>
      <p:pic>
        <p:nvPicPr>
          <p:cNvPr id="873" name="Google Shape;873;p77"/>
          <p:cNvPicPr preferRelativeResize="0"/>
          <p:nvPr/>
        </p:nvPicPr>
        <p:blipFill>
          <a:blip r:embed="rId3">
            <a:alphaModFix/>
          </a:blip>
          <a:stretch>
            <a:fillRect/>
          </a:stretch>
        </p:blipFill>
        <p:spPr>
          <a:xfrm>
            <a:off x="7819087" y="4546895"/>
            <a:ext cx="1623094" cy="832800"/>
          </a:xfrm>
          <a:prstGeom prst="rect">
            <a:avLst/>
          </a:prstGeom>
          <a:noFill/>
          <a:ln>
            <a:noFill/>
          </a:ln>
        </p:spPr>
      </p:pic>
      <p:pic>
        <p:nvPicPr>
          <p:cNvPr id="874" name="Google Shape;874;p77"/>
          <p:cNvPicPr preferRelativeResize="0"/>
          <p:nvPr/>
        </p:nvPicPr>
        <p:blipFill>
          <a:blip r:embed="rId4">
            <a:alphaModFix/>
          </a:blip>
          <a:stretch>
            <a:fillRect/>
          </a:stretch>
        </p:blipFill>
        <p:spPr>
          <a:xfrm>
            <a:off x="1779145" y="6393675"/>
            <a:ext cx="1075230" cy="961500"/>
          </a:xfrm>
          <a:prstGeom prst="rect">
            <a:avLst/>
          </a:prstGeom>
          <a:noFill/>
          <a:ln>
            <a:noFill/>
          </a:ln>
        </p:spPr>
      </p:pic>
      <p:cxnSp>
        <p:nvCxnSpPr>
          <p:cNvPr id="875" name="Google Shape;875;p77"/>
          <p:cNvCxnSpPr/>
          <p:nvPr/>
        </p:nvCxnSpPr>
        <p:spPr>
          <a:xfrm>
            <a:off x="10379500" y="5563140"/>
            <a:ext cx="386700" cy="0"/>
          </a:xfrm>
          <a:prstGeom prst="straightConnector1">
            <a:avLst/>
          </a:prstGeom>
          <a:noFill/>
          <a:ln w="38100" cap="flat" cmpd="sng">
            <a:solidFill>
              <a:srgbClr val="4285F4"/>
            </a:solidFill>
            <a:prstDash val="solid"/>
            <a:round/>
            <a:headEnd type="none" w="med" len="med"/>
            <a:tailEnd type="none" w="med" len="med"/>
          </a:ln>
        </p:spPr>
      </p:cxnSp>
      <p:cxnSp>
        <p:nvCxnSpPr>
          <p:cNvPr id="876" name="Google Shape;876;p77"/>
          <p:cNvCxnSpPr/>
          <p:nvPr/>
        </p:nvCxnSpPr>
        <p:spPr>
          <a:xfrm rot="10800000">
            <a:off x="10759556" y="2304025"/>
            <a:ext cx="0" cy="6405300"/>
          </a:xfrm>
          <a:prstGeom prst="straightConnector1">
            <a:avLst/>
          </a:prstGeom>
          <a:noFill/>
          <a:ln w="38100" cap="flat" cmpd="sng">
            <a:solidFill>
              <a:srgbClr val="4285F4"/>
            </a:solidFill>
            <a:prstDash val="solid"/>
            <a:round/>
            <a:headEnd type="none" w="med" len="med"/>
            <a:tailEnd type="none" w="med" len="med"/>
          </a:ln>
        </p:spPr>
      </p:cxnSp>
      <p:cxnSp>
        <p:nvCxnSpPr>
          <p:cNvPr id="877" name="Google Shape;877;p77"/>
          <p:cNvCxnSpPr/>
          <p:nvPr/>
        </p:nvCxnSpPr>
        <p:spPr>
          <a:xfrm rot="10800000">
            <a:off x="10759600" y="8689099"/>
            <a:ext cx="128400" cy="0"/>
          </a:xfrm>
          <a:prstGeom prst="straightConnector1">
            <a:avLst/>
          </a:prstGeom>
          <a:noFill/>
          <a:ln w="38100" cap="flat" cmpd="sng">
            <a:solidFill>
              <a:srgbClr val="4285F4"/>
            </a:solidFill>
            <a:prstDash val="solid"/>
            <a:round/>
            <a:headEnd type="none" w="med" len="med"/>
            <a:tailEnd type="none" w="med" len="med"/>
          </a:ln>
        </p:spPr>
      </p:cxnSp>
      <p:pic>
        <p:nvPicPr>
          <p:cNvPr id="878" name="Google Shape;878;p77"/>
          <p:cNvPicPr preferRelativeResize="0"/>
          <p:nvPr/>
        </p:nvPicPr>
        <p:blipFill>
          <a:blip r:embed="rId5">
            <a:alphaModFix/>
          </a:blip>
          <a:stretch>
            <a:fillRect/>
          </a:stretch>
        </p:blipFill>
        <p:spPr>
          <a:xfrm>
            <a:off x="1817062" y="3585225"/>
            <a:ext cx="942820" cy="961500"/>
          </a:xfrm>
          <a:prstGeom prst="rect">
            <a:avLst/>
          </a:prstGeom>
          <a:noFill/>
          <a:ln>
            <a:noFill/>
          </a:ln>
        </p:spPr>
      </p:pic>
      <p:pic>
        <p:nvPicPr>
          <p:cNvPr id="879" name="Google Shape;879;p77"/>
          <p:cNvPicPr preferRelativeResize="0"/>
          <p:nvPr/>
        </p:nvPicPr>
        <p:blipFill>
          <a:blip r:embed="rId6">
            <a:alphaModFix/>
          </a:blip>
          <a:stretch>
            <a:fillRect/>
          </a:stretch>
        </p:blipFill>
        <p:spPr>
          <a:xfrm>
            <a:off x="1817053" y="4927854"/>
            <a:ext cx="942825" cy="1084697"/>
          </a:xfrm>
          <a:prstGeom prst="rect">
            <a:avLst/>
          </a:prstGeom>
          <a:noFill/>
          <a:ln>
            <a:noFill/>
          </a:ln>
        </p:spPr>
      </p:pic>
      <p:sp>
        <p:nvSpPr>
          <p:cNvPr id="880" name="Google Shape;880;p77"/>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can you use to manage your Google Cloud administrative users?</a:t>
            </a:r>
            <a:endParaRPr/>
          </a:p>
        </p:txBody>
      </p:sp>
      <p:sp>
        <p:nvSpPr>
          <p:cNvPr id="881" name="Google Shape;881;p77"/>
          <p:cNvSpPr txBox="1"/>
          <p:nvPr/>
        </p:nvSpPr>
        <p:spPr>
          <a:xfrm>
            <a:off x="12217563" y="2374125"/>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User@gmail.com</a:t>
            </a:r>
            <a:endParaRPr sz="2400">
              <a:solidFill>
                <a:srgbClr val="3C4043"/>
              </a:solidFill>
              <a:latin typeface="Roboto"/>
              <a:ea typeface="Roboto"/>
              <a:cs typeface="Roboto"/>
              <a:sym typeface="Roboto"/>
            </a:endParaRPr>
          </a:p>
        </p:txBody>
      </p:sp>
      <p:pic>
        <p:nvPicPr>
          <p:cNvPr id="882" name="Google Shape;882;p77" descr="wrench-icon.png"/>
          <p:cNvPicPr preferRelativeResize="0"/>
          <p:nvPr/>
        </p:nvPicPr>
        <p:blipFill>
          <a:blip r:embed="rId7">
            <a:alphaModFix/>
          </a:blip>
          <a:stretch>
            <a:fillRect/>
          </a:stretch>
        </p:blipFill>
        <p:spPr>
          <a:xfrm>
            <a:off x="11340999" y="3584132"/>
            <a:ext cx="448516" cy="452138"/>
          </a:xfrm>
          <a:prstGeom prst="rect">
            <a:avLst/>
          </a:prstGeom>
          <a:noFill/>
          <a:ln>
            <a:noFill/>
          </a:ln>
        </p:spPr>
      </p:pic>
      <p:pic>
        <p:nvPicPr>
          <p:cNvPr id="883" name="Google Shape;883;p77"/>
          <p:cNvPicPr preferRelativeResize="0"/>
          <p:nvPr/>
        </p:nvPicPr>
        <p:blipFill rotWithShape="1">
          <a:blip r:embed="rId8">
            <a:alphaModFix/>
          </a:blip>
          <a:srcRect t="5539" b="5548"/>
          <a:stretch/>
        </p:blipFill>
        <p:spPr>
          <a:xfrm>
            <a:off x="11311001" y="2995774"/>
            <a:ext cx="508499" cy="452140"/>
          </a:xfrm>
          <a:prstGeom prst="rect">
            <a:avLst/>
          </a:prstGeom>
          <a:noFill/>
          <a:ln>
            <a:noFill/>
          </a:ln>
        </p:spPr>
      </p:pic>
      <p:sp>
        <p:nvSpPr>
          <p:cNvPr id="884" name="Google Shape;884;p77"/>
          <p:cNvSpPr txBox="1"/>
          <p:nvPr/>
        </p:nvSpPr>
        <p:spPr>
          <a:xfrm>
            <a:off x="12217563" y="2959345"/>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Project A</a:t>
            </a:r>
            <a:endParaRPr sz="2400">
              <a:solidFill>
                <a:srgbClr val="3C4043"/>
              </a:solidFill>
              <a:latin typeface="Roboto"/>
              <a:ea typeface="Roboto"/>
              <a:cs typeface="Roboto"/>
              <a:sym typeface="Roboto"/>
            </a:endParaRPr>
          </a:p>
        </p:txBody>
      </p:sp>
      <p:sp>
        <p:nvSpPr>
          <p:cNvPr id="885" name="Google Shape;885;p77"/>
          <p:cNvSpPr txBox="1"/>
          <p:nvPr/>
        </p:nvSpPr>
        <p:spPr>
          <a:xfrm>
            <a:off x="12160763" y="3544564"/>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Owner</a:t>
            </a:r>
            <a:endParaRPr sz="2400">
              <a:solidFill>
                <a:srgbClr val="3C4043"/>
              </a:solidFill>
              <a:latin typeface="Roboto"/>
              <a:ea typeface="Roboto"/>
              <a:cs typeface="Roboto"/>
              <a:sym typeface="Roboto"/>
            </a:endParaRPr>
          </a:p>
        </p:txBody>
      </p:sp>
      <p:sp>
        <p:nvSpPr>
          <p:cNvPr id="886" name="Google Shape;886;p77"/>
          <p:cNvSpPr txBox="1"/>
          <p:nvPr/>
        </p:nvSpPr>
        <p:spPr>
          <a:xfrm>
            <a:off x="12247575" y="4671500"/>
            <a:ext cx="37053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User@yourcompany.com</a:t>
            </a:r>
            <a:endParaRPr sz="2400">
              <a:solidFill>
                <a:srgbClr val="3C4043"/>
              </a:solidFill>
              <a:latin typeface="Roboto"/>
              <a:ea typeface="Roboto"/>
              <a:cs typeface="Roboto"/>
              <a:sym typeface="Roboto"/>
            </a:endParaRPr>
          </a:p>
        </p:txBody>
      </p:sp>
      <p:pic>
        <p:nvPicPr>
          <p:cNvPr id="887" name="Google Shape;887;p77" descr="wrench-icon.png"/>
          <p:cNvPicPr preferRelativeResize="0"/>
          <p:nvPr/>
        </p:nvPicPr>
        <p:blipFill>
          <a:blip r:embed="rId7">
            <a:alphaModFix/>
          </a:blip>
          <a:stretch>
            <a:fillRect/>
          </a:stretch>
        </p:blipFill>
        <p:spPr>
          <a:xfrm>
            <a:off x="11370999" y="5881494"/>
            <a:ext cx="448516" cy="452138"/>
          </a:xfrm>
          <a:prstGeom prst="rect">
            <a:avLst/>
          </a:prstGeom>
          <a:noFill/>
          <a:ln>
            <a:noFill/>
          </a:ln>
        </p:spPr>
      </p:pic>
      <p:pic>
        <p:nvPicPr>
          <p:cNvPr id="888" name="Google Shape;888;p77"/>
          <p:cNvPicPr preferRelativeResize="0"/>
          <p:nvPr/>
        </p:nvPicPr>
        <p:blipFill rotWithShape="1">
          <a:blip r:embed="rId8">
            <a:alphaModFix/>
          </a:blip>
          <a:srcRect t="5539" b="5548"/>
          <a:stretch/>
        </p:blipFill>
        <p:spPr>
          <a:xfrm>
            <a:off x="11341001" y="5293137"/>
            <a:ext cx="508499" cy="452140"/>
          </a:xfrm>
          <a:prstGeom prst="rect">
            <a:avLst/>
          </a:prstGeom>
          <a:noFill/>
          <a:ln>
            <a:noFill/>
          </a:ln>
        </p:spPr>
      </p:pic>
      <p:sp>
        <p:nvSpPr>
          <p:cNvPr id="889" name="Google Shape;889;p77"/>
          <p:cNvSpPr txBox="1"/>
          <p:nvPr/>
        </p:nvSpPr>
        <p:spPr>
          <a:xfrm>
            <a:off x="12247563" y="5256707"/>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Project B</a:t>
            </a:r>
            <a:endParaRPr sz="2400">
              <a:solidFill>
                <a:srgbClr val="3C4043"/>
              </a:solidFill>
              <a:latin typeface="Roboto"/>
              <a:ea typeface="Roboto"/>
              <a:cs typeface="Roboto"/>
              <a:sym typeface="Roboto"/>
            </a:endParaRPr>
          </a:p>
        </p:txBody>
      </p:sp>
      <p:sp>
        <p:nvSpPr>
          <p:cNvPr id="890" name="Google Shape;890;p77"/>
          <p:cNvSpPr txBox="1"/>
          <p:nvPr/>
        </p:nvSpPr>
        <p:spPr>
          <a:xfrm>
            <a:off x="12190763" y="5841927"/>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Instance Admin</a:t>
            </a:r>
            <a:endParaRPr sz="2400">
              <a:solidFill>
                <a:srgbClr val="3C4043"/>
              </a:solidFill>
              <a:latin typeface="Roboto"/>
              <a:ea typeface="Roboto"/>
              <a:cs typeface="Roboto"/>
              <a:sym typeface="Roboto"/>
            </a:endParaRPr>
          </a:p>
        </p:txBody>
      </p:sp>
      <p:sp>
        <p:nvSpPr>
          <p:cNvPr id="891" name="Google Shape;891;p77"/>
          <p:cNvSpPr txBox="1"/>
          <p:nvPr/>
        </p:nvSpPr>
        <p:spPr>
          <a:xfrm>
            <a:off x="12217579" y="6968825"/>
            <a:ext cx="45003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Security@yourcompany.com</a:t>
            </a:r>
            <a:endParaRPr sz="2400">
              <a:solidFill>
                <a:srgbClr val="3C4043"/>
              </a:solidFill>
              <a:latin typeface="Roboto"/>
              <a:ea typeface="Roboto"/>
              <a:cs typeface="Roboto"/>
              <a:sym typeface="Roboto"/>
            </a:endParaRPr>
          </a:p>
          <a:p>
            <a:pPr marL="0" lvl="0" indent="0" algn="l" rtl="0">
              <a:lnSpc>
                <a:spcPct val="125000"/>
              </a:lnSpc>
              <a:spcBef>
                <a:spcPts val="0"/>
              </a:spcBef>
              <a:spcAft>
                <a:spcPts val="0"/>
              </a:spcAft>
              <a:buNone/>
            </a:pPr>
            <a:endParaRPr sz="2400">
              <a:solidFill>
                <a:srgbClr val="3C4043"/>
              </a:solidFill>
              <a:latin typeface="Roboto"/>
              <a:ea typeface="Roboto"/>
              <a:cs typeface="Roboto"/>
              <a:sym typeface="Roboto"/>
            </a:endParaRPr>
          </a:p>
        </p:txBody>
      </p:sp>
      <p:pic>
        <p:nvPicPr>
          <p:cNvPr id="892" name="Google Shape;892;p77" descr="wrench-icon.png"/>
          <p:cNvPicPr preferRelativeResize="0"/>
          <p:nvPr/>
        </p:nvPicPr>
        <p:blipFill>
          <a:blip r:embed="rId7">
            <a:alphaModFix/>
          </a:blip>
          <a:stretch>
            <a:fillRect/>
          </a:stretch>
        </p:blipFill>
        <p:spPr>
          <a:xfrm>
            <a:off x="11340999" y="8178819"/>
            <a:ext cx="448516" cy="452138"/>
          </a:xfrm>
          <a:prstGeom prst="rect">
            <a:avLst/>
          </a:prstGeom>
          <a:noFill/>
          <a:ln>
            <a:noFill/>
          </a:ln>
        </p:spPr>
      </p:pic>
      <p:pic>
        <p:nvPicPr>
          <p:cNvPr id="893" name="Google Shape;893;p77"/>
          <p:cNvPicPr preferRelativeResize="0"/>
          <p:nvPr/>
        </p:nvPicPr>
        <p:blipFill rotWithShape="1">
          <a:blip r:embed="rId8">
            <a:alphaModFix/>
          </a:blip>
          <a:srcRect t="5539" b="5548"/>
          <a:stretch/>
        </p:blipFill>
        <p:spPr>
          <a:xfrm>
            <a:off x="11311001" y="7590462"/>
            <a:ext cx="508499" cy="452140"/>
          </a:xfrm>
          <a:prstGeom prst="rect">
            <a:avLst/>
          </a:prstGeom>
          <a:noFill/>
          <a:ln>
            <a:noFill/>
          </a:ln>
        </p:spPr>
      </p:pic>
      <p:sp>
        <p:nvSpPr>
          <p:cNvPr id="894" name="Google Shape;894;p77"/>
          <p:cNvSpPr txBox="1"/>
          <p:nvPr/>
        </p:nvSpPr>
        <p:spPr>
          <a:xfrm>
            <a:off x="12217563" y="7554032"/>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Project B</a:t>
            </a:r>
            <a:endParaRPr sz="2400">
              <a:solidFill>
                <a:srgbClr val="3C4043"/>
              </a:solidFill>
              <a:latin typeface="Roboto"/>
              <a:ea typeface="Roboto"/>
              <a:cs typeface="Roboto"/>
              <a:sym typeface="Roboto"/>
            </a:endParaRPr>
          </a:p>
        </p:txBody>
      </p:sp>
      <p:sp>
        <p:nvSpPr>
          <p:cNvPr id="895" name="Google Shape;895;p77"/>
          <p:cNvSpPr txBox="1"/>
          <p:nvPr/>
        </p:nvSpPr>
        <p:spPr>
          <a:xfrm>
            <a:off x="12160763" y="8139252"/>
            <a:ext cx="3321600" cy="5187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400">
                <a:solidFill>
                  <a:srgbClr val="3C4043"/>
                </a:solidFill>
                <a:latin typeface="Roboto"/>
                <a:ea typeface="Roboto"/>
                <a:cs typeface="Roboto"/>
                <a:sym typeface="Roboto"/>
              </a:rPr>
              <a:t>Security Admin</a:t>
            </a:r>
            <a:endParaRPr sz="2400">
              <a:solidFill>
                <a:srgbClr val="3C4043"/>
              </a:solidFill>
              <a:latin typeface="Roboto"/>
              <a:ea typeface="Roboto"/>
              <a:cs typeface="Roboto"/>
              <a:sym typeface="Roboto"/>
            </a:endParaRPr>
          </a:p>
        </p:txBody>
      </p:sp>
      <p:pic>
        <p:nvPicPr>
          <p:cNvPr id="896" name="Google Shape;896;p77"/>
          <p:cNvPicPr preferRelativeResize="0"/>
          <p:nvPr/>
        </p:nvPicPr>
        <p:blipFill>
          <a:blip r:embed="rId5">
            <a:alphaModFix/>
          </a:blip>
          <a:stretch>
            <a:fillRect/>
          </a:stretch>
        </p:blipFill>
        <p:spPr>
          <a:xfrm>
            <a:off x="11339216" y="2398529"/>
            <a:ext cx="452100" cy="461055"/>
          </a:xfrm>
          <a:prstGeom prst="rect">
            <a:avLst/>
          </a:prstGeom>
          <a:noFill/>
          <a:ln>
            <a:noFill/>
          </a:ln>
        </p:spPr>
      </p:pic>
      <p:pic>
        <p:nvPicPr>
          <p:cNvPr id="897" name="Google Shape;897;p77"/>
          <p:cNvPicPr preferRelativeResize="0"/>
          <p:nvPr/>
        </p:nvPicPr>
        <p:blipFill>
          <a:blip r:embed="rId6">
            <a:alphaModFix/>
          </a:blip>
          <a:stretch>
            <a:fillRect/>
          </a:stretch>
        </p:blipFill>
        <p:spPr>
          <a:xfrm>
            <a:off x="11341013" y="4638356"/>
            <a:ext cx="508500" cy="585005"/>
          </a:xfrm>
          <a:prstGeom prst="rect">
            <a:avLst/>
          </a:prstGeom>
          <a:noFill/>
          <a:ln>
            <a:noFill/>
          </a:ln>
        </p:spPr>
      </p:pic>
      <p:pic>
        <p:nvPicPr>
          <p:cNvPr id="898" name="Google Shape;898;p77"/>
          <p:cNvPicPr preferRelativeResize="0"/>
          <p:nvPr/>
        </p:nvPicPr>
        <p:blipFill>
          <a:blip r:embed="rId6">
            <a:alphaModFix/>
          </a:blip>
          <a:stretch>
            <a:fillRect/>
          </a:stretch>
        </p:blipFill>
        <p:spPr>
          <a:xfrm>
            <a:off x="11311013" y="6963731"/>
            <a:ext cx="508500" cy="58500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78"/>
          <p:cNvSpPr txBox="1"/>
          <p:nvPr/>
        </p:nvSpPr>
        <p:spPr>
          <a:xfrm>
            <a:off x="11683813" y="5912876"/>
            <a:ext cx="4587000" cy="1289700"/>
          </a:xfrm>
          <a:prstGeom prst="rect">
            <a:avLst/>
          </a:prstGeom>
          <a:noFill/>
          <a:ln>
            <a:noFill/>
          </a:ln>
        </p:spPr>
        <p:txBody>
          <a:bodyPr spcFirstLastPara="1" wrap="square" lIns="182850" tIns="182850" rIns="182850" bIns="182850" anchor="t" anchorCtr="0">
            <a:noAutofit/>
          </a:bodyPr>
          <a:lstStyle/>
          <a:p>
            <a:pPr marL="0" lvl="0" indent="0" algn="ctr" rtl="0">
              <a:lnSpc>
                <a:spcPct val="125000"/>
              </a:lnSpc>
              <a:spcBef>
                <a:spcPts val="0"/>
              </a:spcBef>
              <a:spcAft>
                <a:spcPts val="2000"/>
              </a:spcAft>
              <a:buNone/>
            </a:pPr>
            <a:r>
              <a:rPr lang="en" sz="2800">
                <a:solidFill>
                  <a:schemeClr val="lt1"/>
                </a:solidFill>
                <a:latin typeface="Roboto"/>
                <a:ea typeface="Roboto"/>
                <a:cs typeface="Roboto"/>
                <a:sym typeface="Roboto"/>
              </a:rPr>
              <a:t>Users and groups in your Cloud Identity domain</a:t>
            </a:r>
            <a:endParaRPr sz="2800">
              <a:solidFill>
                <a:schemeClr val="lt1"/>
              </a:solidFill>
              <a:latin typeface="Roboto"/>
              <a:ea typeface="Roboto"/>
              <a:cs typeface="Roboto"/>
              <a:sym typeface="Roboto"/>
            </a:endParaRPr>
          </a:p>
        </p:txBody>
      </p:sp>
      <p:pic>
        <p:nvPicPr>
          <p:cNvPr id="904" name="Google Shape;904;p78"/>
          <p:cNvPicPr preferRelativeResize="0"/>
          <p:nvPr/>
        </p:nvPicPr>
        <p:blipFill>
          <a:blip r:embed="rId3">
            <a:alphaModFix/>
          </a:blip>
          <a:stretch>
            <a:fillRect/>
          </a:stretch>
        </p:blipFill>
        <p:spPr>
          <a:xfrm>
            <a:off x="12844738" y="3406121"/>
            <a:ext cx="2265180" cy="2606056"/>
          </a:xfrm>
          <a:prstGeom prst="rect">
            <a:avLst/>
          </a:prstGeom>
          <a:noFill/>
          <a:ln>
            <a:noFill/>
          </a:ln>
        </p:spPr>
      </p:pic>
      <p:sp>
        <p:nvSpPr>
          <p:cNvPr id="905" name="Google Shape;905;p78"/>
          <p:cNvSpPr/>
          <p:nvPr/>
        </p:nvSpPr>
        <p:spPr>
          <a:xfrm>
            <a:off x="7320225" y="3250199"/>
            <a:ext cx="3861000" cy="1674600"/>
          </a:xfrm>
          <a:prstGeom prst="roundRect">
            <a:avLst>
              <a:gd name="adj" fmla="val 16667"/>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200">
                <a:solidFill>
                  <a:schemeClr val="lt1"/>
                </a:solidFill>
                <a:latin typeface="Roboto"/>
                <a:ea typeface="Roboto"/>
                <a:cs typeface="Roboto"/>
                <a:sym typeface="Roboto"/>
              </a:rPr>
              <a:t>Google Cloud </a:t>
            </a:r>
            <a:endParaRPr sz="3200">
              <a:solidFill>
                <a:schemeClr val="lt1"/>
              </a:solidFill>
              <a:latin typeface="Roboto"/>
              <a:ea typeface="Roboto"/>
              <a:cs typeface="Roboto"/>
              <a:sym typeface="Roboto"/>
            </a:endParaRPr>
          </a:p>
          <a:p>
            <a:pPr marL="0" lvl="0" indent="0" algn="ctr" rtl="0">
              <a:spcBef>
                <a:spcPts val="0"/>
              </a:spcBef>
              <a:spcAft>
                <a:spcPts val="0"/>
              </a:spcAft>
              <a:buNone/>
            </a:pPr>
            <a:r>
              <a:rPr lang="en" sz="3200">
                <a:solidFill>
                  <a:schemeClr val="lt1"/>
                </a:solidFill>
                <a:latin typeface="Roboto"/>
                <a:ea typeface="Roboto"/>
                <a:cs typeface="Roboto"/>
                <a:sym typeface="Roboto"/>
              </a:rPr>
              <a:t>Directory Sync</a:t>
            </a:r>
            <a:endParaRPr sz="3200">
              <a:solidFill>
                <a:schemeClr val="lt1"/>
              </a:solidFill>
              <a:latin typeface="Roboto"/>
              <a:ea typeface="Roboto"/>
              <a:cs typeface="Roboto"/>
              <a:sym typeface="Roboto"/>
            </a:endParaRPr>
          </a:p>
        </p:txBody>
      </p:sp>
      <p:sp>
        <p:nvSpPr>
          <p:cNvPr id="906" name="Google Shape;906;p78"/>
          <p:cNvSpPr txBox="1"/>
          <p:nvPr/>
        </p:nvSpPr>
        <p:spPr>
          <a:xfrm>
            <a:off x="1692949" y="5910749"/>
            <a:ext cx="4587000" cy="1140000"/>
          </a:xfrm>
          <a:prstGeom prst="rect">
            <a:avLst/>
          </a:prstGeom>
          <a:noFill/>
          <a:ln>
            <a:noFill/>
          </a:ln>
        </p:spPr>
        <p:txBody>
          <a:bodyPr spcFirstLastPara="1" wrap="square" lIns="182850" tIns="182850" rIns="182850" bIns="182850" anchor="t" anchorCtr="0">
            <a:noAutofit/>
          </a:bodyPr>
          <a:lstStyle/>
          <a:p>
            <a:pPr marL="0" lvl="0" indent="0" algn="ctr" rtl="0">
              <a:lnSpc>
                <a:spcPct val="125000"/>
              </a:lnSpc>
              <a:spcBef>
                <a:spcPts val="0"/>
              </a:spcBef>
              <a:spcAft>
                <a:spcPts val="2000"/>
              </a:spcAft>
              <a:buNone/>
            </a:pPr>
            <a:r>
              <a:rPr lang="en" sz="2800">
                <a:solidFill>
                  <a:schemeClr val="lt1"/>
                </a:solidFill>
                <a:latin typeface="Roboto"/>
                <a:ea typeface="Roboto"/>
                <a:cs typeface="Roboto"/>
                <a:sym typeface="Roboto"/>
              </a:rPr>
              <a:t>Users and groups in your existing directory service</a:t>
            </a:r>
            <a:endParaRPr sz="2800">
              <a:solidFill>
                <a:schemeClr val="lt1"/>
              </a:solidFill>
              <a:latin typeface="Roboto"/>
              <a:ea typeface="Roboto"/>
              <a:cs typeface="Roboto"/>
              <a:sym typeface="Roboto"/>
            </a:endParaRPr>
          </a:p>
        </p:txBody>
      </p:sp>
      <p:pic>
        <p:nvPicPr>
          <p:cNvPr id="907" name="Google Shape;907;p78"/>
          <p:cNvPicPr preferRelativeResize="0"/>
          <p:nvPr/>
        </p:nvPicPr>
        <p:blipFill>
          <a:blip r:embed="rId4">
            <a:alphaModFix/>
          </a:blip>
          <a:stretch>
            <a:fillRect/>
          </a:stretch>
        </p:blipFill>
        <p:spPr>
          <a:xfrm>
            <a:off x="1877801" y="3671613"/>
            <a:ext cx="2059864" cy="2075058"/>
          </a:xfrm>
          <a:prstGeom prst="rect">
            <a:avLst/>
          </a:prstGeom>
          <a:noFill/>
          <a:ln>
            <a:noFill/>
          </a:ln>
        </p:spPr>
      </p:pic>
      <p:pic>
        <p:nvPicPr>
          <p:cNvPr id="908" name="Google Shape;908;p78"/>
          <p:cNvPicPr preferRelativeResize="0"/>
          <p:nvPr/>
        </p:nvPicPr>
        <p:blipFill>
          <a:blip r:embed="rId5">
            <a:alphaModFix/>
          </a:blip>
          <a:stretch>
            <a:fillRect/>
          </a:stretch>
        </p:blipFill>
        <p:spPr>
          <a:xfrm>
            <a:off x="4451132" y="3671613"/>
            <a:ext cx="2059868" cy="2065809"/>
          </a:xfrm>
          <a:prstGeom prst="rect">
            <a:avLst/>
          </a:prstGeom>
          <a:noFill/>
          <a:ln>
            <a:noFill/>
          </a:ln>
        </p:spPr>
      </p:pic>
      <p:grpSp>
        <p:nvGrpSpPr>
          <p:cNvPr id="909" name="Google Shape;909;p78"/>
          <p:cNvGrpSpPr/>
          <p:nvPr/>
        </p:nvGrpSpPr>
        <p:grpSpPr>
          <a:xfrm>
            <a:off x="7312376" y="4715193"/>
            <a:ext cx="3903875" cy="1289682"/>
            <a:chOff x="7067550" y="5305800"/>
            <a:chExt cx="3903875" cy="1140000"/>
          </a:xfrm>
        </p:grpSpPr>
        <p:sp>
          <p:nvSpPr>
            <p:cNvPr id="910" name="Google Shape;910;p78"/>
            <p:cNvSpPr/>
            <p:nvPr/>
          </p:nvSpPr>
          <p:spPr>
            <a:xfrm>
              <a:off x="7468925" y="5305800"/>
              <a:ext cx="3502500" cy="1140000"/>
            </a:xfrm>
            <a:prstGeom prst="rightArrow">
              <a:avLst>
                <a:gd name="adj1" fmla="val 50000"/>
                <a:gd name="adj2" fmla="val 50000"/>
              </a:avLst>
            </a:prstGeom>
            <a:solidFill>
              <a:srgbClr val="4285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rgbClr val="FFFFFF"/>
                  </a:solidFill>
                  <a:latin typeface="Roboto"/>
                  <a:ea typeface="Roboto"/>
                  <a:cs typeface="Roboto"/>
                  <a:sym typeface="Roboto"/>
                </a:rPr>
                <a:t>Scheduled sync</a:t>
              </a:r>
              <a:endParaRPr sz="2800">
                <a:solidFill>
                  <a:srgbClr val="FFFFFF"/>
                </a:solidFill>
                <a:latin typeface="Roboto"/>
                <a:ea typeface="Roboto"/>
                <a:cs typeface="Roboto"/>
                <a:sym typeface="Roboto"/>
              </a:endParaRPr>
            </a:p>
          </p:txBody>
        </p:sp>
        <p:sp>
          <p:nvSpPr>
            <p:cNvPr id="911" name="Google Shape;911;p78"/>
            <p:cNvSpPr/>
            <p:nvPr/>
          </p:nvSpPr>
          <p:spPr>
            <a:xfrm>
              <a:off x="7224725" y="5591175"/>
              <a:ext cx="166800" cy="5715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8"/>
            <p:cNvSpPr/>
            <p:nvPr/>
          </p:nvSpPr>
          <p:spPr>
            <a:xfrm>
              <a:off x="7067550" y="5591175"/>
              <a:ext cx="74400" cy="5715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3" name="Google Shape;913;p78"/>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you already have a different corporate directory?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7"/>
        <p:cNvGrpSpPr/>
        <p:nvPr/>
      </p:nvGrpSpPr>
      <p:grpSpPr>
        <a:xfrm>
          <a:off x="0" y="0"/>
          <a:ext cx="0" cy="0"/>
          <a:chOff x="0" y="0"/>
          <a:chExt cx="0" cy="0"/>
        </a:xfrm>
      </p:grpSpPr>
      <p:sp>
        <p:nvSpPr>
          <p:cNvPr id="918" name="Google Shape;918;p79"/>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solidFill>
                  <a:schemeClr val="accent2"/>
                </a:solidFill>
              </a:rPr>
              <a:t>Interacting with Google Cloud</a:t>
            </a:r>
            <a:endParaRPr>
              <a:solidFill>
                <a:schemeClr val="accent2"/>
              </a:solidFill>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t>Resources</a:t>
            </a:r>
            <a:endParaRPr/>
          </a:p>
        </p:txBody>
      </p:sp>
      <p:sp>
        <p:nvSpPr>
          <p:cNvPr id="919" name="Google Shape;919;p79"/>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7" name="Google Shape;257;p53"/>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Google Cloud Resource Hierarchy</a:t>
            </a:r>
            <a:endParaRPr>
              <a:solidFill>
                <a:schemeClr val="accent2"/>
              </a:solidFill>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t>Resources</a:t>
            </a:r>
            <a:endParaRPr/>
          </a:p>
        </p:txBody>
      </p:sp>
      <p:sp>
        <p:nvSpPr>
          <p:cNvPr id="258" name="Google Shape;258;p53"/>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80"/>
          <p:cNvSpPr txBox="1"/>
          <p:nvPr/>
        </p:nvSpPr>
        <p:spPr>
          <a:xfrm>
            <a:off x="1862175" y="3018225"/>
            <a:ext cx="3228300" cy="2157000"/>
          </a:xfrm>
          <a:prstGeom prst="rect">
            <a:avLst/>
          </a:prstGeom>
          <a:noFill/>
          <a:ln>
            <a:noFill/>
          </a:ln>
        </p:spPr>
        <p:txBody>
          <a:bodyPr spcFirstLastPara="1" wrap="square" lIns="182850" tIns="182850" rIns="182850" bIns="182850" anchor="t" anchorCtr="0">
            <a:noAutofit/>
          </a:bodyPr>
          <a:lstStyle/>
          <a:p>
            <a:pPr marL="0" lvl="0" indent="0" algn="ctr" rtl="0">
              <a:lnSpc>
                <a:spcPct val="100000"/>
              </a:lnSpc>
              <a:spcBef>
                <a:spcPts val="0"/>
              </a:spcBef>
              <a:spcAft>
                <a:spcPts val="0"/>
              </a:spcAft>
              <a:buNone/>
            </a:pPr>
            <a:r>
              <a:rPr lang="en" sz="3600">
                <a:solidFill>
                  <a:schemeClr val="lt1"/>
                </a:solidFill>
                <a:latin typeface="Roboto"/>
                <a:ea typeface="Roboto"/>
                <a:cs typeface="Roboto"/>
                <a:sym typeface="Roboto"/>
              </a:rPr>
              <a:t>Google Cloud Console</a:t>
            </a:r>
            <a:endParaRPr sz="3600">
              <a:solidFill>
                <a:schemeClr val="lt1"/>
              </a:solidFill>
              <a:latin typeface="Roboto"/>
              <a:ea typeface="Roboto"/>
              <a:cs typeface="Roboto"/>
              <a:sym typeface="Roboto"/>
            </a:endParaRPr>
          </a:p>
          <a:p>
            <a:pPr marL="0" lvl="0" indent="0" algn="ctr" rtl="0">
              <a:lnSpc>
                <a:spcPct val="100000"/>
              </a:lnSpc>
              <a:spcBef>
                <a:spcPts val="2800"/>
              </a:spcBef>
              <a:spcAft>
                <a:spcPts val="2800"/>
              </a:spcAft>
              <a:buNone/>
            </a:pPr>
            <a:r>
              <a:rPr lang="en" sz="2800">
                <a:solidFill>
                  <a:schemeClr val="lt1"/>
                </a:solidFill>
                <a:latin typeface="Roboto"/>
                <a:ea typeface="Roboto"/>
                <a:cs typeface="Roboto"/>
                <a:sym typeface="Roboto"/>
              </a:rPr>
              <a:t>Web user interface</a:t>
            </a:r>
            <a:endParaRPr sz="2800">
              <a:solidFill>
                <a:schemeClr val="lt1"/>
              </a:solidFill>
              <a:latin typeface="Roboto"/>
              <a:ea typeface="Roboto"/>
              <a:cs typeface="Roboto"/>
              <a:sym typeface="Roboto"/>
            </a:endParaRPr>
          </a:p>
        </p:txBody>
      </p:sp>
      <p:sp>
        <p:nvSpPr>
          <p:cNvPr id="925" name="Google Shape;925;p80"/>
          <p:cNvSpPr txBox="1"/>
          <p:nvPr/>
        </p:nvSpPr>
        <p:spPr>
          <a:xfrm>
            <a:off x="9015908" y="3018223"/>
            <a:ext cx="3420000" cy="2135100"/>
          </a:xfrm>
          <a:prstGeom prst="rect">
            <a:avLst/>
          </a:prstGeom>
          <a:noFill/>
          <a:ln>
            <a:noFill/>
          </a:ln>
        </p:spPr>
        <p:txBody>
          <a:bodyPr spcFirstLastPara="1" wrap="square" lIns="182850" tIns="182850" rIns="182850" bIns="182850" anchor="t" anchorCtr="0">
            <a:noAutofit/>
          </a:bodyPr>
          <a:lstStyle/>
          <a:p>
            <a:pPr marL="0" lvl="0" indent="0" algn="ctr" rtl="0">
              <a:lnSpc>
                <a:spcPct val="100000"/>
              </a:lnSpc>
              <a:spcBef>
                <a:spcPts val="0"/>
              </a:spcBef>
              <a:spcAft>
                <a:spcPts val="0"/>
              </a:spcAft>
              <a:buNone/>
            </a:pPr>
            <a:r>
              <a:rPr lang="en" sz="3600">
                <a:solidFill>
                  <a:schemeClr val="lt1"/>
                </a:solidFill>
                <a:latin typeface="Roboto"/>
                <a:ea typeface="Roboto"/>
                <a:cs typeface="Roboto"/>
                <a:sym typeface="Roboto"/>
              </a:rPr>
              <a:t>Cloud Console Mobile App</a:t>
            </a:r>
            <a:endParaRPr sz="3600">
              <a:solidFill>
                <a:schemeClr val="lt1"/>
              </a:solidFill>
              <a:latin typeface="Roboto"/>
              <a:ea typeface="Roboto"/>
              <a:cs typeface="Roboto"/>
              <a:sym typeface="Roboto"/>
            </a:endParaRPr>
          </a:p>
          <a:p>
            <a:pPr marL="0" lvl="0" indent="0" algn="ctr" rtl="0">
              <a:lnSpc>
                <a:spcPct val="100000"/>
              </a:lnSpc>
              <a:spcBef>
                <a:spcPts val="2800"/>
              </a:spcBef>
              <a:spcAft>
                <a:spcPts val="2800"/>
              </a:spcAft>
              <a:buNone/>
            </a:pPr>
            <a:r>
              <a:rPr lang="en" sz="2800">
                <a:solidFill>
                  <a:schemeClr val="lt1"/>
                </a:solidFill>
                <a:latin typeface="Roboto"/>
                <a:ea typeface="Roboto"/>
                <a:cs typeface="Roboto"/>
                <a:sym typeface="Roboto"/>
              </a:rPr>
              <a:t>For iOS and Android</a:t>
            </a:r>
            <a:endParaRPr sz="2800">
              <a:solidFill>
                <a:schemeClr val="lt1"/>
              </a:solidFill>
              <a:latin typeface="Roboto"/>
              <a:ea typeface="Roboto"/>
              <a:cs typeface="Roboto"/>
              <a:sym typeface="Roboto"/>
            </a:endParaRPr>
          </a:p>
        </p:txBody>
      </p:sp>
      <p:cxnSp>
        <p:nvCxnSpPr>
          <p:cNvPr id="926" name="Google Shape;926;p80"/>
          <p:cNvCxnSpPr/>
          <p:nvPr/>
        </p:nvCxnSpPr>
        <p:spPr>
          <a:xfrm rot="10800000">
            <a:off x="5166425" y="3077300"/>
            <a:ext cx="0" cy="4829100"/>
          </a:xfrm>
          <a:prstGeom prst="straightConnector1">
            <a:avLst/>
          </a:prstGeom>
          <a:noFill/>
          <a:ln w="19050" cap="flat" cmpd="sng">
            <a:solidFill>
              <a:srgbClr val="D9D9D9"/>
            </a:solidFill>
            <a:prstDash val="solid"/>
            <a:round/>
            <a:headEnd type="none" w="med" len="med"/>
            <a:tailEnd type="none" w="med" len="med"/>
          </a:ln>
        </p:spPr>
      </p:cxnSp>
      <p:cxnSp>
        <p:nvCxnSpPr>
          <p:cNvPr id="927" name="Google Shape;927;p80"/>
          <p:cNvCxnSpPr/>
          <p:nvPr/>
        </p:nvCxnSpPr>
        <p:spPr>
          <a:xfrm rot="10800000">
            <a:off x="8888038" y="3077300"/>
            <a:ext cx="0" cy="4829100"/>
          </a:xfrm>
          <a:prstGeom prst="straightConnector1">
            <a:avLst/>
          </a:prstGeom>
          <a:noFill/>
          <a:ln w="19050" cap="flat" cmpd="sng">
            <a:solidFill>
              <a:srgbClr val="D9D9D9"/>
            </a:solidFill>
            <a:prstDash val="solid"/>
            <a:round/>
            <a:headEnd type="none" w="med" len="med"/>
            <a:tailEnd type="none" w="med" len="med"/>
          </a:ln>
        </p:spPr>
      </p:cxnSp>
      <p:sp>
        <p:nvSpPr>
          <p:cNvPr id="928" name="Google Shape;928;p80"/>
          <p:cNvSpPr txBox="1"/>
          <p:nvPr/>
        </p:nvSpPr>
        <p:spPr>
          <a:xfrm>
            <a:off x="5268549" y="3018223"/>
            <a:ext cx="3569400" cy="3040800"/>
          </a:xfrm>
          <a:prstGeom prst="rect">
            <a:avLst/>
          </a:prstGeom>
          <a:noFill/>
          <a:ln>
            <a:noFill/>
          </a:ln>
        </p:spPr>
        <p:txBody>
          <a:bodyPr spcFirstLastPara="1" wrap="square" lIns="182850" tIns="182850" rIns="182850" bIns="182850"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3600">
                <a:solidFill>
                  <a:schemeClr val="lt1"/>
                </a:solidFill>
                <a:latin typeface="Roboto"/>
                <a:ea typeface="Roboto"/>
                <a:cs typeface="Roboto"/>
                <a:sym typeface="Roboto"/>
              </a:rPr>
              <a:t>Cloud SDK and Cloud Shell</a:t>
            </a:r>
            <a:endParaRPr sz="3600">
              <a:solidFill>
                <a:schemeClr val="lt1"/>
              </a:solidFill>
              <a:latin typeface="Roboto"/>
              <a:ea typeface="Roboto"/>
              <a:cs typeface="Roboto"/>
              <a:sym typeface="Roboto"/>
            </a:endParaRPr>
          </a:p>
          <a:p>
            <a:pPr marL="0" lvl="0" indent="0" algn="ctr" rtl="0">
              <a:lnSpc>
                <a:spcPct val="100000"/>
              </a:lnSpc>
              <a:spcBef>
                <a:spcPts val="2800"/>
              </a:spcBef>
              <a:spcAft>
                <a:spcPts val="2800"/>
              </a:spcAft>
              <a:buNone/>
            </a:pPr>
            <a:r>
              <a:rPr lang="en" sz="2800">
                <a:solidFill>
                  <a:schemeClr val="lt1"/>
                </a:solidFill>
                <a:latin typeface="Roboto"/>
                <a:ea typeface="Roboto"/>
                <a:cs typeface="Roboto"/>
                <a:sym typeface="Roboto"/>
              </a:rPr>
              <a:t>Command-line interface</a:t>
            </a:r>
            <a:endParaRPr sz="2800">
              <a:solidFill>
                <a:schemeClr val="lt1"/>
              </a:solidFill>
              <a:latin typeface="Roboto"/>
              <a:ea typeface="Roboto"/>
              <a:cs typeface="Roboto"/>
              <a:sym typeface="Roboto"/>
            </a:endParaRPr>
          </a:p>
        </p:txBody>
      </p:sp>
      <p:cxnSp>
        <p:nvCxnSpPr>
          <p:cNvPr id="929" name="Google Shape;929;p80"/>
          <p:cNvCxnSpPr/>
          <p:nvPr/>
        </p:nvCxnSpPr>
        <p:spPr>
          <a:xfrm rot="10800000">
            <a:off x="12609650" y="3077300"/>
            <a:ext cx="0" cy="4829100"/>
          </a:xfrm>
          <a:prstGeom prst="straightConnector1">
            <a:avLst/>
          </a:prstGeom>
          <a:noFill/>
          <a:ln w="19050" cap="flat" cmpd="sng">
            <a:solidFill>
              <a:srgbClr val="D9D9D9"/>
            </a:solidFill>
            <a:prstDash val="solid"/>
            <a:round/>
            <a:headEnd type="none" w="med" len="med"/>
            <a:tailEnd type="none" w="med" len="med"/>
          </a:ln>
        </p:spPr>
      </p:cxnSp>
      <p:sp>
        <p:nvSpPr>
          <p:cNvPr id="930" name="Google Shape;930;p80"/>
          <p:cNvSpPr txBox="1"/>
          <p:nvPr/>
        </p:nvSpPr>
        <p:spPr>
          <a:xfrm>
            <a:off x="12740650" y="3018225"/>
            <a:ext cx="3569400" cy="2712900"/>
          </a:xfrm>
          <a:prstGeom prst="rect">
            <a:avLst/>
          </a:prstGeom>
          <a:noFill/>
          <a:ln>
            <a:noFill/>
          </a:ln>
        </p:spPr>
        <p:txBody>
          <a:bodyPr spcFirstLastPara="1" wrap="square" lIns="182850" tIns="182850" rIns="182850" bIns="182850" anchor="t" anchorCtr="0">
            <a:noAutofit/>
          </a:bodyPr>
          <a:lstStyle/>
          <a:p>
            <a:pPr marL="0" lvl="0" indent="0" algn="ctr" rtl="0">
              <a:lnSpc>
                <a:spcPct val="100000"/>
              </a:lnSpc>
              <a:spcBef>
                <a:spcPts val="0"/>
              </a:spcBef>
              <a:spcAft>
                <a:spcPts val="0"/>
              </a:spcAft>
              <a:buNone/>
            </a:pPr>
            <a:r>
              <a:rPr lang="en" sz="3600">
                <a:solidFill>
                  <a:schemeClr val="lt1"/>
                </a:solidFill>
                <a:latin typeface="Roboto"/>
                <a:ea typeface="Roboto"/>
                <a:cs typeface="Roboto"/>
                <a:sym typeface="Roboto"/>
              </a:rPr>
              <a:t>REST-based API</a:t>
            </a:r>
            <a:endParaRPr sz="3600">
              <a:solidFill>
                <a:schemeClr val="lt1"/>
              </a:solidFill>
              <a:latin typeface="Roboto"/>
              <a:ea typeface="Roboto"/>
              <a:cs typeface="Roboto"/>
              <a:sym typeface="Roboto"/>
            </a:endParaRPr>
          </a:p>
          <a:p>
            <a:pPr marL="0" lvl="0" indent="0" algn="ctr" rtl="0">
              <a:lnSpc>
                <a:spcPct val="100000"/>
              </a:lnSpc>
              <a:spcBef>
                <a:spcPts val="2800"/>
              </a:spcBef>
              <a:spcAft>
                <a:spcPts val="2800"/>
              </a:spcAft>
              <a:buNone/>
            </a:pPr>
            <a:r>
              <a:rPr lang="en" sz="2800">
                <a:solidFill>
                  <a:schemeClr val="lt1"/>
                </a:solidFill>
                <a:latin typeface="Roboto"/>
                <a:ea typeface="Roboto"/>
                <a:cs typeface="Roboto"/>
                <a:sym typeface="Roboto"/>
              </a:rPr>
              <a:t>For custom applications</a:t>
            </a:r>
            <a:endParaRPr sz="2800">
              <a:solidFill>
                <a:schemeClr val="lt1"/>
              </a:solidFill>
              <a:latin typeface="Roboto"/>
              <a:ea typeface="Roboto"/>
              <a:cs typeface="Roboto"/>
              <a:sym typeface="Roboto"/>
            </a:endParaRPr>
          </a:p>
        </p:txBody>
      </p:sp>
      <p:pic>
        <p:nvPicPr>
          <p:cNvPr id="931" name="Google Shape;931;p80"/>
          <p:cNvPicPr preferRelativeResize="0"/>
          <p:nvPr/>
        </p:nvPicPr>
        <p:blipFill>
          <a:blip r:embed="rId3">
            <a:alphaModFix/>
          </a:blip>
          <a:stretch>
            <a:fillRect/>
          </a:stretch>
        </p:blipFill>
        <p:spPr>
          <a:xfrm>
            <a:off x="2521527" y="6338968"/>
            <a:ext cx="1568246" cy="1317994"/>
          </a:xfrm>
          <a:prstGeom prst="rect">
            <a:avLst/>
          </a:prstGeom>
          <a:noFill/>
          <a:ln>
            <a:noFill/>
          </a:ln>
        </p:spPr>
      </p:pic>
      <p:pic>
        <p:nvPicPr>
          <p:cNvPr id="932" name="Google Shape;932;p80"/>
          <p:cNvPicPr preferRelativeResize="0"/>
          <p:nvPr/>
        </p:nvPicPr>
        <p:blipFill>
          <a:blip r:embed="rId4">
            <a:alphaModFix/>
          </a:blip>
          <a:stretch>
            <a:fillRect/>
          </a:stretch>
        </p:blipFill>
        <p:spPr>
          <a:xfrm>
            <a:off x="6242643" y="6355531"/>
            <a:ext cx="1569171" cy="1284881"/>
          </a:xfrm>
          <a:prstGeom prst="rect">
            <a:avLst/>
          </a:prstGeom>
          <a:noFill/>
          <a:ln>
            <a:noFill/>
          </a:ln>
        </p:spPr>
      </p:pic>
      <p:pic>
        <p:nvPicPr>
          <p:cNvPr id="933" name="Google Shape;933;p80"/>
          <p:cNvPicPr preferRelativeResize="0"/>
          <p:nvPr/>
        </p:nvPicPr>
        <p:blipFill>
          <a:blip r:embed="rId5">
            <a:alphaModFix/>
          </a:blip>
          <a:stretch>
            <a:fillRect/>
          </a:stretch>
        </p:blipFill>
        <p:spPr>
          <a:xfrm>
            <a:off x="10363098" y="6227018"/>
            <a:ext cx="771525" cy="1511843"/>
          </a:xfrm>
          <a:prstGeom prst="rect">
            <a:avLst/>
          </a:prstGeom>
          <a:noFill/>
          <a:ln>
            <a:noFill/>
          </a:ln>
        </p:spPr>
      </p:pic>
      <p:pic>
        <p:nvPicPr>
          <p:cNvPr id="934" name="Google Shape;934;p80"/>
          <p:cNvPicPr preferRelativeResize="0"/>
          <p:nvPr/>
        </p:nvPicPr>
        <p:blipFill>
          <a:blip r:embed="rId6">
            <a:alphaModFix/>
          </a:blip>
          <a:stretch>
            <a:fillRect/>
          </a:stretch>
        </p:blipFill>
        <p:spPr>
          <a:xfrm>
            <a:off x="13685900" y="6338975"/>
            <a:ext cx="1569176" cy="1287190"/>
          </a:xfrm>
          <a:prstGeom prst="rect">
            <a:avLst/>
          </a:prstGeom>
          <a:noFill/>
          <a:ln>
            <a:noFill/>
          </a:ln>
        </p:spPr>
      </p:pic>
      <p:sp>
        <p:nvSpPr>
          <p:cNvPr id="935" name="Google Shape;935;p80"/>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four ways to interact with Google Cloud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1"/>
          <p:cNvSpPr txBox="1"/>
          <p:nvPr/>
        </p:nvSpPr>
        <p:spPr>
          <a:xfrm>
            <a:off x="1746504" y="2432304"/>
            <a:ext cx="8830200" cy="65613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Centralized console for all project data.</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Developer tools</a:t>
            </a:r>
            <a:endParaRPr sz="2800">
              <a:solidFill>
                <a:schemeClr val="lt1"/>
              </a:solidFill>
              <a:latin typeface="Roboto"/>
              <a:ea typeface="Roboto"/>
              <a:cs typeface="Roboto"/>
              <a:sym typeface="Roboto"/>
            </a:endParaRPr>
          </a:p>
          <a:p>
            <a:pPr marL="1371600" lvl="1" indent="-5080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Cloud Source Repositories</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Cloud Shell</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Test Lab (mobile app testing)</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Access to product APIs.</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Manage and create projects.</a:t>
            </a:r>
            <a:endParaRPr sz="2800">
              <a:solidFill>
                <a:schemeClr val="lt1"/>
              </a:solidFill>
              <a:latin typeface="Roboto"/>
              <a:ea typeface="Roboto"/>
              <a:cs typeface="Roboto"/>
              <a:sym typeface="Roboto"/>
            </a:endParaRPr>
          </a:p>
        </p:txBody>
      </p:sp>
      <p:sp>
        <p:nvSpPr>
          <p:cNvPr id="941" name="Google Shape;941;p81"/>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Console</a:t>
            </a:r>
            <a:endParaRPr/>
          </a:p>
        </p:txBody>
      </p:sp>
      <p:pic>
        <p:nvPicPr>
          <p:cNvPr id="942" name="Google Shape;942;p81"/>
          <p:cNvPicPr preferRelativeResize="0"/>
          <p:nvPr/>
        </p:nvPicPr>
        <p:blipFill rotWithShape="1">
          <a:blip r:embed="rId3">
            <a:alphaModFix/>
          </a:blip>
          <a:srcRect t="5539" b="5548"/>
          <a:stretch/>
        </p:blipFill>
        <p:spPr>
          <a:xfrm>
            <a:off x="11191550" y="3059375"/>
            <a:ext cx="4356525" cy="38735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2"/>
          <p:cNvSpPr txBox="1"/>
          <p:nvPr/>
        </p:nvSpPr>
        <p:spPr>
          <a:xfrm>
            <a:off x="1746504" y="2432304"/>
            <a:ext cx="8490600" cy="66582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The </a:t>
            </a:r>
            <a:r>
              <a:rPr lang="en" sz="2800" u="sng">
                <a:solidFill>
                  <a:schemeClr val="accent2"/>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Cloud SDK</a:t>
            </a:r>
            <a:r>
              <a:rPr lang="en" sz="2800">
                <a:solidFill>
                  <a:schemeClr val="lt1"/>
                </a:solidFill>
                <a:highlight>
                  <a:srgbClr val="FFFFFF"/>
                </a:highlight>
                <a:latin typeface="Roboto"/>
                <a:ea typeface="Roboto"/>
                <a:cs typeface="Roboto"/>
                <a:sym typeface="Roboto"/>
              </a:rPr>
              <a:t> includes CLI tools for Google Cloud products and services.</a:t>
            </a:r>
            <a:endParaRPr sz="2800">
              <a:solidFill>
                <a:schemeClr val="lt1"/>
              </a:solidFill>
              <a:highlight>
                <a:srgbClr val="FFFFFF"/>
              </a:highlight>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gcloud, gsutil (Cloud Storage),  bq (BigQuery)</a:t>
            </a:r>
            <a:endParaRPr sz="2800">
              <a:solidFill>
                <a:schemeClr val="lt1"/>
              </a:solidFill>
              <a:highlight>
                <a:srgbClr val="FFFFFF"/>
              </a:highlight>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Available as a Docker image.</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Available via Cloud Shell.</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200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Containerized version of the Cloud SDK running on a Compute Engine instance.</a:t>
            </a:r>
            <a:endParaRPr sz="2800">
              <a:solidFill>
                <a:schemeClr val="lt1"/>
              </a:solidFill>
              <a:latin typeface="Roboto"/>
              <a:ea typeface="Roboto"/>
              <a:cs typeface="Roboto"/>
              <a:sym typeface="Roboto"/>
            </a:endParaRPr>
          </a:p>
        </p:txBody>
      </p:sp>
      <p:sp>
        <p:nvSpPr>
          <p:cNvPr id="948" name="Google Shape;948;p82"/>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Cloud SDK and Cloud Shell</a:t>
            </a:r>
            <a:endParaRPr/>
          </a:p>
        </p:txBody>
      </p:sp>
      <p:pic>
        <p:nvPicPr>
          <p:cNvPr id="949" name="Google Shape;949;p82"/>
          <p:cNvPicPr preferRelativeResize="0"/>
          <p:nvPr/>
        </p:nvPicPr>
        <p:blipFill>
          <a:blip r:embed="rId4">
            <a:alphaModFix/>
          </a:blip>
          <a:stretch>
            <a:fillRect/>
          </a:stretch>
        </p:blipFill>
        <p:spPr>
          <a:xfrm>
            <a:off x="11118029" y="2581976"/>
            <a:ext cx="4573948" cy="45739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83"/>
          <p:cNvSpPr txBox="1"/>
          <p:nvPr/>
        </p:nvSpPr>
        <p:spPr>
          <a:xfrm>
            <a:off x="1746500" y="2432300"/>
            <a:ext cx="13301700" cy="52869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Programmatic access to products and services</a:t>
            </a:r>
            <a:endParaRPr sz="2800">
              <a:solidFill>
                <a:schemeClr val="lt1"/>
              </a:solidFill>
              <a:latin typeface="Roboto"/>
              <a:ea typeface="Roboto"/>
              <a:cs typeface="Roboto"/>
              <a:sym typeface="Roboto"/>
            </a:endParaRPr>
          </a:p>
          <a:p>
            <a:pPr marL="914400" lvl="1"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Typically use JSON as an interchange format</a:t>
            </a:r>
            <a:endParaRPr sz="2800">
              <a:solidFill>
                <a:schemeClr val="lt1"/>
              </a:solidFill>
              <a:latin typeface="Roboto"/>
              <a:ea typeface="Roboto"/>
              <a:cs typeface="Roboto"/>
              <a:sym typeface="Roboto"/>
            </a:endParaRPr>
          </a:p>
          <a:p>
            <a:pPr marL="914400" lvl="1" indent="-4064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Use OAuth 2.0 for authentication and authorization</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Enabled through the Cloud Console</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To help you control spend, most include daily quotas</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and</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rates</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(limits)</a:t>
            </a:r>
            <a:endParaRPr sz="2800">
              <a:solidFill>
                <a:schemeClr val="lt1"/>
              </a:solidFill>
              <a:latin typeface="Roboto"/>
              <a:ea typeface="Roboto"/>
              <a:cs typeface="Roboto"/>
              <a:sym typeface="Roboto"/>
            </a:endParaRPr>
          </a:p>
          <a:p>
            <a:pPr marL="914400" lvl="1" indent="-406400" algn="l" rtl="0">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 Quotas and rates can be raised by request</a:t>
            </a:r>
            <a:endParaRPr sz="2800">
              <a:solidFill>
                <a:schemeClr val="lt1"/>
              </a:solidFill>
              <a:latin typeface="Roboto"/>
              <a:ea typeface="Roboto"/>
              <a:cs typeface="Roboto"/>
              <a:sym typeface="Roboto"/>
            </a:endParaRPr>
          </a:p>
        </p:txBody>
      </p:sp>
      <p:sp>
        <p:nvSpPr>
          <p:cNvPr id="955" name="Google Shape;955;p83"/>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RESTful APIs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pic>
        <p:nvPicPr>
          <p:cNvPr id="960" name="Google Shape;960;p84"/>
          <p:cNvPicPr preferRelativeResize="0"/>
          <p:nvPr/>
        </p:nvPicPr>
        <p:blipFill rotWithShape="1">
          <a:blip r:embed="rId3">
            <a:alphaModFix/>
          </a:blip>
          <a:srcRect b="9346"/>
          <a:stretch/>
        </p:blipFill>
        <p:spPr>
          <a:xfrm>
            <a:off x="1828800" y="2432304"/>
            <a:ext cx="14630401" cy="6100750"/>
          </a:xfrm>
          <a:prstGeom prst="rect">
            <a:avLst/>
          </a:prstGeom>
          <a:noFill/>
          <a:ln>
            <a:noFill/>
          </a:ln>
          <a:effectLst>
            <a:outerShdw blurRad="57150" dist="19050" dir="5400000" algn="bl" rotWithShape="0">
              <a:srgbClr val="000000">
                <a:alpha val="50000"/>
              </a:srgbClr>
            </a:outerShdw>
          </a:effectLst>
        </p:spPr>
      </p:pic>
      <p:sp>
        <p:nvSpPr>
          <p:cNvPr id="961" name="Google Shape;961;p84"/>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the Google APIs Explorer to help you write code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5"/>
          <p:cNvSpPr txBox="1"/>
          <p:nvPr/>
        </p:nvSpPr>
        <p:spPr>
          <a:xfrm>
            <a:off x="1746500" y="3195050"/>
            <a:ext cx="14773800" cy="5227500"/>
          </a:xfrm>
          <a:prstGeom prst="rect">
            <a:avLst/>
          </a:prstGeom>
          <a:noFill/>
          <a:ln>
            <a:noFill/>
          </a:ln>
        </p:spPr>
        <p:txBody>
          <a:bodyPr spcFirstLastPara="1" wrap="square" lIns="91425" tIns="182850" rIns="182850" bIns="182850" anchor="t" anchorCtr="0">
            <a:noAutofit/>
          </a:bodyPr>
          <a:lstStyle/>
          <a:p>
            <a:pPr marL="0" lvl="0" indent="0" algn="l" rtl="0">
              <a:lnSpc>
                <a:spcPct val="100000"/>
              </a:lnSpc>
              <a:spcBef>
                <a:spcPts val="0"/>
              </a:spcBef>
              <a:spcAft>
                <a:spcPts val="0"/>
              </a:spcAft>
              <a:buNone/>
            </a:pPr>
            <a:r>
              <a:rPr lang="en" sz="2800" u="sng">
                <a:solidFill>
                  <a:srgbClr val="3369E8"/>
                </a:solidFill>
                <a:latin typeface="Roboto"/>
                <a:ea typeface="Roboto"/>
                <a:cs typeface="Roboto"/>
                <a:sym typeface="Roboto"/>
                <a:hlinkClick r:id="rId3">
                  <a:extLst>
                    <a:ext uri="{A12FA001-AC4F-418D-AE19-62706E023703}">
                      <ahyp:hlinkClr xmlns:ahyp="http://schemas.microsoft.com/office/drawing/2018/hyperlinkcolor" val="tx"/>
                    </a:ext>
                  </a:extLst>
                </a:hlinkClick>
              </a:rPr>
              <a:t>Cloud Client Libraries</a:t>
            </a:r>
            <a:endParaRPr sz="2800">
              <a:solidFill>
                <a:srgbClr val="434343"/>
              </a:solidFill>
              <a:latin typeface="Roboto"/>
              <a:ea typeface="Roboto"/>
              <a:cs typeface="Roboto"/>
              <a:sym typeface="Roboto"/>
            </a:endParaRPr>
          </a:p>
          <a:p>
            <a:pPr marL="6858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Community-owned, hand-crafted client libraries</a:t>
            </a:r>
            <a:endParaRPr sz="2800">
              <a:solidFill>
                <a:schemeClr val="lt1"/>
              </a:solidFill>
              <a:latin typeface="Roboto"/>
              <a:ea typeface="Roboto"/>
              <a:cs typeface="Roboto"/>
              <a:sym typeface="Roboto"/>
            </a:endParaRPr>
          </a:p>
          <a:p>
            <a:pPr marL="0" lvl="0" indent="0" algn="l" rtl="0">
              <a:lnSpc>
                <a:spcPct val="100000"/>
              </a:lnSpc>
              <a:spcBef>
                <a:spcPts val="4000"/>
              </a:spcBef>
              <a:spcAft>
                <a:spcPts val="0"/>
              </a:spcAft>
              <a:buNone/>
            </a:pPr>
            <a:r>
              <a:rPr lang="en" sz="2800" u="sng">
                <a:solidFill>
                  <a:srgbClr val="3369E8"/>
                </a:solidFill>
                <a:latin typeface="Roboto"/>
                <a:ea typeface="Roboto"/>
                <a:cs typeface="Roboto"/>
                <a:sym typeface="Roboto"/>
                <a:hlinkClick r:id="rId4">
                  <a:extLst>
                    <a:ext uri="{A12FA001-AC4F-418D-AE19-62706E023703}">
                      <ahyp:hlinkClr xmlns:ahyp="http://schemas.microsoft.com/office/drawing/2018/hyperlinkcolor" val="tx"/>
                    </a:ext>
                  </a:extLst>
                </a:hlinkClick>
              </a:rPr>
              <a:t>Google API Client Libraries</a:t>
            </a:r>
            <a:endParaRPr sz="2800">
              <a:solidFill>
                <a:srgbClr val="434343"/>
              </a:solidFill>
              <a:latin typeface="Roboto"/>
              <a:ea typeface="Roboto"/>
              <a:cs typeface="Roboto"/>
              <a:sym typeface="Roboto"/>
            </a:endParaRPr>
          </a:p>
          <a:p>
            <a:pPr marL="6858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Open source, generated </a:t>
            </a:r>
            <a:endParaRPr sz="2800">
              <a:solidFill>
                <a:schemeClr val="lt1"/>
              </a:solidFill>
              <a:latin typeface="Roboto"/>
              <a:ea typeface="Roboto"/>
              <a:cs typeface="Roboto"/>
              <a:sym typeface="Roboto"/>
            </a:endParaRPr>
          </a:p>
          <a:p>
            <a:pPr marL="6858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Support various languages</a:t>
            </a:r>
            <a:endParaRPr sz="2800">
              <a:solidFill>
                <a:schemeClr val="lt1"/>
              </a:solidFill>
              <a:latin typeface="Roboto"/>
              <a:ea typeface="Roboto"/>
              <a:cs typeface="Roboto"/>
              <a:sym typeface="Roboto"/>
            </a:endParaRPr>
          </a:p>
          <a:p>
            <a:pPr marL="1143000" lvl="1" indent="-406400" algn="l" rtl="0">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Java, Python, JavaScript, PHP, .NET, Go, Node.js, Ruby, Objective-C, Dart</a:t>
            </a:r>
            <a:endParaRPr sz="2800">
              <a:solidFill>
                <a:schemeClr val="lt1"/>
              </a:solidFill>
              <a:latin typeface="Roboto"/>
              <a:ea typeface="Roboto"/>
              <a:cs typeface="Roboto"/>
              <a:sym typeface="Roboto"/>
            </a:endParaRPr>
          </a:p>
        </p:txBody>
      </p:sp>
      <p:sp>
        <p:nvSpPr>
          <p:cNvPr id="967" name="Google Shape;967;p85"/>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client libraries to control Google Cloud resources from within your code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86"/>
          <p:cNvSpPr txBox="1"/>
          <p:nvPr/>
        </p:nvSpPr>
        <p:spPr>
          <a:xfrm>
            <a:off x="1746504" y="2432304"/>
            <a:ext cx="6869400" cy="5113800"/>
          </a:xfrm>
          <a:prstGeom prst="rect">
            <a:avLst/>
          </a:prstGeom>
          <a:noFill/>
          <a:ln>
            <a:noFill/>
          </a:ln>
        </p:spPr>
        <p:txBody>
          <a:bodyPr spcFirstLastPara="1" wrap="square" lIns="91425" tIns="91425" rIns="91425" bIns="91425" anchor="t" anchorCtr="0">
            <a:noAutofit/>
          </a:bodyPr>
          <a:lstStyle/>
          <a:p>
            <a:pPr marL="457200" lvl="0" indent="-406400" algn="l" rtl="0">
              <a:lnSpc>
                <a:spcPct val="115000"/>
              </a:lnSpc>
              <a:spcBef>
                <a:spcPts val="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Manage virtual machines and database instances.</a:t>
            </a:r>
            <a:endParaRPr sz="2800">
              <a:solidFill>
                <a:schemeClr val="lt1"/>
              </a:solidFill>
              <a:highlight>
                <a:srgbClr val="FFFFFF"/>
              </a:highlight>
              <a:latin typeface="Roboto"/>
              <a:ea typeface="Roboto"/>
              <a:cs typeface="Roboto"/>
              <a:sym typeface="Roboto"/>
            </a:endParaRPr>
          </a:p>
          <a:p>
            <a:pPr marL="457200" lvl="0" indent="-406400" algn="l" rtl="0">
              <a:lnSpc>
                <a:spcPct val="115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Manage apps in App Engine.</a:t>
            </a:r>
            <a:endParaRPr sz="2800">
              <a:solidFill>
                <a:schemeClr val="lt1"/>
              </a:solidFill>
              <a:highlight>
                <a:srgbClr val="FFFFFF"/>
              </a:highlight>
              <a:latin typeface="Roboto"/>
              <a:ea typeface="Roboto"/>
              <a:cs typeface="Roboto"/>
              <a:sym typeface="Roboto"/>
            </a:endParaRPr>
          </a:p>
          <a:p>
            <a:pPr marL="457200" lvl="0" indent="-406400" algn="l" rtl="0">
              <a:lnSpc>
                <a:spcPct val="115000"/>
              </a:lnSpc>
              <a:spcBef>
                <a:spcPts val="2000"/>
              </a:spcBef>
              <a:spcAft>
                <a:spcPts val="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Manage your billing.</a:t>
            </a:r>
            <a:endParaRPr sz="2800">
              <a:solidFill>
                <a:schemeClr val="lt1"/>
              </a:solidFill>
              <a:highlight>
                <a:srgbClr val="FFFFFF"/>
              </a:highlight>
              <a:latin typeface="Roboto"/>
              <a:ea typeface="Roboto"/>
              <a:cs typeface="Roboto"/>
              <a:sym typeface="Roboto"/>
            </a:endParaRPr>
          </a:p>
          <a:p>
            <a:pPr marL="457200" lvl="0" indent="-406400" algn="l" rtl="0">
              <a:lnSpc>
                <a:spcPct val="115000"/>
              </a:lnSpc>
              <a:spcBef>
                <a:spcPts val="2000"/>
              </a:spcBef>
              <a:spcAft>
                <a:spcPts val="2000"/>
              </a:spcAft>
              <a:buClr>
                <a:schemeClr val="lt1"/>
              </a:buClr>
              <a:buSzPts val="2800"/>
              <a:buFont typeface="Roboto"/>
              <a:buChar char="●"/>
            </a:pPr>
            <a:r>
              <a:rPr lang="en" sz="2800">
                <a:solidFill>
                  <a:schemeClr val="lt1"/>
                </a:solidFill>
                <a:highlight>
                  <a:srgbClr val="FFFFFF"/>
                </a:highlight>
                <a:latin typeface="Roboto"/>
                <a:ea typeface="Roboto"/>
                <a:cs typeface="Roboto"/>
                <a:sym typeface="Roboto"/>
              </a:rPr>
              <a:t>Visualize your projects with a customizable dashboard.</a:t>
            </a:r>
            <a:endParaRPr sz="2800">
              <a:solidFill>
                <a:schemeClr val="lt1"/>
              </a:solidFill>
              <a:highlight>
                <a:srgbClr val="FFFFFF"/>
              </a:highlight>
              <a:latin typeface="Roboto"/>
              <a:ea typeface="Roboto"/>
              <a:cs typeface="Roboto"/>
              <a:sym typeface="Roboto"/>
            </a:endParaRPr>
          </a:p>
        </p:txBody>
      </p:sp>
      <p:pic>
        <p:nvPicPr>
          <p:cNvPr id="973" name="Google Shape;973;p86" descr="apple-store-badge-2x.png">
            <a:hlinkClick r:id="rId3"/>
          </p:cNvPr>
          <p:cNvPicPr preferRelativeResize="0"/>
          <p:nvPr/>
        </p:nvPicPr>
        <p:blipFill>
          <a:blip r:embed="rId4">
            <a:alphaModFix/>
          </a:blip>
          <a:stretch>
            <a:fillRect/>
          </a:stretch>
        </p:blipFill>
        <p:spPr>
          <a:xfrm>
            <a:off x="7007750" y="7151405"/>
            <a:ext cx="4172850" cy="1236400"/>
          </a:xfrm>
          <a:prstGeom prst="rect">
            <a:avLst/>
          </a:prstGeom>
          <a:noFill/>
          <a:ln>
            <a:noFill/>
          </a:ln>
        </p:spPr>
      </p:pic>
      <p:pic>
        <p:nvPicPr>
          <p:cNvPr id="974" name="Google Shape;974;p86" descr="google-play-badge-2x.png">
            <a:hlinkClick r:id="rId5"/>
          </p:cNvPr>
          <p:cNvPicPr preferRelativeResize="0"/>
          <p:nvPr/>
        </p:nvPicPr>
        <p:blipFill>
          <a:blip r:embed="rId6">
            <a:alphaModFix/>
          </a:blip>
          <a:stretch>
            <a:fillRect/>
          </a:stretch>
        </p:blipFill>
        <p:spPr>
          <a:xfrm>
            <a:off x="1849800" y="7151404"/>
            <a:ext cx="4157395" cy="1236400"/>
          </a:xfrm>
          <a:prstGeom prst="rect">
            <a:avLst/>
          </a:prstGeom>
          <a:noFill/>
          <a:ln>
            <a:noFill/>
          </a:ln>
        </p:spPr>
      </p:pic>
      <p:sp>
        <p:nvSpPr>
          <p:cNvPr id="975" name="Google Shape;975;p86"/>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Console Mobile App</a:t>
            </a:r>
            <a:endParaRPr/>
          </a:p>
        </p:txBody>
      </p:sp>
      <p:pic>
        <p:nvPicPr>
          <p:cNvPr id="976" name="Google Shape;976;p86"/>
          <p:cNvPicPr preferRelativeResize="0"/>
          <p:nvPr/>
        </p:nvPicPr>
        <p:blipFill rotWithShape="1">
          <a:blip r:embed="rId7">
            <a:alphaModFix/>
          </a:blip>
          <a:srcRect t="5539" b="5548"/>
          <a:stretch/>
        </p:blipFill>
        <p:spPr>
          <a:xfrm>
            <a:off x="10951675" y="2509338"/>
            <a:ext cx="5925225" cy="5268324"/>
          </a:xfrm>
          <a:prstGeom prst="rect">
            <a:avLst/>
          </a:prstGeom>
          <a:noFill/>
          <a:ln>
            <a:noFill/>
          </a:ln>
        </p:spPr>
      </p:pic>
      <p:pic>
        <p:nvPicPr>
          <p:cNvPr id="977" name="Google Shape;977;p86" descr="ccma.png"/>
          <p:cNvPicPr preferRelativeResize="0"/>
          <p:nvPr/>
        </p:nvPicPr>
        <p:blipFill>
          <a:blip r:embed="rId8">
            <a:alphaModFix/>
          </a:blip>
          <a:stretch>
            <a:fillRect/>
          </a:stretch>
        </p:blipFill>
        <p:spPr>
          <a:xfrm>
            <a:off x="11370525" y="2247900"/>
            <a:ext cx="2266950" cy="41910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1"/>
        <p:cNvGrpSpPr/>
        <p:nvPr/>
      </p:nvGrpSpPr>
      <p:grpSpPr>
        <a:xfrm>
          <a:off x="0" y="0"/>
          <a:ext cx="0" cy="0"/>
          <a:chOff x="0" y="0"/>
          <a:chExt cx="0" cy="0"/>
        </a:xfrm>
      </p:grpSpPr>
      <p:sp>
        <p:nvSpPr>
          <p:cNvPr id="982" name="Google Shape;982;p87"/>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solidFill>
                  <a:schemeClr val="accent2"/>
                </a:solidFill>
              </a:rPr>
              <a:t>Google Cloud Marketplace</a:t>
            </a:r>
            <a:endParaRPr>
              <a:solidFill>
                <a:schemeClr val="accent2"/>
              </a:solidFill>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t>Resources</a:t>
            </a:r>
            <a:endParaRPr/>
          </a:p>
        </p:txBody>
      </p:sp>
      <p:sp>
        <p:nvSpPr>
          <p:cNvPr id="983" name="Google Shape;983;p87"/>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88"/>
          <p:cNvSpPr txBox="1"/>
          <p:nvPr/>
        </p:nvSpPr>
        <p:spPr>
          <a:xfrm>
            <a:off x="1746501" y="2432300"/>
            <a:ext cx="7914900" cy="55494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A solution marketplace containing pre-packaged, ready-to-deploy solutions. </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Some offered by Google</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Others by third-party vendors</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You pay for the underlying Google Cloud resource usage.</a:t>
            </a:r>
            <a:endParaRPr sz="2800">
              <a:solidFill>
                <a:schemeClr val="lt1"/>
              </a:solidFill>
              <a:latin typeface="Roboto"/>
              <a:ea typeface="Roboto"/>
              <a:cs typeface="Roboto"/>
              <a:sym typeface="Roboto"/>
            </a:endParaRPr>
          </a:p>
          <a:p>
            <a:pPr marL="1371600" lvl="1" indent="-508000" algn="l" rtl="0">
              <a:lnSpc>
                <a:spcPct val="100000"/>
              </a:lnSpc>
              <a:spcBef>
                <a:spcPts val="1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Some solutions also assess third-party license fees.</a:t>
            </a:r>
            <a:endParaRPr sz="2800">
              <a:solidFill>
                <a:schemeClr val="lt1"/>
              </a:solidFill>
              <a:latin typeface="Roboto"/>
              <a:ea typeface="Roboto"/>
              <a:cs typeface="Roboto"/>
              <a:sym typeface="Roboto"/>
            </a:endParaRPr>
          </a:p>
          <a:p>
            <a:pPr marL="0" lvl="0" indent="0" algn="l" rtl="0">
              <a:lnSpc>
                <a:spcPct val="100000"/>
              </a:lnSpc>
              <a:spcBef>
                <a:spcPts val="2000"/>
              </a:spcBef>
              <a:spcAft>
                <a:spcPts val="2000"/>
              </a:spcAft>
              <a:buNone/>
            </a:pPr>
            <a:endParaRPr sz="2800">
              <a:solidFill>
                <a:schemeClr val="lt1"/>
              </a:solidFill>
              <a:highlight>
                <a:srgbClr val="FFFFFF"/>
              </a:highlight>
              <a:latin typeface="Roboto"/>
              <a:ea typeface="Roboto"/>
              <a:cs typeface="Roboto"/>
              <a:sym typeface="Roboto"/>
            </a:endParaRPr>
          </a:p>
        </p:txBody>
      </p:sp>
      <p:pic>
        <p:nvPicPr>
          <p:cNvPr id="989" name="Google Shape;989;p88"/>
          <p:cNvPicPr preferRelativeResize="0"/>
          <p:nvPr/>
        </p:nvPicPr>
        <p:blipFill>
          <a:blip r:embed="rId3">
            <a:alphaModFix/>
          </a:blip>
          <a:stretch>
            <a:fillRect/>
          </a:stretch>
        </p:blipFill>
        <p:spPr>
          <a:xfrm>
            <a:off x="10424100" y="2696563"/>
            <a:ext cx="5154561" cy="4234104"/>
          </a:xfrm>
          <a:prstGeom prst="rect">
            <a:avLst/>
          </a:prstGeom>
          <a:noFill/>
          <a:ln>
            <a:noFill/>
          </a:ln>
        </p:spPr>
      </p:pic>
      <p:sp>
        <p:nvSpPr>
          <p:cNvPr id="990" name="Google Shape;990;p88"/>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Marketplace gives quick access to solutions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89"/>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Cloud Marketplace catalog</a:t>
            </a:r>
            <a:endParaRPr/>
          </a:p>
        </p:txBody>
      </p:sp>
      <p:pic>
        <p:nvPicPr>
          <p:cNvPr id="996" name="Google Shape;996;p89"/>
          <p:cNvPicPr preferRelativeResize="0"/>
          <p:nvPr/>
        </p:nvPicPr>
        <p:blipFill>
          <a:blip r:embed="rId3">
            <a:alphaModFix/>
          </a:blip>
          <a:stretch>
            <a:fillRect/>
          </a:stretch>
        </p:blipFill>
        <p:spPr>
          <a:xfrm>
            <a:off x="2706704" y="2432304"/>
            <a:ext cx="12874592" cy="6668189"/>
          </a:xfrm>
          <a:prstGeom prst="rect">
            <a:avLst/>
          </a:prstGeom>
          <a:noFill/>
          <a:ln w="9525" cap="flat" cmpd="sng">
            <a:solidFill>
              <a:schemeClr val="lt2"/>
            </a:solidFill>
            <a:prstDash val="solid"/>
            <a:round/>
            <a:headEnd type="none" w="sm" len="sm"/>
            <a:tailEnd type="none" w="sm" len="sm"/>
          </a:ln>
          <a:effectLst>
            <a:outerShdw blurRad="57150" dist="19050" dir="2760000" algn="bl" rotWithShape="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54"/>
          <p:cNvSpPr txBox="1"/>
          <p:nvPr/>
        </p:nvSpPr>
        <p:spPr>
          <a:xfrm>
            <a:off x="1746504" y="2432304"/>
            <a:ext cx="6109800" cy="14943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0"/>
              </a:spcAft>
              <a:buNone/>
            </a:pPr>
            <a:r>
              <a:rPr lang="en" sz="2800">
                <a:solidFill>
                  <a:schemeClr val="lt1"/>
                </a:solidFill>
                <a:latin typeface="Roboto"/>
                <a:ea typeface="Roboto"/>
                <a:cs typeface="Roboto"/>
                <a:sym typeface="Roboto"/>
              </a:rPr>
              <a:t>Group your resources according to your organization structure.</a:t>
            </a:r>
            <a:endParaRPr sz="2800">
              <a:solidFill>
                <a:schemeClr val="lt1"/>
              </a:solidFill>
              <a:latin typeface="Roboto"/>
              <a:ea typeface="Roboto"/>
              <a:cs typeface="Roboto"/>
              <a:sym typeface="Roboto"/>
            </a:endParaRPr>
          </a:p>
        </p:txBody>
      </p:sp>
      <p:sp>
        <p:nvSpPr>
          <p:cNvPr id="264" name="Google Shape;264;p54"/>
          <p:cNvSpPr txBox="1"/>
          <p:nvPr/>
        </p:nvSpPr>
        <p:spPr>
          <a:xfrm>
            <a:off x="1746504" y="4258702"/>
            <a:ext cx="6230700" cy="3360600"/>
          </a:xfrm>
          <a:prstGeom prst="rect">
            <a:avLst/>
          </a:prstGeom>
          <a:noFill/>
          <a:ln>
            <a:noFill/>
          </a:ln>
        </p:spPr>
        <p:txBody>
          <a:bodyPr spcFirstLastPara="1" wrap="square" lIns="91425" tIns="91425" rIns="91425" bIns="91425" anchor="t" anchorCtr="0">
            <a:noAutofit/>
          </a:bodyPr>
          <a:lstStyle/>
          <a:p>
            <a:pPr marL="0" lvl="0" indent="0" algn="l" rtl="0">
              <a:lnSpc>
                <a:spcPct val="125000"/>
              </a:lnSpc>
              <a:spcBef>
                <a:spcPts val="0"/>
              </a:spcBef>
              <a:spcAft>
                <a:spcPts val="2000"/>
              </a:spcAft>
              <a:buNone/>
            </a:pPr>
            <a:r>
              <a:rPr lang="en" sz="2800">
                <a:solidFill>
                  <a:schemeClr val="lt1"/>
                </a:solidFill>
                <a:latin typeface="Roboto"/>
                <a:ea typeface="Roboto"/>
                <a:cs typeface="Roboto"/>
                <a:sym typeface="Roboto"/>
              </a:rPr>
              <a:t>Levels of the hierarchy provide trust boundaries and resource isolation.</a:t>
            </a:r>
            <a:endParaRPr sz="2800">
              <a:solidFill>
                <a:schemeClr val="lt1"/>
              </a:solidFill>
              <a:latin typeface="Roboto"/>
              <a:ea typeface="Roboto"/>
              <a:cs typeface="Roboto"/>
              <a:sym typeface="Roboto"/>
            </a:endParaRPr>
          </a:p>
        </p:txBody>
      </p:sp>
      <p:grpSp>
        <p:nvGrpSpPr>
          <p:cNvPr id="265" name="Google Shape;265;p54"/>
          <p:cNvGrpSpPr/>
          <p:nvPr/>
        </p:nvGrpSpPr>
        <p:grpSpPr>
          <a:xfrm>
            <a:off x="9229006" y="2190666"/>
            <a:ext cx="5739140" cy="6707646"/>
            <a:chOff x="7362106" y="2724339"/>
            <a:chExt cx="5414283" cy="6320813"/>
          </a:xfrm>
        </p:grpSpPr>
        <p:grpSp>
          <p:nvGrpSpPr>
            <p:cNvPr id="266" name="Google Shape;266;p54"/>
            <p:cNvGrpSpPr/>
            <p:nvPr/>
          </p:nvGrpSpPr>
          <p:grpSpPr>
            <a:xfrm>
              <a:off x="9433939" y="2724339"/>
              <a:ext cx="3342450" cy="6320813"/>
              <a:chOff x="15687975" y="2181250"/>
              <a:chExt cx="3342450" cy="6320813"/>
            </a:xfrm>
          </p:grpSpPr>
          <p:sp>
            <p:nvSpPr>
              <p:cNvPr id="267" name="Google Shape;267;p54"/>
              <p:cNvSpPr/>
              <p:nvPr/>
            </p:nvSpPr>
            <p:spPr>
              <a:xfrm>
                <a:off x="16906875" y="2181250"/>
                <a:ext cx="924000" cy="9240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68" name="Google Shape;268;p54"/>
              <p:cNvSpPr txBox="1"/>
              <p:nvPr/>
            </p:nvSpPr>
            <p:spPr>
              <a:xfrm>
                <a:off x="16936125" y="256222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Company</a:t>
                </a:r>
                <a:endParaRPr sz="1200">
                  <a:solidFill>
                    <a:srgbClr val="FFFFFF"/>
                  </a:solidFill>
                  <a:latin typeface="Roboto Medium"/>
                  <a:ea typeface="Roboto Medium"/>
                  <a:cs typeface="Roboto Medium"/>
                  <a:sym typeface="Roboto Medium"/>
                </a:endParaRPr>
              </a:p>
            </p:txBody>
          </p:sp>
          <p:sp>
            <p:nvSpPr>
              <p:cNvPr id="269" name="Google Shape;269;p54"/>
              <p:cNvSpPr/>
              <p:nvPr/>
            </p:nvSpPr>
            <p:spPr>
              <a:xfrm>
                <a:off x="16906875" y="3257575"/>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0" name="Google Shape;270;p54"/>
              <p:cNvSpPr txBox="1"/>
              <p:nvPr/>
            </p:nvSpPr>
            <p:spPr>
              <a:xfrm>
                <a:off x="16936133" y="3638550"/>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Dept Y</a:t>
                </a:r>
                <a:endParaRPr sz="1200">
                  <a:solidFill>
                    <a:srgbClr val="FFFFFF"/>
                  </a:solidFill>
                  <a:latin typeface="Roboto Medium"/>
                  <a:ea typeface="Roboto Medium"/>
                  <a:cs typeface="Roboto Medium"/>
                  <a:sym typeface="Roboto Medium"/>
                </a:endParaRPr>
              </a:p>
            </p:txBody>
          </p:sp>
          <p:sp>
            <p:nvSpPr>
              <p:cNvPr id="271" name="Google Shape;271;p54"/>
              <p:cNvSpPr/>
              <p:nvPr/>
            </p:nvSpPr>
            <p:spPr>
              <a:xfrm>
                <a:off x="15707313" y="3257563"/>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2" name="Google Shape;272;p54"/>
              <p:cNvSpPr txBox="1"/>
              <p:nvPr/>
            </p:nvSpPr>
            <p:spPr>
              <a:xfrm>
                <a:off x="15736575" y="3638544"/>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Dept X</a:t>
                </a:r>
                <a:endParaRPr sz="1200">
                  <a:solidFill>
                    <a:srgbClr val="FFFFFF"/>
                  </a:solidFill>
                  <a:latin typeface="Roboto Medium"/>
                  <a:ea typeface="Roboto Medium"/>
                  <a:cs typeface="Roboto Medium"/>
                  <a:sym typeface="Roboto Medium"/>
                </a:endParaRPr>
              </a:p>
            </p:txBody>
          </p:sp>
          <p:sp>
            <p:nvSpPr>
              <p:cNvPr id="273" name="Google Shape;273;p54"/>
              <p:cNvSpPr/>
              <p:nvPr/>
            </p:nvSpPr>
            <p:spPr>
              <a:xfrm>
                <a:off x="18106425" y="3257575"/>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4" name="Google Shape;274;p54"/>
              <p:cNvSpPr txBox="1"/>
              <p:nvPr/>
            </p:nvSpPr>
            <p:spPr>
              <a:xfrm>
                <a:off x="18135678" y="3638550"/>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Shared</a:t>
                </a:r>
                <a:endParaRPr sz="1200">
                  <a:solidFill>
                    <a:srgbClr val="FFFFFF"/>
                  </a:solidFill>
                  <a:latin typeface="Roboto Medium"/>
                  <a:ea typeface="Roboto Medium"/>
                  <a:cs typeface="Roboto Medium"/>
                  <a:sym typeface="Roboto Medium"/>
                </a:endParaRPr>
              </a:p>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Infra</a:t>
                </a:r>
                <a:endParaRPr sz="1200">
                  <a:solidFill>
                    <a:srgbClr val="FFFFFF"/>
                  </a:solidFill>
                  <a:latin typeface="Roboto Medium"/>
                  <a:ea typeface="Roboto Medium"/>
                  <a:cs typeface="Roboto Medium"/>
                  <a:sym typeface="Roboto Medium"/>
                </a:endParaRPr>
              </a:p>
            </p:txBody>
          </p:sp>
          <p:sp>
            <p:nvSpPr>
              <p:cNvPr id="275" name="Google Shape;275;p54"/>
              <p:cNvSpPr/>
              <p:nvPr/>
            </p:nvSpPr>
            <p:spPr>
              <a:xfrm>
                <a:off x="16287750" y="4333900"/>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6" name="Google Shape;276;p54"/>
              <p:cNvSpPr txBox="1"/>
              <p:nvPr/>
            </p:nvSpPr>
            <p:spPr>
              <a:xfrm>
                <a:off x="16317000" y="471487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Team A</a:t>
                </a:r>
                <a:endParaRPr sz="1200">
                  <a:solidFill>
                    <a:srgbClr val="FFFFFF"/>
                  </a:solidFill>
                  <a:latin typeface="Roboto Medium"/>
                  <a:ea typeface="Roboto Medium"/>
                  <a:cs typeface="Roboto Medium"/>
                  <a:sym typeface="Roboto Medium"/>
                </a:endParaRPr>
              </a:p>
            </p:txBody>
          </p:sp>
          <p:sp>
            <p:nvSpPr>
              <p:cNvPr id="277" name="Google Shape;277;p54"/>
              <p:cNvSpPr/>
              <p:nvPr/>
            </p:nvSpPr>
            <p:spPr>
              <a:xfrm>
                <a:off x="17516550" y="4333900"/>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78" name="Google Shape;278;p54"/>
              <p:cNvSpPr txBox="1"/>
              <p:nvPr/>
            </p:nvSpPr>
            <p:spPr>
              <a:xfrm>
                <a:off x="17545800" y="471487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Team B</a:t>
                </a:r>
                <a:endParaRPr sz="1200">
                  <a:solidFill>
                    <a:srgbClr val="FFFFFF"/>
                  </a:solidFill>
                  <a:latin typeface="Roboto Medium"/>
                  <a:ea typeface="Roboto Medium"/>
                  <a:cs typeface="Roboto Medium"/>
                  <a:sym typeface="Roboto Medium"/>
                </a:endParaRPr>
              </a:p>
            </p:txBody>
          </p:sp>
          <p:sp>
            <p:nvSpPr>
              <p:cNvPr id="279" name="Google Shape;279;p54"/>
              <p:cNvSpPr/>
              <p:nvPr/>
            </p:nvSpPr>
            <p:spPr>
              <a:xfrm>
                <a:off x="16906875" y="5410213"/>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54"/>
              <p:cNvSpPr txBox="1"/>
              <p:nvPr/>
            </p:nvSpPr>
            <p:spPr>
              <a:xfrm>
                <a:off x="16936125" y="5791194"/>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Product 1</a:t>
                </a:r>
                <a:endParaRPr sz="1200">
                  <a:solidFill>
                    <a:srgbClr val="FFFFFF"/>
                  </a:solidFill>
                  <a:latin typeface="Roboto Medium"/>
                  <a:ea typeface="Roboto Medium"/>
                  <a:cs typeface="Roboto Medium"/>
                  <a:sym typeface="Roboto Medium"/>
                </a:endParaRPr>
              </a:p>
            </p:txBody>
          </p:sp>
          <p:sp>
            <p:nvSpPr>
              <p:cNvPr id="281" name="Google Shape;281;p54"/>
              <p:cNvSpPr/>
              <p:nvPr/>
            </p:nvSpPr>
            <p:spPr>
              <a:xfrm>
                <a:off x="18106425" y="5410213"/>
                <a:ext cx="924000" cy="9240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54"/>
              <p:cNvSpPr txBox="1"/>
              <p:nvPr/>
            </p:nvSpPr>
            <p:spPr>
              <a:xfrm>
                <a:off x="18135675" y="5791194"/>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Product 2</a:t>
                </a:r>
                <a:endParaRPr sz="1200">
                  <a:solidFill>
                    <a:srgbClr val="FFFFFF"/>
                  </a:solidFill>
                  <a:latin typeface="Roboto Medium"/>
                  <a:ea typeface="Roboto Medium"/>
                  <a:cs typeface="Roboto Medium"/>
                  <a:sym typeface="Roboto Medium"/>
                </a:endParaRPr>
              </a:p>
            </p:txBody>
          </p:sp>
          <p:sp>
            <p:nvSpPr>
              <p:cNvPr id="283" name="Google Shape;283;p54"/>
              <p:cNvSpPr/>
              <p:nvPr/>
            </p:nvSpPr>
            <p:spPr>
              <a:xfrm>
                <a:off x="16287750" y="6494150"/>
                <a:ext cx="924000" cy="9240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54"/>
              <p:cNvSpPr txBox="1"/>
              <p:nvPr/>
            </p:nvSpPr>
            <p:spPr>
              <a:xfrm>
                <a:off x="16317000" y="683702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Test GCP</a:t>
                </a:r>
                <a:endParaRPr sz="1200">
                  <a:solidFill>
                    <a:srgbClr val="FFFFFF"/>
                  </a:solidFill>
                  <a:latin typeface="Roboto Medium"/>
                  <a:ea typeface="Roboto Medium"/>
                  <a:cs typeface="Roboto Medium"/>
                  <a:sym typeface="Roboto Medium"/>
                </a:endParaRPr>
              </a:p>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Project</a:t>
                </a:r>
                <a:endParaRPr sz="1200">
                  <a:solidFill>
                    <a:srgbClr val="FFFFFF"/>
                  </a:solidFill>
                  <a:latin typeface="Roboto Medium"/>
                  <a:ea typeface="Roboto Medium"/>
                  <a:cs typeface="Roboto Medium"/>
                  <a:sym typeface="Roboto Medium"/>
                </a:endParaRPr>
              </a:p>
            </p:txBody>
          </p:sp>
          <p:sp>
            <p:nvSpPr>
              <p:cNvPr id="285" name="Google Shape;285;p54"/>
              <p:cNvSpPr/>
              <p:nvPr/>
            </p:nvSpPr>
            <p:spPr>
              <a:xfrm>
                <a:off x="17516550" y="6494150"/>
                <a:ext cx="924000" cy="924000"/>
              </a:xfrm>
              <a:prstGeom prst="ellipse">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54"/>
              <p:cNvSpPr txBox="1"/>
              <p:nvPr/>
            </p:nvSpPr>
            <p:spPr>
              <a:xfrm>
                <a:off x="17545800" y="683702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Prod GCP</a:t>
                </a:r>
                <a:endParaRPr sz="1200">
                  <a:solidFill>
                    <a:srgbClr val="FFFFFF"/>
                  </a:solidFill>
                  <a:latin typeface="Roboto Medium"/>
                  <a:ea typeface="Roboto Medium"/>
                  <a:cs typeface="Roboto Medium"/>
                  <a:sym typeface="Roboto Medium"/>
                </a:endParaRPr>
              </a:p>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Project</a:t>
                </a:r>
                <a:endParaRPr sz="1200">
                  <a:solidFill>
                    <a:srgbClr val="FFFFFF"/>
                  </a:solidFill>
                  <a:latin typeface="Roboto Medium"/>
                  <a:ea typeface="Roboto Medium"/>
                  <a:cs typeface="Roboto Medium"/>
                  <a:sym typeface="Roboto Medium"/>
                </a:endParaRPr>
              </a:p>
            </p:txBody>
          </p:sp>
          <p:sp>
            <p:nvSpPr>
              <p:cNvPr id="287" name="Google Shape;287;p54"/>
              <p:cNvSpPr/>
              <p:nvPr/>
            </p:nvSpPr>
            <p:spPr>
              <a:xfrm>
                <a:off x="15687975" y="7578063"/>
                <a:ext cx="924000" cy="924000"/>
              </a:xfrm>
              <a:prstGeom prst="ellipse">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54"/>
              <p:cNvSpPr txBox="1"/>
              <p:nvPr/>
            </p:nvSpPr>
            <p:spPr>
              <a:xfrm>
                <a:off x="15717225" y="795904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VMs</a:t>
                </a:r>
                <a:endParaRPr sz="1200">
                  <a:solidFill>
                    <a:srgbClr val="FFFFFF"/>
                  </a:solidFill>
                  <a:latin typeface="Roboto Medium"/>
                  <a:ea typeface="Roboto Medium"/>
                  <a:cs typeface="Roboto Medium"/>
                  <a:sym typeface="Roboto Medium"/>
                </a:endParaRPr>
              </a:p>
            </p:txBody>
          </p:sp>
          <p:sp>
            <p:nvSpPr>
              <p:cNvPr id="289" name="Google Shape;289;p54"/>
              <p:cNvSpPr/>
              <p:nvPr/>
            </p:nvSpPr>
            <p:spPr>
              <a:xfrm>
                <a:off x="16887525" y="7578063"/>
                <a:ext cx="924000" cy="924000"/>
              </a:xfrm>
              <a:prstGeom prst="ellipse">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54"/>
              <p:cNvSpPr txBox="1"/>
              <p:nvPr/>
            </p:nvSpPr>
            <p:spPr>
              <a:xfrm>
                <a:off x="16916775" y="7959045"/>
                <a:ext cx="8655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FFFFFF"/>
                    </a:solidFill>
                    <a:latin typeface="Roboto Medium"/>
                    <a:ea typeface="Roboto Medium"/>
                    <a:cs typeface="Roboto Medium"/>
                    <a:sym typeface="Roboto Medium"/>
                  </a:rPr>
                  <a:t>Storage</a:t>
                </a:r>
                <a:endParaRPr sz="1200">
                  <a:solidFill>
                    <a:srgbClr val="FFFFFF"/>
                  </a:solidFill>
                  <a:latin typeface="Roboto Medium"/>
                  <a:ea typeface="Roboto Medium"/>
                  <a:cs typeface="Roboto Medium"/>
                  <a:sym typeface="Roboto Medium"/>
                </a:endParaRPr>
              </a:p>
            </p:txBody>
          </p:sp>
          <p:cxnSp>
            <p:nvCxnSpPr>
              <p:cNvPr id="291" name="Google Shape;291;p54"/>
              <p:cNvCxnSpPr>
                <a:stCxn id="267" idx="4"/>
                <a:endCxn id="269" idx="0"/>
              </p:cNvCxnSpPr>
              <p:nvPr/>
            </p:nvCxnSpPr>
            <p:spPr>
              <a:xfrm>
                <a:off x="17368875" y="3105250"/>
                <a:ext cx="0" cy="152400"/>
              </a:xfrm>
              <a:prstGeom prst="straightConnector1">
                <a:avLst/>
              </a:prstGeom>
              <a:noFill/>
              <a:ln w="19050" cap="flat" cmpd="sng">
                <a:solidFill>
                  <a:srgbClr val="3C4043"/>
                </a:solidFill>
                <a:prstDash val="solid"/>
                <a:round/>
                <a:headEnd type="none" w="med" len="med"/>
                <a:tailEnd type="none" w="med" len="med"/>
              </a:ln>
            </p:spPr>
          </p:cxnSp>
          <p:cxnSp>
            <p:nvCxnSpPr>
              <p:cNvPr id="292" name="Google Shape;292;p54"/>
              <p:cNvCxnSpPr/>
              <p:nvPr/>
            </p:nvCxnSpPr>
            <p:spPr>
              <a:xfrm rot="10800000">
                <a:off x="16168700" y="3186125"/>
                <a:ext cx="2400300" cy="0"/>
              </a:xfrm>
              <a:prstGeom prst="straightConnector1">
                <a:avLst/>
              </a:prstGeom>
              <a:noFill/>
              <a:ln w="19050" cap="flat" cmpd="sng">
                <a:solidFill>
                  <a:srgbClr val="3C4043"/>
                </a:solidFill>
                <a:prstDash val="solid"/>
                <a:round/>
                <a:headEnd type="none" w="med" len="med"/>
                <a:tailEnd type="none" w="med" len="med"/>
              </a:ln>
            </p:spPr>
          </p:cxnSp>
          <p:cxnSp>
            <p:nvCxnSpPr>
              <p:cNvPr id="293" name="Google Shape;293;p54"/>
              <p:cNvCxnSpPr>
                <a:stCxn id="273" idx="0"/>
              </p:cNvCxnSpPr>
              <p:nvPr/>
            </p:nvCxnSpPr>
            <p:spPr>
              <a:xfrm rot="10800000">
                <a:off x="18568425" y="3176575"/>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294" name="Google Shape;294;p54"/>
              <p:cNvCxnSpPr/>
              <p:nvPr/>
            </p:nvCxnSpPr>
            <p:spPr>
              <a:xfrm rot="10800000">
                <a:off x="16164263" y="3176575"/>
                <a:ext cx="0" cy="81000"/>
              </a:xfrm>
              <a:prstGeom prst="straightConnector1">
                <a:avLst/>
              </a:prstGeom>
              <a:noFill/>
              <a:ln w="19050" cap="flat" cmpd="sng">
                <a:solidFill>
                  <a:srgbClr val="3C4043"/>
                </a:solidFill>
                <a:prstDash val="solid"/>
                <a:round/>
                <a:headEnd type="none" w="med" len="med"/>
                <a:tailEnd type="none" w="med" len="med"/>
              </a:ln>
            </p:spPr>
          </p:cxnSp>
          <p:grpSp>
            <p:nvGrpSpPr>
              <p:cNvPr id="295" name="Google Shape;295;p54"/>
              <p:cNvGrpSpPr/>
              <p:nvPr/>
            </p:nvGrpSpPr>
            <p:grpSpPr>
              <a:xfrm>
                <a:off x="16742763" y="4181538"/>
                <a:ext cx="1245213" cy="152325"/>
                <a:chOff x="16742763" y="4181538"/>
                <a:chExt cx="1245213" cy="152325"/>
              </a:xfrm>
            </p:grpSpPr>
            <p:cxnSp>
              <p:nvCxnSpPr>
                <p:cNvPr id="296" name="Google Shape;296;p54"/>
                <p:cNvCxnSpPr/>
                <p:nvPr/>
              </p:nvCxnSpPr>
              <p:spPr>
                <a:xfrm>
                  <a:off x="17371113" y="4181538"/>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297" name="Google Shape;297;p54"/>
                <p:cNvCxnSpPr/>
                <p:nvPr/>
              </p:nvCxnSpPr>
              <p:spPr>
                <a:xfrm rot="10800000">
                  <a:off x="16745075" y="4262425"/>
                  <a:ext cx="1242900" cy="0"/>
                </a:xfrm>
                <a:prstGeom prst="straightConnector1">
                  <a:avLst/>
                </a:prstGeom>
                <a:noFill/>
                <a:ln w="19050" cap="flat" cmpd="sng">
                  <a:solidFill>
                    <a:srgbClr val="3C4043"/>
                  </a:solidFill>
                  <a:prstDash val="solid"/>
                  <a:round/>
                  <a:headEnd type="none" w="med" len="med"/>
                  <a:tailEnd type="none" w="med" len="med"/>
                </a:ln>
              </p:spPr>
            </p:cxnSp>
            <p:cxnSp>
              <p:nvCxnSpPr>
                <p:cNvPr id="298" name="Google Shape;298;p54"/>
                <p:cNvCxnSpPr/>
                <p:nvPr/>
              </p:nvCxnSpPr>
              <p:spPr>
                <a:xfrm rot="10800000">
                  <a:off x="17980113" y="4252863"/>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299" name="Google Shape;299;p54"/>
                <p:cNvCxnSpPr/>
                <p:nvPr/>
              </p:nvCxnSpPr>
              <p:spPr>
                <a:xfrm rot="10800000">
                  <a:off x="16742763" y="4252863"/>
                  <a:ext cx="0" cy="81000"/>
                </a:xfrm>
                <a:prstGeom prst="straightConnector1">
                  <a:avLst/>
                </a:prstGeom>
                <a:noFill/>
                <a:ln w="19050" cap="flat" cmpd="sng">
                  <a:solidFill>
                    <a:srgbClr val="3C4043"/>
                  </a:solidFill>
                  <a:prstDash val="solid"/>
                  <a:round/>
                  <a:headEnd type="none" w="med" len="med"/>
                  <a:tailEnd type="none" w="med" len="med"/>
                </a:ln>
              </p:spPr>
            </p:cxnSp>
          </p:grpSp>
          <p:grpSp>
            <p:nvGrpSpPr>
              <p:cNvPr id="300" name="Google Shape;300;p54"/>
              <p:cNvGrpSpPr/>
              <p:nvPr/>
            </p:nvGrpSpPr>
            <p:grpSpPr>
              <a:xfrm>
                <a:off x="17355938" y="5256925"/>
                <a:ext cx="1245213" cy="152325"/>
                <a:chOff x="16742763" y="4181538"/>
                <a:chExt cx="1245213" cy="152325"/>
              </a:xfrm>
            </p:grpSpPr>
            <p:cxnSp>
              <p:nvCxnSpPr>
                <p:cNvPr id="301" name="Google Shape;301;p54"/>
                <p:cNvCxnSpPr/>
                <p:nvPr/>
              </p:nvCxnSpPr>
              <p:spPr>
                <a:xfrm>
                  <a:off x="17371113" y="4181538"/>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02" name="Google Shape;302;p54"/>
                <p:cNvCxnSpPr/>
                <p:nvPr/>
              </p:nvCxnSpPr>
              <p:spPr>
                <a:xfrm rot="10800000">
                  <a:off x="16745075" y="4262425"/>
                  <a:ext cx="1242900" cy="0"/>
                </a:xfrm>
                <a:prstGeom prst="straightConnector1">
                  <a:avLst/>
                </a:prstGeom>
                <a:noFill/>
                <a:ln w="19050" cap="flat" cmpd="sng">
                  <a:solidFill>
                    <a:srgbClr val="3C4043"/>
                  </a:solidFill>
                  <a:prstDash val="solid"/>
                  <a:round/>
                  <a:headEnd type="none" w="med" len="med"/>
                  <a:tailEnd type="none" w="med" len="med"/>
                </a:ln>
              </p:spPr>
            </p:cxnSp>
            <p:cxnSp>
              <p:nvCxnSpPr>
                <p:cNvPr id="303" name="Google Shape;303;p54"/>
                <p:cNvCxnSpPr/>
                <p:nvPr/>
              </p:nvCxnSpPr>
              <p:spPr>
                <a:xfrm rot="10800000">
                  <a:off x="17980113" y="4252863"/>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04" name="Google Shape;304;p54"/>
                <p:cNvCxnSpPr/>
                <p:nvPr/>
              </p:nvCxnSpPr>
              <p:spPr>
                <a:xfrm rot="10800000">
                  <a:off x="16742763" y="4252863"/>
                  <a:ext cx="0" cy="81000"/>
                </a:xfrm>
                <a:prstGeom prst="straightConnector1">
                  <a:avLst/>
                </a:prstGeom>
                <a:noFill/>
                <a:ln w="19050" cap="flat" cmpd="sng">
                  <a:solidFill>
                    <a:srgbClr val="3C4043"/>
                  </a:solidFill>
                  <a:prstDash val="solid"/>
                  <a:round/>
                  <a:headEnd type="none" w="med" len="med"/>
                  <a:tailEnd type="none" w="med" len="med"/>
                </a:ln>
              </p:spPr>
            </p:cxnSp>
          </p:grpSp>
          <p:grpSp>
            <p:nvGrpSpPr>
              <p:cNvPr id="305" name="Google Shape;305;p54"/>
              <p:cNvGrpSpPr/>
              <p:nvPr/>
            </p:nvGrpSpPr>
            <p:grpSpPr>
              <a:xfrm>
                <a:off x="16746263" y="6337050"/>
                <a:ext cx="1245213" cy="152325"/>
                <a:chOff x="16742763" y="4181538"/>
                <a:chExt cx="1245213" cy="152325"/>
              </a:xfrm>
            </p:grpSpPr>
            <p:cxnSp>
              <p:nvCxnSpPr>
                <p:cNvPr id="306" name="Google Shape;306;p54"/>
                <p:cNvCxnSpPr/>
                <p:nvPr/>
              </p:nvCxnSpPr>
              <p:spPr>
                <a:xfrm>
                  <a:off x="17371113" y="4181538"/>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07" name="Google Shape;307;p54"/>
                <p:cNvCxnSpPr/>
                <p:nvPr/>
              </p:nvCxnSpPr>
              <p:spPr>
                <a:xfrm rot="10800000">
                  <a:off x="16745075" y="4262425"/>
                  <a:ext cx="1242900" cy="0"/>
                </a:xfrm>
                <a:prstGeom prst="straightConnector1">
                  <a:avLst/>
                </a:prstGeom>
                <a:noFill/>
                <a:ln w="19050" cap="flat" cmpd="sng">
                  <a:solidFill>
                    <a:srgbClr val="3C4043"/>
                  </a:solidFill>
                  <a:prstDash val="solid"/>
                  <a:round/>
                  <a:headEnd type="none" w="med" len="med"/>
                  <a:tailEnd type="none" w="med" len="med"/>
                </a:ln>
              </p:spPr>
            </p:cxnSp>
            <p:cxnSp>
              <p:nvCxnSpPr>
                <p:cNvPr id="308" name="Google Shape;308;p54"/>
                <p:cNvCxnSpPr/>
                <p:nvPr/>
              </p:nvCxnSpPr>
              <p:spPr>
                <a:xfrm rot="10800000">
                  <a:off x="17980113" y="4252863"/>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09" name="Google Shape;309;p54"/>
                <p:cNvCxnSpPr/>
                <p:nvPr/>
              </p:nvCxnSpPr>
              <p:spPr>
                <a:xfrm rot="10800000">
                  <a:off x="16742763" y="4252863"/>
                  <a:ext cx="0" cy="81000"/>
                </a:xfrm>
                <a:prstGeom prst="straightConnector1">
                  <a:avLst/>
                </a:prstGeom>
                <a:noFill/>
                <a:ln w="19050" cap="flat" cmpd="sng">
                  <a:solidFill>
                    <a:srgbClr val="3C4043"/>
                  </a:solidFill>
                  <a:prstDash val="solid"/>
                  <a:round/>
                  <a:headEnd type="none" w="med" len="med"/>
                  <a:tailEnd type="none" w="med" len="med"/>
                </a:ln>
              </p:spPr>
            </p:cxnSp>
          </p:grpSp>
          <p:grpSp>
            <p:nvGrpSpPr>
              <p:cNvPr id="310" name="Google Shape;310;p54"/>
              <p:cNvGrpSpPr/>
              <p:nvPr/>
            </p:nvGrpSpPr>
            <p:grpSpPr>
              <a:xfrm>
                <a:off x="16127138" y="7422925"/>
                <a:ext cx="1245213" cy="152325"/>
                <a:chOff x="16742763" y="4181538"/>
                <a:chExt cx="1245213" cy="152325"/>
              </a:xfrm>
            </p:grpSpPr>
            <p:cxnSp>
              <p:nvCxnSpPr>
                <p:cNvPr id="311" name="Google Shape;311;p54"/>
                <p:cNvCxnSpPr/>
                <p:nvPr/>
              </p:nvCxnSpPr>
              <p:spPr>
                <a:xfrm>
                  <a:off x="17371113" y="4181538"/>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12" name="Google Shape;312;p54"/>
                <p:cNvCxnSpPr/>
                <p:nvPr/>
              </p:nvCxnSpPr>
              <p:spPr>
                <a:xfrm rot="10800000">
                  <a:off x="16745075" y="4262425"/>
                  <a:ext cx="1242900" cy="0"/>
                </a:xfrm>
                <a:prstGeom prst="straightConnector1">
                  <a:avLst/>
                </a:prstGeom>
                <a:noFill/>
                <a:ln w="19050" cap="flat" cmpd="sng">
                  <a:solidFill>
                    <a:srgbClr val="3C4043"/>
                  </a:solidFill>
                  <a:prstDash val="solid"/>
                  <a:round/>
                  <a:headEnd type="none" w="med" len="med"/>
                  <a:tailEnd type="none" w="med" len="med"/>
                </a:ln>
              </p:spPr>
            </p:cxnSp>
            <p:cxnSp>
              <p:nvCxnSpPr>
                <p:cNvPr id="313" name="Google Shape;313;p54"/>
                <p:cNvCxnSpPr/>
                <p:nvPr/>
              </p:nvCxnSpPr>
              <p:spPr>
                <a:xfrm rot="10800000">
                  <a:off x="17980113" y="4252863"/>
                  <a:ext cx="0" cy="81000"/>
                </a:xfrm>
                <a:prstGeom prst="straightConnector1">
                  <a:avLst/>
                </a:prstGeom>
                <a:noFill/>
                <a:ln w="19050" cap="flat" cmpd="sng">
                  <a:solidFill>
                    <a:srgbClr val="3C4043"/>
                  </a:solidFill>
                  <a:prstDash val="solid"/>
                  <a:round/>
                  <a:headEnd type="none" w="med" len="med"/>
                  <a:tailEnd type="none" w="med" len="med"/>
                </a:ln>
              </p:spPr>
            </p:cxnSp>
            <p:cxnSp>
              <p:nvCxnSpPr>
                <p:cNvPr id="314" name="Google Shape;314;p54"/>
                <p:cNvCxnSpPr/>
                <p:nvPr/>
              </p:nvCxnSpPr>
              <p:spPr>
                <a:xfrm rot="10800000">
                  <a:off x="16742763" y="4252863"/>
                  <a:ext cx="0" cy="81000"/>
                </a:xfrm>
                <a:prstGeom prst="straightConnector1">
                  <a:avLst/>
                </a:prstGeom>
                <a:noFill/>
                <a:ln w="19050" cap="flat" cmpd="sng">
                  <a:solidFill>
                    <a:srgbClr val="3C4043"/>
                  </a:solidFill>
                  <a:prstDash val="solid"/>
                  <a:round/>
                  <a:headEnd type="none" w="med" len="med"/>
                  <a:tailEnd type="none" w="med" len="med"/>
                </a:ln>
              </p:spPr>
            </p:cxnSp>
          </p:grpSp>
          <p:pic>
            <p:nvPicPr>
              <p:cNvPr id="315" name="Google Shape;315;p54"/>
              <p:cNvPicPr preferRelativeResize="0"/>
              <p:nvPr/>
            </p:nvPicPr>
            <p:blipFill>
              <a:blip r:embed="rId3">
                <a:alphaModFix/>
              </a:blip>
              <a:stretch>
                <a:fillRect/>
              </a:stretch>
            </p:blipFill>
            <p:spPr>
              <a:xfrm>
                <a:off x="17236475" y="2363294"/>
                <a:ext cx="264800" cy="237984"/>
              </a:xfrm>
              <a:prstGeom prst="rect">
                <a:avLst/>
              </a:prstGeom>
              <a:noFill/>
              <a:ln>
                <a:noFill/>
              </a:ln>
            </p:spPr>
          </p:pic>
          <p:pic>
            <p:nvPicPr>
              <p:cNvPr id="316" name="Google Shape;316;p54"/>
              <p:cNvPicPr preferRelativeResize="0"/>
              <p:nvPr/>
            </p:nvPicPr>
            <p:blipFill>
              <a:blip r:embed="rId4">
                <a:alphaModFix/>
              </a:blip>
              <a:stretch>
                <a:fillRect/>
              </a:stretch>
            </p:blipFill>
            <p:spPr>
              <a:xfrm>
                <a:off x="16001135" y="3419623"/>
                <a:ext cx="297677" cy="237975"/>
              </a:xfrm>
              <a:prstGeom prst="rect">
                <a:avLst/>
              </a:prstGeom>
              <a:noFill/>
              <a:ln>
                <a:noFill/>
              </a:ln>
            </p:spPr>
          </p:pic>
          <p:pic>
            <p:nvPicPr>
              <p:cNvPr id="317" name="Google Shape;317;p54"/>
              <p:cNvPicPr preferRelativeResize="0"/>
              <p:nvPr/>
            </p:nvPicPr>
            <p:blipFill>
              <a:blip r:embed="rId4">
                <a:alphaModFix/>
              </a:blip>
              <a:stretch>
                <a:fillRect/>
              </a:stretch>
            </p:blipFill>
            <p:spPr>
              <a:xfrm>
                <a:off x="17220048" y="3424348"/>
                <a:ext cx="297677" cy="237975"/>
              </a:xfrm>
              <a:prstGeom prst="rect">
                <a:avLst/>
              </a:prstGeom>
              <a:noFill/>
              <a:ln>
                <a:noFill/>
              </a:ln>
            </p:spPr>
          </p:pic>
          <p:pic>
            <p:nvPicPr>
              <p:cNvPr id="318" name="Google Shape;318;p54"/>
              <p:cNvPicPr preferRelativeResize="0"/>
              <p:nvPr/>
            </p:nvPicPr>
            <p:blipFill>
              <a:blip r:embed="rId4">
                <a:alphaModFix/>
              </a:blip>
              <a:stretch>
                <a:fillRect/>
              </a:stretch>
            </p:blipFill>
            <p:spPr>
              <a:xfrm>
                <a:off x="18419598" y="3419623"/>
                <a:ext cx="297677" cy="237975"/>
              </a:xfrm>
              <a:prstGeom prst="rect">
                <a:avLst/>
              </a:prstGeom>
              <a:noFill/>
              <a:ln>
                <a:noFill/>
              </a:ln>
            </p:spPr>
          </p:pic>
          <p:pic>
            <p:nvPicPr>
              <p:cNvPr id="319" name="Google Shape;319;p54"/>
              <p:cNvPicPr preferRelativeResize="0"/>
              <p:nvPr/>
            </p:nvPicPr>
            <p:blipFill>
              <a:blip r:embed="rId4">
                <a:alphaModFix/>
              </a:blip>
              <a:stretch>
                <a:fillRect/>
              </a:stretch>
            </p:blipFill>
            <p:spPr>
              <a:xfrm>
                <a:off x="16610598" y="4497835"/>
                <a:ext cx="297677" cy="237975"/>
              </a:xfrm>
              <a:prstGeom prst="rect">
                <a:avLst/>
              </a:prstGeom>
              <a:noFill/>
              <a:ln>
                <a:noFill/>
              </a:ln>
            </p:spPr>
          </p:pic>
          <p:pic>
            <p:nvPicPr>
              <p:cNvPr id="320" name="Google Shape;320;p54"/>
              <p:cNvPicPr preferRelativeResize="0"/>
              <p:nvPr/>
            </p:nvPicPr>
            <p:blipFill>
              <a:blip r:embed="rId4">
                <a:alphaModFix/>
              </a:blip>
              <a:stretch>
                <a:fillRect/>
              </a:stretch>
            </p:blipFill>
            <p:spPr>
              <a:xfrm>
                <a:off x="17829510" y="4502560"/>
                <a:ext cx="297677" cy="237975"/>
              </a:xfrm>
              <a:prstGeom prst="rect">
                <a:avLst/>
              </a:prstGeom>
              <a:noFill/>
              <a:ln>
                <a:noFill/>
              </a:ln>
            </p:spPr>
          </p:pic>
          <p:pic>
            <p:nvPicPr>
              <p:cNvPr id="321" name="Google Shape;321;p54"/>
              <p:cNvPicPr preferRelativeResize="0"/>
              <p:nvPr/>
            </p:nvPicPr>
            <p:blipFill>
              <a:blip r:embed="rId4">
                <a:alphaModFix/>
              </a:blip>
              <a:stretch>
                <a:fillRect/>
              </a:stretch>
            </p:blipFill>
            <p:spPr>
              <a:xfrm>
                <a:off x="17220048" y="5566535"/>
                <a:ext cx="297677" cy="237975"/>
              </a:xfrm>
              <a:prstGeom prst="rect">
                <a:avLst/>
              </a:prstGeom>
              <a:noFill/>
              <a:ln>
                <a:noFill/>
              </a:ln>
            </p:spPr>
          </p:pic>
          <p:pic>
            <p:nvPicPr>
              <p:cNvPr id="322" name="Google Shape;322;p54"/>
              <p:cNvPicPr preferRelativeResize="0"/>
              <p:nvPr/>
            </p:nvPicPr>
            <p:blipFill>
              <a:blip r:embed="rId4">
                <a:alphaModFix/>
              </a:blip>
              <a:stretch>
                <a:fillRect/>
              </a:stretch>
            </p:blipFill>
            <p:spPr>
              <a:xfrm>
                <a:off x="18438960" y="5571260"/>
                <a:ext cx="297677" cy="237975"/>
              </a:xfrm>
              <a:prstGeom prst="rect">
                <a:avLst/>
              </a:prstGeom>
              <a:noFill/>
              <a:ln>
                <a:noFill/>
              </a:ln>
            </p:spPr>
          </p:pic>
          <p:pic>
            <p:nvPicPr>
              <p:cNvPr id="323" name="Google Shape;323;p54"/>
              <p:cNvPicPr preferRelativeResize="0"/>
              <p:nvPr/>
            </p:nvPicPr>
            <p:blipFill>
              <a:blip r:embed="rId5">
                <a:alphaModFix/>
              </a:blip>
              <a:stretch>
                <a:fillRect/>
              </a:stretch>
            </p:blipFill>
            <p:spPr>
              <a:xfrm>
                <a:off x="16611998" y="6619659"/>
                <a:ext cx="264800" cy="266890"/>
              </a:xfrm>
              <a:prstGeom prst="rect">
                <a:avLst/>
              </a:prstGeom>
              <a:noFill/>
              <a:ln>
                <a:noFill/>
              </a:ln>
            </p:spPr>
          </p:pic>
          <p:pic>
            <p:nvPicPr>
              <p:cNvPr id="324" name="Google Shape;324;p54"/>
              <p:cNvPicPr preferRelativeResize="0"/>
              <p:nvPr/>
            </p:nvPicPr>
            <p:blipFill>
              <a:blip r:embed="rId5">
                <a:alphaModFix/>
              </a:blip>
              <a:stretch>
                <a:fillRect/>
              </a:stretch>
            </p:blipFill>
            <p:spPr>
              <a:xfrm>
                <a:off x="17846148" y="6619659"/>
                <a:ext cx="264800" cy="266890"/>
              </a:xfrm>
              <a:prstGeom prst="rect">
                <a:avLst/>
              </a:prstGeom>
              <a:noFill/>
              <a:ln>
                <a:noFill/>
              </a:ln>
            </p:spPr>
          </p:pic>
          <p:pic>
            <p:nvPicPr>
              <p:cNvPr id="325" name="Google Shape;325;p54"/>
              <p:cNvPicPr preferRelativeResize="0"/>
              <p:nvPr/>
            </p:nvPicPr>
            <p:blipFill>
              <a:blip r:embed="rId6">
                <a:alphaModFix/>
              </a:blip>
              <a:stretch>
                <a:fillRect/>
              </a:stretch>
            </p:blipFill>
            <p:spPr>
              <a:xfrm>
                <a:off x="16039221" y="7729695"/>
                <a:ext cx="203839" cy="237975"/>
              </a:xfrm>
              <a:prstGeom prst="rect">
                <a:avLst/>
              </a:prstGeom>
              <a:noFill/>
              <a:ln>
                <a:noFill/>
              </a:ln>
            </p:spPr>
          </p:pic>
          <p:pic>
            <p:nvPicPr>
              <p:cNvPr id="326" name="Google Shape;326;p54"/>
              <p:cNvPicPr preferRelativeResize="0"/>
              <p:nvPr/>
            </p:nvPicPr>
            <p:blipFill>
              <a:blip r:embed="rId7">
                <a:alphaModFix/>
              </a:blip>
              <a:stretch>
                <a:fillRect/>
              </a:stretch>
            </p:blipFill>
            <p:spPr>
              <a:xfrm>
                <a:off x="17220325" y="7732300"/>
                <a:ext cx="264800" cy="263800"/>
              </a:xfrm>
              <a:prstGeom prst="rect">
                <a:avLst/>
              </a:prstGeom>
              <a:noFill/>
              <a:ln>
                <a:noFill/>
              </a:ln>
            </p:spPr>
          </p:pic>
        </p:grpSp>
        <p:cxnSp>
          <p:nvCxnSpPr>
            <p:cNvPr id="327" name="Google Shape;327;p54"/>
            <p:cNvCxnSpPr/>
            <p:nvPr/>
          </p:nvCxnSpPr>
          <p:spPr>
            <a:xfrm>
              <a:off x="8878387" y="3129993"/>
              <a:ext cx="175200" cy="0"/>
            </a:xfrm>
            <a:prstGeom prst="straightConnector1">
              <a:avLst/>
            </a:prstGeom>
            <a:noFill/>
            <a:ln w="38100" cap="flat" cmpd="sng">
              <a:solidFill>
                <a:srgbClr val="4285F4"/>
              </a:solidFill>
              <a:prstDash val="solid"/>
              <a:round/>
              <a:headEnd type="none" w="med" len="med"/>
              <a:tailEnd type="none" w="med" len="med"/>
            </a:ln>
          </p:spPr>
        </p:cxnSp>
        <p:cxnSp>
          <p:nvCxnSpPr>
            <p:cNvPr id="328" name="Google Shape;328;p54"/>
            <p:cNvCxnSpPr/>
            <p:nvPr/>
          </p:nvCxnSpPr>
          <p:spPr>
            <a:xfrm>
              <a:off x="9058464" y="2738450"/>
              <a:ext cx="0" cy="823800"/>
            </a:xfrm>
            <a:prstGeom prst="straightConnector1">
              <a:avLst/>
            </a:prstGeom>
            <a:noFill/>
            <a:ln w="38100" cap="flat" cmpd="sng">
              <a:solidFill>
                <a:srgbClr val="4285F4"/>
              </a:solidFill>
              <a:prstDash val="solid"/>
              <a:round/>
              <a:headEnd type="none" w="med" len="med"/>
              <a:tailEnd type="none" w="med" len="med"/>
            </a:ln>
          </p:spPr>
        </p:cxnSp>
        <p:sp>
          <p:nvSpPr>
            <p:cNvPr id="329" name="Google Shape;329;p54"/>
            <p:cNvSpPr/>
            <p:nvPr/>
          </p:nvSpPr>
          <p:spPr>
            <a:xfrm>
              <a:off x="7653514" y="2971800"/>
              <a:ext cx="1123800" cy="3153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4"/>
            <p:cNvSpPr txBox="1"/>
            <p:nvPr/>
          </p:nvSpPr>
          <p:spPr>
            <a:xfrm>
              <a:off x="7581789" y="2950750"/>
              <a:ext cx="1296000" cy="3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Medium"/>
                  <a:ea typeface="Roboto Medium"/>
                  <a:cs typeface="Roboto Medium"/>
                  <a:sym typeface="Roboto Medium"/>
                </a:rPr>
                <a:t>Org Node</a:t>
              </a:r>
              <a:endParaRPr sz="1800">
                <a:solidFill>
                  <a:srgbClr val="FFFFFF"/>
                </a:solidFill>
                <a:latin typeface="Roboto Medium"/>
                <a:ea typeface="Roboto Medium"/>
                <a:cs typeface="Roboto Medium"/>
                <a:sym typeface="Roboto Medium"/>
              </a:endParaRPr>
            </a:p>
          </p:txBody>
        </p:sp>
        <p:cxnSp>
          <p:nvCxnSpPr>
            <p:cNvPr id="331" name="Google Shape;331;p54"/>
            <p:cNvCxnSpPr/>
            <p:nvPr/>
          </p:nvCxnSpPr>
          <p:spPr>
            <a:xfrm>
              <a:off x="8875949" y="5292256"/>
              <a:ext cx="175200" cy="0"/>
            </a:xfrm>
            <a:prstGeom prst="straightConnector1">
              <a:avLst/>
            </a:prstGeom>
            <a:noFill/>
            <a:ln w="38100" cap="flat" cmpd="sng">
              <a:solidFill>
                <a:srgbClr val="EA4335"/>
              </a:solidFill>
              <a:prstDash val="solid"/>
              <a:round/>
              <a:headEnd type="none" w="med" len="med"/>
              <a:tailEnd type="none" w="med" len="med"/>
            </a:ln>
          </p:spPr>
        </p:cxnSp>
        <p:cxnSp>
          <p:nvCxnSpPr>
            <p:cNvPr id="332" name="Google Shape;332;p54"/>
            <p:cNvCxnSpPr/>
            <p:nvPr/>
          </p:nvCxnSpPr>
          <p:spPr>
            <a:xfrm>
              <a:off x="9056026" y="3824388"/>
              <a:ext cx="0" cy="2962200"/>
            </a:xfrm>
            <a:prstGeom prst="straightConnector1">
              <a:avLst/>
            </a:prstGeom>
            <a:noFill/>
            <a:ln w="38100" cap="flat" cmpd="sng">
              <a:solidFill>
                <a:srgbClr val="EA4335"/>
              </a:solidFill>
              <a:prstDash val="solid"/>
              <a:round/>
              <a:headEnd type="none" w="med" len="med"/>
              <a:tailEnd type="none" w="med" len="med"/>
            </a:ln>
          </p:spPr>
        </p:cxnSp>
        <p:cxnSp>
          <p:nvCxnSpPr>
            <p:cNvPr id="333" name="Google Shape;333;p54"/>
            <p:cNvCxnSpPr/>
            <p:nvPr/>
          </p:nvCxnSpPr>
          <p:spPr>
            <a:xfrm>
              <a:off x="8875949" y="7423531"/>
              <a:ext cx="175200" cy="0"/>
            </a:xfrm>
            <a:prstGeom prst="straightConnector1">
              <a:avLst/>
            </a:prstGeom>
            <a:noFill/>
            <a:ln w="38100" cap="flat" cmpd="sng">
              <a:solidFill>
                <a:srgbClr val="FBBC04"/>
              </a:solidFill>
              <a:prstDash val="solid"/>
              <a:round/>
              <a:headEnd type="none" w="med" len="med"/>
              <a:tailEnd type="none" w="med" len="med"/>
            </a:ln>
          </p:spPr>
        </p:cxnSp>
        <p:cxnSp>
          <p:nvCxnSpPr>
            <p:cNvPr id="334" name="Google Shape;334;p54"/>
            <p:cNvCxnSpPr/>
            <p:nvPr/>
          </p:nvCxnSpPr>
          <p:spPr>
            <a:xfrm>
              <a:off x="9056026" y="7031988"/>
              <a:ext cx="0" cy="823800"/>
            </a:xfrm>
            <a:prstGeom prst="straightConnector1">
              <a:avLst/>
            </a:prstGeom>
            <a:noFill/>
            <a:ln w="38100" cap="flat" cmpd="sng">
              <a:solidFill>
                <a:srgbClr val="FBBC04"/>
              </a:solidFill>
              <a:prstDash val="solid"/>
              <a:round/>
              <a:headEnd type="none" w="med" len="med"/>
              <a:tailEnd type="none" w="med" len="med"/>
            </a:ln>
          </p:spPr>
        </p:cxnSp>
        <p:cxnSp>
          <p:nvCxnSpPr>
            <p:cNvPr id="335" name="Google Shape;335;p54"/>
            <p:cNvCxnSpPr/>
            <p:nvPr/>
          </p:nvCxnSpPr>
          <p:spPr>
            <a:xfrm>
              <a:off x="8873499" y="8514118"/>
              <a:ext cx="175200" cy="0"/>
            </a:xfrm>
            <a:prstGeom prst="straightConnector1">
              <a:avLst/>
            </a:prstGeom>
            <a:noFill/>
            <a:ln w="38100" cap="flat" cmpd="sng">
              <a:solidFill>
                <a:srgbClr val="34A853"/>
              </a:solidFill>
              <a:prstDash val="solid"/>
              <a:round/>
              <a:headEnd type="none" w="med" len="med"/>
              <a:tailEnd type="none" w="med" len="med"/>
            </a:ln>
          </p:spPr>
        </p:cxnSp>
        <p:cxnSp>
          <p:nvCxnSpPr>
            <p:cNvPr id="336" name="Google Shape;336;p54"/>
            <p:cNvCxnSpPr/>
            <p:nvPr/>
          </p:nvCxnSpPr>
          <p:spPr>
            <a:xfrm>
              <a:off x="9053576" y="8122575"/>
              <a:ext cx="0" cy="823800"/>
            </a:xfrm>
            <a:prstGeom prst="straightConnector1">
              <a:avLst/>
            </a:prstGeom>
            <a:noFill/>
            <a:ln w="38100" cap="flat" cmpd="sng">
              <a:solidFill>
                <a:srgbClr val="34A853"/>
              </a:solidFill>
              <a:prstDash val="solid"/>
              <a:round/>
              <a:headEnd type="none" w="med" len="med"/>
              <a:tailEnd type="none" w="med" len="med"/>
            </a:ln>
          </p:spPr>
        </p:cxnSp>
        <p:sp>
          <p:nvSpPr>
            <p:cNvPr id="337" name="Google Shape;337;p54"/>
            <p:cNvSpPr/>
            <p:nvPr/>
          </p:nvSpPr>
          <p:spPr>
            <a:xfrm>
              <a:off x="7867841" y="5119700"/>
              <a:ext cx="909600" cy="31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4"/>
            <p:cNvSpPr txBox="1"/>
            <p:nvPr/>
          </p:nvSpPr>
          <p:spPr>
            <a:xfrm>
              <a:off x="7821864" y="5090975"/>
              <a:ext cx="1004700" cy="3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Medium"/>
                  <a:ea typeface="Roboto Medium"/>
                  <a:cs typeface="Roboto Medium"/>
                  <a:sym typeface="Roboto Medium"/>
                </a:rPr>
                <a:t>Folders</a:t>
              </a:r>
              <a:endParaRPr sz="1800">
                <a:solidFill>
                  <a:srgbClr val="FFFFFF"/>
                </a:solidFill>
                <a:latin typeface="Roboto Medium"/>
                <a:ea typeface="Roboto Medium"/>
                <a:cs typeface="Roboto Medium"/>
                <a:sym typeface="Roboto Medium"/>
              </a:endParaRPr>
            </a:p>
          </p:txBody>
        </p:sp>
        <p:sp>
          <p:nvSpPr>
            <p:cNvPr id="339" name="Google Shape;339;p54"/>
            <p:cNvSpPr/>
            <p:nvPr/>
          </p:nvSpPr>
          <p:spPr>
            <a:xfrm>
              <a:off x="7772589" y="7267600"/>
              <a:ext cx="1004700" cy="31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4"/>
            <p:cNvSpPr txBox="1"/>
            <p:nvPr/>
          </p:nvSpPr>
          <p:spPr>
            <a:xfrm>
              <a:off x="7748764" y="7252150"/>
              <a:ext cx="1061400" cy="3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Medium"/>
                  <a:ea typeface="Roboto Medium"/>
                  <a:cs typeface="Roboto Medium"/>
                  <a:sym typeface="Roboto Medium"/>
                </a:rPr>
                <a:t>Projects</a:t>
              </a:r>
              <a:endParaRPr sz="1800">
                <a:solidFill>
                  <a:srgbClr val="FFFFFF"/>
                </a:solidFill>
                <a:latin typeface="Roboto Medium"/>
                <a:ea typeface="Roboto Medium"/>
                <a:cs typeface="Roboto Medium"/>
                <a:sym typeface="Roboto Medium"/>
              </a:endParaRPr>
            </a:p>
          </p:txBody>
        </p:sp>
        <p:sp>
          <p:nvSpPr>
            <p:cNvPr id="341" name="Google Shape;341;p54"/>
            <p:cNvSpPr/>
            <p:nvPr/>
          </p:nvSpPr>
          <p:spPr>
            <a:xfrm>
              <a:off x="7530564" y="8361550"/>
              <a:ext cx="1245300" cy="31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4"/>
            <p:cNvSpPr txBox="1"/>
            <p:nvPr/>
          </p:nvSpPr>
          <p:spPr>
            <a:xfrm>
              <a:off x="7362106" y="8347758"/>
              <a:ext cx="1571700" cy="34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Medium"/>
                  <a:ea typeface="Roboto Medium"/>
                  <a:cs typeface="Roboto Medium"/>
                  <a:sym typeface="Roboto Medium"/>
                </a:rPr>
                <a:t>Resources</a:t>
              </a:r>
              <a:endParaRPr sz="1800">
                <a:solidFill>
                  <a:srgbClr val="FFFFFF"/>
                </a:solidFill>
                <a:latin typeface="Roboto Medium"/>
                <a:ea typeface="Roboto Medium"/>
                <a:cs typeface="Roboto Medium"/>
                <a:sym typeface="Roboto Medium"/>
              </a:endParaRPr>
            </a:p>
          </p:txBody>
        </p:sp>
      </p:grpSp>
      <p:sp>
        <p:nvSpPr>
          <p:cNvPr id="343" name="Google Shape;343;p54"/>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 hierarchy levels define trust boundaries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0"/>
        <p:cNvGrpSpPr/>
        <p:nvPr/>
      </p:nvGrpSpPr>
      <p:grpSpPr>
        <a:xfrm>
          <a:off x="0" y="0"/>
          <a:ext cx="0" cy="0"/>
          <a:chOff x="0" y="0"/>
          <a:chExt cx="0" cy="0"/>
        </a:xfrm>
      </p:grpSpPr>
      <p:sp>
        <p:nvSpPr>
          <p:cNvPr id="1001" name="Google Shape;1001;p90"/>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solidFill>
                  <a:schemeClr val="accent2"/>
                </a:solidFill>
              </a:rPr>
              <a:t>Quiz and Lab</a:t>
            </a:r>
            <a:endParaRPr>
              <a:solidFill>
                <a:schemeClr val="accent2"/>
              </a:solidFill>
            </a:endParaRPr>
          </a:p>
          <a:p>
            <a:pPr marL="0" lvl="0" indent="0" algn="l" rtl="0">
              <a:spcBef>
                <a:spcPts val="2600"/>
              </a:spcBef>
              <a:spcAft>
                <a:spcPts val="2600"/>
              </a:spcAft>
              <a:buNone/>
            </a:pPr>
            <a:r>
              <a:rPr lang="en"/>
              <a:t>Resources</a:t>
            </a:r>
            <a:endParaRPr/>
          </a:p>
        </p:txBody>
      </p:sp>
      <p:sp>
        <p:nvSpPr>
          <p:cNvPr id="1002" name="Google Shape;1002;p90"/>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91"/>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08" name="Google Shape;1008;p91"/>
          <p:cNvGraphicFramePr/>
          <p:nvPr/>
        </p:nvGraphicFramePr>
        <p:xfrm>
          <a:off x="1746504" y="2432304"/>
          <a:ext cx="13778325" cy="3274730"/>
        </p:xfrm>
        <a:graphic>
          <a:graphicData uri="http://schemas.openxmlformats.org/drawingml/2006/table">
            <a:tbl>
              <a:tblPr>
                <a:noFill/>
                <a:tableStyleId>{61CDAC6E-83DA-48A5-BF7B-1902D51833AF}</a:tableStyleId>
              </a:tblPr>
              <a:tblGrid>
                <a:gridCol w="13778325">
                  <a:extLst>
                    <a:ext uri="{9D8B030D-6E8A-4147-A177-3AD203B41FA5}">
                      <a16:colId xmlns:a16="http://schemas.microsoft.com/office/drawing/2014/main" val="20000"/>
                    </a:ext>
                  </a:extLst>
                </a:gridCol>
              </a:tblGrid>
              <a:tr h="1269950">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If a Cloud IAM policy gives you Owner permissions at the project level, your access to a resource in the project may be restricted by a more restrictive policy on that resource. </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27850">
                <a:tc>
                  <a:txBody>
                    <a:bodyPr/>
                    <a:lstStyle/>
                    <a:p>
                      <a:pPr marL="685800" marR="0" lvl="0" indent="-406400" algn="l" rtl="0">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36350">
                <a:tc>
                  <a:txBody>
                    <a:bodyPr/>
                    <a:lstStyle/>
                    <a:p>
                      <a:pPr marL="685800" lvl="0" indent="-406400" algn="l" rtl="0">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09" name="Google Shape;1009;p91"/>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92"/>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15" name="Google Shape;1015;p92"/>
          <p:cNvGraphicFramePr/>
          <p:nvPr/>
        </p:nvGraphicFramePr>
        <p:xfrm>
          <a:off x="1746504" y="2432304"/>
          <a:ext cx="13778325" cy="3274730"/>
        </p:xfrm>
        <a:graphic>
          <a:graphicData uri="http://schemas.openxmlformats.org/drawingml/2006/table">
            <a:tbl>
              <a:tblPr>
                <a:noFill/>
                <a:tableStyleId>{61CDAC6E-83DA-48A5-BF7B-1902D51833AF}</a:tableStyleId>
              </a:tblPr>
              <a:tblGrid>
                <a:gridCol w="13778325">
                  <a:extLst>
                    <a:ext uri="{9D8B030D-6E8A-4147-A177-3AD203B41FA5}">
                      <a16:colId xmlns:a16="http://schemas.microsoft.com/office/drawing/2014/main" val="20000"/>
                    </a:ext>
                  </a:extLst>
                </a:gridCol>
              </a:tblGrid>
              <a:tr h="1269950">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If a Cloud IAM policy gives you Owner permissions at the project level, your access to a resource in the project may be restricted by a more restrictive policy on that resource. </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27850">
                <a:tc>
                  <a:txBody>
                    <a:bodyPr/>
                    <a:lstStyle/>
                    <a:p>
                      <a:pPr marL="685800" marR="0" lvl="0" indent="-406400" algn="l" rtl="0">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36350">
                <a:tc>
                  <a:txBody>
                    <a:bodyPr/>
                    <a:lstStyle/>
                    <a:p>
                      <a:pPr marL="685800" lvl="0" indent="-406400" algn="l" rtl="0">
                        <a:spcBef>
                          <a:spcPts val="0"/>
                        </a:spcBef>
                        <a:spcAft>
                          <a:spcPts val="0"/>
                        </a:spcAft>
                        <a:buClr>
                          <a:schemeClr val="accent2"/>
                        </a:buClr>
                        <a:buSzPts val="2800"/>
                        <a:buFont typeface="Roboto"/>
                        <a:buAutoNum type="alphaUcPeriod" startAt="2"/>
                      </a:pPr>
                      <a:r>
                        <a:rPr lang="en" sz="2800">
                          <a:solidFill>
                            <a:schemeClr val="accent2"/>
                          </a:solidFill>
                          <a:latin typeface="Roboto"/>
                          <a:ea typeface="Roboto"/>
                          <a:cs typeface="Roboto"/>
                          <a:sym typeface="Roboto"/>
                        </a:rPr>
                        <a:t>False</a:t>
                      </a:r>
                      <a:endParaRPr sz="2800">
                        <a:solidFill>
                          <a:schemeClr val="accent2"/>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16" name="Google Shape;1016;p92"/>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93"/>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22" name="Google Shape;1022;p93"/>
          <p:cNvGraphicFramePr/>
          <p:nvPr/>
        </p:nvGraphicFramePr>
        <p:xfrm>
          <a:off x="1746504" y="2432304"/>
          <a:ext cx="13778325" cy="2898770"/>
        </p:xfrm>
        <a:graphic>
          <a:graphicData uri="http://schemas.openxmlformats.org/drawingml/2006/table">
            <a:tbl>
              <a:tblPr>
                <a:noFill/>
                <a:tableStyleId>{61CDAC6E-83DA-48A5-BF7B-1902D51833AF}</a:tableStyleId>
              </a:tblPr>
              <a:tblGrid>
                <a:gridCol w="13778325">
                  <a:extLst>
                    <a:ext uri="{9D8B030D-6E8A-4147-A177-3AD203B41FA5}">
                      <a16:colId xmlns:a16="http://schemas.microsoft.com/office/drawing/2014/main" val="20000"/>
                    </a:ext>
                  </a:extLst>
                </a:gridCol>
              </a:tblGrid>
              <a:tr h="1269950">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All Google Cloud resources are associated with a project.</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27850">
                <a:tc>
                  <a:txBody>
                    <a:bodyPr/>
                    <a:lstStyle/>
                    <a:p>
                      <a:pPr marL="685800" marR="0" lvl="0" indent="-406400" algn="l" rtl="0">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True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36350">
                <a:tc>
                  <a:txBody>
                    <a:bodyPr/>
                    <a:lstStyle/>
                    <a:p>
                      <a:pPr marL="685800" lvl="0" indent="-406400" algn="l" rtl="0">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23" name="Google Shape;1023;p93"/>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94"/>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29" name="Google Shape;1029;p94"/>
          <p:cNvGraphicFramePr/>
          <p:nvPr/>
        </p:nvGraphicFramePr>
        <p:xfrm>
          <a:off x="1746504" y="2432304"/>
          <a:ext cx="13778325" cy="2898770"/>
        </p:xfrm>
        <a:graphic>
          <a:graphicData uri="http://schemas.openxmlformats.org/drawingml/2006/table">
            <a:tbl>
              <a:tblPr>
                <a:noFill/>
                <a:tableStyleId>{61CDAC6E-83DA-48A5-BF7B-1902D51833AF}</a:tableStyleId>
              </a:tblPr>
              <a:tblGrid>
                <a:gridCol w="13778325">
                  <a:extLst>
                    <a:ext uri="{9D8B030D-6E8A-4147-A177-3AD203B41FA5}">
                      <a16:colId xmlns:a16="http://schemas.microsoft.com/office/drawing/2014/main" val="20000"/>
                    </a:ext>
                  </a:extLst>
                </a:gridCol>
              </a:tblGrid>
              <a:tr h="1269950">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True or False: All Google Cloud resources are associated with a project.</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527850">
                <a:tc>
                  <a:txBody>
                    <a:bodyPr/>
                    <a:lstStyle/>
                    <a:p>
                      <a:pPr marL="685800" marR="0" lvl="0" indent="-406400" algn="l" rtl="0">
                        <a:lnSpc>
                          <a:spcPct val="100000"/>
                        </a:lnSpc>
                        <a:spcBef>
                          <a:spcPts val="0"/>
                        </a:spcBef>
                        <a:spcAft>
                          <a:spcPts val="0"/>
                        </a:spcAft>
                        <a:buClr>
                          <a:schemeClr val="accent2"/>
                        </a:buClr>
                        <a:buSzPts val="2800"/>
                        <a:buFont typeface="Roboto"/>
                        <a:buAutoNum type="alphaUcPeriod"/>
                      </a:pPr>
                      <a:r>
                        <a:rPr lang="en" sz="2800">
                          <a:solidFill>
                            <a:schemeClr val="accent2"/>
                          </a:solidFill>
                          <a:latin typeface="Roboto"/>
                          <a:ea typeface="Roboto"/>
                          <a:cs typeface="Roboto"/>
                          <a:sym typeface="Roboto"/>
                        </a:rPr>
                        <a:t>True</a:t>
                      </a:r>
                      <a:endParaRPr sz="2800">
                        <a:solidFill>
                          <a:schemeClr val="accent2"/>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836350">
                <a:tc>
                  <a:txBody>
                    <a:bodyPr/>
                    <a:lstStyle/>
                    <a:p>
                      <a:pPr marL="685800" lvl="0" indent="-406400" algn="l" rtl="0">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False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030" name="Google Shape;1030;p94"/>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95"/>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36" name="Google Shape;1036;p95"/>
          <p:cNvGraphicFramePr/>
          <p:nvPr/>
        </p:nvGraphicFramePr>
        <p:xfrm>
          <a:off x="1746504" y="2432304"/>
          <a:ext cx="14441825" cy="4754820"/>
        </p:xfrm>
        <a:graphic>
          <a:graphicData uri="http://schemas.openxmlformats.org/drawingml/2006/table">
            <a:tbl>
              <a:tblPr>
                <a:noFill/>
                <a:tableStyleId>{61CDAC6E-83DA-48A5-BF7B-1902D51833AF}</a:tableStyleId>
              </a:tblPr>
              <a:tblGrid>
                <a:gridCol w="14441825">
                  <a:extLst>
                    <a:ext uri="{9D8B030D-6E8A-4147-A177-3AD203B41FA5}">
                      <a16:colId xmlns:a16="http://schemas.microsoft.com/office/drawing/2014/main" val="20000"/>
                    </a:ext>
                  </a:extLst>
                </a:gridCol>
              </a:tblGrid>
              <a:tr h="615575">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Service accounts are used to provide which of the following?</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69275">
                <a:tc>
                  <a:txBody>
                    <a:bodyPr/>
                    <a:lstStyle/>
                    <a:p>
                      <a:pPr marL="457200" marR="0" lvl="0" indent="-406400" algn="l" rtl="0">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Authentication between Google Cloud services.</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69275">
                <a:tc>
                  <a:txBody>
                    <a:bodyPr/>
                    <a:lstStyle/>
                    <a:p>
                      <a:pPr marL="457200" lvl="0" indent="-406400" algn="l" rtl="0">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Key generation and rotation when used with App Engine and Compute Engine.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69275">
                <a:tc>
                  <a:txBody>
                    <a:bodyPr/>
                    <a:lstStyle/>
                    <a:p>
                      <a:pPr marL="457200" lvl="0" indent="-406400" algn="l" rtl="0">
                        <a:spcBef>
                          <a:spcPts val="0"/>
                        </a:spcBef>
                        <a:spcAft>
                          <a:spcPts val="0"/>
                        </a:spcAft>
                        <a:buClr>
                          <a:schemeClr val="lt1"/>
                        </a:buClr>
                        <a:buSzPts val="2800"/>
                        <a:buFont typeface="Roboto"/>
                        <a:buAutoNum type="alphaUcPeriod" startAt="3"/>
                      </a:pPr>
                      <a:r>
                        <a:rPr lang="en" sz="2800">
                          <a:solidFill>
                            <a:schemeClr val="lt1"/>
                          </a:solidFill>
                          <a:latin typeface="Roboto"/>
                          <a:ea typeface="Roboto"/>
                          <a:cs typeface="Roboto"/>
                          <a:sym typeface="Roboto"/>
                        </a:rPr>
                        <a:t>A way to restrict the actions a resource (such as a VM) can perform.</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69275">
                <a:tc>
                  <a:txBody>
                    <a:bodyPr/>
                    <a:lstStyle/>
                    <a:p>
                      <a:pPr marL="457200" lvl="0" indent="-406400" algn="l" rtl="0">
                        <a:spcBef>
                          <a:spcPts val="0"/>
                        </a:spcBef>
                        <a:spcAft>
                          <a:spcPts val="0"/>
                        </a:spcAft>
                        <a:buClr>
                          <a:schemeClr val="lt1"/>
                        </a:buClr>
                        <a:buSzPts val="2800"/>
                        <a:buFont typeface="Roboto"/>
                        <a:buAutoNum type="alphaUcPeriod" startAt="4"/>
                      </a:pPr>
                      <a:r>
                        <a:rPr lang="en" sz="2800">
                          <a:solidFill>
                            <a:schemeClr val="lt1"/>
                          </a:solidFill>
                          <a:latin typeface="Roboto"/>
                          <a:ea typeface="Roboto"/>
                          <a:cs typeface="Roboto"/>
                          <a:sym typeface="Roboto"/>
                        </a:rPr>
                        <a:t>A way to allow users to act with service account permissions.</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69275">
                <a:tc>
                  <a:txBody>
                    <a:bodyPr/>
                    <a:lstStyle/>
                    <a:p>
                      <a:pPr marL="457200" lvl="0" indent="-406400" algn="l" rtl="0">
                        <a:spcBef>
                          <a:spcPts val="0"/>
                        </a:spcBef>
                        <a:spcAft>
                          <a:spcPts val="0"/>
                        </a:spcAft>
                        <a:buClr>
                          <a:schemeClr val="lt1"/>
                        </a:buClr>
                        <a:buSzPts val="2800"/>
                        <a:buFont typeface="Roboto"/>
                        <a:buAutoNum type="alphaUcPeriod" startAt="5"/>
                      </a:pPr>
                      <a:r>
                        <a:rPr lang="en" sz="2800">
                          <a:solidFill>
                            <a:schemeClr val="lt1"/>
                          </a:solidFill>
                          <a:latin typeface="Roboto"/>
                          <a:ea typeface="Roboto"/>
                          <a:cs typeface="Roboto"/>
                          <a:sym typeface="Roboto"/>
                        </a:rPr>
                        <a:t>All of the above.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37" name="Google Shape;1037;p95"/>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3</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96"/>
          <p:cNvSpPr txBox="1"/>
          <p:nvPr/>
        </p:nvSpPr>
        <p:spPr>
          <a:xfrm>
            <a:off x="1847850" y="5591075"/>
            <a:ext cx="14611200" cy="3914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3000">
              <a:solidFill>
                <a:srgbClr val="666666"/>
              </a:solidFill>
              <a:latin typeface="Roboto"/>
              <a:ea typeface="Roboto"/>
              <a:cs typeface="Roboto"/>
              <a:sym typeface="Roboto"/>
            </a:endParaRPr>
          </a:p>
          <a:p>
            <a:pPr marL="457200" lvl="0" indent="0" algn="l" rtl="0">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1043" name="Google Shape;1043;p96"/>
          <p:cNvGraphicFramePr/>
          <p:nvPr/>
        </p:nvGraphicFramePr>
        <p:xfrm>
          <a:off x="1746504" y="2432304"/>
          <a:ext cx="14441825" cy="4754820"/>
        </p:xfrm>
        <a:graphic>
          <a:graphicData uri="http://schemas.openxmlformats.org/drawingml/2006/table">
            <a:tbl>
              <a:tblPr>
                <a:noFill/>
                <a:tableStyleId>{61CDAC6E-83DA-48A5-BF7B-1902D51833AF}</a:tableStyleId>
              </a:tblPr>
              <a:tblGrid>
                <a:gridCol w="14441825">
                  <a:extLst>
                    <a:ext uri="{9D8B030D-6E8A-4147-A177-3AD203B41FA5}">
                      <a16:colId xmlns:a16="http://schemas.microsoft.com/office/drawing/2014/main" val="20000"/>
                    </a:ext>
                  </a:extLst>
                </a:gridCol>
              </a:tblGrid>
              <a:tr h="615575">
                <a:tc>
                  <a:txBody>
                    <a:bodyPr/>
                    <a:lstStyle/>
                    <a:p>
                      <a:pPr marL="0" marR="0" lvl="0" indent="0" algn="l" rtl="0">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Service accounts are used to provide which of the following?</a:t>
                      </a:r>
                      <a:endParaRPr sz="2800">
                        <a:solidFill>
                          <a:schemeClr val="lt1"/>
                        </a:solidFill>
                        <a:latin typeface="Roboto"/>
                        <a:ea typeface="Roboto"/>
                        <a:cs typeface="Roboto"/>
                        <a:sym typeface="Roboto"/>
                      </a:endParaRPr>
                    </a:p>
                  </a:txBody>
                  <a:tcPr marL="0" marR="0"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69275">
                <a:tc>
                  <a:txBody>
                    <a:bodyPr/>
                    <a:lstStyle/>
                    <a:p>
                      <a:pPr marL="457200" marR="0" lvl="0" indent="-406400" algn="l" rtl="0">
                        <a:lnSpc>
                          <a:spcPct val="100000"/>
                        </a:lnSpc>
                        <a:spcBef>
                          <a:spcPts val="0"/>
                        </a:spcBef>
                        <a:spcAft>
                          <a:spcPts val="0"/>
                        </a:spcAft>
                        <a:buClr>
                          <a:schemeClr val="lt1"/>
                        </a:buClr>
                        <a:buSzPts val="2800"/>
                        <a:buFont typeface="Roboto"/>
                        <a:buAutoNum type="alphaUcPeriod"/>
                      </a:pPr>
                      <a:r>
                        <a:rPr lang="en" sz="2800">
                          <a:solidFill>
                            <a:schemeClr val="lt1"/>
                          </a:solidFill>
                          <a:latin typeface="Roboto"/>
                          <a:ea typeface="Roboto"/>
                          <a:cs typeface="Roboto"/>
                          <a:sym typeface="Roboto"/>
                        </a:rPr>
                        <a:t>Authentication between Google Cloud services.</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469275">
                <a:tc>
                  <a:txBody>
                    <a:bodyPr/>
                    <a:lstStyle/>
                    <a:p>
                      <a:pPr marL="457200" lvl="0" indent="-406400" algn="l" rtl="0">
                        <a:spcBef>
                          <a:spcPts val="0"/>
                        </a:spcBef>
                        <a:spcAft>
                          <a:spcPts val="0"/>
                        </a:spcAft>
                        <a:buClr>
                          <a:schemeClr val="lt1"/>
                        </a:buClr>
                        <a:buSzPts val="2800"/>
                        <a:buFont typeface="Roboto"/>
                        <a:buAutoNum type="alphaUcPeriod" startAt="2"/>
                      </a:pPr>
                      <a:r>
                        <a:rPr lang="en" sz="2800">
                          <a:solidFill>
                            <a:schemeClr val="lt1"/>
                          </a:solidFill>
                          <a:latin typeface="Roboto"/>
                          <a:ea typeface="Roboto"/>
                          <a:cs typeface="Roboto"/>
                          <a:sym typeface="Roboto"/>
                        </a:rPr>
                        <a:t>Key generation and rotation when used with App Engine and Compute Engine.</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469275">
                <a:tc>
                  <a:txBody>
                    <a:bodyPr/>
                    <a:lstStyle/>
                    <a:p>
                      <a:pPr marL="457200" lvl="0" indent="-406400" algn="l" rtl="0">
                        <a:spcBef>
                          <a:spcPts val="0"/>
                        </a:spcBef>
                        <a:spcAft>
                          <a:spcPts val="0"/>
                        </a:spcAft>
                        <a:buClr>
                          <a:schemeClr val="lt1"/>
                        </a:buClr>
                        <a:buSzPts val="2800"/>
                        <a:buFont typeface="Roboto"/>
                        <a:buAutoNum type="alphaUcPeriod" startAt="3"/>
                      </a:pPr>
                      <a:r>
                        <a:rPr lang="en" sz="2800">
                          <a:solidFill>
                            <a:schemeClr val="lt1"/>
                          </a:solidFill>
                          <a:latin typeface="Roboto"/>
                          <a:ea typeface="Roboto"/>
                          <a:cs typeface="Roboto"/>
                          <a:sym typeface="Roboto"/>
                        </a:rPr>
                        <a:t>A way to restrict the actions a resource (such as a VM) can perform.</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3"/>
                  </a:ext>
                </a:extLst>
              </a:tr>
              <a:tr h="469275">
                <a:tc>
                  <a:txBody>
                    <a:bodyPr/>
                    <a:lstStyle/>
                    <a:p>
                      <a:pPr marL="457200" lvl="0" indent="-406400" algn="l" rtl="0">
                        <a:spcBef>
                          <a:spcPts val="0"/>
                        </a:spcBef>
                        <a:spcAft>
                          <a:spcPts val="0"/>
                        </a:spcAft>
                        <a:buClr>
                          <a:schemeClr val="lt1"/>
                        </a:buClr>
                        <a:buSzPts val="2800"/>
                        <a:buFont typeface="Roboto"/>
                        <a:buAutoNum type="alphaUcPeriod" startAt="4"/>
                      </a:pPr>
                      <a:r>
                        <a:rPr lang="en" sz="2800">
                          <a:solidFill>
                            <a:schemeClr val="lt1"/>
                          </a:solidFill>
                          <a:latin typeface="Roboto"/>
                          <a:ea typeface="Roboto"/>
                          <a:cs typeface="Roboto"/>
                          <a:sym typeface="Roboto"/>
                        </a:rPr>
                        <a:t>A way to allow users to act with service account permissions.</a:t>
                      </a:r>
                      <a:endParaRPr sz="2800">
                        <a:solidFill>
                          <a:schemeClr val="lt1"/>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469275">
                <a:tc>
                  <a:txBody>
                    <a:bodyPr/>
                    <a:lstStyle/>
                    <a:p>
                      <a:pPr marL="457200" lvl="0" indent="-406400" algn="l" rtl="0">
                        <a:spcBef>
                          <a:spcPts val="0"/>
                        </a:spcBef>
                        <a:spcAft>
                          <a:spcPts val="0"/>
                        </a:spcAft>
                        <a:buClr>
                          <a:schemeClr val="accent2"/>
                        </a:buClr>
                        <a:buSzPts val="2800"/>
                        <a:buFont typeface="Roboto"/>
                        <a:buAutoNum type="alphaUcPeriod" startAt="5"/>
                      </a:pPr>
                      <a:r>
                        <a:rPr lang="en" sz="2800">
                          <a:solidFill>
                            <a:schemeClr val="accent2"/>
                          </a:solidFill>
                          <a:latin typeface="Roboto"/>
                          <a:ea typeface="Roboto"/>
                          <a:cs typeface="Roboto"/>
                          <a:sym typeface="Roboto"/>
                        </a:rPr>
                        <a:t>All of the above.</a:t>
                      </a:r>
                      <a:endParaRPr sz="2800">
                        <a:solidFill>
                          <a:schemeClr val="accent2"/>
                        </a:solidFill>
                        <a:latin typeface="Roboto"/>
                        <a:ea typeface="Roboto"/>
                        <a:cs typeface="Roboto"/>
                        <a:sym typeface="Roboto"/>
                      </a:endParaRPr>
                    </a:p>
                  </a:txBody>
                  <a:tcPr marL="182875" marR="182875" marT="182875" marB="182875">
                    <a:lnL w="152400" cap="flat" cmpd="sng">
                      <a:solidFill>
                        <a:srgbClr val="FFFFFF"/>
                      </a:solidFill>
                      <a:prstDash val="solid"/>
                      <a:round/>
                      <a:headEnd type="none" w="sm" len="sm"/>
                      <a:tailEnd type="none" w="sm" len="sm"/>
                    </a:lnL>
                    <a:lnR w="152400" cap="flat" cmpd="sng">
                      <a:solidFill>
                        <a:srgbClr val="FFFFFF"/>
                      </a:solidFill>
                      <a:prstDash val="solid"/>
                      <a:round/>
                      <a:headEnd type="none" w="sm" len="sm"/>
                      <a:tailEnd type="none" w="sm" len="sm"/>
                    </a:lnR>
                    <a:lnT w="152400" cap="flat" cmpd="sng">
                      <a:solidFill>
                        <a:srgbClr val="FFFFFF"/>
                      </a:solidFill>
                      <a:prstDash val="solid"/>
                      <a:round/>
                      <a:headEnd type="none" w="sm" len="sm"/>
                      <a:tailEnd type="none" w="sm" len="sm"/>
                    </a:lnT>
                    <a:lnB w="152400" cap="flat" cmpd="sng">
                      <a:solidFill>
                        <a:srgbClr val="FFFFFF"/>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044" name="Google Shape;1044;p96"/>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Quiz 3</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97"/>
          <p:cNvSpPr txBox="1">
            <a:spLocks noGrp="1"/>
          </p:cNvSpPr>
          <p:nvPr>
            <p:ph type="subTitle" idx="1"/>
          </p:nvPr>
        </p:nvSpPr>
        <p:spPr>
          <a:xfrm>
            <a:off x="1724150" y="5169125"/>
            <a:ext cx="7428900" cy="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Started with Cloud Marketplace</a:t>
            </a:r>
            <a:endParaRPr/>
          </a:p>
        </p:txBody>
      </p:sp>
      <p:sp>
        <p:nvSpPr>
          <p:cNvPr id="1050" name="Google Shape;1050;p97"/>
          <p:cNvSpPr txBox="1">
            <a:spLocks noGrp="1"/>
          </p:cNvSpPr>
          <p:nvPr>
            <p:ph type="title"/>
          </p:nvPr>
        </p:nvSpPr>
        <p:spPr>
          <a:xfrm>
            <a:off x="1672475" y="41484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Lab Intro</a:t>
            </a:r>
            <a:endParaRPr/>
          </a:p>
        </p:txBody>
      </p:sp>
      <p:sp>
        <p:nvSpPr>
          <p:cNvPr id="1051" name="Google Shape;1051;p97"/>
          <p:cNvSpPr txBox="1"/>
          <p:nvPr/>
        </p:nvSpPr>
        <p:spPr>
          <a:xfrm>
            <a:off x="1724150" y="6816650"/>
            <a:ext cx="4622400" cy="12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3C4043"/>
                </a:solidFill>
                <a:latin typeface="Roboto"/>
                <a:ea typeface="Roboto"/>
                <a:cs typeface="Roboto"/>
                <a:sym typeface="Roboto"/>
              </a:rPr>
              <a:t>Duration: 25 minutes</a:t>
            </a:r>
            <a:endParaRPr sz="2800">
              <a:solidFill>
                <a:srgbClr val="3C4043"/>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5"/>
        <p:cNvGrpSpPr/>
        <p:nvPr/>
      </p:nvGrpSpPr>
      <p:grpSpPr>
        <a:xfrm>
          <a:off x="0" y="0"/>
          <a:ext cx="0" cy="0"/>
          <a:chOff x="0" y="0"/>
          <a:chExt cx="0" cy="0"/>
        </a:xfrm>
      </p:grpSpPr>
      <p:sp>
        <p:nvSpPr>
          <p:cNvPr id="1056" name="Google Shape;1056;p98"/>
          <p:cNvSpPr txBox="1">
            <a:spLocks noGrp="1"/>
          </p:cNvSpPr>
          <p:nvPr>
            <p:ph type="body" idx="1"/>
          </p:nvPr>
        </p:nvSpPr>
        <p:spPr>
          <a:xfrm>
            <a:off x="1701275" y="2432125"/>
            <a:ext cx="7319700" cy="688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Cloud Resource Hierarchy</a:t>
            </a:r>
            <a:endParaRPr/>
          </a:p>
          <a:p>
            <a:pPr marL="0" lvl="0" indent="0" algn="l" rtl="0">
              <a:spcBef>
                <a:spcPts val="2600"/>
              </a:spcBef>
              <a:spcAft>
                <a:spcPts val="0"/>
              </a:spcAft>
              <a:buNone/>
            </a:pPr>
            <a:r>
              <a:rPr lang="en"/>
              <a:t>Cloud Identity and Access Management (Cloud IAM)</a:t>
            </a:r>
            <a:endParaRPr/>
          </a:p>
          <a:p>
            <a:pPr marL="0" lvl="0" indent="0" algn="l" rtl="0">
              <a:spcBef>
                <a:spcPts val="2600"/>
              </a:spcBef>
              <a:spcAft>
                <a:spcPts val="0"/>
              </a:spcAft>
              <a:buNone/>
            </a:pPr>
            <a:r>
              <a:rPr lang="en"/>
              <a:t>Cloud Identity</a:t>
            </a:r>
            <a:endParaRPr/>
          </a:p>
          <a:p>
            <a:pPr marL="0" lvl="0" indent="0" algn="l" rtl="0">
              <a:spcBef>
                <a:spcPts val="2600"/>
              </a:spcBef>
              <a:spcAft>
                <a:spcPts val="0"/>
              </a:spcAft>
              <a:buNone/>
            </a:pPr>
            <a:r>
              <a:rPr lang="en"/>
              <a:t>Interacting with Google Cloud</a:t>
            </a:r>
            <a:endParaRPr/>
          </a:p>
          <a:p>
            <a:pPr marL="0" lvl="0" indent="0" algn="l" rtl="0">
              <a:spcBef>
                <a:spcPts val="2600"/>
              </a:spcBef>
              <a:spcAft>
                <a:spcPts val="0"/>
              </a:spcAft>
              <a:buNone/>
            </a:pPr>
            <a:r>
              <a:rPr lang="en"/>
              <a:t>Google Cloud Marketplace</a:t>
            </a:r>
            <a:endParaRPr/>
          </a:p>
          <a:p>
            <a:pPr marL="0" lvl="0" indent="0" algn="l" rtl="0">
              <a:spcBef>
                <a:spcPts val="2600"/>
              </a:spcBef>
              <a:spcAft>
                <a:spcPts val="0"/>
              </a:spcAft>
              <a:buNone/>
            </a:pPr>
            <a:r>
              <a:rPr lang="en"/>
              <a:t>Quiz and Lab</a:t>
            </a:r>
            <a:endParaRPr/>
          </a:p>
          <a:p>
            <a:pPr marL="0" lvl="0" indent="0" algn="l" rtl="0">
              <a:spcBef>
                <a:spcPts val="2600"/>
              </a:spcBef>
              <a:spcAft>
                <a:spcPts val="2600"/>
              </a:spcAft>
              <a:buNone/>
            </a:pPr>
            <a:r>
              <a:rPr lang="en">
                <a:solidFill>
                  <a:schemeClr val="accent2"/>
                </a:solidFill>
              </a:rPr>
              <a:t>Resources</a:t>
            </a:r>
            <a:endParaRPr>
              <a:solidFill>
                <a:schemeClr val="accent2"/>
              </a:solidFill>
            </a:endParaRPr>
          </a:p>
        </p:txBody>
      </p:sp>
      <p:sp>
        <p:nvSpPr>
          <p:cNvPr id="1057" name="Google Shape;1057;p98"/>
          <p:cNvSpPr txBox="1">
            <a:spLocks noGrp="1"/>
          </p:cNvSpPr>
          <p:nvPr>
            <p:ph type="title"/>
          </p:nvPr>
        </p:nvSpPr>
        <p:spPr>
          <a:xfrm>
            <a:off x="1672475" y="1154875"/>
            <a:ext cx="74865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99"/>
          <p:cNvSpPr txBox="1"/>
          <p:nvPr/>
        </p:nvSpPr>
        <p:spPr>
          <a:xfrm>
            <a:off x="1746500" y="2432299"/>
            <a:ext cx="14630400" cy="44664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2800">
                <a:solidFill>
                  <a:schemeClr val="lt1"/>
                </a:solidFill>
                <a:latin typeface="Roboto"/>
                <a:ea typeface="Roboto"/>
                <a:cs typeface="Roboto"/>
                <a:sym typeface="Roboto"/>
              </a:rPr>
              <a:t>Google Cloud security   </a:t>
            </a:r>
            <a:r>
              <a:rPr lang="en" sz="2800" u="sng">
                <a:solidFill>
                  <a:srgbClr val="4285F4"/>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https://cloud.google.com/security/</a:t>
            </a:r>
            <a:r>
              <a:rPr lang="en" sz="2800" u="sng">
                <a:solidFill>
                  <a:srgbClr val="4285F4"/>
                </a:solidFill>
                <a:latin typeface="Roboto"/>
                <a:ea typeface="Roboto"/>
                <a:cs typeface="Roboto"/>
                <a:sym typeface="Roboto"/>
              </a:rPr>
              <a:t> </a:t>
            </a:r>
            <a:endParaRPr sz="2800">
              <a:solidFill>
                <a:srgbClr val="4285F4"/>
              </a:solidFill>
              <a:latin typeface="Roboto"/>
              <a:ea typeface="Roboto"/>
              <a:cs typeface="Roboto"/>
              <a:sym typeface="Roboto"/>
            </a:endParaRPr>
          </a:p>
          <a:p>
            <a:pPr marL="0" lvl="0" indent="0" algn="l" rtl="0">
              <a:lnSpc>
                <a:spcPct val="120000"/>
              </a:lnSpc>
              <a:spcBef>
                <a:spcPts val="2000"/>
              </a:spcBef>
              <a:spcAft>
                <a:spcPts val="0"/>
              </a:spcAft>
              <a:buNone/>
            </a:pPr>
            <a:r>
              <a:rPr lang="en" sz="2800">
                <a:solidFill>
                  <a:schemeClr val="lt1"/>
                </a:solidFill>
                <a:latin typeface="Roboto"/>
                <a:ea typeface="Roboto"/>
                <a:cs typeface="Roboto"/>
                <a:sym typeface="Roboto"/>
              </a:rPr>
              <a:t>Configuring permissions	</a:t>
            </a:r>
            <a:r>
              <a:rPr lang="en" sz="2800" u="sng">
                <a:solidFill>
                  <a:srgbClr val="4285F4"/>
                </a:solidFill>
                <a:latin typeface="Roboto"/>
                <a:ea typeface="Roboto"/>
                <a:cs typeface="Roboto"/>
                <a:sym typeface="Roboto"/>
                <a:hlinkClick r:id="rId4">
                  <a:extLst>
                    <a:ext uri="{A12FA001-AC4F-418D-AE19-62706E023703}">
                      <ahyp:hlinkClr xmlns:ahyp="http://schemas.microsoft.com/office/drawing/2018/hyperlinkcolor" val="tx"/>
                    </a:ext>
                  </a:extLst>
                </a:hlinkClick>
              </a:rPr>
              <a:t>https://cloud.google.com/docs/permissions-overview</a:t>
            </a:r>
            <a:endParaRPr sz="2800">
              <a:solidFill>
                <a:srgbClr val="757575"/>
              </a:solidFill>
              <a:latin typeface="Roboto"/>
              <a:ea typeface="Roboto"/>
              <a:cs typeface="Roboto"/>
              <a:sym typeface="Roboto"/>
            </a:endParaRPr>
          </a:p>
          <a:p>
            <a:pPr marL="0" lvl="0" indent="0" algn="l" rtl="0">
              <a:lnSpc>
                <a:spcPct val="120000"/>
              </a:lnSpc>
              <a:spcBef>
                <a:spcPts val="2000"/>
              </a:spcBef>
              <a:spcAft>
                <a:spcPts val="0"/>
              </a:spcAft>
              <a:buNone/>
            </a:pPr>
            <a:r>
              <a:rPr lang="en" sz="2800">
                <a:solidFill>
                  <a:schemeClr val="lt1"/>
                </a:solidFill>
                <a:latin typeface="Roboto"/>
                <a:ea typeface="Roboto"/>
                <a:cs typeface="Roboto"/>
                <a:sym typeface="Roboto"/>
              </a:rPr>
              <a:t>Cloud Identity and Access Management (Cloud IAM)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5">
                  <a:extLst>
                    <a:ext uri="{A12FA001-AC4F-418D-AE19-62706E023703}">
                      <ahyp:hlinkClr xmlns:ahyp="http://schemas.microsoft.com/office/drawing/2018/hyperlinkcolor" val="tx"/>
                    </a:ext>
                  </a:extLst>
                </a:hlinkClick>
              </a:rPr>
              <a:t>https://cloud.google.com/iam/</a:t>
            </a:r>
            <a:r>
              <a:rPr lang="en" sz="2800">
                <a:solidFill>
                  <a:srgbClr val="757575"/>
                </a:solidFill>
                <a:latin typeface="Roboto"/>
                <a:ea typeface="Roboto"/>
                <a:cs typeface="Roboto"/>
                <a:sym typeface="Roboto"/>
              </a:rPr>
              <a:t> </a:t>
            </a:r>
            <a:endParaRPr sz="2800">
              <a:solidFill>
                <a:srgbClr val="757575"/>
              </a:solidFill>
              <a:latin typeface="Roboto"/>
              <a:ea typeface="Roboto"/>
              <a:cs typeface="Roboto"/>
              <a:sym typeface="Roboto"/>
            </a:endParaRPr>
          </a:p>
          <a:p>
            <a:pPr marL="0" lvl="0" indent="0" algn="l" rtl="0">
              <a:lnSpc>
                <a:spcPct val="120000"/>
              </a:lnSpc>
              <a:spcBef>
                <a:spcPts val="2000"/>
              </a:spcBef>
              <a:spcAft>
                <a:spcPts val="0"/>
              </a:spcAft>
              <a:buNone/>
            </a:pPr>
            <a:r>
              <a:rPr lang="en" sz="2800">
                <a:solidFill>
                  <a:schemeClr val="lt1"/>
                </a:solidFill>
                <a:latin typeface="Roboto"/>
                <a:ea typeface="Roboto"/>
                <a:cs typeface="Roboto"/>
                <a:sym typeface="Roboto"/>
              </a:rPr>
              <a:t>Cloud SDK installation and quick start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6">
                  <a:extLst>
                    <a:ext uri="{A12FA001-AC4F-418D-AE19-62706E023703}">
                      <ahyp:hlinkClr xmlns:ahyp="http://schemas.microsoft.com/office/drawing/2018/hyperlinkcolor" val="tx"/>
                    </a:ext>
                  </a:extLst>
                </a:hlinkClick>
              </a:rPr>
              <a:t>https://cloud.google.com/sdk/#Quick_Start</a:t>
            </a:r>
            <a:r>
              <a:rPr lang="en" sz="2800">
                <a:solidFill>
                  <a:srgbClr val="757575"/>
                </a:solidFill>
                <a:latin typeface="Roboto"/>
                <a:ea typeface="Roboto"/>
                <a:cs typeface="Roboto"/>
                <a:sym typeface="Roboto"/>
              </a:rPr>
              <a:t> </a:t>
            </a:r>
            <a:endParaRPr sz="2800">
              <a:solidFill>
                <a:srgbClr val="757575"/>
              </a:solidFill>
              <a:latin typeface="Roboto"/>
              <a:ea typeface="Roboto"/>
              <a:cs typeface="Roboto"/>
              <a:sym typeface="Roboto"/>
            </a:endParaRPr>
          </a:p>
          <a:p>
            <a:pPr marL="0" lvl="0" indent="0" algn="l" rtl="0">
              <a:lnSpc>
                <a:spcPct val="120000"/>
              </a:lnSpc>
              <a:spcBef>
                <a:spcPts val="2000"/>
              </a:spcBef>
              <a:spcAft>
                <a:spcPts val="2000"/>
              </a:spcAft>
              <a:buNone/>
            </a:pPr>
            <a:r>
              <a:rPr lang="en" sz="2800">
                <a:solidFill>
                  <a:schemeClr val="lt1"/>
                </a:solidFill>
                <a:latin typeface="Roboto"/>
                <a:ea typeface="Roboto"/>
                <a:cs typeface="Roboto"/>
                <a:sym typeface="Roboto"/>
              </a:rPr>
              <a:t>gcloud tool guide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rPr>
              <a:t>https://cloud.google.com/sdk/gcloud/</a:t>
            </a:r>
            <a:endParaRPr sz="2800">
              <a:solidFill>
                <a:srgbClr val="757575"/>
              </a:solidFill>
              <a:latin typeface="Roboto"/>
              <a:ea typeface="Roboto"/>
              <a:cs typeface="Roboto"/>
              <a:sym typeface="Roboto"/>
            </a:endParaRPr>
          </a:p>
        </p:txBody>
      </p:sp>
      <p:sp>
        <p:nvSpPr>
          <p:cNvPr id="1063" name="Google Shape;1063;p99"/>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p:nvPr/>
        </p:nvSpPr>
        <p:spPr>
          <a:xfrm>
            <a:off x="1746501" y="3034700"/>
            <a:ext cx="5593200" cy="5652000"/>
          </a:xfrm>
          <a:prstGeom prst="rect">
            <a:avLst/>
          </a:prstGeom>
          <a:noFill/>
          <a:ln>
            <a:noFill/>
          </a:ln>
        </p:spPr>
        <p:txBody>
          <a:bodyPr spcFirstLastPara="1" wrap="square" lIns="91425" tIns="91425" rIns="91425" bIns="91425" anchor="t" anchorCtr="0">
            <a:noAutofit/>
          </a:bodyPr>
          <a:lstStyle/>
          <a:p>
            <a:pPr marL="457200" lvl="0" indent="-406400" algn="l" rtl="0">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Track resource and</a:t>
            </a:r>
            <a:br>
              <a:rPr lang="en" sz="2800">
                <a:solidFill>
                  <a:schemeClr val="lt1"/>
                </a:solidFill>
                <a:latin typeface="Roboto"/>
                <a:ea typeface="Roboto"/>
                <a:cs typeface="Roboto"/>
                <a:sym typeface="Roboto"/>
              </a:rPr>
            </a:br>
            <a:r>
              <a:rPr lang="en" sz="2800">
                <a:solidFill>
                  <a:schemeClr val="lt1"/>
                </a:solidFill>
                <a:latin typeface="Roboto"/>
                <a:ea typeface="Roboto"/>
                <a:cs typeface="Roboto"/>
                <a:sym typeface="Roboto"/>
              </a:rPr>
              <a:t>quota usage.</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Google Sans"/>
              <a:buChar char="●"/>
            </a:pPr>
            <a:r>
              <a:rPr lang="en" sz="2800">
                <a:solidFill>
                  <a:schemeClr val="lt1"/>
                </a:solidFill>
                <a:latin typeface="Roboto"/>
                <a:ea typeface="Roboto"/>
                <a:cs typeface="Roboto"/>
                <a:sym typeface="Roboto"/>
              </a:rPr>
              <a:t>Enable</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billing.</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Manage permissions</a:t>
            </a:r>
            <a:br>
              <a:rPr lang="en" sz="2800">
                <a:solidFill>
                  <a:schemeClr val="lt1"/>
                </a:solidFill>
                <a:latin typeface="Roboto"/>
                <a:ea typeface="Roboto"/>
                <a:cs typeface="Roboto"/>
                <a:sym typeface="Roboto"/>
              </a:rPr>
            </a:br>
            <a:r>
              <a:rPr lang="en" sz="2800">
                <a:solidFill>
                  <a:schemeClr val="lt1"/>
                </a:solidFill>
                <a:latin typeface="Roboto"/>
                <a:ea typeface="Roboto"/>
                <a:cs typeface="Roboto"/>
                <a:sym typeface="Roboto"/>
              </a:rPr>
              <a:t>and credentials.</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0"/>
              </a:spcAft>
              <a:buClr>
                <a:schemeClr val="lt1"/>
              </a:buClr>
              <a:buSzPts val="2800"/>
              <a:buFont typeface="Google Sans"/>
              <a:buChar char="●"/>
            </a:pPr>
            <a:r>
              <a:rPr lang="en" sz="2800">
                <a:solidFill>
                  <a:schemeClr val="lt1"/>
                </a:solidFill>
                <a:latin typeface="Roboto"/>
                <a:ea typeface="Roboto"/>
                <a:cs typeface="Roboto"/>
                <a:sym typeface="Roboto"/>
              </a:rPr>
              <a:t>Enable services</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and</a:t>
            </a:r>
            <a:r>
              <a:rPr lang="en" sz="2800" b="1">
                <a:solidFill>
                  <a:schemeClr val="lt1"/>
                </a:solidFill>
                <a:latin typeface="Roboto"/>
                <a:ea typeface="Roboto"/>
                <a:cs typeface="Roboto"/>
                <a:sym typeface="Roboto"/>
              </a:rPr>
              <a:t> </a:t>
            </a:r>
            <a:r>
              <a:rPr lang="en" sz="2800">
                <a:solidFill>
                  <a:schemeClr val="lt1"/>
                </a:solidFill>
                <a:latin typeface="Roboto"/>
                <a:ea typeface="Roboto"/>
                <a:cs typeface="Roboto"/>
                <a:sym typeface="Roboto"/>
              </a:rPr>
              <a:t>APIs.</a:t>
            </a:r>
            <a:endParaRPr sz="2800">
              <a:solidFill>
                <a:schemeClr val="lt1"/>
              </a:solidFill>
              <a:latin typeface="Roboto"/>
              <a:ea typeface="Roboto"/>
              <a:cs typeface="Roboto"/>
              <a:sym typeface="Roboto"/>
            </a:endParaRPr>
          </a:p>
          <a:p>
            <a:pPr marL="457200" lvl="0" indent="-406400" algn="l" rtl="0">
              <a:lnSpc>
                <a:spcPct val="100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Separate the administrative control plane.</a:t>
            </a:r>
            <a:endParaRPr sz="2800">
              <a:solidFill>
                <a:schemeClr val="lt1"/>
              </a:solidFill>
              <a:latin typeface="Roboto"/>
              <a:ea typeface="Roboto"/>
              <a:cs typeface="Roboto"/>
              <a:sym typeface="Roboto"/>
            </a:endParaRPr>
          </a:p>
        </p:txBody>
      </p:sp>
      <p:pic>
        <p:nvPicPr>
          <p:cNvPr id="349" name="Google Shape;349;p55"/>
          <p:cNvPicPr preferRelativeResize="0"/>
          <p:nvPr/>
        </p:nvPicPr>
        <p:blipFill>
          <a:blip r:embed="rId3">
            <a:alphaModFix/>
          </a:blip>
          <a:stretch>
            <a:fillRect/>
          </a:stretch>
        </p:blipFill>
        <p:spPr>
          <a:xfrm>
            <a:off x="7840500" y="3108611"/>
            <a:ext cx="7915975" cy="4712064"/>
          </a:xfrm>
          <a:prstGeom prst="rect">
            <a:avLst/>
          </a:prstGeom>
          <a:noFill/>
          <a:ln>
            <a:noFill/>
          </a:ln>
        </p:spPr>
      </p:pic>
      <p:sp>
        <p:nvSpPr>
          <p:cNvPr id="350" name="Google Shape;350;p55"/>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Google Cloud services you use are associated with a project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Resource Manager to programmatically manage your projects in Google Cloud</a:t>
            </a:r>
            <a:endParaRPr/>
          </a:p>
        </p:txBody>
      </p:sp>
      <p:sp>
        <p:nvSpPr>
          <p:cNvPr id="356" name="Google Shape;356;p56"/>
          <p:cNvSpPr txBox="1">
            <a:spLocks noGrp="1"/>
          </p:cNvSpPr>
          <p:nvPr>
            <p:ph type="body" idx="1"/>
          </p:nvPr>
        </p:nvSpPr>
        <p:spPr>
          <a:xfrm>
            <a:off x="1742475" y="3369875"/>
            <a:ext cx="7251900" cy="5830800"/>
          </a:xfrm>
          <a:prstGeom prst="rect">
            <a:avLst/>
          </a:prstGeom>
        </p:spPr>
        <p:txBody>
          <a:bodyPr spcFirstLastPara="1" wrap="square" lIns="91425" tIns="91425" rIns="91425" bIns="91425" anchor="t" anchorCtr="0">
            <a:noAutofit/>
          </a:bodyPr>
          <a:lstStyle/>
          <a:p>
            <a:pPr marL="457200" lvl="0" indent="-406400" algn="l" rtl="0">
              <a:lnSpc>
                <a:spcPct val="115000"/>
              </a:lnSpc>
              <a:spcBef>
                <a:spcPts val="0"/>
              </a:spcBef>
              <a:spcAft>
                <a:spcPts val="0"/>
              </a:spcAft>
              <a:buSzPts val="2800"/>
              <a:buChar char="●"/>
            </a:pPr>
            <a:r>
              <a:rPr lang="en"/>
              <a:t>Get a list of all projects associated with an account.</a:t>
            </a:r>
            <a:endParaRPr/>
          </a:p>
          <a:p>
            <a:pPr marL="457200" lvl="0" indent="-406400" algn="l" rtl="0">
              <a:lnSpc>
                <a:spcPct val="115000"/>
              </a:lnSpc>
              <a:spcBef>
                <a:spcPts val="2000"/>
              </a:spcBef>
              <a:spcAft>
                <a:spcPts val="0"/>
              </a:spcAft>
              <a:buSzPts val="2800"/>
              <a:buChar char="●"/>
            </a:pPr>
            <a:r>
              <a:rPr lang="en"/>
              <a:t>Create new projects.</a:t>
            </a:r>
            <a:endParaRPr/>
          </a:p>
          <a:p>
            <a:pPr marL="457200" lvl="0" indent="-406400" algn="l" rtl="0">
              <a:lnSpc>
                <a:spcPct val="115000"/>
              </a:lnSpc>
              <a:spcBef>
                <a:spcPts val="2000"/>
              </a:spcBef>
              <a:spcAft>
                <a:spcPts val="0"/>
              </a:spcAft>
              <a:buSzPts val="2800"/>
              <a:buChar char="●"/>
            </a:pPr>
            <a:r>
              <a:rPr lang="en"/>
              <a:t>Update existing projects.</a:t>
            </a:r>
            <a:endParaRPr/>
          </a:p>
          <a:p>
            <a:pPr marL="457200" lvl="0" indent="-406400" algn="l" rtl="0">
              <a:lnSpc>
                <a:spcPct val="115000"/>
              </a:lnSpc>
              <a:spcBef>
                <a:spcPts val="2000"/>
              </a:spcBef>
              <a:spcAft>
                <a:spcPts val="0"/>
              </a:spcAft>
              <a:buSzPts val="2800"/>
              <a:buChar char="●"/>
            </a:pPr>
            <a:r>
              <a:rPr lang="en"/>
              <a:t>Delete projects.</a:t>
            </a:r>
            <a:endParaRPr/>
          </a:p>
          <a:p>
            <a:pPr marL="457200" lvl="0" indent="-406400" algn="l" rtl="0">
              <a:lnSpc>
                <a:spcPct val="115000"/>
              </a:lnSpc>
              <a:spcBef>
                <a:spcPts val="2000"/>
              </a:spcBef>
              <a:spcAft>
                <a:spcPts val="2000"/>
              </a:spcAft>
              <a:buSzPts val="2800"/>
              <a:buChar char="●"/>
            </a:pPr>
            <a:r>
              <a:rPr lang="en"/>
              <a:t>Undelete, or recover, projects that you don't want to delete.</a:t>
            </a:r>
            <a:endParaRPr/>
          </a:p>
        </p:txBody>
      </p:sp>
      <p:pic>
        <p:nvPicPr>
          <p:cNvPr id="357" name="Google Shape;357;p56"/>
          <p:cNvPicPr preferRelativeResize="0"/>
          <p:nvPr/>
        </p:nvPicPr>
        <p:blipFill>
          <a:blip r:embed="rId3">
            <a:alphaModFix/>
          </a:blip>
          <a:stretch>
            <a:fillRect/>
          </a:stretch>
        </p:blipFill>
        <p:spPr>
          <a:xfrm>
            <a:off x="9146775" y="3209275"/>
            <a:ext cx="6838950" cy="518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7"/>
          <p:cNvSpPr/>
          <p:nvPr/>
        </p:nvSpPr>
        <p:spPr>
          <a:xfrm>
            <a:off x="1844850" y="2542225"/>
            <a:ext cx="4755000" cy="1463100"/>
          </a:xfrm>
          <a:prstGeom prst="rect">
            <a:avLst/>
          </a:prstGeom>
          <a:solidFill>
            <a:srgbClr val="3B83F3"/>
          </a:solidFill>
          <a:ln w="9525" cap="flat" cmpd="sng">
            <a:solidFill>
              <a:srgbClr val="3B8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Project ID</a:t>
            </a:r>
            <a:endParaRPr sz="3000">
              <a:solidFill>
                <a:srgbClr val="FFFFFF"/>
              </a:solidFill>
              <a:latin typeface="Roboto"/>
              <a:ea typeface="Roboto"/>
              <a:cs typeface="Roboto"/>
              <a:sym typeface="Roboto"/>
            </a:endParaRPr>
          </a:p>
        </p:txBody>
      </p:sp>
      <p:sp>
        <p:nvSpPr>
          <p:cNvPr id="363" name="Google Shape;363;p57"/>
          <p:cNvSpPr/>
          <p:nvPr/>
        </p:nvSpPr>
        <p:spPr>
          <a:xfrm>
            <a:off x="6760350" y="2542225"/>
            <a:ext cx="4755000" cy="1463100"/>
          </a:xfrm>
          <a:prstGeom prst="rect">
            <a:avLst/>
          </a:prstGeom>
          <a:solidFill>
            <a:srgbClr val="34A853"/>
          </a:solidFill>
          <a:ln w="9525"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Roboto"/>
                <a:ea typeface="Roboto"/>
                <a:cs typeface="Roboto"/>
                <a:sym typeface="Roboto"/>
              </a:rPr>
              <a:t>Project name</a:t>
            </a:r>
            <a:endParaRPr sz="3000">
              <a:solidFill>
                <a:srgbClr val="FFFFFF"/>
              </a:solidFill>
              <a:latin typeface="Roboto"/>
              <a:ea typeface="Roboto"/>
              <a:cs typeface="Roboto"/>
              <a:sym typeface="Roboto"/>
            </a:endParaRPr>
          </a:p>
        </p:txBody>
      </p:sp>
      <p:sp>
        <p:nvSpPr>
          <p:cNvPr id="364" name="Google Shape;364;p57"/>
          <p:cNvSpPr/>
          <p:nvPr/>
        </p:nvSpPr>
        <p:spPr>
          <a:xfrm>
            <a:off x="11674650" y="2542225"/>
            <a:ext cx="4755000" cy="1463100"/>
          </a:xfrm>
          <a:prstGeom prst="rect">
            <a:avLst/>
          </a:prstGeom>
          <a:solidFill>
            <a:srgbClr val="FBBC05"/>
          </a:solidFill>
          <a:ln w="9525" cap="flat" cmpd="sng">
            <a:solidFill>
              <a:srgbClr val="FBBC0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lt1"/>
                </a:solidFill>
                <a:latin typeface="Roboto"/>
                <a:ea typeface="Roboto"/>
                <a:cs typeface="Roboto"/>
                <a:sym typeface="Roboto"/>
              </a:rPr>
              <a:t>Project number</a:t>
            </a:r>
            <a:endParaRPr sz="3000">
              <a:solidFill>
                <a:schemeClr val="lt1"/>
              </a:solidFill>
              <a:latin typeface="Roboto"/>
              <a:ea typeface="Roboto"/>
              <a:cs typeface="Roboto"/>
              <a:sym typeface="Roboto"/>
            </a:endParaRPr>
          </a:p>
        </p:txBody>
      </p:sp>
      <p:sp>
        <p:nvSpPr>
          <p:cNvPr id="365" name="Google Shape;365;p57"/>
          <p:cNvSpPr/>
          <p:nvPr/>
        </p:nvSpPr>
        <p:spPr>
          <a:xfrm>
            <a:off x="1844850" y="4150402"/>
            <a:ext cx="4755000" cy="1463100"/>
          </a:xfrm>
          <a:prstGeom prst="rect">
            <a:avLst/>
          </a:prstGeom>
          <a:noFill/>
          <a:ln w="9525" cap="flat" cmpd="sng">
            <a:solidFill>
              <a:srgbClr val="3B8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Globally unique</a:t>
            </a:r>
            <a:endParaRPr sz="2800">
              <a:solidFill>
                <a:schemeClr val="lt1"/>
              </a:solidFill>
              <a:latin typeface="Roboto"/>
              <a:ea typeface="Roboto"/>
              <a:cs typeface="Roboto"/>
              <a:sym typeface="Roboto"/>
            </a:endParaRPr>
          </a:p>
        </p:txBody>
      </p:sp>
      <p:sp>
        <p:nvSpPr>
          <p:cNvPr id="366" name="Google Shape;366;p57"/>
          <p:cNvSpPr/>
          <p:nvPr/>
        </p:nvSpPr>
        <p:spPr>
          <a:xfrm>
            <a:off x="6760350" y="4150402"/>
            <a:ext cx="4755000" cy="1463100"/>
          </a:xfrm>
          <a:prstGeom prst="rect">
            <a:avLst/>
          </a:prstGeom>
          <a:noFill/>
          <a:ln w="9525"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Need not be unique</a:t>
            </a:r>
            <a:endParaRPr sz="2800">
              <a:solidFill>
                <a:schemeClr val="lt1"/>
              </a:solidFill>
              <a:latin typeface="Roboto"/>
              <a:ea typeface="Roboto"/>
              <a:cs typeface="Roboto"/>
              <a:sym typeface="Roboto"/>
            </a:endParaRPr>
          </a:p>
        </p:txBody>
      </p:sp>
      <p:sp>
        <p:nvSpPr>
          <p:cNvPr id="367" name="Google Shape;367;p57"/>
          <p:cNvSpPr/>
          <p:nvPr/>
        </p:nvSpPr>
        <p:spPr>
          <a:xfrm>
            <a:off x="11674650" y="4150402"/>
            <a:ext cx="4755000" cy="1463100"/>
          </a:xfrm>
          <a:prstGeom prst="rect">
            <a:avLst/>
          </a:prstGeom>
          <a:noFill/>
          <a:ln w="9525" cap="flat" cmpd="sng">
            <a:solidFill>
              <a:srgbClr val="FBBC0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Globally unique</a:t>
            </a:r>
            <a:endParaRPr sz="2800">
              <a:solidFill>
                <a:schemeClr val="lt1"/>
              </a:solidFill>
              <a:latin typeface="Roboto"/>
              <a:ea typeface="Roboto"/>
              <a:cs typeface="Roboto"/>
              <a:sym typeface="Roboto"/>
            </a:endParaRPr>
          </a:p>
        </p:txBody>
      </p:sp>
      <p:sp>
        <p:nvSpPr>
          <p:cNvPr id="368" name="Google Shape;368;p57"/>
          <p:cNvSpPr/>
          <p:nvPr/>
        </p:nvSpPr>
        <p:spPr>
          <a:xfrm>
            <a:off x="1844850" y="5758579"/>
            <a:ext cx="4755000" cy="1463100"/>
          </a:xfrm>
          <a:prstGeom prst="rect">
            <a:avLst/>
          </a:prstGeom>
          <a:noFill/>
          <a:ln w="9525" cap="flat" cmpd="sng">
            <a:solidFill>
              <a:srgbClr val="3B8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Assigned by Google Cloud but mutable during creation</a:t>
            </a:r>
            <a:endParaRPr sz="2800">
              <a:solidFill>
                <a:schemeClr val="lt1"/>
              </a:solidFill>
              <a:latin typeface="Roboto"/>
              <a:ea typeface="Roboto"/>
              <a:cs typeface="Roboto"/>
              <a:sym typeface="Roboto"/>
            </a:endParaRPr>
          </a:p>
        </p:txBody>
      </p:sp>
      <p:sp>
        <p:nvSpPr>
          <p:cNvPr id="369" name="Google Shape;369;p57"/>
          <p:cNvSpPr/>
          <p:nvPr/>
        </p:nvSpPr>
        <p:spPr>
          <a:xfrm>
            <a:off x="6760350" y="5758579"/>
            <a:ext cx="4755000" cy="1463100"/>
          </a:xfrm>
          <a:prstGeom prst="rect">
            <a:avLst/>
          </a:prstGeom>
          <a:noFill/>
          <a:ln w="9525"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Chosen by you</a:t>
            </a:r>
            <a:endParaRPr sz="2800">
              <a:solidFill>
                <a:schemeClr val="lt1"/>
              </a:solidFill>
              <a:latin typeface="Roboto"/>
              <a:ea typeface="Roboto"/>
              <a:cs typeface="Roboto"/>
              <a:sym typeface="Roboto"/>
            </a:endParaRPr>
          </a:p>
        </p:txBody>
      </p:sp>
      <p:sp>
        <p:nvSpPr>
          <p:cNvPr id="370" name="Google Shape;370;p57"/>
          <p:cNvSpPr/>
          <p:nvPr/>
        </p:nvSpPr>
        <p:spPr>
          <a:xfrm>
            <a:off x="11674650" y="5758579"/>
            <a:ext cx="4755000" cy="1463100"/>
          </a:xfrm>
          <a:prstGeom prst="rect">
            <a:avLst/>
          </a:prstGeom>
          <a:noFill/>
          <a:ln w="9525" cap="flat" cmpd="sng">
            <a:solidFill>
              <a:srgbClr val="FBBC0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Assigned by Google Cloud</a:t>
            </a:r>
            <a:endParaRPr sz="2800">
              <a:solidFill>
                <a:schemeClr val="lt1"/>
              </a:solidFill>
              <a:latin typeface="Roboto"/>
              <a:ea typeface="Roboto"/>
              <a:cs typeface="Roboto"/>
              <a:sym typeface="Roboto"/>
            </a:endParaRPr>
          </a:p>
        </p:txBody>
      </p:sp>
      <p:sp>
        <p:nvSpPr>
          <p:cNvPr id="371" name="Google Shape;371;p57"/>
          <p:cNvSpPr/>
          <p:nvPr/>
        </p:nvSpPr>
        <p:spPr>
          <a:xfrm>
            <a:off x="1844850" y="7366756"/>
            <a:ext cx="4755000" cy="1463100"/>
          </a:xfrm>
          <a:prstGeom prst="rect">
            <a:avLst/>
          </a:prstGeom>
          <a:noFill/>
          <a:ln w="9525" cap="flat" cmpd="sng">
            <a:solidFill>
              <a:srgbClr val="3B83F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Immutable after creation</a:t>
            </a:r>
            <a:endParaRPr sz="2800">
              <a:solidFill>
                <a:schemeClr val="lt1"/>
              </a:solidFill>
              <a:latin typeface="Roboto"/>
              <a:ea typeface="Roboto"/>
              <a:cs typeface="Roboto"/>
              <a:sym typeface="Roboto"/>
            </a:endParaRPr>
          </a:p>
        </p:txBody>
      </p:sp>
      <p:sp>
        <p:nvSpPr>
          <p:cNvPr id="372" name="Google Shape;372;p57"/>
          <p:cNvSpPr/>
          <p:nvPr/>
        </p:nvSpPr>
        <p:spPr>
          <a:xfrm>
            <a:off x="6760350" y="7366756"/>
            <a:ext cx="4755000" cy="1463100"/>
          </a:xfrm>
          <a:prstGeom prst="rect">
            <a:avLst/>
          </a:prstGeom>
          <a:noFill/>
          <a:ln w="9525" cap="flat" cmpd="sng">
            <a:solidFill>
              <a:srgbClr val="34A85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Mutable</a:t>
            </a:r>
            <a:endParaRPr sz="2800">
              <a:solidFill>
                <a:schemeClr val="lt1"/>
              </a:solidFill>
              <a:latin typeface="Roboto"/>
              <a:ea typeface="Roboto"/>
              <a:cs typeface="Roboto"/>
              <a:sym typeface="Roboto"/>
            </a:endParaRPr>
          </a:p>
        </p:txBody>
      </p:sp>
      <p:sp>
        <p:nvSpPr>
          <p:cNvPr id="373" name="Google Shape;373;p57"/>
          <p:cNvSpPr/>
          <p:nvPr/>
        </p:nvSpPr>
        <p:spPr>
          <a:xfrm>
            <a:off x="11674650" y="7366756"/>
            <a:ext cx="4755000" cy="1463100"/>
          </a:xfrm>
          <a:prstGeom prst="rect">
            <a:avLst/>
          </a:prstGeom>
          <a:noFill/>
          <a:ln w="9525" cap="flat" cmpd="sng">
            <a:solidFill>
              <a:srgbClr val="FBBC0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800">
                <a:solidFill>
                  <a:schemeClr val="lt1"/>
                </a:solidFill>
                <a:latin typeface="Roboto"/>
                <a:ea typeface="Roboto"/>
                <a:cs typeface="Roboto"/>
                <a:sym typeface="Roboto"/>
              </a:rPr>
              <a:t>Immutable</a:t>
            </a:r>
            <a:endParaRPr sz="2800">
              <a:solidFill>
                <a:schemeClr val="lt1"/>
              </a:solidFill>
              <a:latin typeface="Roboto"/>
              <a:ea typeface="Roboto"/>
              <a:cs typeface="Roboto"/>
              <a:sym typeface="Roboto"/>
            </a:endParaRPr>
          </a:p>
        </p:txBody>
      </p:sp>
      <p:sp>
        <p:nvSpPr>
          <p:cNvPr id="374" name="Google Shape;374;p57"/>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Projects have three identifying attributes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8"/>
          <p:cNvSpPr txBox="1"/>
          <p:nvPr/>
        </p:nvSpPr>
        <p:spPr>
          <a:xfrm>
            <a:off x="9586875" y="2499600"/>
            <a:ext cx="6465600" cy="2074500"/>
          </a:xfrm>
          <a:prstGeom prst="rect">
            <a:avLst/>
          </a:prstGeom>
          <a:noFill/>
          <a:ln>
            <a:noFill/>
          </a:ln>
        </p:spPr>
        <p:txBody>
          <a:bodyPr spcFirstLastPara="1" wrap="square" lIns="182850" tIns="182850" rIns="182850" bIns="182850" anchor="t" anchorCtr="0">
            <a:noAutofit/>
          </a:bodyPr>
          <a:lstStyle/>
          <a:p>
            <a:pPr marL="457200" marR="0" lvl="0" indent="-452119" algn="l" rtl="0">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Folders group projects under an organization.</a:t>
            </a:r>
            <a:endParaRPr sz="2800">
              <a:solidFill>
                <a:schemeClr val="lt1"/>
              </a:solidFill>
              <a:latin typeface="Roboto"/>
              <a:ea typeface="Roboto"/>
              <a:cs typeface="Roboto"/>
              <a:sym typeface="Roboto"/>
            </a:endParaRPr>
          </a:p>
          <a:p>
            <a:pPr marL="457200" marR="0" lvl="0" indent="-452119"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Folders can contain projects, other folders, or both.</a:t>
            </a:r>
            <a:endParaRPr sz="2800">
              <a:solidFill>
                <a:schemeClr val="lt1"/>
              </a:solidFill>
              <a:latin typeface="Roboto"/>
              <a:ea typeface="Roboto"/>
              <a:cs typeface="Roboto"/>
              <a:sym typeface="Roboto"/>
            </a:endParaRPr>
          </a:p>
          <a:p>
            <a:pPr marL="457200" marR="0" lvl="0" indent="-452119" algn="l" rtl="0">
              <a:lnSpc>
                <a:spcPct val="115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Use folders to assign policies.</a:t>
            </a:r>
            <a:endParaRPr sz="2800">
              <a:solidFill>
                <a:schemeClr val="lt1"/>
              </a:solidFill>
              <a:latin typeface="Roboto"/>
              <a:ea typeface="Roboto"/>
              <a:cs typeface="Roboto"/>
              <a:sym typeface="Roboto"/>
            </a:endParaRPr>
          </a:p>
        </p:txBody>
      </p:sp>
      <p:sp>
        <p:nvSpPr>
          <p:cNvPr id="380" name="Google Shape;380;p58"/>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Folders offer flexible management</a:t>
            </a:r>
            <a:endParaRPr/>
          </a:p>
        </p:txBody>
      </p:sp>
      <p:sp>
        <p:nvSpPr>
          <p:cNvPr id="381" name="Google Shape;381;p58"/>
          <p:cNvSpPr txBox="1"/>
          <p:nvPr/>
        </p:nvSpPr>
        <p:spPr>
          <a:xfrm>
            <a:off x="3319767"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project_2</a:t>
            </a:r>
            <a:endParaRPr sz="2400">
              <a:solidFill>
                <a:srgbClr val="3C4043"/>
              </a:solidFill>
              <a:highlight>
                <a:srgbClr val="FFFFFF"/>
              </a:highlight>
              <a:latin typeface="Roboto"/>
              <a:ea typeface="Roboto"/>
              <a:cs typeface="Roboto"/>
              <a:sym typeface="Roboto"/>
            </a:endParaRPr>
          </a:p>
        </p:txBody>
      </p:sp>
      <p:sp>
        <p:nvSpPr>
          <p:cNvPr id="382" name="Google Shape;382;p58"/>
          <p:cNvSpPr txBox="1"/>
          <p:nvPr/>
        </p:nvSpPr>
        <p:spPr>
          <a:xfrm>
            <a:off x="1923700"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project_1</a:t>
            </a:r>
            <a:endParaRPr sz="2400">
              <a:solidFill>
                <a:srgbClr val="3C4043"/>
              </a:solidFill>
              <a:highlight>
                <a:srgbClr val="FFFFFF"/>
              </a:highlight>
              <a:latin typeface="Roboto"/>
              <a:ea typeface="Roboto"/>
              <a:cs typeface="Roboto"/>
              <a:sym typeface="Roboto"/>
            </a:endParaRPr>
          </a:p>
        </p:txBody>
      </p:sp>
      <p:cxnSp>
        <p:nvCxnSpPr>
          <p:cNvPr id="383" name="Google Shape;383;p58"/>
          <p:cNvCxnSpPr>
            <a:stCxn id="384" idx="2"/>
            <a:endCxn id="385" idx="0"/>
          </p:cNvCxnSpPr>
          <p:nvPr/>
        </p:nvCxnSpPr>
        <p:spPr>
          <a:xfrm flipH="1">
            <a:off x="2735440" y="6296787"/>
            <a:ext cx="629400" cy="1107900"/>
          </a:xfrm>
          <a:prstGeom prst="straightConnector1">
            <a:avLst/>
          </a:prstGeom>
          <a:noFill/>
          <a:ln w="19050" cap="flat" cmpd="sng">
            <a:solidFill>
              <a:srgbClr val="4284F3"/>
            </a:solidFill>
            <a:prstDash val="solid"/>
            <a:round/>
            <a:headEnd type="none" w="med" len="med"/>
            <a:tailEnd type="triangle" w="med" len="med"/>
          </a:ln>
        </p:spPr>
      </p:cxnSp>
      <p:pic>
        <p:nvPicPr>
          <p:cNvPr id="386" name="Google Shape;386;p58"/>
          <p:cNvPicPr preferRelativeResize="0"/>
          <p:nvPr/>
        </p:nvPicPr>
        <p:blipFill rotWithShape="1">
          <a:blip r:embed="rId3">
            <a:alphaModFix/>
          </a:blip>
          <a:srcRect l="169" r="159"/>
          <a:stretch/>
        </p:blipFill>
        <p:spPr>
          <a:xfrm>
            <a:off x="3624231" y="7404576"/>
            <a:ext cx="1014693" cy="1018088"/>
          </a:xfrm>
          <a:prstGeom prst="rect">
            <a:avLst/>
          </a:prstGeom>
          <a:noFill/>
          <a:ln>
            <a:noFill/>
          </a:ln>
        </p:spPr>
      </p:pic>
      <p:pic>
        <p:nvPicPr>
          <p:cNvPr id="385" name="Google Shape;385;p58"/>
          <p:cNvPicPr preferRelativeResize="0"/>
          <p:nvPr/>
        </p:nvPicPr>
        <p:blipFill rotWithShape="1">
          <a:blip r:embed="rId3">
            <a:alphaModFix/>
          </a:blip>
          <a:srcRect l="169" r="159"/>
          <a:stretch/>
        </p:blipFill>
        <p:spPr>
          <a:xfrm>
            <a:off x="2228164" y="7404570"/>
            <a:ext cx="1014693" cy="1018088"/>
          </a:xfrm>
          <a:prstGeom prst="rect">
            <a:avLst/>
          </a:prstGeom>
          <a:noFill/>
          <a:ln>
            <a:noFill/>
          </a:ln>
        </p:spPr>
      </p:pic>
      <p:grpSp>
        <p:nvGrpSpPr>
          <p:cNvPr id="387" name="Google Shape;387;p58"/>
          <p:cNvGrpSpPr/>
          <p:nvPr/>
        </p:nvGrpSpPr>
        <p:grpSpPr>
          <a:xfrm>
            <a:off x="2528488" y="5090386"/>
            <a:ext cx="1672704" cy="1206401"/>
            <a:chOff x="5348650" y="1611125"/>
            <a:chExt cx="904800" cy="724000"/>
          </a:xfrm>
        </p:grpSpPr>
        <p:sp>
          <p:nvSpPr>
            <p:cNvPr id="384" name="Google Shape;384;p58"/>
            <p:cNvSpPr/>
            <p:nvPr/>
          </p:nvSpPr>
          <p:spPr>
            <a:xfrm>
              <a:off x="5348650" y="1724025"/>
              <a:ext cx="904800" cy="611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en" sz="2400">
                  <a:solidFill>
                    <a:srgbClr val="3C4043"/>
                  </a:solidFill>
                  <a:latin typeface="Roboto"/>
                  <a:ea typeface="Roboto"/>
                  <a:cs typeface="Roboto"/>
                  <a:sym typeface="Roboto"/>
                </a:rPr>
                <a:t>Folder A</a:t>
              </a:r>
              <a:endParaRPr sz="2400">
                <a:solidFill>
                  <a:srgbClr val="3C4043"/>
                </a:solidFill>
                <a:latin typeface="Roboto"/>
                <a:ea typeface="Roboto"/>
                <a:cs typeface="Roboto"/>
                <a:sym typeface="Roboto"/>
              </a:endParaRPr>
            </a:p>
          </p:txBody>
        </p:sp>
        <p:sp>
          <p:nvSpPr>
            <p:cNvPr id="388" name="Google Shape;388;p58"/>
            <p:cNvSpPr/>
            <p:nvPr/>
          </p:nvSpPr>
          <p:spPr>
            <a:xfrm>
              <a:off x="5348650" y="1611125"/>
              <a:ext cx="406200" cy="227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89" name="Google Shape;389;p58"/>
            <p:cNvSpPr/>
            <p:nvPr/>
          </p:nvSpPr>
          <p:spPr>
            <a:xfrm>
              <a:off x="5736850" y="1611125"/>
              <a:ext cx="128400" cy="141900"/>
            </a:xfrm>
            <a:prstGeom prst="rtTriangle">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390" name="Google Shape;390;p58"/>
          <p:cNvSpPr txBox="1"/>
          <p:nvPr/>
        </p:nvSpPr>
        <p:spPr>
          <a:xfrm>
            <a:off x="6163298"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project_4</a:t>
            </a:r>
            <a:endParaRPr sz="2400">
              <a:solidFill>
                <a:srgbClr val="3C4043"/>
              </a:solidFill>
              <a:highlight>
                <a:srgbClr val="FFFFFF"/>
              </a:highlight>
              <a:latin typeface="Roboto"/>
              <a:ea typeface="Roboto"/>
              <a:cs typeface="Roboto"/>
              <a:sym typeface="Roboto"/>
            </a:endParaRPr>
          </a:p>
        </p:txBody>
      </p:sp>
      <p:sp>
        <p:nvSpPr>
          <p:cNvPr id="391" name="Google Shape;391;p58"/>
          <p:cNvSpPr txBox="1"/>
          <p:nvPr/>
        </p:nvSpPr>
        <p:spPr>
          <a:xfrm>
            <a:off x="4767231"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project_3</a:t>
            </a:r>
            <a:endParaRPr sz="2400">
              <a:solidFill>
                <a:srgbClr val="3C4043"/>
              </a:solidFill>
              <a:highlight>
                <a:srgbClr val="FFFFFF"/>
              </a:highlight>
              <a:latin typeface="Roboto"/>
              <a:ea typeface="Roboto"/>
              <a:cs typeface="Roboto"/>
              <a:sym typeface="Roboto"/>
            </a:endParaRPr>
          </a:p>
        </p:txBody>
      </p:sp>
      <p:pic>
        <p:nvPicPr>
          <p:cNvPr id="392" name="Google Shape;392;p58"/>
          <p:cNvPicPr preferRelativeResize="0"/>
          <p:nvPr/>
        </p:nvPicPr>
        <p:blipFill rotWithShape="1">
          <a:blip r:embed="rId3">
            <a:alphaModFix/>
          </a:blip>
          <a:srcRect l="169" r="159"/>
          <a:stretch/>
        </p:blipFill>
        <p:spPr>
          <a:xfrm>
            <a:off x="6467762" y="7404576"/>
            <a:ext cx="1014693" cy="1018088"/>
          </a:xfrm>
          <a:prstGeom prst="rect">
            <a:avLst/>
          </a:prstGeom>
          <a:noFill/>
          <a:ln>
            <a:noFill/>
          </a:ln>
        </p:spPr>
      </p:pic>
      <p:pic>
        <p:nvPicPr>
          <p:cNvPr id="393" name="Google Shape;393;p58"/>
          <p:cNvPicPr preferRelativeResize="0"/>
          <p:nvPr/>
        </p:nvPicPr>
        <p:blipFill rotWithShape="1">
          <a:blip r:embed="rId3">
            <a:alphaModFix/>
          </a:blip>
          <a:srcRect l="169" r="159"/>
          <a:stretch/>
        </p:blipFill>
        <p:spPr>
          <a:xfrm>
            <a:off x="5071695" y="7404570"/>
            <a:ext cx="1014693" cy="1018088"/>
          </a:xfrm>
          <a:prstGeom prst="rect">
            <a:avLst/>
          </a:prstGeom>
          <a:noFill/>
          <a:ln>
            <a:noFill/>
          </a:ln>
        </p:spPr>
      </p:pic>
      <p:sp>
        <p:nvSpPr>
          <p:cNvPr id="394" name="Google Shape;394;p58"/>
          <p:cNvSpPr txBox="1"/>
          <p:nvPr/>
        </p:nvSpPr>
        <p:spPr>
          <a:xfrm>
            <a:off x="7555255"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project_5</a:t>
            </a:r>
            <a:endParaRPr sz="2400">
              <a:solidFill>
                <a:srgbClr val="3C4043"/>
              </a:solidFill>
              <a:highlight>
                <a:srgbClr val="FFFFFF"/>
              </a:highlight>
              <a:latin typeface="Roboto"/>
              <a:ea typeface="Roboto"/>
              <a:cs typeface="Roboto"/>
              <a:sym typeface="Roboto"/>
            </a:endParaRPr>
          </a:p>
        </p:txBody>
      </p:sp>
      <p:pic>
        <p:nvPicPr>
          <p:cNvPr id="395" name="Google Shape;395;p58"/>
          <p:cNvPicPr preferRelativeResize="0"/>
          <p:nvPr/>
        </p:nvPicPr>
        <p:blipFill rotWithShape="1">
          <a:blip r:embed="rId3">
            <a:alphaModFix/>
          </a:blip>
          <a:srcRect l="169" r="159"/>
          <a:stretch/>
        </p:blipFill>
        <p:spPr>
          <a:xfrm>
            <a:off x="7859719" y="7404576"/>
            <a:ext cx="1014693" cy="1018088"/>
          </a:xfrm>
          <a:prstGeom prst="rect">
            <a:avLst/>
          </a:prstGeom>
          <a:noFill/>
          <a:ln>
            <a:noFill/>
          </a:ln>
        </p:spPr>
      </p:pic>
      <p:grpSp>
        <p:nvGrpSpPr>
          <p:cNvPr id="396" name="Google Shape;396;p58"/>
          <p:cNvGrpSpPr/>
          <p:nvPr/>
        </p:nvGrpSpPr>
        <p:grpSpPr>
          <a:xfrm>
            <a:off x="5514469" y="5090386"/>
            <a:ext cx="1625363" cy="1206415"/>
            <a:chOff x="5348650" y="1611125"/>
            <a:chExt cx="978604" cy="724008"/>
          </a:xfrm>
        </p:grpSpPr>
        <p:sp>
          <p:nvSpPr>
            <p:cNvPr id="397" name="Google Shape;397;p58"/>
            <p:cNvSpPr/>
            <p:nvPr/>
          </p:nvSpPr>
          <p:spPr>
            <a:xfrm>
              <a:off x="5348654" y="1724033"/>
              <a:ext cx="978600" cy="611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en" sz="2400">
                  <a:solidFill>
                    <a:srgbClr val="3C4043"/>
                  </a:solidFill>
                  <a:latin typeface="Roboto"/>
                  <a:ea typeface="Roboto"/>
                  <a:cs typeface="Roboto"/>
                  <a:sym typeface="Roboto"/>
                </a:rPr>
                <a:t>Folder B</a:t>
              </a:r>
              <a:endParaRPr sz="2400">
                <a:solidFill>
                  <a:srgbClr val="3C4043"/>
                </a:solidFill>
                <a:latin typeface="Roboto"/>
                <a:ea typeface="Roboto"/>
                <a:cs typeface="Roboto"/>
                <a:sym typeface="Roboto"/>
              </a:endParaRPr>
            </a:p>
          </p:txBody>
        </p:sp>
        <p:sp>
          <p:nvSpPr>
            <p:cNvPr id="398" name="Google Shape;398;p58"/>
            <p:cNvSpPr/>
            <p:nvPr/>
          </p:nvSpPr>
          <p:spPr>
            <a:xfrm>
              <a:off x="5348650" y="1611125"/>
              <a:ext cx="406200" cy="227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99" name="Google Shape;399;p58"/>
            <p:cNvSpPr/>
            <p:nvPr/>
          </p:nvSpPr>
          <p:spPr>
            <a:xfrm>
              <a:off x="5736850" y="1611125"/>
              <a:ext cx="128400" cy="141900"/>
            </a:xfrm>
            <a:prstGeom prst="rtTriangle">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cxnSp>
        <p:nvCxnSpPr>
          <p:cNvPr id="400" name="Google Shape;400;p58"/>
          <p:cNvCxnSpPr>
            <a:stCxn id="384" idx="2"/>
            <a:endCxn id="386" idx="0"/>
          </p:cNvCxnSpPr>
          <p:nvPr/>
        </p:nvCxnSpPr>
        <p:spPr>
          <a:xfrm>
            <a:off x="3364840" y="6296787"/>
            <a:ext cx="766800" cy="1107900"/>
          </a:xfrm>
          <a:prstGeom prst="straightConnector1">
            <a:avLst/>
          </a:prstGeom>
          <a:noFill/>
          <a:ln w="19050" cap="flat" cmpd="sng">
            <a:solidFill>
              <a:srgbClr val="4284F3"/>
            </a:solidFill>
            <a:prstDash val="solid"/>
            <a:round/>
            <a:headEnd type="none" w="med" len="med"/>
            <a:tailEnd type="triangle" w="med" len="med"/>
          </a:ln>
        </p:spPr>
      </p:cxnSp>
      <p:cxnSp>
        <p:nvCxnSpPr>
          <p:cNvPr id="401" name="Google Shape;401;p58"/>
          <p:cNvCxnSpPr>
            <a:stCxn id="384" idx="3"/>
            <a:endCxn id="397" idx="1"/>
          </p:cNvCxnSpPr>
          <p:nvPr/>
        </p:nvCxnSpPr>
        <p:spPr>
          <a:xfrm>
            <a:off x="4201192" y="5787649"/>
            <a:ext cx="1313400" cy="0"/>
          </a:xfrm>
          <a:prstGeom prst="straightConnector1">
            <a:avLst/>
          </a:prstGeom>
          <a:noFill/>
          <a:ln w="19050" cap="flat" cmpd="sng">
            <a:solidFill>
              <a:srgbClr val="4284F3"/>
            </a:solidFill>
            <a:prstDash val="solid"/>
            <a:round/>
            <a:headEnd type="none" w="med" len="med"/>
            <a:tailEnd type="triangle" w="med" len="med"/>
          </a:ln>
        </p:spPr>
      </p:cxnSp>
      <p:sp>
        <p:nvSpPr>
          <p:cNvPr id="402" name="Google Shape;402;p58"/>
          <p:cNvSpPr txBox="1"/>
          <p:nvPr/>
        </p:nvSpPr>
        <p:spPr>
          <a:xfrm>
            <a:off x="4384721" y="3176284"/>
            <a:ext cx="2871300" cy="7176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3200">
                <a:solidFill>
                  <a:srgbClr val="3C4043"/>
                </a:solidFill>
                <a:highlight>
                  <a:srgbClr val="FFFFFF"/>
                </a:highlight>
                <a:latin typeface="Roboto"/>
                <a:ea typeface="Roboto"/>
                <a:cs typeface="Roboto"/>
                <a:sym typeface="Roboto"/>
              </a:rPr>
              <a:t>example.com</a:t>
            </a:r>
            <a:endParaRPr sz="3200">
              <a:solidFill>
                <a:srgbClr val="3C4043"/>
              </a:solidFill>
              <a:highlight>
                <a:srgbClr val="FFFFFF"/>
              </a:highlight>
              <a:latin typeface="Roboto"/>
              <a:ea typeface="Roboto"/>
              <a:cs typeface="Roboto"/>
              <a:sym typeface="Roboto"/>
            </a:endParaRPr>
          </a:p>
        </p:txBody>
      </p:sp>
      <p:pic>
        <p:nvPicPr>
          <p:cNvPr id="403" name="Google Shape;403;p58" descr="apps-for-work-social-icon.png"/>
          <p:cNvPicPr preferRelativeResize="0"/>
          <p:nvPr/>
        </p:nvPicPr>
        <p:blipFill>
          <a:blip r:embed="rId4">
            <a:alphaModFix/>
          </a:blip>
          <a:stretch>
            <a:fillRect/>
          </a:stretch>
        </p:blipFill>
        <p:spPr>
          <a:xfrm>
            <a:off x="5322577" y="2266950"/>
            <a:ext cx="997889" cy="1001216"/>
          </a:xfrm>
          <a:prstGeom prst="rect">
            <a:avLst/>
          </a:prstGeom>
          <a:noFill/>
          <a:ln>
            <a:noFill/>
          </a:ln>
        </p:spPr>
      </p:pic>
      <p:cxnSp>
        <p:nvCxnSpPr>
          <p:cNvPr id="404" name="Google Shape;404;p58"/>
          <p:cNvCxnSpPr>
            <a:stCxn id="397" idx="2"/>
            <a:endCxn id="393" idx="0"/>
          </p:cNvCxnSpPr>
          <p:nvPr/>
        </p:nvCxnSpPr>
        <p:spPr>
          <a:xfrm flipH="1">
            <a:off x="5578954" y="6296801"/>
            <a:ext cx="748200" cy="1107900"/>
          </a:xfrm>
          <a:prstGeom prst="straightConnector1">
            <a:avLst/>
          </a:prstGeom>
          <a:noFill/>
          <a:ln w="19050" cap="flat" cmpd="sng">
            <a:solidFill>
              <a:srgbClr val="4284F3"/>
            </a:solidFill>
            <a:prstDash val="solid"/>
            <a:round/>
            <a:headEnd type="none" w="med" len="med"/>
            <a:tailEnd type="triangle" w="med" len="med"/>
          </a:ln>
        </p:spPr>
      </p:cxnSp>
      <p:cxnSp>
        <p:nvCxnSpPr>
          <p:cNvPr id="405" name="Google Shape;405;p58"/>
          <p:cNvCxnSpPr>
            <a:stCxn id="397" idx="2"/>
            <a:endCxn id="392" idx="0"/>
          </p:cNvCxnSpPr>
          <p:nvPr/>
        </p:nvCxnSpPr>
        <p:spPr>
          <a:xfrm>
            <a:off x="6327154" y="6296801"/>
            <a:ext cx="648000" cy="1107900"/>
          </a:xfrm>
          <a:prstGeom prst="straightConnector1">
            <a:avLst/>
          </a:prstGeom>
          <a:noFill/>
          <a:ln w="19050" cap="flat" cmpd="sng">
            <a:solidFill>
              <a:srgbClr val="4284F3"/>
            </a:solidFill>
            <a:prstDash val="solid"/>
            <a:round/>
            <a:headEnd type="none" w="med" len="med"/>
            <a:tailEnd type="triangle" w="med" len="med"/>
          </a:ln>
        </p:spPr>
      </p:cxnSp>
      <p:cxnSp>
        <p:nvCxnSpPr>
          <p:cNvPr id="406" name="Google Shape;406;p58"/>
          <p:cNvCxnSpPr>
            <a:endCxn id="389" idx="0"/>
          </p:cNvCxnSpPr>
          <p:nvPr/>
        </p:nvCxnSpPr>
        <p:spPr>
          <a:xfrm flipH="1">
            <a:off x="3246153" y="4483186"/>
            <a:ext cx="2537700" cy="607200"/>
          </a:xfrm>
          <a:prstGeom prst="bentConnector2">
            <a:avLst/>
          </a:prstGeom>
          <a:noFill/>
          <a:ln w="19050" cap="flat" cmpd="sng">
            <a:solidFill>
              <a:srgbClr val="4284F3"/>
            </a:solidFill>
            <a:prstDash val="solid"/>
            <a:round/>
            <a:headEnd type="none" w="med" len="med"/>
            <a:tailEnd type="triangle" w="med" len="med"/>
          </a:ln>
        </p:spPr>
      </p:cxnSp>
      <p:cxnSp>
        <p:nvCxnSpPr>
          <p:cNvPr id="407" name="Google Shape;407;p58"/>
          <p:cNvCxnSpPr/>
          <p:nvPr/>
        </p:nvCxnSpPr>
        <p:spPr>
          <a:xfrm rot="-5400000" flipH="1">
            <a:off x="5338421" y="4375834"/>
            <a:ext cx="3510600" cy="2546700"/>
          </a:xfrm>
          <a:prstGeom prst="bentConnector3">
            <a:avLst>
              <a:gd name="adj1" fmla="val 16809"/>
            </a:avLst>
          </a:prstGeom>
          <a:noFill/>
          <a:ln w="19050" cap="flat" cmpd="sng">
            <a:solidFill>
              <a:srgbClr val="4284F3"/>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1672475" y="1154875"/>
            <a:ext cx="14775300" cy="11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Folders offer flexible management</a:t>
            </a:r>
            <a:endParaRPr/>
          </a:p>
        </p:txBody>
      </p:sp>
      <p:sp>
        <p:nvSpPr>
          <p:cNvPr id="413" name="Google Shape;413;p59"/>
          <p:cNvSpPr txBox="1"/>
          <p:nvPr/>
        </p:nvSpPr>
        <p:spPr>
          <a:xfrm>
            <a:off x="9586875" y="2499600"/>
            <a:ext cx="6465600" cy="2074500"/>
          </a:xfrm>
          <a:prstGeom prst="rect">
            <a:avLst/>
          </a:prstGeom>
          <a:noFill/>
          <a:ln>
            <a:noFill/>
          </a:ln>
        </p:spPr>
        <p:txBody>
          <a:bodyPr spcFirstLastPara="1" wrap="square" lIns="182850" tIns="182850" rIns="182850" bIns="182850" anchor="t" anchorCtr="0">
            <a:noAutofit/>
          </a:bodyPr>
          <a:lstStyle/>
          <a:p>
            <a:pPr marL="457200" marR="0" lvl="0" indent="-452119" algn="l" rtl="0">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Folders group projects under an organization.</a:t>
            </a:r>
            <a:endParaRPr sz="2800">
              <a:solidFill>
                <a:schemeClr val="lt1"/>
              </a:solidFill>
              <a:latin typeface="Roboto"/>
              <a:ea typeface="Roboto"/>
              <a:cs typeface="Roboto"/>
              <a:sym typeface="Roboto"/>
            </a:endParaRPr>
          </a:p>
          <a:p>
            <a:pPr marL="457200" marR="0" lvl="0" indent="-452119" algn="l" rtl="0">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Folders can contain projects, other folders, or both.</a:t>
            </a:r>
            <a:endParaRPr sz="2800">
              <a:solidFill>
                <a:schemeClr val="lt1"/>
              </a:solidFill>
              <a:latin typeface="Roboto"/>
              <a:ea typeface="Roboto"/>
              <a:cs typeface="Roboto"/>
              <a:sym typeface="Roboto"/>
            </a:endParaRPr>
          </a:p>
          <a:p>
            <a:pPr marL="457200" marR="0" lvl="0" indent="-452119" algn="l" rtl="0">
              <a:lnSpc>
                <a:spcPct val="115000"/>
              </a:lnSpc>
              <a:spcBef>
                <a:spcPts val="2000"/>
              </a:spcBef>
              <a:spcAft>
                <a:spcPts val="2000"/>
              </a:spcAft>
              <a:buClr>
                <a:schemeClr val="lt1"/>
              </a:buClr>
              <a:buSzPts val="2800"/>
              <a:buFont typeface="Roboto"/>
              <a:buChar char="●"/>
            </a:pPr>
            <a:r>
              <a:rPr lang="en" sz="2800">
                <a:solidFill>
                  <a:schemeClr val="lt1"/>
                </a:solidFill>
                <a:latin typeface="Roboto"/>
                <a:ea typeface="Roboto"/>
                <a:cs typeface="Roboto"/>
                <a:sym typeface="Roboto"/>
              </a:rPr>
              <a:t>Use folders to assign policies.</a:t>
            </a:r>
            <a:endParaRPr sz="2800">
              <a:solidFill>
                <a:schemeClr val="lt1"/>
              </a:solidFill>
              <a:latin typeface="Roboto"/>
              <a:ea typeface="Roboto"/>
              <a:cs typeface="Roboto"/>
              <a:sym typeface="Roboto"/>
            </a:endParaRPr>
          </a:p>
        </p:txBody>
      </p:sp>
      <p:pic>
        <p:nvPicPr>
          <p:cNvPr id="414" name="Google Shape;414;p59"/>
          <p:cNvPicPr preferRelativeResize="0"/>
          <p:nvPr/>
        </p:nvPicPr>
        <p:blipFill rotWithShape="1">
          <a:blip r:embed="rId3">
            <a:alphaModFix/>
          </a:blip>
          <a:srcRect l="169" r="159"/>
          <a:stretch/>
        </p:blipFill>
        <p:spPr>
          <a:xfrm>
            <a:off x="3624231" y="7404576"/>
            <a:ext cx="1014693" cy="1018088"/>
          </a:xfrm>
          <a:prstGeom prst="rect">
            <a:avLst/>
          </a:prstGeom>
          <a:noFill/>
          <a:ln>
            <a:noFill/>
          </a:ln>
        </p:spPr>
      </p:pic>
      <p:pic>
        <p:nvPicPr>
          <p:cNvPr id="415" name="Google Shape;415;p59"/>
          <p:cNvPicPr preferRelativeResize="0"/>
          <p:nvPr/>
        </p:nvPicPr>
        <p:blipFill rotWithShape="1">
          <a:blip r:embed="rId3">
            <a:alphaModFix/>
          </a:blip>
          <a:srcRect l="169" r="159"/>
          <a:stretch/>
        </p:blipFill>
        <p:spPr>
          <a:xfrm>
            <a:off x="2228164" y="7404570"/>
            <a:ext cx="1014693" cy="1018088"/>
          </a:xfrm>
          <a:prstGeom prst="rect">
            <a:avLst/>
          </a:prstGeom>
          <a:noFill/>
          <a:ln>
            <a:noFill/>
          </a:ln>
        </p:spPr>
      </p:pic>
      <p:pic>
        <p:nvPicPr>
          <p:cNvPr id="416" name="Google Shape;416;p59"/>
          <p:cNvPicPr preferRelativeResize="0"/>
          <p:nvPr/>
        </p:nvPicPr>
        <p:blipFill rotWithShape="1">
          <a:blip r:embed="rId3">
            <a:alphaModFix/>
          </a:blip>
          <a:srcRect l="169" r="159"/>
          <a:stretch/>
        </p:blipFill>
        <p:spPr>
          <a:xfrm>
            <a:off x="7859719" y="7404576"/>
            <a:ext cx="1014693" cy="1018088"/>
          </a:xfrm>
          <a:prstGeom prst="rect">
            <a:avLst/>
          </a:prstGeom>
          <a:noFill/>
          <a:ln>
            <a:noFill/>
          </a:ln>
        </p:spPr>
      </p:pic>
      <p:cxnSp>
        <p:nvCxnSpPr>
          <p:cNvPr id="417" name="Google Shape;417;p59"/>
          <p:cNvCxnSpPr>
            <a:endCxn id="418" idx="0"/>
          </p:cNvCxnSpPr>
          <p:nvPr/>
        </p:nvCxnSpPr>
        <p:spPr>
          <a:xfrm flipH="1">
            <a:off x="3246153" y="4483186"/>
            <a:ext cx="2537700" cy="607200"/>
          </a:xfrm>
          <a:prstGeom prst="bentConnector2">
            <a:avLst/>
          </a:prstGeom>
          <a:noFill/>
          <a:ln w="19050" cap="flat" cmpd="sng">
            <a:solidFill>
              <a:srgbClr val="4284F3"/>
            </a:solidFill>
            <a:prstDash val="solid"/>
            <a:round/>
            <a:headEnd type="none" w="med" len="med"/>
            <a:tailEnd type="triangle" w="med" len="med"/>
          </a:ln>
        </p:spPr>
      </p:cxnSp>
      <p:cxnSp>
        <p:nvCxnSpPr>
          <p:cNvPr id="419" name="Google Shape;419;p59"/>
          <p:cNvCxnSpPr/>
          <p:nvPr/>
        </p:nvCxnSpPr>
        <p:spPr>
          <a:xfrm rot="-5400000" flipH="1">
            <a:off x="5338421" y="4375834"/>
            <a:ext cx="3510600" cy="2546700"/>
          </a:xfrm>
          <a:prstGeom prst="bentConnector3">
            <a:avLst>
              <a:gd name="adj1" fmla="val 16809"/>
            </a:avLst>
          </a:prstGeom>
          <a:noFill/>
          <a:ln w="19050" cap="flat" cmpd="sng">
            <a:solidFill>
              <a:srgbClr val="4284F3"/>
            </a:solidFill>
            <a:prstDash val="solid"/>
            <a:round/>
            <a:headEnd type="none" w="med" len="med"/>
            <a:tailEnd type="triangle" w="med" len="med"/>
          </a:ln>
        </p:spPr>
      </p:cxnSp>
      <p:sp>
        <p:nvSpPr>
          <p:cNvPr id="420" name="Google Shape;420;p59"/>
          <p:cNvSpPr txBox="1"/>
          <p:nvPr/>
        </p:nvSpPr>
        <p:spPr>
          <a:xfrm>
            <a:off x="3319767"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project_2</a:t>
            </a:r>
            <a:endParaRPr sz="2400">
              <a:solidFill>
                <a:srgbClr val="3C4043"/>
              </a:solidFill>
              <a:highlight>
                <a:srgbClr val="FFFFFF"/>
              </a:highlight>
              <a:latin typeface="Roboto"/>
              <a:ea typeface="Roboto"/>
              <a:cs typeface="Roboto"/>
              <a:sym typeface="Roboto"/>
            </a:endParaRPr>
          </a:p>
        </p:txBody>
      </p:sp>
      <p:sp>
        <p:nvSpPr>
          <p:cNvPr id="421" name="Google Shape;421;p59"/>
          <p:cNvSpPr txBox="1"/>
          <p:nvPr/>
        </p:nvSpPr>
        <p:spPr>
          <a:xfrm>
            <a:off x="1923700"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project_1</a:t>
            </a:r>
            <a:endParaRPr sz="2400">
              <a:solidFill>
                <a:srgbClr val="3C4043"/>
              </a:solidFill>
              <a:highlight>
                <a:srgbClr val="FFFFFF"/>
              </a:highlight>
              <a:latin typeface="Roboto"/>
              <a:ea typeface="Roboto"/>
              <a:cs typeface="Roboto"/>
              <a:sym typeface="Roboto"/>
            </a:endParaRPr>
          </a:p>
        </p:txBody>
      </p:sp>
      <p:cxnSp>
        <p:nvCxnSpPr>
          <p:cNvPr id="422" name="Google Shape;422;p59"/>
          <p:cNvCxnSpPr>
            <a:stCxn id="423" idx="2"/>
          </p:cNvCxnSpPr>
          <p:nvPr/>
        </p:nvCxnSpPr>
        <p:spPr>
          <a:xfrm flipH="1">
            <a:off x="2735440" y="6296787"/>
            <a:ext cx="629400" cy="1107900"/>
          </a:xfrm>
          <a:prstGeom prst="straightConnector1">
            <a:avLst/>
          </a:prstGeom>
          <a:noFill/>
          <a:ln w="19050" cap="flat" cmpd="sng">
            <a:solidFill>
              <a:srgbClr val="4284F3"/>
            </a:solidFill>
            <a:prstDash val="solid"/>
            <a:round/>
            <a:headEnd type="none" w="med" len="med"/>
            <a:tailEnd type="triangle" w="med" len="med"/>
          </a:ln>
        </p:spPr>
      </p:cxnSp>
      <p:grpSp>
        <p:nvGrpSpPr>
          <p:cNvPr id="424" name="Google Shape;424;p59"/>
          <p:cNvGrpSpPr/>
          <p:nvPr/>
        </p:nvGrpSpPr>
        <p:grpSpPr>
          <a:xfrm>
            <a:off x="2528488" y="5090386"/>
            <a:ext cx="1672704" cy="1206401"/>
            <a:chOff x="5348650" y="1611125"/>
            <a:chExt cx="904800" cy="724000"/>
          </a:xfrm>
        </p:grpSpPr>
        <p:sp>
          <p:nvSpPr>
            <p:cNvPr id="423" name="Google Shape;423;p59"/>
            <p:cNvSpPr/>
            <p:nvPr/>
          </p:nvSpPr>
          <p:spPr>
            <a:xfrm>
              <a:off x="5348650" y="1724025"/>
              <a:ext cx="904800" cy="611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en" sz="2400">
                  <a:solidFill>
                    <a:srgbClr val="3C4043"/>
                  </a:solidFill>
                  <a:latin typeface="Roboto"/>
                  <a:ea typeface="Roboto"/>
                  <a:cs typeface="Roboto"/>
                  <a:sym typeface="Roboto"/>
                </a:rPr>
                <a:t>Folder A</a:t>
              </a:r>
              <a:endParaRPr sz="2400">
                <a:solidFill>
                  <a:srgbClr val="3C4043"/>
                </a:solidFill>
                <a:latin typeface="Roboto"/>
                <a:ea typeface="Roboto"/>
                <a:cs typeface="Roboto"/>
                <a:sym typeface="Roboto"/>
              </a:endParaRPr>
            </a:p>
          </p:txBody>
        </p:sp>
        <p:sp>
          <p:nvSpPr>
            <p:cNvPr id="425" name="Google Shape;425;p59"/>
            <p:cNvSpPr/>
            <p:nvPr/>
          </p:nvSpPr>
          <p:spPr>
            <a:xfrm>
              <a:off x="5348650" y="1611125"/>
              <a:ext cx="406200" cy="227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18" name="Google Shape;418;p59"/>
            <p:cNvSpPr/>
            <p:nvPr/>
          </p:nvSpPr>
          <p:spPr>
            <a:xfrm>
              <a:off x="5736850" y="1611125"/>
              <a:ext cx="128400" cy="141900"/>
            </a:xfrm>
            <a:prstGeom prst="rtTriangle">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sp>
        <p:nvSpPr>
          <p:cNvPr id="426" name="Google Shape;426;p59"/>
          <p:cNvSpPr txBox="1"/>
          <p:nvPr/>
        </p:nvSpPr>
        <p:spPr>
          <a:xfrm>
            <a:off x="7555255"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project_5</a:t>
            </a:r>
            <a:endParaRPr sz="2400">
              <a:solidFill>
                <a:srgbClr val="3C4043"/>
              </a:solidFill>
              <a:highlight>
                <a:srgbClr val="FFFFFF"/>
              </a:highlight>
              <a:latin typeface="Roboto"/>
              <a:ea typeface="Roboto"/>
              <a:cs typeface="Roboto"/>
              <a:sym typeface="Roboto"/>
            </a:endParaRPr>
          </a:p>
        </p:txBody>
      </p:sp>
      <p:cxnSp>
        <p:nvCxnSpPr>
          <p:cNvPr id="427" name="Google Shape;427;p59"/>
          <p:cNvCxnSpPr>
            <a:stCxn id="423" idx="2"/>
          </p:cNvCxnSpPr>
          <p:nvPr/>
        </p:nvCxnSpPr>
        <p:spPr>
          <a:xfrm>
            <a:off x="3364840" y="6296787"/>
            <a:ext cx="766800" cy="1107900"/>
          </a:xfrm>
          <a:prstGeom prst="straightConnector1">
            <a:avLst/>
          </a:prstGeom>
          <a:noFill/>
          <a:ln w="19050" cap="flat" cmpd="sng">
            <a:solidFill>
              <a:srgbClr val="4284F3"/>
            </a:solidFill>
            <a:prstDash val="solid"/>
            <a:round/>
            <a:headEnd type="none" w="med" len="med"/>
            <a:tailEnd type="triangle" w="med" len="med"/>
          </a:ln>
        </p:spPr>
      </p:cxnSp>
      <p:cxnSp>
        <p:nvCxnSpPr>
          <p:cNvPr id="428" name="Google Shape;428;p59"/>
          <p:cNvCxnSpPr>
            <a:stCxn id="423" idx="3"/>
            <a:endCxn id="429" idx="1"/>
          </p:cNvCxnSpPr>
          <p:nvPr/>
        </p:nvCxnSpPr>
        <p:spPr>
          <a:xfrm>
            <a:off x="4201192" y="5787649"/>
            <a:ext cx="1313400" cy="0"/>
          </a:xfrm>
          <a:prstGeom prst="straightConnector1">
            <a:avLst/>
          </a:prstGeom>
          <a:noFill/>
          <a:ln w="19050" cap="flat" cmpd="sng">
            <a:solidFill>
              <a:srgbClr val="4284F3"/>
            </a:solidFill>
            <a:prstDash val="solid"/>
            <a:round/>
            <a:headEnd type="none" w="med" len="med"/>
            <a:tailEnd type="triangle" w="med" len="med"/>
          </a:ln>
        </p:spPr>
      </p:cxnSp>
      <p:sp>
        <p:nvSpPr>
          <p:cNvPr id="430" name="Google Shape;430;p59"/>
          <p:cNvSpPr txBox="1"/>
          <p:nvPr/>
        </p:nvSpPr>
        <p:spPr>
          <a:xfrm>
            <a:off x="4384721" y="3176284"/>
            <a:ext cx="2871300" cy="717600"/>
          </a:xfrm>
          <a:prstGeom prst="rect">
            <a:avLst/>
          </a:prstGeom>
          <a:noFill/>
          <a:ln>
            <a:noFill/>
          </a:ln>
        </p:spPr>
        <p:txBody>
          <a:bodyPr spcFirstLastPara="1" wrap="square" lIns="137150" tIns="137150" rIns="137150" bIns="137150" anchor="ctr" anchorCtr="0">
            <a:noAutofit/>
          </a:bodyPr>
          <a:lstStyle/>
          <a:p>
            <a:pPr marL="0" lvl="0" indent="0" algn="ctr" rtl="0">
              <a:lnSpc>
                <a:spcPct val="115000"/>
              </a:lnSpc>
              <a:spcBef>
                <a:spcPts val="0"/>
              </a:spcBef>
              <a:spcAft>
                <a:spcPts val="0"/>
              </a:spcAft>
              <a:buNone/>
            </a:pPr>
            <a:r>
              <a:rPr lang="en" sz="3200">
                <a:solidFill>
                  <a:srgbClr val="3C4043"/>
                </a:solidFill>
                <a:highlight>
                  <a:srgbClr val="FFFFFF"/>
                </a:highlight>
                <a:latin typeface="Roboto"/>
                <a:ea typeface="Roboto"/>
                <a:cs typeface="Roboto"/>
                <a:sym typeface="Roboto"/>
              </a:rPr>
              <a:t>example.com</a:t>
            </a:r>
            <a:endParaRPr sz="3200">
              <a:solidFill>
                <a:srgbClr val="3C4043"/>
              </a:solidFill>
              <a:highlight>
                <a:srgbClr val="FFFFFF"/>
              </a:highlight>
              <a:latin typeface="Roboto"/>
              <a:ea typeface="Roboto"/>
              <a:cs typeface="Roboto"/>
              <a:sym typeface="Roboto"/>
            </a:endParaRPr>
          </a:p>
        </p:txBody>
      </p:sp>
      <p:pic>
        <p:nvPicPr>
          <p:cNvPr id="431" name="Google Shape;431;p59" descr="apps-for-work-social-icon.png"/>
          <p:cNvPicPr preferRelativeResize="0"/>
          <p:nvPr/>
        </p:nvPicPr>
        <p:blipFill>
          <a:blip r:embed="rId4">
            <a:alphaModFix/>
          </a:blip>
          <a:stretch>
            <a:fillRect/>
          </a:stretch>
        </p:blipFill>
        <p:spPr>
          <a:xfrm>
            <a:off x="5322577" y="2266950"/>
            <a:ext cx="997889" cy="1001216"/>
          </a:xfrm>
          <a:prstGeom prst="rect">
            <a:avLst/>
          </a:prstGeom>
          <a:noFill/>
          <a:ln>
            <a:noFill/>
          </a:ln>
        </p:spPr>
      </p:pic>
      <p:sp>
        <p:nvSpPr>
          <p:cNvPr id="432" name="Google Shape;432;p59"/>
          <p:cNvSpPr txBox="1"/>
          <p:nvPr/>
        </p:nvSpPr>
        <p:spPr>
          <a:xfrm>
            <a:off x="1847088" y="2294875"/>
            <a:ext cx="7423800" cy="6942900"/>
          </a:xfrm>
          <a:prstGeom prst="rect">
            <a:avLst/>
          </a:prstGeom>
          <a:solidFill>
            <a:srgbClr val="FFFFFF">
              <a:alpha val="72310"/>
            </a:srgbClr>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cxnSp>
        <p:nvCxnSpPr>
          <p:cNvPr id="433" name="Google Shape;433;p59"/>
          <p:cNvCxnSpPr>
            <a:stCxn id="429" idx="2"/>
          </p:cNvCxnSpPr>
          <p:nvPr/>
        </p:nvCxnSpPr>
        <p:spPr>
          <a:xfrm>
            <a:off x="6327154" y="6296801"/>
            <a:ext cx="648000" cy="1107900"/>
          </a:xfrm>
          <a:prstGeom prst="straightConnector1">
            <a:avLst/>
          </a:prstGeom>
          <a:noFill/>
          <a:ln w="19050" cap="flat" cmpd="sng">
            <a:solidFill>
              <a:srgbClr val="4284F3"/>
            </a:solidFill>
            <a:prstDash val="solid"/>
            <a:round/>
            <a:headEnd type="none" w="med" len="med"/>
            <a:tailEnd type="triangle" w="med" len="med"/>
          </a:ln>
        </p:spPr>
      </p:cxnSp>
      <p:sp>
        <p:nvSpPr>
          <p:cNvPr id="434" name="Google Shape;434;p59"/>
          <p:cNvSpPr txBox="1"/>
          <p:nvPr/>
        </p:nvSpPr>
        <p:spPr>
          <a:xfrm>
            <a:off x="6163298"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project_4</a:t>
            </a:r>
            <a:endParaRPr sz="2400">
              <a:solidFill>
                <a:srgbClr val="3C4043"/>
              </a:solidFill>
              <a:highlight>
                <a:srgbClr val="FFFFFF"/>
              </a:highlight>
              <a:latin typeface="Roboto"/>
              <a:ea typeface="Roboto"/>
              <a:cs typeface="Roboto"/>
              <a:sym typeface="Roboto"/>
            </a:endParaRPr>
          </a:p>
        </p:txBody>
      </p:sp>
      <p:sp>
        <p:nvSpPr>
          <p:cNvPr id="435" name="Google Shape;435;p59"/>
          <p:cNvSpPr txBox="1"/>
          <p:nvPr/>
        </p:nvSpPr>
        <p:spPr>
          <a:xfrm>
            <a:off x="4767231" y="8330688"/>
            <a:ext cx="1625400" cy="717600"/>
          </a:xfrm>
          <a:prstGeom prst="rect">
            <a:avLst/>
          </a:prstGeom>
          <a:noFill/>
          <a:ln>
            <a:noFill/>
          </a:ln>
        </p:spPr>
        <p:txBody>
          <a:bodyPr spcFirstLastPara="1" wrap="square" lIns="137150" tIns="137150" rIns="137150" bIns="137150" anchor="t" anchorCtr="0">
            <a:noAutofit/>
          </a:bodyPr>
          <a:lstStyle/>
          <a:p>
            <a:pPr marL="0" lvl="0" indent="0" algn="ctr" rtl="0">
              <a:lnSpc>
                <a:spcPct val="115000"/>
              </a:lnSpc>
              <a:spcBef>
                <a:spcPts val="0"/>
              </a:spcBef>
              <a:spcAft>
                <a:spcPts val="0"/>
              </a:spcAft>
              <a:buNone/>
            </a:pPr>
            <a:r>
              <a:rPr lang="en" sz="2400">
                <a:solidFill>
                  <a:srgbClr val="3C4043"/>
                </a:solidFill>
                <a:highlight>
                  <a:srgbClr val="FFFFFF"/>
                </a:highlight>
                <a:latin typeface="Roboto"/>
                <a:ea typeface="Roboto"/>
                <a:cs typeface="Roboto"/>
                <a:sym typeface="Roboto"/>
              </a:rPr>
              <a:t>project_3</a:t>
            </a:r>
            <a:endParaRPr sz="2400">
              <a:solidFill>
                <a:srgbClr val="3C4043"/>
              </a:solidFill>
              <a:highlight>
                <a:srgbClr val="FFFFFF"/>
              </a:highlight>
              <a:latin typeface="Roboto"/>
              <a:ea typeface="Roboto"/>
              <a:cs typeface="Roboto"/>
              <a:sym typeface="Roboto"/>
            </a:endParaRPr>
          </a:p>
        </p:txBody>
      </p:sp>
      <p:grpSp>
        <p:nvGrpSpPr>
          <p:cNvPr id="436" name="Google Shape;436;p59"/>
          <p:cNvGrpSpPr/>
          <p:nvPr/>
        </p:nvGrpSpPr>
        <p:grpSpPr>
          <a:xfrm>
            <a:off x="5514469" y="5090386"/>
            <a:ext cx="1625363" cy="1206415"/>
            <a:chOff x="5348650" y="1611125"/>
            <a:chExt cx="978604" cy="724008"/>
          </a:xfrm>
        </p:grpSpPr>
        <p:sp>
          <p:nvSpPr>
            <p:cNvPr id="429" name="Google Shape;429;p59"/>
            <p:cNvSpPr/>
            <p:nvPr/>
          </p:nvSpPr>
          <p:spPr>
            <a:xfrm>
              <a:off x="5348654" y="1724033"/>
              <a:ext cx="978600" cy="611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r>
                <a:rPr lang="en" sz="2400">
                  <a:solidFill>
                    <a:srgbClr val="3C4043"/>
                  </a:solidFill>
                  <a:latin typeface="Roboto"/>
                  <a:ea typeface="Roboto"/>
                  <a:cs typeface="Roboto"/>
                  <a:sym typeface="Roboto"/>
                </a:rPr>
                <a:t>Folder B</a:t>
              </a:r>
              <a:endParaRPr sz="2400">
                <a:solidFill>
                  <a:srgbClr val="3C4043"/>
                </a:solidFill>
                <a:latin typeface="Roboto"/>
                <a:ea typeface="Roboto"/>
                <a:cs typeface="Roboto"/>
                <a:sym typeface="Roboto"/>
              </a:endParaRPr>
            </a:p>
          </p:txBody>
        </p:sp>
        <p:sp>
          <p:nvSpPr>
            <p:cNvPr id="437" name="Google Shape;437;p59"/>
            <p:cNvSpPr/>
            <p:nvPr/>
          </p:nvSpPr>
          <p:spPr>
            <a:xfrm>
              <a:off x="5348650" y="1611125"/>
              <a:ext cx="406200" cy="227100"/>
            </a:xfrm>
            <a:prstGeom prst="roundRect">
              <a:avLst>
                <a:gd name="adj" fmla="val 16667"/>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438" name="Google Shape;438;p59"/>
            <p:cNvSpPr/>
            <p:nvPr/>
          </p:nvSpPr>
          <p:spPr>
            <a:xfrm>
              <a:off x="5736850" y="1611125"/>
              <a:ext cx="128400" cy="141900"/>
            </a:xfrm>
            <a:prstGeom prst="rtTriangle">
              <a:avLst/>
            </a:prstGeom>
            <a:solidFill>
              <a:srgbClr val="F1C232"/>
            </a:solidFill>
            <a:ln>
              <a:noFill/>
            </a:ln>
          </p:spPr>
          <p:txBody>
            <a:bodyPr spcFirstLastPara="1" wrap="square" lIns="182850" tIns="182850" rIns="182850" bIns="182850"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grpSp>
      <p:cxnSp>
        <p:nvCxnSpPr>
          <p:cNvPr id="439" name="Google Shape;439;p59"/>
          <p:cNvCxnSpPr>
            <a:stCxn id="429" idx="2"/>
          </p:cNvCxnSpPr>
          <p:nvPr/>
        </p:nvCxnSpPr>
        <p:spPr>
          <a:xfrm flipH="1">
            <a:off x="5578954" y="6296801"/>
            <a:ext cx="748200" cy="1107900"/>
          </a:xfrm>
          <a:prstGeom prst="straightConnector1">
            <a:avLst/>
          </a:prstGeom>
          <a:noFill/>
          <a:ln w="19050" cap="flat" cmpd="sng">
            <a:solidFill>
              <a:srgbClr val="4284F3"/>
            </a:solidFill>
            <a:prstDash val="solid"/>
            <a:round/>
            <a:headEnd type="none" w="med" len="med"/>
            <a:tailEnd type="triangle" w="med" len="med"/>
          </a:ln>
        </p:spPr>
      </p:cxnSp>
      <p:pic>
        <p:nvPicPr>
          <p:cNvPr id="440" name="Google Shape;440;p59"/>
          <p:cNvPicPr preferRelativeResize="0"/>
          <p:nvPr/>
        </p:nvPicPr>
        <p:blipFill rotWithShape="1">
          <a:blip r:embed="rId3">
            <a:alphaModFix/>
          </a:blip>
          <a:srcRect l="169" r="159"/>
          <a:stretch/>
        </p:blipFill>
        <p:spPr>
          <a:xfrm>
            <a:off x="6467762" y="7404576"/>
            <a:ext cx="1014693" cy="1018088"/>
          </a:xfrm>
          <a:prstGeom prst="rect">
            <a:avLst/>
          </a:prstGeom>
          <a:noFill/>
          <a:ln>
            <a:noFill/>
          </a:ln>
        </p:spPr>
      </p:pic>
      <p:pic>
        <p:nvPicPr>
          <p:cNvPr id="441" name="Google Shape;441;p59"/>
          <p:cNvPicPr preferRelativeResize="0"/>
          <p:nvPr/>
        </p:nvPicPr>
        <p:blipFill rotWithShape="1">
          <a:blip r:embed="rId3">
            <a:alphaModFix/>
          </a:blip>
          <a:srcRect l="169" r="159"/>
          <a:stretch/>
        </p:blipFill>
        <p:spPr>
          <a:xfrm>
            <a:off x="5071695" y="7404570"/>
            <a:ext cx="1014693" cy="1018088"/>
          </a:xfrm>
          <a:prstGeom prst="rect">
            <a:avLst/>
          </a:prstGeom>
          <a:noFill/>
          <a:ln>
            <a:noFill/>
          </a:ln>
        </p:spPr>
      </p:pic>
    </p:spTree>
  </p:cSld>
  <p:clrMapOvr>
    <a:masterClrMapping/>
  </p:clrMapOvr>
</p:sld>
</file>

<file path=ppt/theme/theme1.xml><?xml version="1.0" encoding="utf-8"?>
<a:theme xmlns:a="http://schemas.openxmlformats.org/drawingml/2006/main"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5954</Words>
  <Application>Microsoft Office PowerPoint</Application>
  <PresentationFormat>Custom</PresentationFormat>
  <Paragraphs>590</Paragraphs>
  <Slides>50</Slides>
  <Notes>50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Arial</vt:lpstr>
      <vt:lpstr>Google Sans</vt:lpstr>
      <vt:lpstr>Consolas</vt:lpstr>
      <vt:lpstr>Open Sans</vt:lpstr>
      <vt:lpstr>Roboto Medium</vt:lpstr>
      <vt:lpstr>Roboto</vt:lpstr>
      <vt:lpstr>Google</vt:lpstr>
      <vt:lpstr>v3.0</vt:lpstr>
      <vt:lpstr>Getting Started with Google Cloud</vt:lpstr>
      <vt:lpstr>Shared responsibilities model</vt:lpstr>
      <vt:lpstr>Agenda</vt:lpstr>
      <vt:lpstr>Resource hierarchy levels define trust boundaries</vt:lpstr>
      <vt:lpstr>All Google Cloud services you use are associated with a project</vt:lpstr>
      <vt:lpstr>Use Resource Manager to programmatically manage your projects in Google Cloud</vt:lpstr>
      <vt:lpstr>Projects have three identifying attributes</vt:lpstr>
      <vt:lpstr>Folders offer flexible management</vt:lpstr>
      <vt:lpstr>Folders offer flexible management</vt:lpstr>
      <vt:lpstr>The organization node organizes projects</vt:lpstr>
      <vt:lpstr>The organization node organizes projects</vt:lpstr>
      <vt:lpstr>An example IAM resource hierarchy</vt:lpstr>
      <vt:lpstr>Agenda</vt:lpstr>
      <vt:lpstr>Cloud Identity and Access Management</vt:lpstr>
      <vt:lpstr>Who: IAM policies can apply to any of four types of principals</vt:lpstr>
      <vt:lpstr>Can do what: IAM roles are collections of related permissions</vt:lpstr>
      <vt:lpstr>IAM basic roles apply across all Google Cloud services in a project</vt:lpstr>
      <vt:lpstr>IAM basic roles offer fixed, coarse-grained levels of access</vt:lpstr>
      <vt:lpstr>IAM predefined roles apply to a particular Google Cloud service in a project</vt:lpstr>
      <vt:lpstr>IAM predefined roles offer more fine-grained permissions on particular services</vt:lpstr>
      <vt:lpstr>IAM custom roles let you define a precise set of permissions</vt:lpstr>
      <vt:lpstr>On which resource: Users get roles on specific items in the hierarchy</vt:lpstr>
      <vt:lpstr>Service accounts control server-to-server interactions</vt:lpstr>
      <vt:lpstr>Service accounts and IAM</vt:lpstr>
      <vt:lpstr>Example: Service accounts and IAM</vt:lpstr>
      <vt:lpstr>Agenda</vt:lpstr>
      <vt:lpstr>What can you use to manage your Google Cloud administrative users?</vt:lpstr>
      <vt:lpstr>What if you already have a different corporate directory?</vt:lpstr>
      <vt:lpstr>Agenda</vt:lpstr>
      <vt:lpstr>There are four ways to interact with Google Cloud</vt:lpstr>
      <vt:lpstr>Google Cloud Console</vt:lpstr>
      <vt:lpstr>The Cloud SDK and Cloud Shell</vt:lpstr>
      <vt:lpstr>RESTful APIs</vt:lpstr>
      <vt:lpstr>Use the Google APIs Explorer to help you write code</vt:lpstr>
      <vt:lpstr>Use client libraries to control Google Cloud resources from within your code</vt:lpstr>
      <vt:lpstr>Cloud Console Mobile App</vt:lpstr>
      <vt:lpstr>Agenda</vt:lpstr>
      <vt:lpstr>Cloud Marketplace gives quick access to solutions</vt:lpstr>
      <vt:lpstr>Cloud Marketplace catalog</vt:lpstr>
      <vt:lpstr>Agenda</vt:lpstr>
      <vt:lpstr>Quiz 1</vt:lpstr>
      <vt:lpstr>Quiz 1</vt:lpstr>
      <vt:lpstr>Quiz 2</vt:lpstr>
      <vt:lpstr>Quiz 2</vt:lpstr>
      <vt:lpstr>Quiz 3</vt:lpstr>
      <vt:lpstr>Quiz 3</vt:lpstr>
      <vt:lpstr>Lab Intro</vt:lpstr>
      <vt:lpstr>Agenda</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Ajit Singh</cp:lastModifiedBy>
  <cp:revision>1</cp:revision>
  <dcterms:modified xsi:type="dcterms:W3CDTF">2025-01-12T13:58:45Z</dcterms:modified>
</cp:coreProperties>
</file>