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61" r:id="rId3"/>
    <p:sldId id="271" r:id="rId4"/>
    <p:sldId id="289" r:id="rId5"/>
    <p:sldId id="257" r:id="rId6"/>
    <p:sldId id="276" r:id="rId7"/>
    <p:sldId id="288" r:id="rId8"/>
    <p:sldId id="272" r:id="rId9"/>
    <p:sldId id="262" r:id="rId10"/>
    <p:sldId id="273" r:id="rId11"/>
    <p:sldId id="286" r:id="rId12"/>
    <p:sldId id="277" r:id="rId13"/>
    <p:sldId id="278" r:id="rId14"/>
    <p:sldId id="275" r:id="rId15"/>
    <p:sldId id="27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4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RMSE</a:t>
            </a:r>
            <a:r>
              <a:rPr lang="en-US" b="1" baseline="0" dirty="0" smtClean="0"/>
              <a:t> for algorithms implemented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2.2999999999999998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Hybrid Cascade Knn Clustering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weighted Bipartite graph projection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1.51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Clusterd weighted bipartite graph projection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1.25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SVM classifier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0.78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1527040"/>
        <c:axId val="431529000"/>
      </c:barChart>
      <c:catAx>
        <c:axId val="43152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529000"/>
        <c:crosses val="autoZero"/>
        <c:auto val="1"/>
        <c:lblAlgn val="ctr"/>
        <c:lblOffset val="100"/>
        <c:noMultiLvlLbl val="0"/>
      </c:catAx>
      <c:valAx>
        <c:axId val="43152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52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2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7300" dirty="0" smtClean="0"/>
              <a:t>Yelp </a:t>
            </a:r>
            <a:r>
              <a:rPr lang="en-US" sz="7300" dirty="0"/>
              <a:t>Food Recommendation System</a:t>
            </a:r>
            <a:br>
              <a:rPr lang="en-US" sz="7300" dirty="0"/>
            </a:br>
            <a:endParaRPr lang="en-US" sz="7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90807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BY: Muhammad Tayyab:1001256129</a:t>
            </a:r>
          </a:p>
          <a:p>
            <a:pPr algn="ctr"/>
            <a:r>
              <a:rPr lang="en-US" dirty="0" err="1" smtClean="0"/>
              <a:t>Shivam</a:t>
            </a:r>
            <a:r>
              <a:rPr lang="en-US" dirty="0" smtClean="0"/>
              <a:t> Bijoria:1001359394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</p:txBody>
      </p:sp>
      <p:pic>
        <p:nvPicPr>
          <p:cNvPr id="1026" name="Picture 2" descr="Image result for ye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7" y="159682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0079" y="445168"/>
            <a:ext cx="6761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Data after processing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469" y="1419726"/>
            <a:ext cx="8586566" cy="334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660079" y="4969042"/>
            <a:ext cx="709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 attributes and 26,140 instances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863" y="360947"/>
            <a:ext cx="618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Naïve Baseline Formula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88768" y="348916"/>
            <a:ext cx="55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Complexity=20K X  .35M X 1.5M</a:t>
            </a:r>
          </a:p>
          <a:p>
            <a:r>
              <a:rPr lang="en-US" dirty="0" smtClean="0"/>
              <a:t>Tried with 1.5M,then .2M,then 10K,then 500.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73767" y="3453063"/>
            <a:ext cx="1015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 to a particular </a:t>
            </a:r>
            <a:r>
              <a:rPr lang="en-US" dirty="0" err="1" smtClean="0"/>
              <a:t>user,those</a:t>
            </a:r>
            <a:r>
              <a:rPr lang="en-US" dirty="0" smtClean="0"/>
              <a:t> businesses whose recommended ratings comes out to be 5 stars.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0421" y="1335505"/>
            <a:ext cx="1770399" cy="59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674" y="336884"/>
            <a:ext cx="709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of recommendation: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32000" y="719666"/>
          <a:ext cx="8127999" cy="50925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/>
                <a:gridCol w="2709333"/>
                <a:gridCol w="2709333"/>
              </a:tblGrid>
              <a:tr h="494721">
                <a:tc>
                  <a:txBody>
                    <a:bodyPr/>
                    <a:lstStyle/>
                    <a:p>
                      <a:r>
                        <a:rPr lang="en-US" dirty="0" smtClean="0"/>
                        <a:t>Total  examples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</a:t>
                      </a:r>
                      <a:r>
                        <a:rPr lang="en-US" baseline="0" dirty="0" smtClean="0"/>
                        <a:t> 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Accuracy=correct pred./total ex.</a:t>
                      </a:r>
                      <a:endParaRPr lang="en-IN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r>
                        <a:rPr lang="en-US" dirty="0" smtClean="0"/>
                        <a:t>281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.4306</a:t>
                      </a:r>
                      <a:endParaRPr lang="en-IN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r>
                        <a:rPr lang="en-US" dirty="0" smtClean="0"/>
                        <a:t>278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.4028</a:t>
                      </a:r>
                      <a:endParaRPr lang="en-IN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r>
                        <a:rPr lang="en-US" dirty="0" smtClean="0"/>
                        <a:t>139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.5035</a:t>
                      </a:r>
                      <a:endParaRPr lang="en-IN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r>
                        <a:rPr lang="en-US" dirty="0" smtClean="0"/>
                        <a:t>217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.4608</a:t>
                      </a:r>
                      <a:endParaRPr lang="en-IN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.50</a:t>
                      </a:r>
                      <a:endParaRPr lang="en-IN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IN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r>
                        <a:rPr lang="en-US" dirty="0" smtClean="0"/>
                        <a:t>304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.4276</a:t>
                      </a:r>
                      <a:endParaRPr lang="en-IN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r>
                        <a:rPr lang="en-US" dirty="0" smtClean="0"/>
                        <a:t>368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.41032</a:t>
                      </a:r>
                      <a:endParaRPr lang="en-IN" dirty="0"/>
                    </a:p>
                  </a:txBody>
                  <a:tcPr/>
                </a:tc>
              </a:tr>
              <a:tr h="4947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1885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809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.4292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4536"/>
            <a:ext cx="9601200" cy="65964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Hybrid Cascading KNN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74" y="1319463"/>
            <a:ext cx="7547811" cy="3809999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Cluster the </a:t>
            </a:r>
            <a:r>
              <a:rPr lang="en-US" dirty="0" smtClean="0"/>
              <a:t>restaurants</a:t>
            </a:r>
            <a:r>
              <a:rPr lang="en-US" dirty="0" smtClean="0"/>
              <a:t> </a:t>
            </a:r>
            <a:r>
              <a:rPr lang="en-US" dirty="0" smtClean="0"/>
              <a:t>based on most common category they </a:t>
            </a:r>
            <a:r>
              <a:rPr lang="en-US" dirty="0" smtClean="0"/>
              <a:t>share</a:t>
            </a:r>
          </a:p>
          <a:p>
            <a:r>
              <a:rPr lang="en-US" dirty="0" smtClean="0"/>
              <a:t>Cluster the users based on restaurant category they reviewed most</a:t>
            </a:r>
            <a:endParaRPr lang="en-US" dirty="0" smtClean="0"/>
          </a:p>
          <a:p>
            <a:r>
              <a:rPr lang="en-US" dirty="0" smtClean="0"/>
              <a:t>Find the cluster to which user belongs</a:t>
            </a:r>
          </a:p>
          <a:p>
            <a:r>
              <a:rPr lang="en-US" dirty="0" smtClean="0"/>
              <a:t>Find the most similar users within that category using KNN </a:t>
            </a:r>
            <a:endParaRPr lang="en-US" dirty="0" smtClean="0"/>
          </a:p>
          <a:p>
            <a:r>
              <a:rPr lang="en-US" dirty="0" smtClean="0"/>
              <a:t>Calculate predicted ratings of all the restaurants within that category by averaging ratings given by all the users in that cluster</a:t>
            </a:r>
            <a:endParaRPr lang="en-US" dirty="0"/>
          </a:p>
          <a:p>
            <a:r>
              <a:rPr lang="en-US" dirty="0" smtClean="0"/>
              <a:t>Sort the predicted ratings in descending order.</a:t>
            </a:r>
          </a:p>
          <a:p>
            <a:r>
              <a:rPr lang="en-US" dirty="0" smtClean="0"/>
              <a:t>Select </a:t>
            </a:r>
            <a:r>
              <a:rPr lang="en-US" dirty="0" smtClean="0"/>
              <a:t>k </a:t>
            </a:r>
            <a:r>
              <a:rPr lang="en-US" dirty="0" smtClean="0"/>
              <a:t>restaurants that have highest ratings and reviewed by the similar users but not by the users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27858" y="13678"/>
            <a:ext cx="3864142" cy="261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27858" y="3482068"/>
            <a:ext cx="3578306" cy="110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7674" y="1010653"/>
            <a:ext cx="24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22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515" y="240631"/>
            <a:ext cx="1109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KNN output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21" y="1029942"/>
            <a:ext cx="4957010" cy="48816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26" y="1575148"/>
            <a:ext cx="5221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Perform 10-fold cross validation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r_cap</a:t>
            </a:r>
            <a:r>
              <a:rPr lang="en-US" dirty="0" smtClean="0"/>
              <a:t> is the predicted rating of the restaurant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 is the actual rating of the restaurant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Evaluation metric used is RMSE( root mean square error)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Break the dataset into training and testing sets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Calulating</a:t>
            </a:r>
            <a:r>
              <a:rPr lang="en-US" dirty="0" smtClean="0"/>
              <a:t> the RMSE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RMSE = 1.45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34" y="4437470"/>
            <a:ext cx="3594837" cy="969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0790"/>
            <a:ext cx="9601200" cy="64761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SVM Classification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23212"/>
            <a:ext cx="9601200" cy="3809999"/>
          </a:xfrm>
        </p:spPr>
        <p:txBody>
          <a:bodyPr/>
          <a:lstStyle/>
          <a:p>
            <a:r>
              <a:rPr lang="en-US" dirty="0" smtClean="0"/>
              <a:t>Constructed a separate dataset from yelp data for implementing this algorithm</a:t>
            </a:r>
          </a:p>
          <a:p>
            <a:r>
              <a:rPr lang="en-US" dirty="0" smtClean="0"/>
              <a:t>Dataset built from business, reviews and users yelp data.</a:t>
            </a:r>
          </a:p>
          <a:p>
            <a:r>
              <a:rPr lang="en-US" dirty="0" smtClean="0"/>
              <a:t>Contains 39 attributes and 97,555 instances</a:t>
            </a:r>
          </a:p>
          <a:p>
            <a:r>
              <a:rPr lang="en-US" dirty="0" smtClean="0"/>
              <a:t>Dataset contains restaurant attributes, users who rated these restaurants and their ratings</a:t>
            </a:r>
          </a:p>
          <a:p>
            <a:r>
              <a:rPr lang="en-US" dirty="0" smtClean="0"/>
              <a:t>Attributes include attire, </a:t>
            </a:r>
            <a:r>
              <a:rPr lang="en-US" dirty="0" err="1" smtClean="0"/>
              <a:t>accepts_creditcards,open</a:t>
            </a:r>
            <a:r>
              <a:rPr lang="en-US" dirty="0" smtClean="0"/>
              <a:t> Sunday, has parking, ambience, has </a:t>
            </a:r>
            <a:r>
              <a:rPr lang="en-US" dirty="0" err="1" smtClean="0"/>
              <a:t>wifi</a:t>
            </a:r>
            <a:r>
              <a:rPr lang="en-US" dirty="0" smtClean="0"/>
              <a:t>, has </a:t>
            </a:r>
            <a:r>
              <a:rPr lang="en-US" dirty="0" err="1" smtClean="0"/>
              <a:t>tv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989" y="108283"/>
            <a:ext cx="9601200" cy="599491"/>
          </a:xfrm>
        </p:spPr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707774"/>
            <a:ext cx="12125325" cy="59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68442"/>
            <a:ext cx="9601200" cy="59949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Recommendation using SVM Classifier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63053"/>
            <a:ext cx="9601200" cy="3809999"/>
          </a:xfrm>
        </p:spPr>
        <p:txBody>
          <a:bodyPr/>
          <a:lstStyle/>
          <a:p>
            <a:r>
              <a:rPr lang="en-US" dirty="0" smtClean="0"/>
              <a:t>We first reduced the dataset by only considering users who have reviewed more than 20 restaurants.</a:t>
            </a:r>
          </a:p>
          <a:p>
            <a:r>
              <a:rPr lang="en-US" dirty="0" smtClean="0"/>
              <a:t>For every user ,we performed </a:t>
            </a:r>
            <a:r>
              <a:rPr lang="en-US" dirty="0"/>
              <a:t>SVM with the label being the user’s rating of a restaurant on a scale of 1 to 5</a:t>
            </a:r>
            <a:r>
              <a:rPr lang="en-US" dirty="0" smtClean="0"/>
              <a:t>.</a:t>
            </a:r>
          </a:p>
          <a:p>
            <a:r>
              <a:rPr lang="en-US" dirty="0"/>
              <a:t>For each user, using features on the restaurants they reviewed, we learnt a hyperplane that </a:t>
            </a:r>
            <a:r>
              <a:rPr lang="en-US" dirty="0" smtClean="0"/>
              <a:t>reflects </a:t>
            </a:r>
            <a:r>
              <a:rPr lang="en-US" dirty="0"/>
              <a:t>their </a:t>
            </a:r>
            <a:r>
              <a:rPr lang="en-US" dirty="0" smtClean="0"/>
              <a:t>preferences</a:t>
            </a:r>
          </a:p>
          <a:p>
            <a:r>
              <a:rPr lang="en-US" dirty="0"/>
              <a:t>Hence, </a:t>
            </a:r>
            <a:r>
              <a:rPr lang="en-US" dirty="0" smtClean="0"/>
              <a:t>how the </a:t>
            </a:r>
            <a:r>
              <a:rPr lang="en-US" dirty="0"/>
              <a:t>user </a:t>
            </a:r>
            <a:r>
              <a:rPr lang="en-US" dirty="0" smtClean="0"/>
              <a:t>rates the </a:t>
            </a:r>
            <a:r>
              <a:rPr lang="en-US" dirty="0"/>
              <a:t>restaurant corresponds to the distance of the restaurant to their hyperplane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3" y="144378"/>
            <a:ext cx="9601200" cy="57542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SVM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98359"/>
            <a:ext cx="9601200" cy="3809999"/>
          </a:xfrm>
        </p:spPr>
        <p:txBody>
          <a:bodyPr/>
          <a:lstStyle/>
          <a:p>
            <a:r>
              <a:rPr lang="en-US" dirty="0" smtClean="0"/>
              <a:t>Performed 10-fold cross validation got the following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25" y="1374607"/>
            <a:ext cx="4353175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22" y="1937084"/>
            <a:ext cx="4319336" cy="15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12821"/>
            <a:ext cx="9601200" cy="59949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Results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588885"/>
              </p:ext>
            </p:extLst>
          </p:nvPr>
        </p:nvGraphicFramePr>
        <p:xfrm>
          <a:off x="1295400" y="2026171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3552" y="3102964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RMSE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3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3" y="0"/>
            <a:ext cx="9601200" cy="60637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Project Description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14928"/>
            <a:ext cx="7307179" cy="38099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Yelp provides </a:t>
            </a:r>
            <a:r>
              <a:rPr lang="en-US" dirty="0" smtClean="0"/>
              <a:t>vast database of reviews, ratings information about businesses</a:t>
            </a:r>
          </a:p>
          <a:p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 smtClean="0"/>
              <a:t>a predictive model of customers’ restaurant ratings</a:t>
            </a:r>
          </a:p>
          <a:p>
            <a:r>
              <a:rPr lang="en-US" dirty="0"/>
              <a:t>E</a:t>
            </a:r>
            <a:r>
              <a:rPr lang="en-US" dirty="0" smtClean="0"/>
              <a:t>xtract collaborative and content based features to identify </a:t>
            </a:r>
            <a:r>
              <a:rPr lang="en-US" dirty="0" smtClean="0"/>
              <a:t>customer </a:t>
            </a:r>
            <a:r>
              <a:rPr lang="en-US" dirty="0" smtClean="0"/>
              <a:t>and restaurant proﬁles.</a:t>
            </a:r>
          </a:p>
          <a:p>
            <a:r>
              <a:rPr lang="en-US" dirty="0"/>
              <a:t> </a:t>
            </a:r>
            <a:r>
              <a:rPr lang="en-US" dirty="0" smtClean="0"/>
              <a:t>Provide recommendations to users that best matches their profile.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lh5.ggpht.com/Yurz1ViOmfb865dSlXD-jgscMxX6y4aYhlpu8U4S-uZ9iofzuYUd97B9NO0Za-P51P3E=h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590" y="874287"/>
            <a:ext cx="2731168" cy="473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833"/>
            <a:ext cx="9601200" cy="5519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Results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1752"/>
            <a:ext cx="9601200" cy="3809999"/>
          </a:xfrm>
        </p:spPr>
        <p:txBody>
          <a:bodyPr/>
          <a:lstStyle/>
          <a:p>
            <a:r>
              <a:rPr lang="en-US" dirty="0" smtClean="0"/>
              <a:t>If we compare the result, the SVM classifier gives the least root mean square error.</a:t>
            </a:r>
          </a:p>
          <a:p>
            <a:r>
              <a:rPr lang="en-US" dirty="0"/>
              <a:t>But in SVM We did not take into </a:t>
            </a:r>
            <a:r>
              <a:rPr lang="en-US" dirty="0" smtClean="0"/>
              <a:t>account the case where users reviewed the same restaurant multiple times.</a:t>
            </a:r>
          </a:p>
          <a:p>
            <a:r>
              <a:rPr lang="en-US" dirty="0" smtClean="0"/>
              <a:t>In hybrid cascaded KNN clustering we are limited to predictions within the category where user has previously reviewed the most.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84813"/>
            <a:ext cx="9601200" cy="64189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   Future work and Recommendations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71732"/>
            <a:ext cx="9601200" cy="38099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can do content-based filtering for the recommendation but yelp has not given us data that describe restaurants</a:t>
            </a:r>
          </a:p>
          <a:p>
            <a:r>
              <a:rPr lang="en-US" dirty="0" smtClean="0"/>
              <a:t>.We can implement divergent recommendation systems</a:t>
            </a:r>
          </a:p>
          <a:p>
            <a:r>
              <a:rPr lang="en-US" dirty="0" smtClean="0"/>
              <a:t> </a:t>
            </a:r>
            <a:r>
              <a:rPr lang="en-US" dirty="0"/>
              <a:t>For this goal, </a:t>
            </a:r>
            <a:r>
              <a:rPr lang="en-US" dirty="0" smtClean="0"/>
              <a:t>we can use  </a:t>
            </a:r>
            <a:r>
              <a:rPr lang="en-US" dirty="0"/>
              <a:t>machine learning methodologies and </a:t>
            </a:r>
            <a:r>
              <a:rPr lang="en-US" dirty="0" smtClean="0"/>
              <a:t>use </a:t>
            </a:r>
            <a:r>
              <a:rPr lang="en-US" dirty="0"/>
              <a:t>various </a:t>
            </a:r>
            <a:r>
              <a:rPr lang="en-US" dirty="0" smtClean="0"/>
              <a:t>regression based </a:t>
            </a:r>
            <a:r>
              <a:rPr lang="en-US" dirty="0"/>
              <a:t>models and collaborative filtering to predict ratings and user-restaurant similarity.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combining these two predictions, we </a:t>
            </a:r>
            <a:r>
              <a:rPr lang="en-US" dirty="0" smtClean="0"/>
              <a:t>made </a:t>
            </a:r>
            <a:r>
              <a:rPr lang="en-US" dirty="0"/>
              <a:t>"divergent recommendations" based on user and restaurant profiles. </a:t>
            </a:r>
            <a:endParaRPr lang="en-US" dirty="0" smtClean="0"/>
          </a:p>
          <a:p>
            <a:r>
              <a:rPr lang="en-US" dirty="0" smtClean="0"/>
              <a:t>So far we implemented methodologies that helped </a:t>
            </a:r>
            <a:r>
              <a:rPr lang="en-US" dirty="0"/>
              <a:t>users find new restaurants for foods that users already enjoy. </a:t>
            </a:r>
            <a:r>
              <a:rPr lang="en-US" dirty="0" smtClean="0"/>
              <a:t>However</a:t>
            </a:r>
            <a:r>
              <a:rPr lang="en-US" dirty="0"/>
              <a:t>, there are few options for users that want to try </a:t>
            </a:r>
            <a:r>
              <a:rPr lang="en-US" dirty="0" smtClean="0"/>
              <a:t>something </a:t>
            </a:r>
            <a:r>
              <a:rPr lang="en-US" dirty="0"/>
              <a:t>unlike what they have tasted </a:t>
            </a:r>
            <a:r>
              <a:rPr lang="en-US" dirty="0" smtClean="0"/>
              <a:t>before.</a:t>
            </a:r>
          </a:p>
          <a:p>
            <a:r>
              <a:rPr lang="en-US" dirty="0"/>
              <a:t>we </a:t>
            </a:r>
            <a:r>
              <a:rPr lang="en-US" dirty="0" smtClean="0"/>
              <a:t>can build </a:t>
            </a:r>
            <a:r>
              <a:rPr lang="en-US" dirty="0"/>
              <a:t>a recommendation system </a:t>
            </a:r>
            <a:r>
              <a:rPr lang="en-US" dirty="0" smtClean="0"/>
              <a:t>that can </a:t>
            </a:r>
            <a:r>
              <a:rPr lang="en-US" dirty="0"/>
              <a:t>give restaurant suggestions that are highly different than the past places a user has tried.</a:t>
            </a:r>
          </a:p>
        </p:txBody>
      </p:sp>
    </p:spTree>
    <p:extLst>
      <p:ext uri="{BB962C8B-B14F-4D97-AF65-F5344CB8AC3E}">
        <p14:creationId xmlns:p14="http://schemas.microsoft.com/office/powerpoint/2010/main" val="1659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359" y="119921"/>
            <a:ext cx="9601200" cy="5219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JSON to csv python 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20" y="641897"/>
            <a:ext cx="12072079" cy="62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322" y="134912"/>
            <a:ext cx="9601200" cy="5069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Hybrid Cascade KNN clustering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44" y="641898"/>
            <a:ext cx="11092721" cy="621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8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356" y="168442"/>
            <a:ext cx="11773969" cy="661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677" y="214813"/>
            <a:ext cx="11270032" cy="63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94" y="0"/>
            <a:ext cx="11785782" cy="662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116" y="288758"/>
            <a:ext cx="9601200" cy="5273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Steps and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8" y="1451811"/>
            <a:ext cx="9601200" cy="3809999"/>
          </a:xfrm>
        </p:spPr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Implementation of baseline</a:t>
            </a:r>
          </a:p>
          <a:p>
            <a:r>
              <a:rPr lang="en-US" dirty="0" smtClean="0"/>
              <a:t>Implementation of Cascaded KNN clustering</a:t>
            </a:r>
          </a:p>
          <a:p>
            <a:r>
              <a:rPr lang="en-US" dirty="0" smtClean="0"/>
              <a:t>Implementation of weighted-bipartite graph projection, clustered weighted bipartite graph projection</a:t>
            </a:r>
          </a:p>
          <a:p>
            <a:r>
              <a:rPr lang="en-US" dirty="0" smtClean="0"/>
              <a:t>Implementation of SVM classifiers on users</a:t>
            </a:r>
          </a:p>
          <a:p>
            <a:r>
              <a:rPr lang="en-US" dirty="0" smtClean="0"/>
              <a:t>Results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8" y="346828"/>
            <a:ext cx="9633284" cy="53933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780" y="1030540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access data as part of yelp dataset challenge for educational </a:t>
            </a:r>
            <a:r>
              <a:rPr lang="en-US" dirty="0" smtClean="0"/>
              <a:t>purposes. Dataset </a:t>
            </a:r>
            <a:r>
              <a:rPr lang="en-US" dirty="0"/>
              <a:t>is available at  </a:t>
            </a:r>
            <a:r>
              <a:rPr lang="en-US" dirty="0" smtClean="0"/>
              <a:t>http</a:t>
            </a:r>
            <a:r>
              <a:rPr lang="en-US" dirty="0"/>
              <a:t>://www.yelp.com/dataset challenge</a:t>
            </a:r>
            <a:r>
              <a:rPr lang="en-US" dirty="0" smtClean="0"/>
              <a:t>/.</a:t>
            </a:r>
            <a:endParaRPr lang="en-US" dirty="0" smtClean="0"/>
          </a:p>
          <a:p>
            <a:r>
              <a:rPr lang="en-US" dirty="0" smtClean="0"/>
              <a:t> 2GB data comprising of 5 datasets.</a:t>
            </a:r>
          </a:p>
          <a:p>
            <a:r>
              <a:rPr lang="en-US" dirty="0" smtClean="0"/>
              <a:t>Business, reviews, users, check-ins, </a:t>
            </a:r>
            <a:r>
              <a:rPr lang="en-US" dirty="0" smtClean="0"/>
              <a:t>tips</a:t>
            </a:r>
          </a:p>
          <a:p>
            <a:r>
              <a:rPr lang="en-US" dirty="0" smtClean="0"/>
              <a:t>By </a:t>
            </a:r>
            <a:r>
              <a:rPr lang="en-US" dirty="0"/>
              <a:t>using and combining various data ﬁelds, we identify both similar businesses and users to aggregate the likely sparse ratings per average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 smtClean="0"/>
              <a:t>There are problems with the Dataset.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4126" y="328500"/>
            <a:ext cx="622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Data</a:t>
            </a:r>
            <a:endParaRPr lang="en-IN" sz="32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026" name="Picture 2" descr="C:\Users\hp\Desktop\SnapSho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312" y="1288131"/>
            <a:ext cx="5610225" cy="4876800"/>
          </a:xfrm>
          <a:prstGeom prst="rect">
            <a:avLst/>
          </a:prstGeom>
          <a:noFill/>
        </p:spPr>
      </p:pic>
      <p:pic>
        <p:nvPicPr>
          <p:cNvPr id="1027" name="Picture 3" descr="C:\Users\hp\Desktop\SnapShot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4122" y="882498"/>
            <a:ext cx="4895850" cy="54959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334126" y="1275347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20K restaurants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399421" y="29116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.4 million users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748337" y="697832"/>
            <a:ext cx="28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1.6 million reviews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2663"/>
            <a:ext cx="9601200" cy="6716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Problems with Dataset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39780"/>
            <a:ext cx="9601200" cy="3809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Dataset is too sparse. More than 90% of data is empty</a:t>
            </a:r>
          </a:p>
          <a:p>
            <a:r>
              <a:rPr lang="en-US" dirty="0" smtClean="0"/>
              <a:t>There is a problem of cold start as there are large number of unknown users and businesses.</a:t>
            </a:r>
          </a:p>
          <a:p>
            <a:r>
              <a:rPr lang="en-US" dirty="0"/>
              <a:t>Cold start is a situation when a recommender system doesn’t have any historical information about user or item and is unable to make personalized recommendations. </a:t>
            </a:r>
            <a:endParaRPr lang="en-US" dirty="0" smtClean="0"/>
          </a:p>
          <a:p>
            <a:r>
              <a:rPr lang="en-US" dirty="0"/>
              <a:t>Large number of ‘Grey Sheep’ unpredictable </a:t>
            </a:r>
            <a:r>
              <a:rPr lang="en-US" dirty="0" smtClean="0"/>
              <a:t>ratings.</a:t>
            </a:r>
          </a:p>
          <a:p>
            <a:r>
              <a:rPr lang="en-US" dirty="0" smtClean="0"/>
              <a:t>When user </a:t>
            </a:r>
            <a:r>
              <a:rPr lang="en-US" dirty="0"/>
              <a:t>C's profile in terms of the items is not similar to either of the users A and B.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user in the recommender system for whom any useful recommendation cannot be made is termed as </a:t>
            </a:r>
            <a:r>
              <a:rPr lang="en-US" dirty="0" smtClean="0"/>
              <a:t>grey </a:t>
            </a:r>
            <a:r>
              <a:rPr lang="en-US" dirty="0"/>
              <a:t>sheep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0474"/>
            <a:ext cx="9601200" cy="58745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 preprocessing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82580"/>
            <a:ext cx="9601200" cy="38099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There is need of preprocessing because of the mentioned problems</a:t>
            </a:r>
            <a:endParaRPr lang="en-US" dirty="0" smtClean="0"/>
          </a:p>
          <a:p>
            <a:r>
              <a:rPr lang="en-US" dirty="0" smtClean="0"/>
              <a:t>Deal with missing values using imputation technique</a:t>
            </a:r>
          </a:p>
          <a:p>
            <a:r>
              <a:rPr lang="en-US" dirty="0" smtClean="0"/>
              <a:t> We </a:t>
            </a:r>
            <a:r>
              <a:rPr lang="en-US" dirty="0" smtClean="0"/>
              <a:t>u</a:t>
            </a:r>
            <a:r>
              <a:rPr lang="en-US" dirty="0" smtClean="0"/>
              <a:t>sed only  </a:t>
            </a:r>
            <a:r>
              <a:rPr lang="en-US" dirty="0" smtClean="0"/>
              <a:t>business, review and user datasets</a:t>
            </a:r>
          </a:p>
          <a:p>
            <a:r>
              <a:rPr lang="en-US" dirty="0" smtClean="0"/>
              <a:t>Converted </a:t>
            </a:r>
            <a:r>
              <a:rPr lang="en-US" dirty="0" smtClean="0"/>
              <a:t>JSON to CSV format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Python script to perform conversion</a:t>
            </a:r>
            <a:endParaRPr lang="en-US" dirty="0" smtClean="0"/>
          </a:p>
          <a:p>
            <a:r>
              <a:rPr lang="en-US" dirty="0" smtClean="0"/>
              <a:t>Feature Selection and combining important data </a:t>
            </a:r>
            <a:r>
              <a:rPr lang="en-US" dirty="0" smtClean="0"/>
              <a:t>attributes.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625" y="192506"/>
            <a:ext cx="9601200" cy="63558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 preprocessing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095" y="1407695"/>
            <a:ext cx="7423483" cy="43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242" y="180474"/>
            <a:ext cx="9601200" cy="69574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 preprocessing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774" y="1299410"/>
            <a:ext cx="5904849" cy="1888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653" y="3416968"/>
            <a:ext cx="4475245" cy="27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883</Words>
  <Application>Microsoft Office PowerPoint</Application>
  <PresentationFormat>Widescreen</PresentationFormat>
  <Paragraphs>152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Wingdings</vt:lpstr>
      <vt:lpstr>Diamond Grid 16x9</vt:lpstr>
      <vt:lpstr>   Yelp Food Recommendation System </vt:lpstr>
      <vt:lpstr>Project Description</vt:lpstr>
      <vt:lpstr>Steps and Implementation</vt:lpstr>
      <vt:lpstr>Data</vt:lpstr>
      <vt:lpstr>PowerPoint Presentation</vt:lpstr>
      <vt:lpstr>Problems with Dataset</vt:lpstr>
      <vt:lpstr>Data preprocessing</vt:lpstr>
      <vt:lpstr>Data preprocessing</vt:lpstr>
      <vt:lpstr>Data preprocessing</vt:lpstr>
      <vt:lpstr>PowerPoint Presentation</vt:lpstr>
      <vt:lpstr>PowerPoint Presentation</vt:lpstr>
      <vt:lpstr>PowerPoint Presentation</vt:lpstr>
      <vt:lpstr>Hybrid Cascading KNN</vt:lpstr>
      <vt:lpstr>PowerPoint Presentation</vt:lpstr>
      <vt:lpstr>SVM Classification</vt:lpstr>
      <vt:lpstr>Dataset</vt:lpstr>
      <vt:lpstr>Recommendation using SVM Classifier</vt:lpstr>
      <vt:lpstr>SVM output</vt:lpstr>
      <vt:lpstr>Results</vt:lpstr>
      <vt:lpstr>Results</vt:lpstr>
      <vt:lpstr>    Future work and Recommendations</vt:lpstr>
      <vt:lpstr>JSON to csv python script</vt:lpstr>
      <vt:lpstr>Hybrid Cascade KNN clustering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2016-10-31T12:58:44Z</dcterms:created>
  <dcterms:modified xsi:type="dcterms:W3CDTF">2016-12-02T14:02:53Z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