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3" r:id="rId3"/>
    <p:sldId id="271" r:id="rId4"/>
    <p:sldId id="272" r:id="rId5"/>
    <p:sldId id="270" r:id="rId6"/>
    <p:sldId id="257" r:id="rId7"/>
    <p:sldId id="263" r:id="rId8"/>
    <p:sldId id="264" r:id="rId9"/>
    <p:sldId id="265" r:id="rId10"/>
    <p:sldId id="266" r:id="rId11"/>
    <p:sldId id="267" r:id="rId12"/>
    <p:sldId id="268" r:id="rId13"/>
    <p:sldId id="269" r:id="rId14"/>
    <p:sldId id="274" r:id="rId15"/>
    <p:sldId id="27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0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FC014-E2FB-449E-B713-E4688D0B9CEB}" type="datetimeFigureOut">
              <a:rPr lang="en-IN" smtClean="0"/>
              <a:t>08-05-2020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DA8E2B-A0BA-49CF-B919-8F4DCA539128}" type="slidenum">
              <a:rPr lang="en-IN" smtClean="0"/>
              <a:t>‹#›</a:t>
            </a:fld>
            <a:endParaRPr lang="en-IN"/>
          </a:p>
        </p:txBody>
      </p:sp>
    </p:spTree>
    <p:extLst>
      <p:ext uri="{BB962C8B-B14F-4D97-AF65-F5344CB8AC3E}">
        <p14:creationId xmlns:p14="http://schemas.microsoft.com/office/powerpoint/2010/main" val="3770463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F10FAB5-0E2F-40D9-B730-B0A44AB1950E}" type="datetimeFigureOut">
              <a:rPr lang="en-IN" smtClean="0"/>
              <a:t>08-05-2020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DA3DB-B935-442F-9988-E5EAA971BC68}" type="slidenum">
              <a:rPr lang="en-IN" smtClean="0"/>
              <a:t>‹#›</a:t>
            </a:fld>
            <a:endParaRPr lang="en-IN"/>
          </a:p>
        </p:txBody>
      </p:sp>
    </p:spTree>
    <p:extLst>
      <p:ext uri="{BB962C8B-B14F-4D97-AF65-F5344CB8AC3E}">
        <p14:creationId xmlns:p14="http://schemas.microsoft.com/office/powerpoint/2010/main" val="174988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F10FAB5-0E2F-40D9-B730-B0A44AB1950E}" type="datetimeFigureOut">
              <a:rPr lang="en-IN" smtClean="0"/>
              <a:t>08-05-2020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DA3DB-B935-442F-9988-E5EAA971BC68}" type="slidenum">
              <a:rPr lang="en-IN" smtClean="0"/>
              <a:t>‹#›</a:t>
            </a:fld>
            <a:endParaRPr lang="en-IN"/>
          </a:p>
        </p:txBody>
      </p:sp>
    </p:spTree>
    <p:extLst>
      <p:ext uri="{BB962C8B-B14F-4D97-AF65-F5344CB8AC3E}">
        <p14:creationId xmlns:p14="http://schemas.microsoft.com/office/powerpoint/2010/main" val="397775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F10FAB5-0E2F-40D9-B730-B0A44AB1950E}" type="datetimeFigureOut">
              <a:rPr lang="en-IN" smtClean="0"/>
              <a:t>08-05-2020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DA3DB-B935-442F-9988-E5EAA971BC68}" type="slidenum">
              <a:rPr lang="en-IN" smtClean="0"/>
              <a:t>‹#›</a:t>
            </a:fld>
            <a:endParaRPr lang="en-IN"/>
          </a:p>
        </p:txBody>
      </p:sp>
    </p:spTree>
    <p:extLst>
      <p:ext uri="{BB962C8B-B14F-4D97-AF65-F5344CB8AC3E}">
        <p14:creationId xmlns:p14="http://schemas.microsoft.com/office/powerpoint/2010/main" val="349021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F10FAB5-0E2F-40D9-B730-B0A44AB1950E}" type="datetimeFigureOut">
              <a:rPr lang="en-IN" smtClean="0"/>
              <a:t>08-05-2020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DA3DB-B935-442F-9988-E5EAA971BC68}" type="slidenum">
              <a:rPr lang="en-IN" smtClean="0"/>
              <a:t>‹#›</a:t>
            </a:fld>
            <a:endParaRPr lang="en-IN"/>
          </a:p>
        </p:txBody>
      </p:sp>
    </p:spTree>
    <p:extLst>
      <p:ext uri="{BB962C8B-B14F-4D97-AF65-F5344CB8AC3E}">
        <p14:creationId xmlns:p14="http://schemas.microsoft.com/office/powerpoint/2010/main" val="145717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10FAB5-0E2F-40D9-B730-B0A44AB1950E}" type="datetimeFigureOut">
              <a:rPr lang="en-IN" smtClean="0"/>
              <a:t>08-05-2020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DA3DB-B935-442F-9988-E5EAA971BC68}" type="slidenum">
              <a:rPr lang="en-IN" smtClean="0"/>
              <a:t>‹#›</a:t>
            </a:fld>
            <a:endParaRPr lang="en-IN"/>
          </a:p>
        </p:txBody>
      </p:sp>
    </p:spTree>
    <p:extLst>
      <p:ext uri="{BB962C8B-B14F-4D97-AF65-F5344CB8AC3E}">
        <p14:creationId xmlns:p14="http://schemas.microsoft.com/office/powerpoint/2010/main" val="51629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F10FAB5-0E2F-40D9-B730-B0A44AB1950E}" type="datetimeFigureOut">
              <a:rPr lang="en-IN" smtClean="0"/>
              <a:t>08-05-2020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7DA3DB-B935-442F-9988-E5EAA971BC68}" type="slidenum">
              <a:rPr lang="en-IN" smtClean="0"/>
              <a:t>‹#›</a:t>
            </a:fld>
            <a:endParaRPr lang="en-IN"/>
          </a:p>
        </p:txBody>
      </p:sp>
    </p:spTree>
    <p:extLst>
      <p:ext uri="{BB962C8B-B14F-4D97-AF65-F5344CB8AC3E}">
        <p14:creationId xmlns:p14="http://schemas.microsoft.com/office/powerpoint/2010/main" val="2591912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F10FAB5-0E2F-40D9-B730-B0A44AB1950E}" type="datetimeFigureOut">
              <a:rPr lang="en-IN" smtClean="0"/>
              <a:t>08-05-2020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7DA3DB-B935-442F-9988-E5EAA971BC68}" type="slidenum">
              <a:rPr lang="en-IN" smtClean="0"/>
              <a:t>‹#›</a:t>
            </a:fld>
            <a:endParaRPr lang="en-IN"/>
          </a:p>
        </p:txBody>
      </p:sp>
    </p:spTree>
    <p:extLst>
      <p:ext uri="{BB962C8B-B14F-4D97-AF65-F5344CB8AC3E}">
        <p14:creationId xmlns:p14="http://schemas.microsoft.com/office/powerpoint/2010/main" val="336424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F10FAB5-0E2F-40D9-B730-B0A44AB1950E}" type="datetimeFigureOut">
              <a:rPr lang="en-IN" smtClean="0"/>
              <a:t>08-05-2020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7DA3DB-B935-442F-9988-E5EAA971BC68}" type="slidenum">
              <a:rPr lang="en-IN" smtClean="0"/>
              <a:t>‹#›</a:t>
            </a:fld>
            <a:endParaRPr lang="en-IN"/>
          </a:p>
        </p:txBody>
      </p:sp>
    </p:spTree>
    <p:extLst>
      <p:ext uri="{BB962C8B-B14F-4D97-AF65-F5344CB8AC3E}">
        <p14:creationId xmlns:p14="http://schemas.microsoft.com/office/powerpoint/2010/main" val="2566335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10FAB5-0E2F-40D9-B730-B0A44AB1950E}" type="datetimeFigureOut">
              <a:rPr lang="en-IN" smtClean="0"/>
              <a:t>08-05-2020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7DA3DB-B935-442F-9988-E5EAA971BC68}" type="slidenum">
              <a:rPr lang="en-IN" smtClean="0"/>
              <a:t>‹#›</a:t>
            </a:fld>
            <a:endParaRPr lang="en-IN"/>
          </a:p>
        </p:txBody>
      </p:sp>
    </p:spTree>
    <p:extLst>
      <p:ext uri="{BB962C8B-B14F-4D97-AF65-F5344CB8AC3E}">
        <p14:creationId xmlns:p14="http://schemas.microsoft.com/office/powerpoint/2010/main" val="365628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10FAB5-0E2F-40D9-B730-B0A44AB1950E}" type="datetimeFigureOut">
              <a:rPr lang="en-IN" smtClean="0"/>
              <a:t>08-05-2020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7DA3DB-B935-442F-9988-E5EAA971BC68}" type="slidenum">
              <a:rPr lang="en-IN" smtClean="0"/>
              <a:t>‹#›</a:t>
            </a:fld>
            <a:endParaRPr lang="en-IN"/>
          </a:p>
        </p:txBody>
      </p:sp>
    </p:spTree>
    <p:extLst>
      <p:ext uri="{BB962C8B-B14F-4D97-AF65-F5344CB8AC3E}">
        <p14:creationId xmlns:p14="http://schemas.microsoft.com/office/powerpoint/2010/main" val="870059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10FAB5-0E2F-40D9-B730-B0A44AB1950E}" type="datetimeFigureOut">
              <a:rPr lang="en-IN" smtClean="0"/>
              <a:t>08-05-2020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7DA3DB-B935-442F-9988-E5EAA971BC68}" type="slidenum">
              <a:rPr lang="en-IN" smtClean="0"/>
              <a:t>‹#›</a:t>
            </a:fld>
            <a:endParaRPr lang="en-IN"/>
          </a:p>
        </p:txBody>
      </p:sp>
    </p:spTree>
    <p:extLst>
      <p:ext uri="{BB962C8B-B14F-4D97-AF65-F5344CB8AC3E}">
        <p14:creationId xmlns:p14="http://schemas.microsoft.com/office/powerpoint/2010/main" val="17633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0FAB5-0E2F-40D9-B730-B0A44AB1950E}" type="datetimeFigureOut">
              <a:rPr lang="en-IN" smtClean="0"/>
              <a:t>08-05-2020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7DA3DB-B935-442F-9988-E5EAA971BC68}" type="slidenum">
              <a:rPr lang="en-IN" smtClean="0"/>
              <a:t>‹#›</a:t>
            </a:fld>
            <a:endParaRPr lang="en-IN"/>
          </a:p>
        </p:txBody>
      </p:sp>
    </p:spTree>
    <p:extLst>
      <p:ext uri="{BB962C8B-B14F-4D97-AF65-F5344CB8AC3E}">
        <p14:creationId xmlns:p14="http://schemas.microsoft.com/office/powerpoint/2010/main" val="3555936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1"/>
                </a:solidFill>
                <a:latin typeface="Adobe Gothic Std B" pitchFamily="34" charset="-128"/>
                <a:ea typeface="Adobe Gothic Std B" pitchFamily="34" charset="-128"/>
              </a:rPr>
              <a:t>p</a:t>
            </a:r>
            <a:r>
              <a:rPr lang="en-US" dirty="0" smtClean="0">
                <a:solidFill>
                  <a:schemeClr val="accent1"/>
                </a:solidFill>
                <a:latin typeface="Adobe Gothic Std B" pitchFamily="34" charset="-128"/>
                <a:ea typeface="Adobe Gothic Std B" pitchFamily="34" charset="-128"/>
              </a:rPr>
              <a:t>andas</a:t>
            </a:r>
            <a:r>
              <a:rPr lang="en-US" dirty="0" smtClean="0">
                <a:latin typeface="Adobe Gothic Std B" pitchFamily="34" charset="-128"/>
                <a:ea typeface="Adobe Gothic Std B" pitchFamily="34" charset="-128"/>
              </a:rPr>
              <a:t/>
            </a:r>
            <a:br>
              <a:rPr lang="en-US" dirty="0" smtClean="0">
                <a:latin typeface="Adobe Gothic Std B" pitchFamily="34" charset="-128"/>
                <a:ea typeface="Adobe Gothic Std B" pitchFamily="34" charset="-128"/>
              </a:rPr>
            </a:br>
            <a:r>
              <a:rPr lang="en-US" dirty="0" smtClean="0">
                <a:latin typeface="Adobe Gothic Std B" pitchFamily="34" charset="-128"/>
                <a:ea typeface="Adobe Gothic Std B" pitchFamily="34" charset="-128"/>
              </a:rPr>
              <a:t>Pivot</a:t>
            </a:r>
            <a:r>
              <a:rPr lang="en-US" dirty="0">
                <a:latin typeface="Adobe Gothic Std B" pitchFamily="34" charset="-128"/>
                <a:ea typeface="Adobe Gothic Std B" pitchFamily="34" charset="-128"/>
              </a:rPr>
              <a:t> </a:t>
            </a:r>
            <a:r>
              <a:rPr lang="en-US" dirty="0" smtClean="0">
                <a:latin typeface="Adobe Gothic Std B" pitchFamily="34" charset="-128"/>
                <a:ea typeface="Adobe Gothic Std B" pitchFamily="34" charset="-128"/>
              </a:rPr>
              <a:t>and Pivot Table</a:t>
            </a:r>
            <a:endParaRPr lang="en-IN" dirty="0">
              <a:latin typeface="Adobe Gothic Std B" pitchFamily="34" charset="-128"/>
              <a:ea typeface="Adobe Gothic Std B" pitchFamily="34" charset="-128"/>
            </a:endParaRPr>
          </a:p>
        </p:txBody>
      </p:sp>
      <p:sp>
        <p:nvSpPr>
          <p:cNvPr id="3" name="Subtitle 2"/>
          <p:cNvSpPr>
            <a:spLocks noGrp="1"/>
          </p:cNvSpPr>
          <p:nvPr>
            <p:ph type="subTitle" idx="1"/>
          </p:nvPr>
        </p:nvSpPr>
        <p:spPr/>
        <p:txBody>
          <a:bodyPr>
            <a:normAutofit/>
          </a:bodyPr>
          <a:lstStyle/>
          <a:p>
            <a:r>
              <a:rPr lang="en-IN" sz="2800" dirty="0" smtClean="0">
                <a:solidFill>
                  <a:srgbClr val="FF0000"/>
                </a:solidFill>
              </a:rPr>
              <a:t>Comprehensive Pandas Tutorial</a:t>
            </a:r>
            <a:endParaRPr lang="en-IN" sz="2800" dirty="0">
              <a:solidFill>
                <a:srgbClr val="FF0000"/>
              </a:solidFill>
            </a:endParaRPr>
          </a:p>
        </p:txBody>
      </p:sp>
    </p:spTree>
    <p:extLst>
      <p:ext uri="{BB962C8B-B14F-4D97-AF65-F5344CB8AC3E}">
        <p14:creationId xmlns:p14="http://schemas.microsoft.com/office/powerpoint/2010/main" val="1963745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287192623"/>
              </p:ext>
            </p:extLst>
          </p:nvPr>
        </p:nvGraphicFramePr>
        <p:xfrm>
          <a:off x="4139952" y="3499205"/>
          <a:ext cx="2743200" cy="1495425"/>
        </p:xfrm>
        <a:graphic>
          <a:graphicData uri="http://schemas.openxmlformats.org/drawingml/2006/table">
            <a:tbl>
              <a:tblPr>
                <a:tableStyleId>{5C22544A-7EE6-4342-B048-85BDC9FD1C3A}</a:tableStyleId>
              </a:tblPr>
              <a:tblGrid>
                <a:gridCol w="607491"/>
                <a:gridCol w="711903"/>
                <a:gridCol w="711903"/>
                <a:gridCol w="711903"/>
              </a:tblGrid>
              <a:tr h="352425">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Germany</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India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US</a:t>
                      </a:r>
                      <a:endParaRPr lang="en-IN" sz="1100" b="1"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Audi</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84</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BMW</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smtClean="0">
                          <a:effectLst/>
                        </a:rPr>
                        <a:t>92</a:t>
                      </a:r>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Tata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100</a:t>
                      </a: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Tesla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smtClean="0">
                          <a:effectLst/>
                        </a:rPr>
                        <a:t>75</a:t>
                      </a:r>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bl>
          </a:graphicData>
        </a:graphic>
      </p:graphicFrame>
      <p:sp>
        <p:nvSpPr>
          <p:cNvPr id="11" name="TextBox 10"/>
          <p:cNvSpPr txBox="1"/>
          <p:nvPr/>
        </p:nvSpPr>
        <p:spPr>
          <a:xfrm>
            <a:off x="151579" y="3884855"/>
            <a:ext cx="3722814" cy="646331"/>
          </a:xfrm>
          <a:prstGeom prst="rect">
            <a:avLst/>
          </a:prstGeom>
          <a:noFill/>
        </p:spPr>
        <p:txBody>
          <a:bodyPr wrap="square" rtlCol="0">
            <a:spAutoFit/>
          </a:bodyPr>
          <a:lstStyle/>
          <a:p>
            <a:r>
              <a:rPr lang="en-US" dirty="0" smtClean="0"/>
              <a:t>Step 5: At the intersection of </a:t>
            </a:r>
            <a:r>
              <a:rPr lang="en-US" b="1" dirty="0" smtClean="0"/>
              <a:t>BMW </a:t>
            </a:r>
            <a:r>
              <a:rPr lang="en-US" dirty="0" smtClean="0"/>
              <a:t>and </a:t>
            </a:r>
            <a:r>
              <a:rPr lang="en-US" b="1" dirty="0" smtClean="0"/>
              <a:t>Germany</a:t>
            </a:r>
            <a:r>
              <a:rPr lang="en-US" dirty="0" smtClean="0"/>
              <a:t>, place sales = 92</a:t>
            </a:r>
            <a:endParaRPr lang="en-IN" b="1" i="1" dirty="0"/>
          </a:p>
        </p:txBody>
      </p:sp>
      <p:sp>
        <p:nvSpPr>
          <p:cNvPr id="5" name="Left Arrow 4"/>
          <p:cNvSpPr/>
          <p:nvPr/>
        </p:nvSpPr>
        <p:spPr>
          <a:xfrm>
            <a:off x="5508104" y="2780928"/>
            <a:ext cx="576064" cy="1440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915" y="1556792"/>
            <a:ext cx="26574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619672" y="776898"/>
            <a:ext cx="5976664" cy="707886"/>
          </a:xfrm>
          <a:prstGeom prst="rect">
            <a:avLst/>
          </a:prstGeom>
          <a:noFill/>
        </p:spPr>
        <p:txBody>
          <a:bodyPr wrap="square" rtlCol="0">
            <a:spAutoFit/>
          </a:bodyPr>
          <a:lstStyle/>
          <a:p>
            <a:pPr algn="ctr"/>
            <a:r>
              <a:rPr lang="en-US" sz="4000" dirty="0" smtClean="0">
                <a:solidFill>
                  <a:srgbClr val="FF0000"/>
                </a:solidFill>
              </a:rPr>
              <a:t>PIVOT</a:t>
            </a:r>
            <a:endParaRPr lang="en-IN" sz="4000" dirty="0">
              <a:solidFill>
                <a:srgbClr val="FF0000"/>
              </a:solidFill>
            </a:endParaRPr>
          </a:p>
        </p:txBody>
      </p:sp>
      <p:sp>
        <p:nvSpPr>
          <p:cNvPr id="9" name="Rectangle 8"/>
          <p:cNvSpPr/>
          <p:nvPr/>
        </p:nvSpPr>
        <p:spPr>
          <a:xfrm>
            <a:off x="5796136" y="6381328"/>
            <a:ext cx="3202030" cy="369332"/>
          </a:xfrm>
          <a:prstGeom prst="rect">
            <a:avLst/>
          </a:prstGeom>
        </p:spPr>
        <p:txBody>
          <a:bodyPr wrap="none">
            <a:spAutoFit/>
          </a:bodyPr>
          <a:lstStyle/>
          <a:p>
            <a:r>
              <a:rPr lang="en-IN" dirty="0">
                <a:solidFill>
                  <a:srgbClr val="FF0000"/>
                </a:solidFill>
              </a:rPr>
              <a:t>Comprehensive </a:t>
            </a:r>
            <a:r>
              <a:rPr lang="en-IN">
                <a:solidFill>
                  <a:srgbClr val="FF0000"/>
                </a:solidFill>
              </a:rPr>
              <a:t>Pandas </a:t>
            </a:r>
            <a:r>
              <a:rPr lang="en-IN" smtClean="0">
                <a:solidFill>
                  <a:srgbClr val="FF0000"/>
                </a:solidFill>
              </a:rPr>
              <a:t>Tutorial</a:t>
            </a:r>
            <a:endParaRPr lang="en-IN" dirty="0">
              <a:solidFill>
                <a:srgbClr val="FF0000"/>
              </a:solidFill>
            </a:endParaRPr>
          </a:p>
        </p:txBody>
      </p:sp>
      <p:sp>
        <p:nvSpPr>
          <p:cNvPr id="12" name="Rectangle 11"/>
          <p:cNvSpPr/>
          <p:nvPr/>
        </p:nvSpPr>
        <p:spPr>
          <a:xfrm>
            <a:off x="508341" y="5157192"/>
            <a:ext cx="7704856" cy="369332"/>
          </a:xfrm>
          <a:prstGeom prst="rect">
            <a:avLst/>
          </a:prstGeom>
        </p:spPr>
        <p:txBody>
          <a:bodyPr wrap="square">
            <a:spAutoFit/>
          </a:bodyPr>
          <a:lstStyle/>
          <a:p>
            <a:r>
              <a:rPr lang="en-IN" dirty="0" err="1" smtClean="0"/>
              <a:t>df.pivot</a:t>
            </a:r>
            <a:r>
              <a:rPr lang="en-IN" dirty="0" smtClean="0"/>
              <a:t>(index</a:t>
            </a:r>
            <a:r>
              <a:rPr lang="en-IN" dirty="0"/>
              <a:t>='Brand', columns='Location', values</a:t>
            </a:r>
            <a:r>
              <a:rPr lang="en-IN" dirty="0" smtClean="0"/>
              <a:t>='Sales')</a:t>
            </a:r>
            <a:endParaRPr lang="en-IN" dirty="0"/>
          </a:p>
        </p:txBody>
      </p:sp>
    </p:spTree>
    <p:extLst>
      <p:ext uri="{BB962C8B-B14F-4D97-AF65-F5344CB8AC3E}">
        <p14:creationId xmlns:p14="http://schemas.microsoft.com/office/powerpoint/2010/main" val="3280481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3465259801"/>
              </p:ext>
            </p:extLst>
          </p:nvPr>
        </p:nvGraphicFramePr>
        <p:xfrm>
          <a:off x="4139952" y="3499205"/>
          <a:ext cx="2743200" cy="1495425"/>
        </p:xfrm>
        <a:graphic>
          <a:graphicData uri="http://schemas.openxmlformats.org/drawingml/2006/table">
            <a:tbl>
              <a:tblPr>
                <a:tableStyleId>{5C22544A-7EE6-4342-B048-85BDC9FD1C3A}</a:tableStyleId>
              </a:tblPr>
              <a:tblGrid>
                <a:gridCol w="607491"/>
                <a:gridCol w="711903"/>
                <a:gridCol w="711903"/>
                <a:gridCol w="711903"/>
              </a:tblGrid>
              <a:tr h="352425">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Germany</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India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US</a:t>
                      </a:r>
                      <a:endParaRPr lang="en-IN" sz="1100" b="1"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Audi</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84</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BMW</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smtClean="0">
                          <a:effectLst/>
                        </a:rPr>
                        <a:t>92</a:t>
                      </a:r>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Tata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100</a:t>
                      </a: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Tesla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smtClean="0">
                          <a:effectLst/>
                        </a:rPr>
                        <a:t>75</a:t>
                      </a:r>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bl>
          </a:graphicData>
        </a:graphic>
      </p:graphicFrame>
      <p:sp>
        <p:nvSpPr>
          <p:cNvPr id="11" name="TextBox 10"/>
          <p:cNvSpPr txBox="1"/>
          <p:nvPr/>
        </p:nvSpPr>
        <p:spPr>
          <a:xfrm>
            <a:off x="151579" y="3884855"/>
            <a:ext cx="3722814" cy="1138773"/>
          </a:xfrm>
          <a:prstGeom prst="rect">
            <a:avLst/>
          </a:prstGeom>
          <a:noFill/>
        </p:spPr>
        <p:txBody>
          <a:bodyPr wrap="square" rtlCol="0">
            <a:spAutoFit/>
          </a:bodyPr>
          <a:lstStyle/>
          <a:p>
            <a:r>
              <a:rPr lang="en-US" sz="3400" b="1" dirty="0" smtClean="0">
                <a:solidFill>
                  <a:srgbClr val="FF0000"/>
                </a:solidFill>
              </a:rPr>
              <a:t>BOOOOOM! WHAT HAPPENS NOW?!</a:t>
            </a:r>
            <a:endParaRPr lang="en-IN" sz="3400" b="1" i="1" dirty="0">
              <a:solidFill>
                <a:srgbClr val="FF0000"/>
              </a:solidFill>
            </a:endParaRPr>
          </a:p>
        </p:txBody>
      </p:sp>
      <p:sp>
        <p:nvSpPr>
          <p:cNvPr id="5" name="Left Arrow 4"/>
          <p:cNvSpPr/>
          <p:nvPr/>
        </p:nvSpPr>
        <p:spPr>
          <a:xfrm>
            <a:off x="5508104" y="3068960"/>
            <a:ext cx="576064" cy="1440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592786"/>
            <a:ext cx="265747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300192" y="2708920"/>
            <a:ext cx="720080" cy="769441"/>
          </a:xfrm>
          <a:prstGeom prst="rect">
            <a:avLst/>
          </a:prstGeom>
          <a:noFill/>
        </p:spPr>
        <p:txBody>
          <a:bodyPr wrap="square" rtlCol="0">
            <a:spAutoFit/>
          </a:bodyPr>
          <a:lstStyle/>
          <a:p>
            <a:r>
              <a:rPr lang="en-US" sz="4400" b="1" dirty="0" smtClean="0"/>
              <a:t>?</a:t>
            </a:r>
            <a:endParaRPr lang="en-IN" sz="4400" b="1" dirty="0"/>
          </a:p>
        </p:txBody>
      </p:sp>
      <p:sp>
        <p:nvSpPr>
          <p:cNvPr id="9" name="TextBox 8"/>
          <p:cNvSpPr txBox="1"/>
          <p:nvPr/>
        </p:nvSpPr>
        <p:spPr>
          <a:xfrm>
            <a:off x="1619672" y="776898"/>
            <a:ext cx="5976664" cy="707886"/>
          </a:xfrm>
          <a:prstGeom prst="rect">
            <a:avLst/>
          </a:prstGeom>
          <a:noFill/>
        </p:spPr>
        <p:txBody>
          <a:bodyPr wrap="square" rtlCol="0">
            <a:spAutoFit/>
          </a:bodyPr>
          <a:lstStyle/>
          <a:p>
            <a:pPr algn="ctr"/>
            <a:r>
              <a:rPr lang="en-US" sz="4000" dirty="0" smtClean="0">
                <a:solidFill>
                  <a:srgbClr val="FF0000"/>
                </a:solidFill>
              </a:rPr>
              <a:t>PIVOT</a:t>
            </a:r>
            <a:endParaRPr lang="en-IN" sz="4000" dirty="0">
              <a:solidFill>
                <a:srgbClr val="FF0000"/>
              </a:solidFill>
            </a:endParaRPr>
          </a:p>
        </p:txBody>
      </p:sp>
      <p:sp>
        <p:nvSpPr>
          <p:cNvPr id="4" name="Rectangle 3"/>
          <p:cNvSpPr>
            <a:spLocks noChangeArrowheads="1"/>
          </p:cNvSpPr>
          <p:nvPr/>
        </p:nvSpPr>
        <p:spPr bwMode="auto">
          <a:xfrm>
            <a:off x="323528" y="5790837"/>
            <a:ext cx="8712968"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err="1" smtClean="0">
                <a:ln>
                  <a:noFill/>
                </a:ln>
                <a:solidFill>
                  <a:srgbClr val="B22B31"/>
                </a:solidFill>
                <a:effectLst/>
                <a:latin typeface="Courier New" pitchFamily="49" charset="0"/>
                <a:cs typeface="Arial" pitchFamily="34" charset="0"/>
              </a:rPr>
              <a:t>ValueError</a:t>
            </a:r>
            <a:r>
              <a:rPr kumimoji="0" lang="en-US" altLang="en-US" sz="1000" b="0" i="0" u="none" strike="noStrike" cap="none" normalizeH="0" baseline="0" dirty="0" smtClean="0">
                <a:ln>
                  <a:noFill/>
                </a:ln>
                <a:solidFill>
                  <a:srgbClr val="000000"/>
                </a:solidFill>
                <a:effectLst/>
                <a:latin typeface="Courier New" pitchFamily="49" charset="0"/>
                <a:cs typeface="Arial" pitchFamily="34" charset="0"/>
              </a:rPr>
              <a:t> </a:t>
            </a:r>
            <a:r>
              <a:rPr kumimoji="0" lang="en-US" altLang="en-US" sz="1000" b="0" i="0" u="none" strike="noStrike" cap="none" normalizeH="0" baseline="0" dirty="0" err="1" smtClean="0">
                <a:ln>
                  <a:noFill/>
                </a:ln>
                <a:solidFill>
                  <a:srgbClr val="000000"/>
                </a:solidFill>
                <a:effectLst/>
                <a:latin typeface="Courier New" pitchFamily="49" charset="0"/>
                <a:cs typeface="Arial" pitchFamily="34" charset="0"/>
              </a:rPr>
              <a:t>Traceback</a:t>
            </a:r>
            <a:r>
              <a:rPr kumimoji="0" lang="en-US" altLang="en-US" sz="1000" b="0" i="0" u="none" strike="noStrike" cap="none" normalizeH="0" baseline="0" dirty="0" smtClean="0">
                <a:ln>
                  <a:noFill/>
                </a:ln>
                <a:solidFill>
                  <a:srgbClr val="000000"/>
                </a:solidFill>
                <a:effectLst/>
                <a:latin typeface="Courier New" pitchFamily="49" charset="0"/>
                <a:cs typeface="Arial" pitchFamily="34" charset="0"/>
              </a:rPr>
              <a:t> (most recent call last)</a:t>
            </a:r>
            <a:r>
              <a:rPr kumimoji="0" lang="en-US" alt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4"/>
          <p:cNvSpPr>
            <a:spLocks noChangeArrowheads="1"/>
          </p:cNvSpPr>
          <p:nvPr/>
        </p:nvSpPr>
        <p:spPr bwMode="auto">
          <a:xfrm>
            <a:off x="323528" y="6132983"/>
            <a:ext cx="8746810"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err="1" smtClean="0">
                <a:ln>
                  <a:noFill/>
                </a:ln>
                <a:solidFill>
                  <a:srgbClr val="B22B31"/>
                </a:solidFill>
                <a:effectLst/>
                <a:latin typeface="Courier New" pitchFamily="49" charset="0"/>
                <a:cs typeface="Courier New" pitchFamily="49" charset="0"/>
              </a:rPr>
              <a:t>ValueError</a:t>
            </a:r>
            <a:r>
              <a:rPr kumimoji="0" lang="en-US" altLang="en-US" sz="1000" b="0" i="0" u="none" strike="noStrike" cap="none" normalizeH="0" baseline="0" dirty="0" smtClean="0">
                <a:ln>
                  <a:noFill/>
                </a:ln>
                <a:solidFill>
                  <a:srgbClr val="000000"/>
                </a:solidFill>
                <a:effectLst/>
                <a:latin typeface="Courier New" pitchFamily="49" charset="0"/>
                <a:cs typeface="Courier New" pitchFamily="49" charset="0"/>
              </a:rPr>
              <a:t>: Index contains duplicate entries, cannot reshape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 y="2520878"/>
            <a:ext cx="2480360" cy="1240180"/>
          </a:xfrm>
          <a:prstGeom prst="rect">
            <a:avLst/>
          </a:prstGeom>
        </p:spPr>
      </p:pic>
      <p:sp>
        <p:nvSpPr>
          <p:cNvPr id="12" name="Rectangle 11"/>
          <p:cNvSpPr/>
          <p:nvPr/>
        </p:nvSpPr>
        <p:spPr>
          <a:xfrm>
            <a:off x="5796136" y="6381328"/>
            <a:ext cx="3202030" cy="369332"/>
          </a:xfrm>
          <a:prstGeom prst="rect">
            <a:avLst/>
          </a:prstGeom>
        </p:spPr>
        <p:txBody>
          <a:bodyPr wrap="none">
            <a:spAutoFit/>
          </a:bodyPr>
          <a:lstStyle/>
          <a:p>
            <a:r>
              <a:rPr lang="en-IN" dirty="0">
                <a:solidFill>
                  <a:srgbClr val="FF0000"/>
                </a:solidFill>
              </a:rPr>
              <a:t>Comprehensive </a:t>
            </a:r>
            <a:r>
              <a:rPr lang="en-IN">
                <a:solidFill>
                  <a:srgbClr val="FF0000"/>
                </a:solidFill>
              </a:rPr>
              <a:t>Pandas </a:t>
            </a:r>
            <a:r>
              <a:rPr lang="en-IN" smtClean="0">
                <a:solidFill>
                  <a:srgbClr val="FF0000"/>
                </a:solidFill>
              </a:rPr>
              <a:t>Tutorial</a:t>
            </a:r>
            <a:endParaRPr lang="en-IN" dirty="0">
              <a:solidFill>
                <a:srgbClr val="FF0000"/>
              </a:solidFill>
            </a:endParaRPr>
          </a:p>
        </p:txBody>
      </p:sp>
    </p:spTree>
    <p:extLst>
      <p:ext uri="{BB962C8B-B14F-4D97-AF65-F5344CB8AC3E}">
        <p14:creationId xmlns:p14="http://schemas.microsoft.com/office/powerpoint/2010/main" val="1475592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020357270"/>
              </p:ext>
            </p:extLst>
          </p:nvPr>
        </p:nvGraphicFramePr>
        <p:xfrm>
          <a:off x="4139952" y="3499205"/>
          <a:ext cx="2743200" cy="1495425"/>
        </p:xfrm>
        <a:graphic>
          <a:graphicData uri="http://schemas.openxmlformats.org/drawingml/2006/table">
            <a:tbl>
              <a:tblPr>
                <a:tableStyleId>{5C22544A-7EE6-4342-B048-85BDC9FD1C3A}</a:tableStyleId>
              </a:tblPr>
              <a:tblGrid>
                <a:gridCol w="607491"/>
                <a:gridCol w="711903"/>
                <a:gridCol w="711903"/>
                <a:gridCol w="711903"/>
              </a:tblGrid>
              <a:tr h="352425">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Germany</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India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US</a:t>
                      </a:r>
                      <a:endParaRPr lang="en-IN" sz="1100" b="1"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Audi</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84</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BMW</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smtClean="0">
                          <a:effectLst/>
                        </a:rPr>
                        <a:t>92</a:t>
                      </a:r>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Tata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100</a:t>
                      </a: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Tesla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b="1" u="none" strike="noStrike" dirty="0" smtClean="0">
                          <a:effectLst/>
                        </a:rPr>
                        <a:t>57.5</a:t>
                      </a:r>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742" y="1592786"/>
            <a:ext cx="265747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619672" y="776898"/>
            <a:ext cx="5976664" cy="707886"/>
          </a:xfrm>
          <a:prstGeom prst="rect">
            <a:avLst/>
          </a:prstGeom>
          <a:noFill/>
        </p:spPr>
        <p:txBody>
          <a:bodyPr wrap="square" rtlCol="0">
            <a:spAutoFit/>
          </a:bodyPr>
          <a:lstStyle/>
          <a:p>
            <a:pPr algn="ctr"/>
            <a:r>
              <a:rPr lang="en-US" sz="4000" dirty="0" smtClean="0">
                <a:solidFill>
                  <a:srgbClr val="FF0000"/>
                </a:solidFill>
              </a:rPr>
              <a:t>PIVOT TABLE</a:t>
            </a:r>
            <a:endParaRPr lang="en-IN" sz="4000" dirty="0">
              <a:solidFill>
                <a:srgbClr val="FF0000"/>
              </a:solidFill>
            </a:endParaRPr>
          </a:p>
        </p:txBody>
      </p:sp>
      <p:sp>
        <p:nvSpPr>
          <p:cNvPr id="2" name="TextBox 1"/>
          <p:cNvSpPr txBox="1"/>
          <p:nvPr/>
        </p:nvSpPr>
        <p:spPr>
          <a:xfrm>
            <a:off x="5796136" y="2104516"/>
            <a:ext cx="1765541" cy="369332"/>
          </a:xfrm>
          <a:prstGeom prst="rect">
            <a:avLst/>
          </a:prstGeom>
          <a:noFill/>
        </p:spPr>
        <p:txBody>
          <a:bodyPr wrap="square" rtlCol="0">
            <a:spAutoFit/>
          </a:bodyPr>
          <a:lstStyle/>
          <a:p>
            <a:pPr algn="ctr"/>
            <a:r>
              <a:rPr lang="en-US" b="1" dirty="0" err="1" smtClean="0"/>
              <a:t>aggfunc</a:t>
            </a:r>
            <a:r>
              <a:rPr lang="en-US" b="1" dirty="0" smtClean="0"/>
              <a:t>=‘mean’</a:t>
            </a:r>
            <a:endParaRPr lang="en-IN" b="1" dirty="0"/>
          </a:p>
        </p:txBody>
      </p:sp>
      <p:sp>
        <p:nvSpPr>
          <p:cNvPr id="12" name="TextBox 11"/>
          <p:cNvSpPr txBox="1"/>
          <p:nvPr/>
        </p:nvSpPr>
        <p:spPr>
          <a:xfrm>
            <a:off x="151579" y="3884855"/>
            <a:ext cx="3722814" cy="923330"/>
          </a:xfrm>
          <a:prstGeom prst="rect">
            <a:avLst/>
          </a:prstGeom>
          <a:noFill/>
        </p:spPr>
        <p:txBody>
          <a:bodyPr wrap="square" rtlCol="0">
            <a:spAutoFit/>
          </a:bodyPr>
          <a:lstStyle/>
          <a:p>
            <a:r>
              <a:rPr lang="en-US" dirty="0" smtClean="0"/>
              <a:t>Take the average of the coinciding values and place it at the intersection.</a:t>
            </a:r>
          </a:p>
          <a:p>
            <a:r>
              <a:rPr lang="en-US" b="1" i="1" dirty="0" smtClean="0"/>
              <a:t>Hence, (75+40)/2 = 57.5</a:t>
            </a:r>
            <a:endParaRPr lang="en-IN" b="1"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73848"/>
            <a:ext cx="2592288" cy="1296144"/>
          </a:xfrm>
          <a:prstGeom prst="rect">
            <a:avLst/>
          </a:prstGeom>
        </p:spPr>
      </p:pic>
      <p:sp>
        <p:nvSpPr>
          <p:cNvPr id="11" name="Rectangle 10"/>
          <p:cNvSpPr/>
          <p:nvPr/>
        </p:nvSpPr>
        <p:spPr>
          <a:xfrm>
            <a:off x="5796136" y="6381328"/>
            <a:ext cx="3202030" cy="369332"/>
          </a:xfrm>
          <a:prstGeom prst="rect">
            <a:avLst/>
          </a:prstGeom>
        </p:spPr>
        <p:txBody>
          <a:bodyPr wrap="none">
            <a:spAutoFit/>
          </a:bodyPr>
          <a:lstStyle/>
          <a:p>
            <a:r>
              <a:rPr lang="en-IN" dirty="0">
                <a:solidFill>
                  <a:srgbClr val="FF0000"/>
                </a:solidFill>
              </a:rPr>
              <a:t>Comprehensive </a:t>
            </a:r>
            <a:r>
              <a:rPr lang="en-IN">
                <a:solidFill>
                  <a:srgbClr val="FF0000"/>
                </a:solidFill>
              </a:rPr>
              <a:t>Pandas </a:t>
            </a:r>
            <a:r>
              <a:rPr lang="en-IN" smtClean="0">
                <a:solidFill>
                  <a:srgbClr val="FF0000"/>
                </a:solidFill>
              </a:rPr>
              <a:t>Tutorial</a:t>
            </a:r>
            <a:endParaRPr lang="en-IN" dirty="0">
              <a:solidFill>
                <a:srgbClr val="FF0000"/>
              </a:solidFill>
            </a:endParaRPr>
          </a:p>
        </p:txBody>
      </p:sp>
      <p:sp>
        <p:nvSpPr>
          <p:cNvPr id="13" name="Rectangle 12"/>
          <p:cNvSpPr/>
          <p:nvPr/>
        </p:nvSpPr>
        <p:spPr>
          <a:xfrm>
            <a:off x="508340" y="5157192"/>
            <a:ext cx="7952091" cy="369332"/>
          </a:xfrm>
          <a:prstGeom prst="rect">
            <a:avLst/>
          </a:prstGeom>
        </p:spPr>
        <p:txBody>
          <a:bodyPr wrap="square">
            <a:spAutoFit/>
          </a:bodyPr>
          <a:lstStyle/>
          <a:p>
            <a:r>
              <a:rPr lang="en-IN" dirty="0" err="1" smtClean="0"/>
              <a:t>df.pivot_table</a:t>
            </a:r>
            <a:r>
              <a:rPr lang="en-IN" dirty="0" smtClean="0"/>
              <a:t>(index</a:t>
            </a:r>
            <a:r>
              <a:rPr lang="en-IN" dirty="0"/>
              <a:t>='Brand', columns='Location', values</a:t>
            </a:r>
            <a:r>
              <a:rPr lang="en-IN" dirty="0" smtClean="0"/>
              <a:t>='Sales', </a:t>
            </a:r>
            <a:r>
              <a:rPr lang="en-IN" dirty="0" err="1"/>
              <a:t>aggfunc</a:t>
            </a:r>
            <a:r>
              <a:rPr lang="en-IN" dirty="0"/>
              <a:t>=</a:t>
            </a:r>
            <a:r>
              <a:rPr lang="en-IN" dirty="0" smtClean="0"/>
              <a:t>'mean')</a:t>
            </a:r>
            <a:endParaRPr lang="en-IN" dirty="0"/>
          </a:p>
        </p:txBody>
      </p:sp>
    </p:spTree>
    <p:extLst>
      <p:ext uri="{BB962C8B-B14F-4D97-AF65-F5344CB8AC3E}">
        <p14:creationId xmlns:p14="http://schemas.microsoft.com/office/powerpoint/2010/main" val="3217058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615204876"/>
              </p:ext>
            </p:extLst>
          </p:nvPr>
        </p:nvGraphicFramePr>
        <p:xfrm>
          <a:off x="4139952" y="3499205"/>
          <a:ext cx="2743200" cy="1495425"/>
        </p:xfrm>
        <a:graphic>
          <a:graphicData uri="http://schemas.openxmlformats.org/drawingml/2006/table">
            <a:tbl>
              <a:tblPr>
                <a:tableStyleId>{5C22544A-7EE6-4342-B048-85BDC9FD1C3A}</a:tableStyleId>
              </a:tblPr>
              <a:tblGrid>
                <a:gridCol w="607491"/>
                <a:gridCol w="711903"/>
                <a:gridCol w="711903"/>
                <a:gridCol w="711903"/>
              </a:tblGrid>
              <a:tr h="352425">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Germany</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India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US</a:t>
                      </a:r>
                      <a:endParaRPr lang="en-IN" sz="1100" b="1"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Audi</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1</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BMW</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b="0" i="0" u="none" strike="noStrike" dirty="0">
                          <a:solidFill>
                            <a:schemeClr val="dk1"/>
                          </a:solidFill>
                          <a:effectLst/>
                          <a:latin typeface="+mn-lt"/>
                        </a:rPr>
                        <a:t>1</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Tata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1</a:t>
                      </a: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Tesla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b="0" u="none" strike="noStrike" dirty="0" smtClean="0">
                          <a:effectLst/>
                        </a:rPr>
                        <a:t>2</a:t>
                      </a:r>
                      <a:r>
                        <a:rPr lang="en-IN" sz="1100" b="0" u="none" strike="noStrike" dirty="0">
                          <a:effectLst/>
                        </a:rPr>
                        <a:t> </a:t>
                      </a:r>
                      <a:endParaRPr lang="en-IN" sz="1100" b="0" i="0" u="none" strike="noStrike" dirty="0">
                        <a:solidFill>
                          <a:srgbClr val="000000"/>
                        </a:solidFill>
                        <a:effectLst/>
                        <a:latin typeface="Calibri"/>
                      </a:endParaRPr>
                    </a:p>
                  </a:txBody>
                  <a:tcPr marL="9525" marR="9525" marT="9525" marB="0" anchor="b"/>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742" y="1592786"/>
            <a:ext cx="265747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619672" y="776898"/>
            <a:ext cx="5976664" cy="707886"/>
          </a:xfrm>
          <a:prstGeom prst="rect">
            <a:avLst/>
          </a:prstGeom>
          <a:noFill/>
        </p:spPr>
        <p:txBody>
          <a:bodyPr wrap="square" rtlCol="0">
            <a:spAutoFit/>
          </a:bodyPr>
          <a:lstStyle/>
          <a:p>
            <a:pPr algn="ctr"/>
            <a:r>
              <a:rPr lang="en-US" sz="4000" dirty="0" smtClean="0">
                <a:solidFill>
                  <a:srgbClr val="FF0000"/>
                </a:solidFill>
              </a:rPr>
              <a:t>PIVOT TABLE</a:t>
            </a:r>
            <a:endParaRPr lang="en-IN" sz="4000" dirty="0">
              <a:solidFill>
                <a:srgbClr val="FF0000"/>
              </a:solidFill>
            </a:endParaRPr>
          </a:p>
        </p:txBody>
      </p:sp>
      <p:sp>
        <p:nvSpPr>
          <p:cNvPr id="2" name="TextBox 1"/>
          <p:cNvSpPr txBox="1"/>
          <p:nvPr/>
        </p:nvSpPr>
        <p:spPr>
          <a:xfrm>
            <a:off x="5796136" y="2104516"/>
            <a:ext cx="1765541" cy="369332"/>
          </a:xfrm>
          <a:prstGeom prst="rect">
            <a:avLst/>
          </a:prstGeom>
          <a:noFill/>
        </p:spPr>
        <p:txBody>
          <a:bodyPr wrap="square" rtlCol="0">
            <a:spAutoFit/>
          </a:bodyPr>
          <a:lstStyle/>
          <a:p>
            <a:pPr algn="ctr"/>
            <a:r>
              <a:rPr lang="en-US" b="1" dirty="0" err="1" smtClean="0"/>
              <a:t>aggfunc</a:t>
            </a:r>
            <a:r>
              <a:rPr lang="en-US" b="1" dirty="0" smtClean="0"/>
              <a:t>=‘count’</a:t>
            </a:r>
            <a:endParaRPr lang="en-IN" b="1" dirty="0"/>
          </a:p>
        </p:txBody>
      </p:sp>
      <p:sp>
        <p:nvSpPr>
          <p:cNvPr id="12" name="TextBox 11"/>
          <p:cNvSpPr txBox="1"/>
          <p:nvPr/>
        </p:nvSpPr>
        <p:spPr>
          <a:xfrm>
            <a:off x="151579" y="3884855"/>
            <a:ext cx="3722814" cy="646331"/>
          </a:xfrm>
          <a:prstGeom prst="rect">
            <a:avLst/>
          </a:prstGeom>
          <a:noFill/>
        </p:spPr>
        <p:txBody>
          <a:bodyPr wrap="square" rtlCol="0">
            <a:spAutoFit/>
          </a:bodyPr>
          <a:lstStyle/>
          <a:p>
            <a:r>
              <a:rPr lang="en-US" dirty="0" smtClean="0"/>
              <a:t>Count the number of occurrences of each intersection.</a:t>
            </a:r>
            <a:endParaRPr lang="en-IN" b="1" i="1" dirty="0"/>
          </a:p>
        </p:txBody>
      </p:sp>
      <p:sp>
        <p:nvSpPr>
          <p:cNvPr id="11" name="Rectangle 10"/>
          <p:cNvSpPr/>
          <p:nvPr/>
        </p:nvSpPr>
        <p:spPr>
          <a:xfrm>
            <a:off x="5796136" y="6381328"/>
            <a:ext cx="3202030" cy="369332"/>
          </a:xfrm>
          <a:prstGeom prst="rect">
            <a:avLst/>
          </a:prstGeom>
        </p:spPr>
        <p:txBody>
          <a:bodyPr wrap="none">
            <a:spAutoFit/>
          </a:bodyPr>
          <a:lstStyle/>
          <a:p>
            <a:r>
              <a:rPr lang="en-IN" dirty="0">
                <a:solidFill>
                  <a:srgbClr val="FF0000"/>
                </a:solidFill>
              </a:rPr>
              <a:t>Comprehensive </a:t>
            </a:r>
            <a:r>
              <a:rPr lang="en-IN">
                <a:solidFill>
                  <a:srgbClr val="FF0000"/>
                </a:solidFill>
              </a:rPr>
              <a:t>Pandas </a:t>
            </a:r>
            <a:r>
              <a:rPr lang="en-IN" smtClean="0">
                <a:solidFill>
                  <a:srgbClr val="FF0000"/>
                </a:solidFill>
              </a:rPr>
              <a:t>Tutorial</a:t>
            </a:r>
            <a:endParaRPr lang="en-IN" dirty="0">
              <a:solidFill>
                <a:srgbClr val="FF0000"/>
              </a:solidFill>
            </a:endParaRPr>
          </a:p>
        </p:txBody>
      </p:sp>
      <p:sp>
        <p:nvSpPr>
          <p:cNvPr id="13" name="Rectangle 12"/>
          <p:cNvSpPr/>
          <p:nvPr/>
        </p:nvSpPr>
        <p:spPr>
          <a:xfrm>
            <a:off x="508340" y="5157192"/>
            <a:ext cx="7952091" cy="369332"/>
          </a:xfrm>
          <a:prstGeom prst="rect">
            <a:avLst/>
          </a:prstGeom>
        </p:spPr>
        <p:txBody>
          <a:bodyPr wrap="square">
            <a:spAutoFit/>
          </a:bodyPr>
          <a:lstStyle/>
          <a:p>
            <a:r>
              <a:rPr lang="en-IN" dirty="0" err="1" smtClean="0"/>
              <a:t>df.pivot_table</a:t>
            </a:r>
            <a:r>
              <a:rPr lang="en-IN" dirty="0" smtClean="0"/>
              <a:t>(index</a:t>
            </a:r>
            <a:r>
              <a:rPr lang="en-IN" dirty="0"/>
              <a:t>='Brand', columns='Location', values</a:t>
            </a:r>
            <a:r>
              <a:rPr lang="en-IN" dirty="0" smtClean="0"/>
              <a:t>='Sales', </a:t>
            </a:r>
            <a:r>
              <a:rPr lang="en-IN" dirty="0" err="1" smtClean="0"/>
              <a:t>aggfunc</a:t>
            </a:r>
            <a:r>
              <a:rPr lang="en-IN" dirty="0" smtClean="0"/>
              <a:t>=‘count')</a:t>
            </a:r>
            <a:endParaRPr lang="en-IN" dirty="0"/>
          </a:p>
        </p:txBody>
      </p:sp>
    </p:spTree>
    <p:extLst>
      <p:ext uri="{BB962C8B-B14F-4D97-AF65-F5344CB8AC3E}">
        <p14:creationId xmlns:p14="http://schemas.microsoft.com/office/powerpoint/2010/main" val="1182918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1365235547"/>
              </p:ext>
            </p:extLst>
          </p:nvPr>
        </p:nvGraphicFramePr>
        <p:xfrm>
          <a:off x="4139952" y="3499205"/>
          <a:ext cx="2743200" cy="1495425"/>
        </p:xfrm>
        <a:graphic>
          <a:graphicData uri="http://schemas.openxmlformats.org/drawingml/2006/table">
            <a:tbl>
              <a:tblPr>
                <a:tableStyleId>{5C22544A-7EE6-4342-B048-85BDC9FD1C3A}</a:tableStyleId>
              </a:tblPr>
              <a:tblGrid>
                <a:gridCol w="607491"/>
                <a:gridCol w="711903"/>
                <a:gridCol w="711903"/>
                <a:gridCol w="711903"/>
              </a:tblGrid>
              <a:tr h="352425">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Germany</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India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US</a:t>
                      </a:r>
                      <a:endParaRPr lang="en-IN" sz="1100" b="1"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Audi</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84</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BMW</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b="0" i="0" u="none" strike="noStrike" dirty="0" smtClean="0">
                          <a:solidFill>
                            <a:schemeClr val="dk1"/>
                          </a:solidFill>
                          <a:effectLst/>
                          <a:latin typeface="+mn-lt"/>
                        </a:rPr>
                        <a:t>92</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Tata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100</a:t>
                      </a: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Tesla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b="0" u="none" strike="noStrike" dirty="0" smtClean="0">
                          <a:effectLst/>
                        </a:rPr>
                        <a:t>115</a:t>
                      </a:r>
                      <a:r>
                        <a:rPr lang="en-IN" sz="1100" b="0" u="none" strike="noStrike" dirty="0">
                          <a:effectLst/>
                        </a:rPr>
                        <a:t> </a:t>
                      </a:r>
                      <a:endParaRPr lang="en-IN" sz="1100" b="0" i="0" u="none" strike="noStrike" dirty="0">
                        <a:solidFill>
                          <a:srgbClr val="000000"/>
                        </a:solidFill>
                        <a:effectLst/>
                        <a:latin typeface="Calibri"/>
                      </a:endParaRPr>
                    </a:p>
                  </a:txBody>
                  <a:tcPr marL="9525" marR="9525" marT="9525" marB="0" anchor="b"/>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742" y="1592786"/>
            <a:ext cx="265747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619672" y="776898"/>
            <a:ext cx="5976664" cy="707886"/>
          </a:xfrm>
          <a:prstGeom prst="rect">
            <a:avLst/>
          </a:prstGeom>
          <a:noFill/>
        </p:spPr>
        <p:txBody>
          <a:bodyPr wrap="square" rtlCol="0">
            <a:spAutoFit/>
          </a:bodyPr>
          <a:lstStyle/>
          <a:p>
            <a:pPr algn="ctr"/>
            <a:r>
              <a:rPr lang="en-US" sz="4000" dirty="0" smtClean="0">
                <a:solidFill>
                  <a:srgbClr val="FF0000"/>
                </a:solidFill>
              </a:rPr>
              <a:t>PIVOT TABLE</a:t>
            </a:r>
            <a:endParaRPr lang="en-IN" sz="4000" dirty="0">
              <a:solidFill>
                <a:srgbClr val="FF0000"/>
              </a:solidFill>
            </a:endParaRPr>
          </a:p>
        </p:txBody>
      </p:sp>
      <p:sp>
        <p:nvSpPr>
          <p:cNvPr id="2" name="TextBox 1"/>
          <p:cNvSpPr txBox="1"/>
          <p:nvPr/>
        </p:nvSpPr>
        <p:spPr>
          <a:xfrm>
            <a:off x="5796136" y="2104516"/>
            <a:ext cx="1765541" cy="369332"/>
          </a:xfrm>
          <a:prstGeom prst="rect">
            <a:avLst/>
          </a:prstGeom>
          <a:noFill/>
        </p:spPr>
        <p:txBody>
          <a:bodyPr wrap="square" rtlCol="0">
            <a:spAutoFit/>
          </a:bodyPr>
          <a:lstStyle/>
          <a:p>
            <a:pPr algn="ctr"/>
            <a:r>
              <a:rPr lang="en-US" b="1" dirty="0" err="1" smtClean="0"/>
              <a:t>aggfunc</a:t>
            </a:r>
            <a:r>
              <a:rPr lang="en-US" b="1" dirty="0" smtClean="0"/>
              <a:t>=‘sum’</a:t>
            </a:r>
            <a:endParaRPr lang="en-IN" b="1" dirty="0"/>
          </a:p>
        </p:txBody>
      </p:sp>
      <p:sp>
        <p:nvSpPr>
          <p:cNvPr id="12" name="TextBox 11"/>
          <p:cNvSpPr txBox="1"/>
          <p:nvPr/>
        </p:nvSpPr>
        <p:spPr>
          <a:xfrm>
            <a:off x="151579" y="3884855"/>
            <a:ext cx="3722814" cy="646331"/>
          </a:xfrm>
          <a:prstGeom prst="rect">
            <a:avLst/>
          </a:prstGeom>
          <a:noFill/>
        </p:spPr>
        <p:txBody>
          <a:bodyPr wrap="square" rtlCol="0">
            <a:spAutoFit/>
          </a:bodyPr>
          <a:lstStyle/>
          <a:p>
            <a:r>
              <a:rPr lang="en-US" dirty="0" smtClean="0"/>
              <a:t>Count the number of occurrences of each intersection.</a:t>
            </a:r>
            <a:endParaRPr lang="en-IN" b="1" i="1" dirty="0"/>
          </a:p>
        </p:txBody>
      </p:sp>
      <p:sp>
        <p:nvSpPr>
          <p:cNvPr id="11" name="Rectangle 10"/>
          <p:cNvSpPr/>
          <p:nvPr/>
        </p:nvSpPr>
        <p:spPr>
          <a:xfrm>
            <a:off x="5796136" y="6381328"/>
            <a:ext cx="3202030" cy="369332"/>
          </a:xfrm>
          <a:prstGeom prst="rect">
            <a:avLst/>
          </a:prstGeom>
        </p:spPr>
        <p:txBody>
          <a:bodyPr wrap="none">
            <a:spAutoFit/>
          </a:bodyPr>
          <a:lstStyle/>
          <a:p>
            <a:r>
              <a:rPr lang="en-IN" dirty="0">
                <a:solidFill>
                  <a:srgbClr val="FF0000"/>
                </a:solidFill>
              </a:rPr>
              <a:t>Comprehensive </a:t>
            </a:r>
            <a:r>
              <a:rPr lang="en-IN">
                <a:solidFill>
                  <a:srgbClr val="FF0000"/>
                </a:solidFill>
              </a:rPr>
              <a:t>Pandas </a:t>
            </a:r>
            <a:r>
              <a:rPr lang="en-IN" smtClean="0">
                <a:solidFill>
                  <a:srgbClr val="FF0000"/>
                </a:solidFill>
              </a:rPr>
              <a:t>Tutorial</a:t>
            </a:r>
            <a:endParaRPr lang="en-IN" dirty="0">
              <a:solidFill>
                <a:srgbClr val="FF0000"/>
              </a:solidFill>
            </a:endParaRPr>
          </a:p>
        </p:txBody>
      </p:sp>
      <p:sp>
        <p:nvSpPr>
          <p:cNvPr id="8" name="Rectangle 7"/>
          <p:cNvSpPr/>
          <p:nvPr/>
        </p:nvSpPr>
        <p:spPr>
          <a:xfrm>
            <a:off x="508340" y="5157192"/>
            <a:ext cx="7952091" cy="369332"/>
          </a:xfrm>
          <a:prstGeom prst="rect">
            <a:avLst/>
          </a:prstGeom>
        </p:spPr>
        <p:txBody>
          <a:bodyPr wrap="square">
            <a:spAutoFit/>
          </a:bodyPr>
          <a:lstStyle/>
          <a:p>
            <a:r>
              <a:rPr lang="en-IN" dirty="0" err="1" smtClean="0"/>
              <a:t>df.pivot_table</a:t>
            </a:r>
            <a:r>
              <a:rPr lang="en-IN" dirty="0" smtClean="0"/>
              <a:t>(index</a:t>
            </a:r>
            <a:r>
              <a:rPr lang="en-IN" dirty="0"/>
              <a:t>='Brand', columns='Location', values</a:t>
            </a:r>
            <a:r>
              <a:rPr lang="en-IN" dirty="0" smtClean="0"/>
              <a:t>='Sales', </a:t>
            </a:r>
            <a:r>
              <a:rPr lang="en-IN" dirty="0" err="1" smtClean="0"/>
              <a:t>aggfunc</a:t>
            </a:r>
            <a:r>
              <a:rPr lang="en-IN" dirty="0" smtClean="0"/>
              <a:t>=‘sum')</a:t>
            </a:r>
            <a:endParaRPr lang="en-IN" dirty="0"/>
          </a:p>
        </p:txBody>
      </p:sp>
    </p:spTree>
    <p:extLst>
      <p:ext uri="{BB962C8B-B14F-4D97-AF65-F5344CB8AC3E}">
        <p14:creationId xmlns:p14="http://schemas.microsoft.com/office/powerpoint/2010/main" val="1169749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639972278"/>
              </p:ext>
            </p:extLst>
          </p:nvPr>
        </p:nvGraphicFramePr>
        <p:xfrm>
          <a:off x="4139952" y="3499205"/>
          <a:ext cx="2743200" cy="1495425"/>
        </p:xfrm>
        <a:graphic>
          <a:graphicData uri="http://schemas.openxmlformats.org/drawingml/2006/table">
            <a:tbl>
              <a:tblPr>
                <a:tableStyleId>{5C22544A-7EE6-4342-B048-85BDC9FD1C3A}</a:tableStyleId>
              </a:tblPr>
              <a:tblGrid>
                <a:gridCol w="607491"/>
                <a:gridCol w="711903"/>
                <a:gridCol w="711903"/>
                <a:gridCol w="711903"/>
              </a:tblGrid>
              <a:tr h="352425">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Germany</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India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US</a:t>
                      </a:r>
                      <a:endParaRPr lang="en-IN" sz="1100" b="1"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Audi</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84</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BMW</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b="0" i="0" u="none" strike="noStrike" dirty="0" smtClean="0">
                          <a:solidFill>
                            <a:schemeClr val="dk1"/>
                          </a:solidFill>
                          <a:effectLst/>
                          <a:latin typeface="+mn-lt"/>
                        </a:rPr>
                        <a:t>92</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Tata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100</a:t>
                      </a: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Tesla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b="0" u="none" strike="noStrike" dirty="0" smtClean="0">
                          <a:effectLst/>
                        </a:rPr>
                        <a:t>75</a:t>
                      </a:r>
                      <a:r>
                        <a:rPr lang="en-IN" sz="1100" b="0" u="none" strike="noStrike" dirty="0">
                          <a:effectLst/>
                        </a:rPr>
                        <a:t> </a:t>
                      </a:r>
                      <a:endParaRPr lang="en-IN" sz="1100" b="0" i="0" u="none" strike="noStrike" dirty="0">
                        <a:solidFill>
                          <a:srgbClr val="000000"/>
                        </a:solidFill>
                        <a:effectLst/>
                        <a:latin typeface="Calibri"/>
                      </a:endParaRPr>
                    </a:p>
                  </a:txBody>
                  <a:tcPr marL="9525" marR="9525" marT="9525" marB="0" anchor="b"/>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742" y="1592786"/>
            <a:ext cx="265747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619672" y="776898"/>
            <a:ext cx="5976664" cy="707886"/>
          </a:xfrm>
          <a:prstGeom prst="rect">
            <a:avLst/>
          </a:prstGeom>
          <a:noFill/>
        </p:spPr>
        <p:txBody>
          <a:bodyPr wrap="square" rtlCol="0">
            <a:spAutoFit/>
          </a:bodyPr>
          <a:lstStyle/>
          <a:p>
            <a:pPr algn="ctr"/>
            <a:r>
              <a:rPr lang="en-US" sz="4000" dirty="0" smtClean="0">
                <a:solidFill>
                  <a:srgbClr val="FF0000"/>
                </a:solidFill>
              </a:rPr>
              <a:t>PIVOT TABLE</a:t>
            </a:r>
            <a:endParaRPr lang="en-IN" sz="4000" dirty="0">
              <a:solidFill>
                <a:srgbClr val="FF0000"/>
              </a:solidFill>
            </a:endParaRPr>
          </a:p>
        </p:txBody>
      </p:sp>
      <p:sp>
        <p:nvSpPr>
          <p:cNvPr id="2" name="TextBox 1"/>
          <p:cNvSpPr txBox="1"/>
          <p:nvPr/>
        </p:nvSpPr>
        <p:spPr>
          <a:xfrm>
            <a:off x="5796136" y="2104516"/>
            <a:ext cx="1765541" cy="369332"/>
          </a:xfrm>
          <a:prstGeom prst="rect">
            <a:avLst/>
          </a:prstGeom>
          <a:noFill/>
        </p:spPr>
        <p:txBody>
          <a:bodyPr wrap="square" rtlCol="0">
            <a:spAutoFit/>
          </a:bodyPr>
          <a:lstStyle/>
          <a:p>
            <a:pPr algn="ctr"/>
            <a:r>
              <a:rPr lang="en-US" b="1" dirty="0" err="1" smtClean="0"/>
              <a:t>aggfunc</a:t>
            </a:r>
            <a:r>
              <a:rPr lang="en-US" b="1" dirty="0" smtClean="0"/>
              <a:t>=‘max’</a:t>
            </a:r>
            <a:endParaRPr lang="en-IN" b="1" dirty="0"/>
          </a:p>
        </p:txBody>
      </p:sp>
      <p:sp>
        <p:nvSpPr>
          <p:cNvPr id="12" name="TextBox 11"/>
          <p:cNvSpPr txBox="1"/>
          <p:nvPr/>
        </p:nvSpPr>
        <p:spPr>
          <a:xfrm>
            <a:off x="151579" y="3884855"/>
            <a:ext cx="3722814" cy="646331"/>
          </a:xfrm>
          <a:prstGeom prst="rect">
            <a:avLst/>
          </a:prstGeom>
          <a:noFill/>
        </p:spPr>
        <p:txBody>
          <a:bodyPr wrap="square" rtlCol="0">
            <a:spAutoFit/>
          </a:bodyPr>
          <a:lstStyle/>
          <a:p>
            <a:r>
              <a:rPr lang="en-US" dirty="0" smtClean="0"/>
              <a:t>Count the number of occurrences of each intersection.</a:t>
            </a:r>
            <a:endParaRPr lang="en-IN" b="1" i="1" dirty="0"/>
          </a:p>
        </p:txBody>
      </p:sp>
      <p:sp>
        <p:nvSpPr>
          <p:cNvPr id="11" name="Rectangle 10"/>
          <p:cNvSpPr/>
          <p:nvPr/>
        </p:nvSpPr>
        <p:spPr>
          <a:xfrm>
            <a:off x="5796136" y="6381328"/>
            <a:ext cx="3202030" cy="369332"/>
          </a:xfrm>
          <a:prstGeom prst="rect">
            <a:avLst/>
          </a:prstGeom>
        </p:spPr>
        <p:txBody>
          <a:bodyPr wrap="none">
            <a:spAutoFit/>
          </a:bodyPr>
          <a:lstStyle/>
          <a:p>
            <a:r>
              <a:rPr lang="en-IN" dirty="0">
                <a:solidFill>
                  <a:srgbClr val="FF0000"/>
                </a:solidFill>
              </a:rPr>
              <a:t>Comprehensive </a:t>
            </a:r>
            <a:r>
              <a:rPr lang="en-IN">
                <a:solidFill>
                  <a:srgbClr val="FF0000"/>
                </a:solidFill>
              </a:rPr>
              <a:t>Pandas </a:t>
            </a:r>
            <a:r>
              <a:rPr lang="en-IN" smtClean="0">
                <a:solidFill>
                  <a:srgbClr val="FF0000"/>
                </a:solidFill>
              </a:rPr>
              <a:t>Tutorial</a:t>
            </a:r>
            <a:endParaRPr lang="en-IN" dirty="0">
              <a:solidFill>
                <a:srgbClr val="FF0000"/>
              </a:solidFill>
            </a:endParaRPr>
          </a:p>
        </p:txBody>
      </p:sp>
      <p:sp>
        <p:nvSpPr>
          <p:cNvPr id="8" name="Rectangle 7"/>
          <p:cNvSpPr/>
          <p:nvPr/>
        </p:nvSpPr>
        <p:spPr>
          <a:xfrm>
            <a:off x="508340" y="5157192"/>
            <a:ext cx="7952091" cy="369332"/>
          </a:xfrm>
          <a:prstGeom prst="rect">
            <a:avLst/>
          </a:prstGeom>
        </p:spPr>
        <p:txBody>
          <a:bodyPr wrap="square">
            <a:spAutoFit/>
          </a:bodyPr>
          <a:lstStyle/>
          <a:p>
            <a:r>
              <a:rPr lang="en-IN" dirty="0" err="1" smtClean="0"/>
              <a:t>df.pivot_table</a:t>
            </a:r>
            <a:r>
              <a:rPr lang="en-IN" dirty="0" smtClean="0"/>
              <a:t>(index</a:t>
            </a:r>
            <a:r>
              <a:rPr lang="en-IN" dirty="0"/>
              <a:t>='Brand', columns='Location', values</a:t>
            </a:r>
            <a:r>
              <a:rPr lang="en-IN" dirty="0" smtClean="0"/>
              <a:t>='Sales', </a:t>
            </a:r>
            <a:r>
              <a:rPr lang="en-IN" dirty="0" err="1"/>
              <a:t>aggfunc</a:t>
            </a:r>
            <a:r>
              <a:rPr lang="en-IN" dirty="0"/>
              <a:t>=</a:t>
            </a:r>
            <a:r>
              <a:rPr lang="en-IN" dirty="0" smtClean="0"/>
              <a:t>'max')</a:t>
            </a:r>
            <a:endParaRPr lang="en-IN" dirty="0"/>
          </a:p>
        </p:txBody>
      </p:sp>
    </p:spTree>
    <p:extLst>
      <p:ext uri="{BB962C8B-B14F-4D97-AF65-F5344CB8AC3E}">
        <p14:creationId xmlns:p14="http://schemas.microsoft.com/office/powerpoint/2010/main" val="1037890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7888"/>
            <a:ext cx="8229600" cy="1143000"/>
          </a:xfrm>
        </p:spPr>
        <p:txBody>
          <a:bodyPr>
            <a:noAutofit/>
          </a:bodyPr>
          <a:lstStyle/>
          <a:p>
            <a:r>
              <a:rPr lang="en-IN" sz="3200" b="1" dirty="0" smtClean="0"/>
              <a:t>What exactly is meant by </a:t>
            </a:r>
            <a:r>
              <a:rPr lang="en-IN" sz="3200" b="1" i="1" dirty="0" smtClean="0"/>
              <a:t>pivoting</a:t>
            </a:r>
            <a:r>
              <a:rPr lang="en-IN" sz="3200" b="1" dirty="0" smtClean="0"/>
              <a:t> a </a:t>
            </a:r>
            <a:r>
              <a:rPr lang="en-IN" sz="3200" b="1" dirty="0" err="1" smtClean="0"/>
              <a:t>dataframe</a:t>
            </a:r>
            <a:r>
              <a:rPr lang="en-IN" sz="3200" b="1" dirty="0" smtClean="0"/>
              <a:t>?</a:t>
            </a:r>
            <a:endParaRPr lang="en-IN" sz="3200" b="1" dirty="0"/>
          </a:p>
        </p:txBody>
      </p:sp>
      <p:sp>
        <p:nvSpPr>
          <p:cNvPr id="3" name="Content Placeholder 2"/>
          <p:cNvSpPr>
            <a:spLocks noGrp="1"/>
          </p:cNvSpPr>
          <p:nvPr>
            <p:ph idx="1"/>
          </p:nvPr>
        </p:nvSpPr>
        <p:spPr>
          <a:xfrm>
            <a:off x="457200" y="2791469"/>
            <a:ext cx="8229600" cy="2581747"/>
          </a:xfrm>
        </p:spPr>
        <p:txBody>
          <a:bodyPr/>
          <a:lstStyle/>
          <a:p>
            <a:r>
              <a:rPr lang="en-IN" dirty="0" smtClean="0"/>
              <a:t>Statement 1: I’ve understood the meaning of</a:t>
            </a:r>
            <a:r>
              <a:rPr lang="en-IN" dirty="0"/>
              <a:t> pivoting a </a:t>
            </a:r>
            <a:r>
              <a:rPr lang="en-IN" dirty="0" err="1"/>
              <a:t>dataframe</a:t>
            </a:r>
            <a:r>
              <a:rPr lang="en-IN" dirty="0"/>
              <a:t>.</a:t>
            </a:r>
            <a:endParaRPr lang="en-IN" dirty="0" smtClean="0"/>
          </a:p>
          <a:p>
            <a:r>
              <a:rPr lang="en-IN" dirty="0" smtClean="0"/>
              <a:t>Statement 2: The meaning of </a:t>
            </a:r>
            <a:r>
              <a:rPr lang="en-IN" dirty="0"/>
              <a:t>pivoting a </a:t>
            </a:r>
            <a:r>
              <a:rPr lang="en-IN" dirty="0" err="1" smtClean="0"/>
              <a:t>dataframe</a:t>
            </a:r>
            <a:r>
              <a:rPr lang="en-IN" dirty="0" smtClean="0"/>
              <a:t> has been understood by me.</a:t>
            </a:r>
          </a:p>
        </p:txBody>
      </p:sp>
      <p:sp>
        <p:nvSpPr>
          <p:cNvPr id="4" name="Rectangle 3"/>
          <p:cNvSpPr/>
          <p:nvPr/>
        </p:nvSpPr>
        <p:spPr>
          <a:xfrm>
            <a:off x="5796136" y="6381328"/>
            <a:ext cx="3202030" cy="369332"/>
          </a:xfrm>
          <a:prstGeom prst="rect">
            <a:avLst/>
          </a:prstGeom>
        </p:spPr>
        <p:txBody>
          <a:bodyPr wrap="none">
            <a:spAutoFit/>
          </a:bodyPr>
          <a:lstStyle/>
          <a:p>
            <a:r>
              <a:rPr lang="en-IN" dirty="0">
                <a:solidFill>
                  <a:srgbClr val="FF0000"/>
                </a:solidFill>
              </a:rPr>
              <a:t>Comprehensive Pandas </a:t>
            </a:r>
            <a:r>
              <a:rPr lang="en-IN" dirty="0" smtClean="0">
                <a:solidFill>
                  <a:srgbClr val="FF0000"/>
                </a:solidFill>
              </a:rPr>
              <a:t>Tutorial</a:t>
            </a:r>
            <a:endParaRPr lang="en-IN" dirty="0">
              <a:solidFill>
                <a:srgbClr val="FF0000"/>
              </a:solidFill>
            </a:endParaRPr>
          </a:p>
        </p:txBody>
      </p:sp>
    </p:spTree>
    <p:extLst>
      <p:ext uri="{BB962C8B-B14F-4D97-AF65-F5344CB8AC3E}">
        <p14:creationId xmlns:p14="http://schemas.microsoft.com/office/powerpoint/2010/main" val="2917407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1484784"/>
            <a:ext cx="4624585" cy="3474523"/>
          </a:xfrm>
          <a:prstGeom prst="rect">
            <a:avLst/>
          </a:prstGeom>
        </p:spPr>
      </p:pic>
      <p:sp>
        <p:nvSpPr>
          <p:cNvPr id="5" name="TextBox 4"/>
          <p:cNvSpPr txBox="1"/>
          <p:nvPr/>
        </p:nvSpPr>
        <p:spPr>
          <a:xfrm>
            <a:off x="251520" y="1268760"/>
            <a:ext cx="3888432" cy="4893647"/>
          </a:xfrm>
          <a:prstGeom prst="rect">
            <a:avLst/>
          </a:prstGeom>
          <a:noFill/>
        </p:spPr>
        <p:txBody>
          <a:bodyPr wrap="square" rtlCol="0">
            <a:spAutoFit/>
          </a:bodyPr>
          <a:lstStyle/>
          <a:p>
            <a:r>
              <a:rPr lang="en-IN" sz="2400" b="1" dirty="0" smtClean="0"/>
              <a:t>We’ll do something similar to what Ross tried here.</a:t>
            </a:r>
          </a:p>
          <a:p>
            <a:endParaRPr lang="en-IN" sz="2400" b="1" dirty="0"/>
          </a:p>
          <a:p>
            <a:r>
              <a:rPr lang="en-IN" sz="2400" b="1" dirty="0" smtClean="0"/>
              <a:t>He wanted to </a:t>
            </a:r>
            <a:r>
              <a:rPr lang="en-IN" sz="2400" b="1" i="1" dirty="0" smtClean="0"/>
              <a:t>pivot</a:t>
            </a:r>
            <a:r>
              <a:rPr lang="en-IN" sz="2400" b="1" dirty="0" smtClean="0"/>
              <a:t> his sofa in different directions to reach his destination (his apartment),</a:t>
            </a:r>
          </a:p>
          <a:p>
            <a:r>
              <a:rPr lang="en-IN" sz="2400" b="1" dirty="0" smtClean="0"/>
              <a:t>and here we’ll try to </a:t>
            </a:r>
            <a:r>
              <a:rPr lang="en-IN" sz="2400" b="1" i="1" dirty="0" smtClean="0"/>
              <a:t>pivot</a:t>
            </a:r>
            <a:r>
              <a:rPr lang="en-IN" sz="2400" b="1" dirty="0" smtClean="0"/>
              <a:t> our </a:t>
            </a:r>
            <a:r>
              <a:rPr lang="en-IN" sz="2400" b="1" dirty="0" err="1" smtClean="0"/>
              <a:t>dataframe</a:t>
            </a:r>
            <a:r>
              <a:rPr lang="en-IN" sz="2400" b="1" dirty="0" smtClean="0"/>
              <a:t> into a different structure to reach our destination… (a cleaner and more informative data analysis!)</a:t>
            </a:r>
            <a:endParaRPr lang="en-IN" sz="2400" b="1" dirty="0"/>
          </a:p>
        </p:txBody>
      </p:sp>
      <p:sp>
        <p:nvSpPr>
          <p:cNvPr id="6" name="Rectangle 5"/>
          <p:cNvSpPr/>
          <p:nvPr/>
        </p:nvSpPr>
        <p:spPr>
          <a:xfrm>
            <a:off x="5796136" y="6381328"/>
            <a:ext cx="3202030" cy="369332"/>
          </a:xfrm>
          <a:prstGeom prst="rect">
            <a:avLst/>
          </a:prstGeom>
        </p:spPr>
        <p:txBody>
          <a:bodyPr wrap="none">
            <a:spAutoFit/>
          </a:bodyPr>
          <a:lstStyle/>
          <a:p>
            <a:r>
              <a:rPr lang="en-IN" dirty="0">
                <a:solidFill>
                  <a:srgbClr val="FF0000"/>
                </a:solidFill>
              </a:rPr>
              <a:t>Comprehensive Pandas </a:t>
            </a:r>
            <a:r>
              <a:rPr lang="en-IN" dirty="0" smtClean="0">
                <a:solidFill>
                  <a:srgbClr val="FF0000"/>
                </a:solidFill>
              </a:rPr>
              <a:t>Tutorial</a:t>
            </a:r>
            <a:endParaRPr lang="en-IN" dirty="0">
              <a:solidFill>
                <a:srgbClr val="FF0000"/>
              </a:solidFill>
            </a:endParaRPr>
          </a:p>
        </p:txBody>
      </p:sp>
    </p:spTree>
    <p:extLst>
      <p:ext uri="{BB962C8B-B14F-4D97-AF65-F5344CB8AC3E}">
        <p14:creationId xmlns:p14="http://schemas.microsoft.com/office/powerpoint/2010/main" val="229638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268760"/>
            <a:ext cx="3888432" cy="4524315"/>
          </a:xfrm>
          <a:prstGeom prst="rect">
            <a:avLst/>
          </a:prstGeom>
          <a:noFill/>
        </p:spPr>
        <p:txBody>
          <a:bodyPr wrap="square" rtlCol="0">
            <a:spAutoFit/>
          </a:bodyPr>
          <a:lstStyle/>
          <a:p>
            <a:r>
              <a:rPr lang="en-IN" sz="2400" b="1" dirty="0" err="1" smtClean="0"/>
              <a:t>Aaaand</a:t>
            </a:r>
            <a:r>
              <a:rPr lang="en-IN" sz="2400" b="1" dirty="0" smtClean="0"/>
              <a:t> if at the end of this lecture, you find yourself yelling at me like THIS:</a:t>
            </a:r>
          </a:p>
          <a:p>
            <a:endParaRPr lang="en-IN" sz="2400" b="1" dirty="0"/>
          </a:p>
          <a:p>
            <a:r>
              <a:rPr lang="en-IN" sz="2400" b="1" dirty="0" smtClean="0"/>
              <a:t>then please apprise me of the same in the comments section!</a:t>
            </a:r>
          </a:p>
          <a:p>
            <a:endParaRPr lang="en-IN" sz="2400" b="1" dirty="0"/>
          </a:p>
          <a:p>
            <a:r>
              <a:rPr lang="en-IN" sz="2400" b="1" dirty="0" smtClean="0"/>
              <a:t>else, please like this video and subscribe to my channel as a small token of appreciation! </a:t>
            </a:r>
            <a:r>
              <a:rPr lang="en-IN" sz="2400" b="1" dirty="0" smtClean="0">
                <a:sym typeface="Wingdings" panose="05000000000000000000" pitchFamily="2" charset="2"/>
              </a:rPr>
              <a:t> </a:t>
            </a:r>
            <a:endParaRPr lang="en-IN" sz="2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992" y="1412776"/>
            <a:ext cx="4262874" cy="2664296"/>
          </a:xfrm>
          <a:prstGeom prst="rect">
            <a:avLst/>
          </a:prstGeom>
        </p:spPr>
      </p:pic>
      <p:sp>
        <p:nvSpPr>
          <p:cNvPr id="4" name="Rectangle 3"/>
          <p:cNvSpPr/>
          <p:nvPr/>
        </p:nvSpPr>
        <p:spPr>
          <a:xfrm>
            <a:off x="5796136" y="6381328"/>
            <a:ext cx="3202030" cy="369332"/>
          </a:xfrm>
          <a:prstGeom prst="rect">
            <a:avLst/>
          </a:prstGeom>
        </p:spPr>
        <p:txBody>
          <a:bodyPr wrap="none">
            <a:spAutoFit/>
          </a:bodyPr>
          <a:lstStyle/>
          <a:p>
            <a:r>
              <a:rPr lang="en-IN" dirty="0">
                <a:solidFill>
                  <a:srgbClr val="FF0000"/>
                </a:solidFill>
              </a:rPr>
              <a:t>Comprehensive Pandas </a:t>
            </a:r>
            <a:r>
              <a:rPr lang="en-IN" dirty="0" smtClean="0">
                <a:solidFill>
                  <a:srgbClr val="FF0000"/>
                </a:solidFill>
              </a:rPr>
              <a:t>Tutorial</a:t>
            </a:r>
            <a:endParaRPr lang="en-IN" dirty="0">
              <a:solidFill>
                <a:srgbClr val="FF0000"/>
              </a:solidFill>
            </a:endParaRPr>
          </a:p>
        </p:txBody>
      </p:sp>
    </p:spTree>
    <p:extLst>
      <p:ext uri="{BB962C8B-B14F-4D97-AF65-F5344CB8AC3E}">
        <p14:creationId xmlns:p14="http://schemas.microsoft.com/office/powerpoint/2010/main" val="1669361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Just a </a:t>
            </a:r>
            <a:r>
              <a:rPr lang="en-IN" sz="2800" i="1" dirty="0" smtClean="0"/>
              <a:t>small</a:t>
            </a:r>
            <a:r>
              <a:rPr lang="en-IN" sz="2800" dirty="0" smtClean="0"/>
              <a:t> </a:t>
            </a:r>
            <a:r>
              <a:rPr lang="en-IN" dirty="0" smtClean="0">
                <a:solidFill>
                  <a:srgbClr val="FF0000"/>
                </a:solidFill>
              </a:rPr>
              <a:t>disclaimer</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The visual representation shown in the next few slides might NOT be the exact way pivot and </a:t>
            </a:r>
            <a:r>
              <a:rPr lang="en-IN" dirty="0" err="1" smtClean="0"/>
              <a:t>pivot_table</a:t>
            </a:r>
            <a:r>
              <a:rPr lang="en-IN" dirty="0" smtClean="0"/>
              <a:t> are written by the developers, but it is important to get the crux of the concept, and the slides are designed to make you thorough with what is actually happening behind the scenes when you call pivot or </a:t>
            </a:r>
            <a:r>
              <a:rPr lang="en-IN" dirty="0" err="1" smtClean="0"/>
              <a:t>pivot_table</a:t>
            </a:r>
            <a:r>
              <a:rPr lang="en-IN" dirty="0" smtClean="0"/>
              <a:t>.</a:t>
            </a:r>
            <a:endParaRPr lang="en-IN" dirty="0"/>
          </a:p>
        </p:txBody>
      </p:sp>
      <p:sp>
        <p:nvSpPr>
          <p:cNvPr id="4" name="Rectangle 3"/>
          <p:cNvSpPr/>
          <p:nvPr/>
        </p:nvSpPr>
        <p:spPr>
          <a:xfrm>
            <a:off x="5796136" y="6381328"/>
            <a:ext cx="3202030" cy="369332"/>
          </a:xfrm>
          <a:prstGeom prst="rect">
            <a:avLst/>
          </a:prstGeom>
        </p:spPr>
        <p:txBody>
          <a:bodyPr wrap="none">
            <a:spAutoFit/>
          </a:bodyPr>
          <a:lstStyle/>
          <a:p>
            <a:r>
              <a:rPr lang="en-IN" dirty="0">
                <a:solidFill>
                  <a:srgbClr val="FF0000"/>
                </a:solidFill>
              </a:rPr>
              <a:t>Comprehensive Pandas </a:t>
            </a:r>
            <a:r>
              <a:rPr lang="en-IN" dirty="0" smtClean="0">
                <a:solidFill>
                  <a:srgbClr val="FF0000"/>
                </a:solidFill>
              </a:rPr>
              <a:t>Tutorial</a:t>
            </a:r>
            <a:endParaRPr lang="en-IN" dirty="0">
              <a:solidFill>
                <a:srgbClr val="FF0000"/>
              </a:solidFill>
            </a:endParaRPr>
          </a:p>
        </p:txBody>
      </p:sp>
    </p:spTree>
    <p:extLst>
      <p:ext uri="{BB962C8B-B14F-4D97-AF65-F5344CB8AC3E}">
        <p14:creationId xmlns:p14="http://schemas.microsoft.com/office/powerpoint/2010/main" val="3535768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107131100"/>
              </p:ext>
            </p:extLst>
          </p:nvPr>
        </p:nvGraphicFramePr>
        <p:xfrm>
          <a:off x="4139952" y="3499205"/>
          <a:ext cx="2743200" cy="1495425"/>
        </p:xfrm>
        <a:graphic>
          <a:graphicData uri="http://schemas.openxmlformats.org/drawingml/2006/table">
            <a:tbl>
              <a:tblPr>
                <a:tableStyleId>{5C22544A-7EE6-4342-B048-85BDC9FD1C3A}</a:tableStyleId>
              </a:tblPr>
              <a:tblGrid>
                <a:gridCol w="607491"/>
                <a:gridCol w="711903"/>
                <a:gridCol w="711903"/>
                <a:gridCol w="711903"/>
              </a:tblGrid>
              <a:tr h="352425">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Germany</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India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US</a:t>
                      </a:r>
                      <a:endParaRPr lang="en-IN" sz="1100" b="1"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Audi</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BMW</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Tata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Tesla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bl>
          </a:graphicData>
        </a:graphic>
      </p:graphicFrame>
      <p:sp>
        <p:nvSpPr>
          <p:cNvPr id="11" name="TextBox 10"/>
          <p:cNvSpPr txBox="1"/>
          <p:nvPr/>
        </p:nvSpPr>
        <p:spPr>
          <a:xfrm>
            <a:off x="151579" y="3884855"/>
            <a:ext cx="3722814" cy="1200329"/>
          </a:xfrm>
          <a:prstGeom prst="rect">
            <a:avLst/>
          </a:prstGeom>
          <a:noFill/>
        </p:spPr>
        <p:txBody>
          <a:bodyPr wrap="square" rtlCol="0">
            <a:spAutoFit/>
          </a:bodyPr>
          <a:lstStyle/>
          <a:p>
            <a:r>
              <a:rPr lang="en-US" dirty="0" smtClean="0"/>
              <a:t>Step 1: Make an empty </a:t>
            </a:r>
            <a:r>
              <a:rPr lang="en-US" dirty="0" err="1" smtClean="0"/>
              <a:t>dataframe</a:t>
            </a:r>
            <a:r>
              <a:rPr lang="en-US" dirty="0" smtClean="0"/>
              <a:t> (</a:t>
            </a:r>
            <a:r>
              <a:rPr lang="en-US" dirty="0" err="1" smtClean="0"/>
              <a:t>df</a:t>
            </a:r>
            <a:r>
              <a:rPr lang="en-US" dirty="0" smtClean="0"/>
              <a:t>) </a:t>
            </a:r>
            <a:r>
              <a:rPr lang="en-US" dirty="0" smtClean="0"/>
              <a:t>by populating the desired index and column values, making sure each value appears exactly once</a:t>
            </a: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915" y="1556792"/>
            <a:ext cx="26574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1619672" y="776898"/>
            <a:ext cx="5976664" cy="707886"/>
          </a:xfrm>
          <a:prstGeom prst="rect">
            <a:avLst/>
          </a:prstGeom>
          <a:noFill/>
        </p:spPr>
        <p:txBody>
          <a:bodyPr wrap="square" rtlCol="0">
            <a:spAutoFit/>
          </a:bodyPr>
          <a:lstStyle/>
          <a:p>
            <a:pPr algn="ctr"/>
            <a:r>
              <a:rPr lang="en-US" sz="4000" dirty="0" smtClean="0">
                <a:solidFill>
                  <a:srgbClr val="FF0000"/>
                </a:solidFill>
              </a:rPr>
              <a:t>PIVOT</a:t>
            </a:r>
            <a:endParaRPr lang="en-IN" sz="4000" dirty="0">
              <a:solidFill>
                <a:srgbClr val="FF0000"/>
              </a:solidFill>
            </a:endParaRPr>
          </a:p>
        </p:txBody>
      </p:sp>
      <p:sp>
        <p:nvSpPr>
          <p:cNvPr id="7" name="Rectangle 6"/>
          <p:cNvSpPr/>
          <p:nvPr/>
        </p:nvSpPr>
        <p:spPr>
          <a:xfrm>
            <a:off x="5796136" y="6381328"/>
            <a:ext cx="3202030" cy="369332"/>
          </a:xfrm>
          <a:prstGeom prst="rect">
            <a:avLst/>
          </a:prstGeom>
        </p:spPr>
        <p:txBody>
          <a:bodyPr wrap="none">
            <a:spAutoFit/>
          </a:bodyPr>
          <a:lstStyle/>
          <a:p>
            <a:r>
              <a:rPr lang="en-IN" dirty="0">
                <a:solidFill>
                  <a:srgbClr val="FF0000"/>
                </a:solidFill>
              </a:rPr>
              <a:t>Comprehensive </a:t>
            </a:r>
            <a:r>
              <a:rPr lang="en-IN">
                <a:solidFill>
                  <a:srgbClr val="FF0000"/>
                </a:solidFill>
              </a:rPr>
              <a:t>Pandas </a:t>
            </a:r>
            <a:r>
              <a:rPr lang="en-IN" smtClean="0">
                <a:solidFill>
                  <a:srgbClr val="FF0000"/>
                </a:solidFill>
              </a:rPr>
              <a:t>Tutorial</a:t>
            </a:r>
            <a:endParaRPr lang="en-IN" dirty="0">
              <a:solidFill>
                <a:srgbClr val="FF0000"/>
              </a:solidFill>
            </a:endParaRPr>
          </a:p>
        </p:txBody>
      </p:sp>
      <p:sp>
        <p:nvSpPr>
          <p:cNvPr id="2" name="Rectangle 1"/>
          <p:cNvSpPr/>
          <p:nvPr/>
        </p:nvSpPr>
        <p:spPr>
          <a:xfrm>
            <a:off x="508341" y="5157192"/>
            <a:ext cx="7704856" cy="369332"/>
          </a:xfrm>
          <a:prstGeom prst="rect">
            <a:avLst/>
          </a:prstGeom>
        </p:spPr>
        <p:txBody>
          <a:bodyPr wrap="square">
            <a:spAutoFit/>
          </a:bodyPr>
          <a:lstStyle/>
          <a:p>
            <a:r>
              <a:rPr lang="en-IN" dirty="0" err="1"/>
              <a:t>pd.pivot</a:t>
            </a:r>
            <a:r>
              <a:rPr lang="en-IN" dirty="0"/>
              <a:t>(data=</a:t>
            </a:r>
            <a:r>
              <a:rPr lang="en-IN" dirty="0" err="1"/>
              <a:t>df</a:t>
            </a:r>
            <a:r>
              <a:rPr lang="en-IN" dirty="0"/>
              <a:t>, index='Brand', columns='Location', values</a:t>
            </a:r>
            <a:r>
              <a:rPr lang="en-IN" dirty="0" smtClean="0"/>
              <a:t>='Sales')</a:t>
            </a:r>
            <a:endParaRPr lang="en-IN" dirty="0"/>
          </a:p>
        </p:txBody>
      </p:sp>
    </p:spTree>
    <p:extLst>
      <p:ext uri="{BB962C8B-B14F-4D97-AF65-F5344CB8AC3E}">
        <p14:creationId xmlns:p14="http://schemas.microsoft.com/office/powerpoint/2010/main" val="946547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038243016"/>
              </p:ext>
            </p:extLst>
          </p:nvPr>
        </p:nvGraphicFramePr>
        <p:xfrm>
          <a:off x="4139952" y="3499205"/>
          <a:ext cx="2743200" cy="1495425"/>
        </p:xfrm>
        <a:graphic>
          <a:graphicData uri="http://schemas.openxmlformats.org/drawingml/2006/table">
            <a:tbl>
              <a:tblPr>
                <a:tableStyleId>{5C22544A-7EE6-4342-B048-85BDC9FD1C3A}</a:tableStyleId>
              </a:tblPr>
              <a:tblGrid>
                <a:gridCol w="607491"/>
                <a:gridCol w="711903"/>
                <a:gridCol w="711903"/>
                <a:gridCol w="711903"/>
              </a:tblGrid>
              <a:tr h="352425">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Germany</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India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US</a:t>
                      </a:r>
                      <a:endParaRPr lang="en-IN" sz="1100" b="1"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Audi</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BMW</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Tata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100</a:t>
                      </a: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Tesla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bl>
          </a:graphicData>
        </a:graphic>
      </p:graphicFrame>
      <p:sp>
        <p:nvSpPr>
          <p:cNvPr id="11" name="TextBox 10"/>
          <p:cNvSpPr txBox="1"/>
          <p:nvPr/>
        </p:nvSpPr>
        <p:spPr>
          <a:xfrm>
            <a:off x="151579" y="3884855"/>
            <a:ext cx="3722814" cy="646331"/>
          </a:xfrm>
          <a:prstGeom prst="rect">
            <a:avLst/>
          </a:prstGeom>
          <a:noFill/>
        </p:spPr>
        <p:txBody>
          <a:bodyPr wrap="square" rtlCol="0">
            <a:spAutoFit/>
          </a:bodyPr>
          <a:lstStyle/>
          <a:p>
            <a:r>
              <a:rPr lang="en-US" dirty="0" smtClean="0"/>
              <a:t>Step 2: At the intersection of </a:t>
            </a:r>
            <a:r>
              <a:rPr lang="en-US" b="1" dirty="0" smtClean="0"/>
              <a:t>Tata </a:t>
            </a:r>
            <a:r>
              <a:rPr lang="en-US" dirty="0" smtClean="0"/>
              <a:t>and </a:t>
            </a:r>
            <a:r>
              <a:rPr lang="en-US" b="1" dirty="0" smtClean="0"/>
              <a:t>India</a:t>
            </a:r>
            <a:r>
              <a:rPr lang="en-US" dirty="0" smtClean="0"/>
              <a:t>, place sales = 100</a:t>
            </a:r>
            <a:endParaRPr lang="en-IN" b="1" i="1" dirty="0"/>
          </a:p>
        </p:txBody>
      </p:sp>
      <p:sp>
        <p:nvSpPr>
          <p:cNvPr id="5" name="Left Arrow 4"/>
          <p:cNvSpPr/>
          <p:nvPr/>
        </p:nvSpPr>
        <p:spPr>
          <a:xfrm>
            <a:off x="5508104" y="1916832"/>
            <a:ext cx="576064" cy="1440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915" y="1556792"/>
            <a:ext cx="26574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619672" y="776898"/>
            <a:ext cx="5976664" cy="707886"/>
          </a:xfrm>
          <a:prstGeom prst="rect">
            <a:avLst/>
          </a:prstGeom>
          <a:noFill/>
        </p:spPr>
        <p:txBody>
          <a:bodyPr wrap="square" rtlCol="0">
            <a:spAutoFit/>
          </a:bodyPr>
          <a:lstStyle/>
          <a:p>
            <a:pPr algn="ctr"/>
            <a:r>
              <a:rPr lang="en-US" sz="4000" dirty="0" smtClean="0">
                <a:solidFill>
                  <a:srgbClr val="FF0000"/>
                </a:solidFill>
              </a:rPr>
              <a:t>PIVOT</a:t>
            </a:r>
            <a:endParaRPr lang="en-IN" sz="4000" dirty="0">
              <a:solidFill>
                <a:srgbClr val="FF0000"/>
              </a:solidFill>
            </a:endParaRPr>
          </a:p>
        </p:txBody>
      </p:sp>
      <p:sp>
        <p:nvSpPr>
          <p:cNvPr id="7" name="Rectangle 6"/>
          <p:cNvSpPr/>
          <p:nvPr/>
        </p:nvSpPr>
        <p:spPr>
          <a:xfrm>
            <a:off x="5796136" y="6381328"/>
            <a:ext cx="3202030" cy="369332"/>
          </a:xfrm>
          <a:prstGeom prst="rect">
            <a:avLst/>
          </a:prstGeom>
        </p:spPr>
        <p:txBody>
          <a:bodyPr wrap="none">
            <a:spAutoFit/>
          </a:bodyPr>
          <a:lstStyle/>
          <a:p>
            <a:r>
              <a:rPr lang="en-IN" dirty="0">
                <a:solidFill>
                  <a:srgbClr val="FF0000"/>
                </a:solidFill>
              </a:rPr>
              <a:t>Comprehensive </a:t>
            </a:r>
            <a:r>
              <a:rPr lang="en-IN">
                <a:solidFill>
                  <a:srgbClr val="FF0000"/>
                </a:solidFill>
              </a:rPr>
              <a:t>Pandas </a:t>
            </a:r>
            <a:r>
              <a:rPr lang="en-IN" smtClean="0">
                <a:solidFill>
                  <a:srgbClr val="FF0000"/>
                </a:solidFill>
              </a:rPr>
              <a:t>Tutorial</a:t>
            </a:r>
            <a:endParaRPr lang="en-IN" dirty="0">
              <a:solidFill>
                <a:srgbClr val="FF0000"/>
              </a:solidFill>
            </a:endParaRPr>
          </a:p>
        </p:txBody>
      </p:sp>
      <p:sp>
        <p:nvSpPr>
          <p:cNvPr id="8" name="Rectangle 7"/>
          <p:cNvSpPr/>
          <p:nvPr/>
        </p:nvSpPr>
        <p:spPr>
          <a:xfrm>
            <a:off x="508341" y="5157192"/>
            <a:ext cx="7704856" cy="369332"/>
          </a:xfrm>
          <a:prstGeom prst="rect">
            <a:avLst/>
          </a:prstGeom>
        </p:spPr>
        <p:txBody>
          <a:bodyPr wrap="square">
            <a:spAutoFit/>
          </a:bodyPr>
          <a:lstStyle/>
          <a:p>
            <a:r>
              <a:rPr lang="en-IN" dirty="0" err="1" smtClean="0"/>
              <a:t>df.pivot</a:t>
            </a:r>
            <a:r>
              <a:rPr lang="en-IN" dirty="0" smtClean="0"/>
              <a:t>(index</a:t>
            </a:r>
            <a:r>
              <a:rPr lang="en-IN" dirty="0"/>
              <a:t>='Brand', columns='Location', values</a:t>
            </a:r>
            <a:r>
              <a:rPr lang="en-IN" dirty="0" smtClean="0"/>
              <a:t>='Sales')</a:t>
            </a:r>
            <a:endParaRPr lang="en-IN" dirty="0"/>
          </a:p>
        </p:txBody>
      </p:sp>
    </p:spTree>
    <p:extLst>
      <p:ext uri="{BB962C8B-B14F-4D97-AF65-F5344CB8AC3E}">
        <p14:creationId xmlns:p14="http://schemas.microsoft.com/office/powerpoint/2010/main" val="3096043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594408119"/>
              </p:ext>
            </p:extLst>
          </p:nvPr>
        </p:nvGraphicFramePr>
        <p:xfrm>
          <a:off x="4139952" y="3499205"/>
          <a:ext cx="2743200" cy="1495425"/>
        </p:xfrm>
        <a:graphic>
          <a:graphicData uri="http://schemas.openxmlformats.org/drawingml/2006/table">
            <a:tbl>
              <a:tblPr>
                <a:tableStyleId>{5C22544A-7EE6-4342-B048-85BDC9FD1C3A}</a:tableStyleId>
              </a:tblPr>
              <a:tblGrid>
                <a:gridCol w="607491"/>
                <a:gridCol w="711903"/>
                <a:gridCol w="711903"/>
                <a:gridCol w="711903"/>
              </a:tblGrid>
              <a:tr h="352425">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Germany</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India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US</a:t>
                      </a:r>
                      <a:endParaRPr lang="en-IN" sz="1100" b="1"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Audi</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BMW</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Tata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100</a:t>
                      </a: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Tesla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smtClean="0">
                          <a:effectLst/>
                        </a:rPr>
                        <a:t>75</a:t>
                      </a:r>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bl>
          </a:graphicData>
        </a:graphic>
      </p:graphicFrame>
      <p:sp>
        <p:nvSpPr>
          <p:cNvPr id="11" name="TextBox 10"/>
          <p:cNvSpPr txBox="1"/>
          <p:nvPr/>
        </p:nvSpPr>
        <p:spPr>
          <a:xfrm>
            <a:off x="151579" y="3884855"/>
            <a:ext cx="3722814" cy="646331"/>
          </a:xfrm>
          <a:prstGeom prst="rect">
            <a:avLst/>
          </a:prstGeom>
          <a:noFill/>
        </p:spPr>
        <p:txBody>
          <a:bodyPr wrap="square" rtlCol="0">
            <a:spAutoFit/>
          </a:bodyPr>
          <a:lstStyle/>
          <a:p>
            <a:r>
              <a:rPr lang="en-US" dirty="0" smtClean="0"/>
              <a:t>Step 3: At the intersection of </a:t>
            </a:r>
            <a:r>
              <a:rPr lang="en-US" b="1" dirty="0" smtClean="0"/>
              <a:t>Tesla</a:t>
            </a:r>
            <a:r>
              <a:rPr lang="en-US" dirty="0" smtClean="0"/>
              <a:t> and </a:t>
            </a:r>
            <a:r>
              <a:rPr lang="en-US" b="1" dirty="0" smtClean="0"/>
              <a:t>US</a:t>
            </a:r>
            <a:r>
              <a:rPr lang="en-US" dirty="0" smtClean="0"/>
              <a:t>, place sales = 75</a:t>
            </a:r>
            <a:endParaRPr lang="en-IN" b="1" i="1" dirty="0"/>
          </a:p>
        </p:txBody>
      </p:sp>
      <p:sp>
        <p:nvSpPr>
          <p:cNvPr id="5" name="Left Arrow 4"/>
          <p:cNvSpPr/>
          <p:nvPr/>
        </p:nvSpPr>
        <p:spPr>
          <a:xfrm>
            <a:off x="5508104" y="2276872"/>
            <a:ext cx="576064" cy="1440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915" y="1556792"/>
            <a:ext cx="26574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619672" y="776898"/>
            <a:ext cx="5976664" cy="707886"/>
          </a:xfrm>
          <a:prstGeom prst="rect">
            <a:avLst/>
          </a:prstGeom>
          <a:noFill/>
        </p:spPr>
        <p:txBody>
          <a:bodyPr wrap="square" rtlCol="0">
            <a:spAutoFit/>
          </a:bodyPr>
          <a:lstStyle/>
          <a:p>
            <a:pPr algn="ctr"/>
            <a:r>
              <a:rPr lang="en-US" sz="4000" dirty="0" smtClean="0">
                <a:solidFill>
                  <a:srgbClr val="FF0000"/>
                </a:solidFill>
              </a:rPr>
              <a:t>PIVOT</a:t>
            </a:r>
            <a:endParaRPr lang="en-IN" sz="4000" dirty="0">
              <a:solidFill>
                <a:srgbClr val="FF0000"/>
              </a:solidFill>
            </a:endParaRPr>
          </a:p>
        </p:txBody>
      </p:sp>
      <p:sp>
        <p:nvSpPr>
          <p:cNvPr id="9" name="Rectangle 8"/>
          <p:cNvSpPr/>
          <p:nvPr/>
        </p:nvSpPr>
        <p:spPr>
          <a:xfrm>
            <a:off x="5796136" y="6381328"/>
            <a:ext cx="3202030" cy="369332"/>
          </a:xfrm>
          <a:prstGeom prst="rect">
            <a:avLst/>
          </a:prstGeom>
        </p:spPr>
        <p:txBody>
          <a:bodyPr wrap="none">
            <a:spAutoFit/>
          </a:bodyPr>
          <a:lstStyle/>
          <a:p>
            <a:r>
              <a:rPr lang="en-IN" dirty="0">
                <a:solidFill>
                  <a:srgbClr val="FF0000"/>
                </a:solidFill>
              </a:rPr>
              <a:t>Comprehensive </a:t>
            </a:r>
            <a:r>
              <a:rPr lang="en-IN">
                <a:solidFill>
                  <a:srgbClr val="FF0000"/>
                </a:solidFill>
              </a:rPr>
              <a:t>Pandas </a:t>
            </a:r>
            <a:r>
              <a:rPr lang="en-IN" smtClean="0">
                <a:solidFill>
                  <a:srgbClr val="FF0000"/>
                </a:solidFill>
              </a:rPr>
              <a:t>Tutorial</a:t>
            </a:r>
            <a:endParaRPr lang="en-IN" dirty="0">
              <a:solidFill>
                <a:srgbClr val="FF0000"/>
              </a:solidFill>
            </a:endParaRPr>
          </a:p>
        </p:txBody>
      </p:sp>
      <p:sp>
        <p:nvSpPr>
          <p:cNvPr id="12" name="Rectangle 11"/>
          <p:cNvSpPr/>
          <p:nvPr/>
        </p:nvSpPr>
        <p:spPr>
          <a:xfrm>
            <a:off x="508341" y="5157192"/>
            <a:ext cx="7704856" cy="369332"/>
          </a:xfrm>
          <a:prstGeom prst="rect">
            <a:avLst/>
          </a:prstGeom>
        </p:spPr>
        <p:txBody>
          <a:bodyPr wrap="square">
            <a:spAutoFit/>
          </a:bodyPr>
          <a:lstStyle/>
          <a:p>
            <a:r>
              <a:rPr lang="en-IN" dirty="0" err="1" smtClean="0"/>
              <a:t>df.pivot</a:t>
            </a:r>
            <a:r>
              <a:rPr lang="en-IN" dirty="0" smtClean="0"/>
              <a:t>(index</a:t>
            </a:r>
            <a:r>
              <a:rPr lang="en-IN" dirty="0"/>
              <a:t>='Brand', columns='Location', values</a:t>
            </a:r>
            <a:r>
              <a:rPr lang="en-IN" dirty="0" smtClean="0"/>
              <a:t>='Sales')</a:t>
            </a:r>
            <a:endParaRPr lang="en-IN" dirty="0"/>
          </a:p>
        </p:txBody>
      </p:sp>
    </p:spTree>
    <p:extLst>
      <p:ext uri="{BB962C8B-B14F-4D97-AF65-F5344CB8AC3E}">
        <p14:creationId xmlns:p14="http://schemas.microsoft.com/office/powerpoint/2010/main" val="2217119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4108121827"/>
              </p:ext>
            </p:extLst>
          </p:nvPr>
        </p:nvGraphicFramePr>
        <p:xfrm>
          <a:off x="4139952" y="3499205"/>
          <a:ext cx="2743200" cy="1495425"/>
        </p:xfrm>
        <a:graphic>
          <a:graphicData uri="http://schemas.openxmlformats.org/drawingml/2006/table">
            <a:tbl>
              <a:tblPr>
                <a:tableStyleId>{5C22544A-7EE6-4342-B048-85BDC9FD1C3A}</a:tableStyleId>
              </a:tblPr>
              <a:tblGrid>
                <a:gridCol w="607491"/>
                <a:gridCol w="711903"/>
                <a:gridCol w="711903"/>
                <a:gridCol w="711903"/>
              </a:tblGrid>
              <a:tr h="352425">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Germany</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India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US</a:t>
                      </a:r>
                      <a:endParaRPr lang="en-IN" sz="1100" b="1"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Audi</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84</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BMW</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Tata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100</a:t>
                      </a: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Tesla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smtClean="0">
                          <a:effectLst/>
                        </a:rPr>
                        <a:t>75</a:t>
                      </a:r>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bl>
          </a:graphicData>
        </a:graphic>
      </p:graphicFrame>
      <p:sp>
        <p:nvSpPr>
          <p:cNvPr id="11" name="TextBox 10"/>
          <p:cNvSpPr txBox="1"/>
          <p:nvPr/>
        </p:nvSpPr>
        <p:spPr>
          <a:xfrm>
            <a:off x="151579" y="3884855"/>
            <a:ext cx="3722814" cy="646331"/>
          </a:xfrm>
          <a:prstGeom prst="rect">
            <a:avLst/>
          </a:prstGeom>
          <a:noFill/>
        </p:spPr>
        <p:txBody>
          <a:bodyPr wrap="square" rtlCol="0">
            <a:spAutoFit/>
          </a:bodyPr>
          <a:lstStyle/>
          <a:p>
            <a:r>
              <a:rPr lang="en-US" dirty="0" smtClean="0"/>
              <a:t>Step 4: At the intersection of </a:t>
            </a:r>
            <a:r>
              <a:rPr lang="en-US" b="1" dirty="0" smtClean="0"/>
              <a:t>Audi </a:t>
            </a:r>
            <a:r>
              <a:rPr lang="en-US" dirty="0" smtClean="0"/>
              <a:t>and </a:t>
            </a:r>
            <a:r>
              <a:rPr lang="en-US" b="1" dirty="0" smtClean="0"/>
              <a:t>Germany</a:t>
            </a:r>
            <a:r>
              <a:rPr lang="en-US" dirty="0" smtClean="0"/>
              <a:t>, place sales = 84</a:t>
            </a:r>
            <a:endParaRPr lang="en-IN" b="1" i="1" dirty="0"/>
          </a:p>
        </p:txBody>
      </p:sp>
      <p:sp>
        <p:nvSpPr>
          <p:cNvPr id="5" name="Left Arrow 4"/>
          <p:cNvSpPr/>
          <p:nvPr/>
        </p:nvSpPr>
        <p:spPr>
          <a:xfrm>
            <a:off x="5508104" y="2492896"/>
            <a:ext cx="576064" cy="1440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915" y="1556792"/>
            <a:ext cx="26574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619672" y="776898"/>
            <a:ext cx="5976664" cy="707886"/>
          </a:xfrm>
          <a:prstGeom prst="rect">
            <a:avLst/>
          </a:prstGeom>
          <a:noFill/>
        </p:spPr>
        <p:txBody>
          <a:bodyPr wrap="square" rtlCol="0">
            <a:spAutoFit/>
          </a:bodyPr>
          <a:lstStyle/>
          <a:p>
            <a:pPr algn="ctr"/>
            <a:r>
              <a:rPr lang="en-US" sz="4000" dirty="0" smtClean="0">
                <a:solidFill>
                  <a:srgbClr val="FF0000"/>
                </a:solidFill>
              </a:rPr>
              <a:t>PIVOT</a:t>
            </a:r>
            <a:endParaRPr lang="en-IN" sz="4000" dirty="0">
              <a:solidFill>
                <a:srgbClr val="FF0000"/>
              </a:solidFill>
            </a:endParaRPr>
          </a:p>
        </p:txBody>
      </p:sp>
      <p:sp>
        <p:nvSpPr>
          <p:cNvPr id="7" name="Rectangle 6"/>
          <p:cNvSpPr/>
          <p:nvPr/>
        </p:nvSpPr>
        <p:spPr>
          <a:xfrm>
            <a:off x="5796136" y="6381328"/>
            <a:ext cx="3202030" cy="369332"/>
          </a:xfrm>
          <a:prstGeom prst="rect">
            <a:avLst/>
          </a:prstGeom>
        </p:spPr>
        <p:txBody>
          <a:bodyPr wrap="none">
            <a:spAutoFit/>
          </a:bodyPr>
          <a:lstStyle/>
          <a:p>
            <a:r>
              <a:rPr lang="en-IN" dirty="0">
                <a:solidFill>
                  <a:srgbClr val="FF0000"/>
                </a:solidFill>
              </a:rPr>
              <a:t>Comprehensive </a:t>
            </a:r>
            <a:r>
              <a:rPr lang="en-IN">
                <a:solidFill>
                  <a:srgbClr val="FF0000"/>
                </a:solidFill>
              </a:rPr>
              <a:t>Pandas </a:t>
            </a:r>
            <a:r>
              <a:rPr lang="en-IN" smtClean="0">
                <a:solidFill>
                  <a:srgbClr val="FF0000"/>
                </a:solidFill>
              </a:rPr>
              <a:t>Tutorial</a:t>
            </a:r>
            <a:endParaRPr lang="en-IN" dirty="0">
              <a:solidFill>
                <a:srgbClr val="FF0000"/>
              </a:solidFill>
            </a:endParaRPr>
          </a:p>
        </p:txBody>
      </p:sp>
      <p:sp>
        <p:nvSpPr>
          <p:cNvPr id="12" name="Rectangle 11"/>
          <p:cNvSpPr/>
          <p:nvPr/>
        </p:nvSpPr>
        <p:spPr>
          <a:xfrm>
            <a:off x="508341" y="5157192"/>
            <a:ext cx="7704856" cy="369332"/>
          </a:xfrm>
          <a:prstGeom prst="rect">
            <a:avLst/>
          </a:prstGeom>
        </p:spPr>
        <p:txBody>
          <a:bodyPr wrap="square">
            <a:spAutoFit/>
          </a:bodyPr>
          <a:lstStyle/>
          <a:p>
            <a:r>
              <a:rPr lang="en-IN" dirty="0" err="1" smtClean="0"/>
              <a:t>df.pivot</a:t>
            </a:r>
            <a:r>
              <a:rPr lang="en-IN" dirty="0" smtClean="0"/>
              <a:t>(index</a:t>
            </a:r>
            <a:r>
              <a:rPr lang="en-IN" dirty="0"/>
              <a:t>='Brand', columns='Location', values</a:t>
            </a:r>
            <a:r>
              <a:rPr lang="en-IN" dirty="0" smtClean="0"/>
              <a:t>='Sales')</a:t>
            </a:r>
            <a:endParaRPr lang="en-IN" dirty="0"/>
          </a:p>
        </p:txBody>
      </p:sp>
    </p:spTree>
    <p:extLst>
      <p:ext uri="{BB962C8B-B14F-4D97-AF65-F5344CB8AC3E}">
        <p14:creationId xmlns:p14="http://schemas.microsoft.com/office/powerpoint/2010/main" val="3559163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625</TotalTime>
  <Words>647</Words>
  <Application>Microsoft Office PowerPoint</Application>
  <PresentationFormat>On-screen Show (4:3)</PresentationFormat>
  <Paragraphs>267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pandas Pivot and Pivot Table</vt:lpstr>
      <vt:lpstr>What exactly is meant by pivoting a dataframe?</vt:lpstr>
      <vt:lpstr>PowerPoint Presentation</vt:lpstr>
      <vt:lpstr>PowerPoint Presentation</vt:lpstr>
      <vt:lpstr>Just a small disclaimer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Pandas Pivot, Pivot Table</dc:title>
  <dc:creator>Rachit</dc:creator>
  <cp:lastModifiedBy>Rachit</cp:lastModifiedBy>
  <cp:revision>19</cp:revision>
  <dcterms:created xsi:type="dcterms:W3CDTF">2020-05-02T12:44:19Z</dcterms:created>
  <dcterms:modified xsi:type="dcterms:W3CDTF">2020-05-07T20:21:01Z</dcterms:modified>
</cp:coreProperties>
</file>