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71" r:id="rId4"/>
    <p:sldId id="272" r:id="rId5"/>
    <p:sldId id="270" r:id="rId6"/>
    <p:sldId id="257" r:id="rId7"/>
    <p:sldId id="263" r:id="rId8"/>
    <p:sldId id="264" r:id="rId9"/>
    <p:sldId id="265" r:id="rId10"/>
    <p:sldId id="266" r:id="rId11"/>
    <p:sldId id="267" r:id="rId12"/>
    <p:sldId id="268" r:id="rId13"/>
    <p:sldId id="269" r:id="rId14"/>
    <p:sldId id="274"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FC014-E2FB-449E-B713-E4688D0B9CEB}" type="datetimeFigureOut">
              <a:rPr lang="en-IN" smtClean="0"/>
              <a:t>06-05-2020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A8E2B-A0BA-49CF-B919-8F4DCA539128}" type="slidenum">
              <a:rPr lang="en-IN" smtClean="0"/>
              <a:t>‹#›</a:t>
            </a:fld>
            <a:endParaRPr lang="en-IN"/>
          </a:p>
        </p:txBody>
      </p:sp>
    </p:spTree>
    <p:extLst>
      <p:ext uri="{BB962C8B-B14F-4D97-AF65-F5344CB8AC3E}">
        <p14:creationId xmlns:p14="http://schemas.microsoft.com/office/powerpoint/2010/main" val="3770463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F10FAB5-0E2F-40D9-B730-B0A44AB1950E}"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174988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10FAB5-0E2F-40D9-B730-B0A44AB1950E}"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397775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10FAB5-0E2F-40D9-B730-B0A44AB1950E}"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349021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10FAB5-0E2F-40D9-B730-B0A44AB1950E}"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145717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10FAB5-0E2F-40D9-B730-B0A44AB1950E}"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51629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F10FAB5-0E2F-40D9-B730-B0A44AB1950E}"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259191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F10FAB5-0E2F-40D9-B730-B0A44AB1950E}" type="datetimeFigureOut">
              <a:rPr lang="en-IN" smtClean="0"/>
              <a:t>06-05-2020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336424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F10FAB5-0E2F-40D9-B730-B0A44AB1950E}" type="datetimeFigureOut">
              <a:rPr lang="en-IN" smtClean="0"/>
              <a:t>06-05-2020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256633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0FAB5-0E2F-40D9-B730-B0A44AB1950E}" type="datetimeFigureOut">
              <a:rPr lang="en-IN" smtClean="0"/>
              <a:t>06-05-2020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365628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0FAB5-0E2F-40D9-B730-B0A44AB1950E}"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87005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0FAB5-0E2F-40D9-B730-B0A44AB1950E}"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DA3DB-B935-442F-9988-E5EAA971BC68}" type="slidenum">
              <a:rPr lang="en-IN" smtClean="0"/>
              <a:t>‹#›</a:t>
            </a:fld>
            <a:endParaRPr lang="en-IN"/>
          </a:p>
        </p:txBody>
      </p:sp>
    </p:spTree>
    <p:extLst>
      <p:ext uri="{BB962C8B-B14F-4D97-AF65-F5344CB8AC3E}">
        <p14:creationId xmlns:p14="http://schemas.microsoft.com/office/powerpoint/2010/main" val="17633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0FAB5-0E2F-40D9-B730-B0A44AB1950E}" type="datetimeFigureOut">
              <a:rPr lang="en-IN" smtClean="0"/>
              <a:t>06-05-2020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DA3DB-B935-442F-9988-E5EAA971BC68}" type="slidenum">
              <a:rPr lang="en-IN" smtClean="0"/>
              <a:t>‹#›</a:t>
            </a:fld>
            <a:endParaRPr lang="en-IN"/>
          </a:p>
        </p:txBody>
      </p:sp>
    </p:spTree>
    <p:extLst>
      <p:ext uri="{BB962C8B-B14F-4D97-AF65-F5344CB8AC3E}">
        <p14:creationId xmlns:p14="http://schemas.microsoft.com/office/powerpoint/2010/main" val="355593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solidFill>
                <a:latin typeface="Adobe Gothic Std B" pitchFamily="34" charset="-128"/>
                <a:ea typeface="Adobe Gothic Std B" pitchFamily="34" charset="-128"/>
              </a:rPr>
              <a:t>p</a:t>
            </a:r>
            <a:r>
              <a:rPr lang="en-US" dirty="0" smtClean="0">
                <a:solidFill>
                  <a:schemeClr val="accent1"/>
                </a:solidFill>
                <a:latin typeface="Adobe Gothic Std B" pitchFamily="34" charset="-128"/>
                <a:ea typeface="Adobe Gothic Std B" pitchFamily="34" charset="-128"/>
              </a:rPr>
              <a:t>andas</a:t>
            </a:r>
            <a:r>
              <a:rPr lang="en-US" dirty="0" smtClean="0">
                <a:latin typeface="Adobe Gothic Std B" pitchFamily="34" charset="-128"/>
                <a:ea typeface="Adobe Gothic Std B" pitchFamily="34" charset="-128"/>
              </a:rPr>
              <a:t/>
            </a:r>
            <a:br>
              <a:rPr lang="en-US" dirty="0" smtClean="0">
                <a:latin typeface="Adobe Gothic Std B" pitchFamily="34" charset="-128"/>
                <a:ea typeface="Adobe Gothic Std B" pitchFamily="34" charset="-128"/>
              </a:rPr>
            </a:br>
            <a:r>
              <a:rPr lang="en-US" dirty="0" smtClean="0">
                <a:latin typeface="Adobe Gothic Std B" pitchFamily="34" charset="-128"/>
                <a:ea typeface="Adobe Gothic Std B" pitchFamily="34" charset="-128"/>
              </a:rPr>
              <a:t>Pivot</a:t>
            </a:r>
            <a:r>
              <a:rPr lang="en-US" dirty="0">
                <a:latin typeface="Adobe Gothic Std B" pitchFamily="34" charset="-128"/>
                <a:ea typeface="Adobe Gothic Std B" pitchFamily="34" charset="-128"/>
              </a:rPr>
              <a:t> </a:t>
            </a:r>
            <a:r>
              <a:rPr lang="en-US" dirty="0" smtClean="0">
                <a:latin typeface="Adobe Gothic Std B" pitchFamily="34" charset="-128"/>
                <a:ea typeface="Adobe Gothic Std B" pitchFamily="34" charset="-128"/>
              </a:rPr>
              <a:t>and Pivot Table</a:t>
            </a:r>
            <a:endParaRPr lang="en-IN" dirty="0">
              <a:latin typeface="Adobe Gothic Std B" pitchFamily="34" charset="-128"/>
              <a:ea typeface="Adobe Gothic Std B" pitchFamily="34" charset="-128"/>
            </a:endParaRPr>
          </a:p>
        </p:txBody>
      </p:sp>
      <p:sp>
        <p:nvSpPr>
          <p:cNvPr id="3" name="Subtitle 2"/>
          <p:cNvSpPr>
            <a:spLocks noGrp="1"/>
          </p:cNvSpPr>
          <p:nvPr>
            <p:ph type="subTitle" idx="1"/>
          </p:nvPr>
        </p:nvSpPr>
        <p:spPr/>
        <p:txBody>
          <a:bodyPr>
            <a:normAutofit/>
          </a:bodyPr>
          <a:lstStyle/>
          <a:p>
            <a:r>
              <a:rPr lang="en-IN" sz="2800" dirty="0" smtClean="0">
                <a:solidFill>
                  <a:srgbClr val="FF0000"/>
                </a:solidFill>
              </a:rPr>
              <a:t>Comprehensive Pandas Tutorial</a:t>
            </a:r>
            <a:endParaRPr lang="en-IN" sz="2800" dirty="0">
              <a:solidFill>
                <a:srgbClr val="FF0000"/>
              </a:solidFill>
            </a:endParaRPr>
          </a:p>
        </p:txBody>
      </p:sp>
    </p:spTree>
    <p:extLst>
      <p:ext uri="{BB962C8B-B14F-4D97-AF65-F5344CB8AC3E}">
        <p14:creationId xmlns:p14="http://schemas.microsoft.com/office/powerpoint/2010/main" val="1963745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287192623"/>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92</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75</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11" name="TextBox 10"/>
          <p:cNvSpPr txBox="1"/>
          <p:nvPr/>
        </p:nvSpPr>
        <p:spPr>
          <a:xfrm>
            <a:off x="151579" y="3884855"/>
            <a:ext cx="3722814" cy="646331"/>
          </a:xfrm>
          <a:prstGeom prst="rect">
            <a:avLst/>
          </a:prstGeom>
          <a:noFill/>
        </p:spPr>
        <p:txBody>
          <a:bodyPr wrap="square" rtlCol="0">
            <a:spAutoFit/>
          </a:bodyPr>
          <a:lstStyle/>
          <a:p>
            <a:r>
              <a:rPr lang="en-US" dirty="0" smtClean="0"/>
              <a:t>Step 5: At the intersection of </a:t>
            </a:r>
            <a:r>
              <a:rPr lang="en-US" b="1" dirty="0" smtClean="0"/>
              <a:t>BMW </a:t>
            </a:r>
            <a:r>
              <a:rPr lang="en-US" dirty="0" smtClean="0"/>
              <a:t>and </a:t>
            </a:r>
            <a:r>
              <a:rPr lang="en-US" b="1" dirty="0" smtClean="0"/>
              <a:t>Germany</a:t>
            </a:r>
            <a:r>
              <a:rPr lang="en-US" dirty="0" smtClean="0"/>
              <a:t>, place sales = 92</a:t>
            </a:r>
            <a:endParaRPr lang="en-IN" b="1" i="1" dirty="0"/>
          </a:p>
        </p:txBody>
      </p:sp>
      <p:sp>
        <p:nvSpPr>
          <p:cNvPr id="5" name="Left Arrow 4"/>
          <p:cNvSpPr/>
          <p:nvPr/>
        </p:nvSpPr>
        <p:spPr>
          <a:xfrm>
            <a:off x="5508104" y="2780928"/>
            <a:ext cx="576064" cy="144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915" y="1556792"/>
            <a:ext cx="26574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a:t>
            </a:r>
            <a:endParaRPr lang="en-IN" sz="4000" dirty="0">
              <a:solidFill>
                <a:srgbClr val="FF0000"/>
              </a:solidFill>
            </a:endParaRPr>
          </a:p>
        </p:txBody>
      </p:sp>
      <p:sp>
        <p:nvSpPr>
          <p:cNvPr id="9" name="Rectangle 8"/>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3280481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465259801"/>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92</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75</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11" name="TextBox 10"/>
          <p:cNvSpPr txBox="1"/>
          <p:nvPr/>
        </p:nvSpPr>
        <p:spPr>
          <a:xfrm>
            <a:off x="151579" y="3884855"/>
            <a:ext cx="3722814" cy="1138773"/>
          </a:xfrm>
          <a:prstGeom prst="rect">
            <a:avLst/>
          </a:prstGeom>
          <a:noFill/>
        </p:spPr>
        <p:txBody>
          <a:bodyPr wrap="square" rtlCol="0">
            <a:spAutoFit/>
          </a:bodyPr>
          <a:lstStyle/>
          <a:p>
            <a:r>
              <a:rPr lang="en-US" sz="3400" b="1" dirty="0" smtClean="0">
                <a:solidFill>
                  <a:srgbClr val="FF0000"/>
                </a:solidFill>
              </a:rPr>
              <a:t>BOOOOOM! WHAT HAPPENS NOW?!</a:t>
            </a:r>
            <a:endParaRPr lang="en-IN" sz="3400" b="1" i="1" dirty="0">
              <a:solidFill>
                <a:srgbClr val="FF0000"/>
              </a:solidFill>
            </a:endParaRPr>
          </a:p>
        </p:txBody>
      </p:sp>
      <p:sp>
        <p:nvSpPr>
          <p:cNvPr id="5" name="Left Arrow 4"/>
          <p:cNvSpPr/>
          <p:nvPr/>
        </p:nvSpPr>
        <p:spPr>
          <a:xfrm>
            <a:off x="5508104" y="3068960"/>
            <a:ext cx="576064" cy="144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592786"/>
            <a:ext cx="26574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300192" y="2708920"/>
            <a:ext cx="720080" cy="769441"/>
          </a:xfrm>
          <a:prstGeom prst="rect">
            <a:avLst/>
          </a:prstGeom>
          <a:noFill/>
        </p:spPr>
        <p:txBody>
          <a:bodyPr wrap="square" rtlCol="0">
            <a:spAutoFit/>
          </a:bodyPr>
          <a:lstStyle/>
          <a:p>
            <a:r>
              <a:rPr lang="en-US" sz="4400" b="1" dirty="0" smtClean="0"/>
              <a:t>?</a:t>
            </a:r>
            <a:endParaRPr lang="en-IN" sz="4400" b="1" dirty="0"/>
          </a:p>
        </p:txBody>
      </p:sp>
      <p:sp>
        <p:nvSpPr>
          <p:cNvPr id="9" name="TextBox 8"/>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a:t>
            </a:r>
            <a:endParaRPr lang="en-IN" sz="4000" dirty="0">
              <a:solidFill>
                <a:srgbClr val="FF0000"/>
              </a:solidFill>
            </a:endParaRPr>
          </a:p>
        </p:txBody>
      </p:sp>
      <p:sp>
        <p:nvSpPr>
          <p:cNvPr id="4" name="Rectangle 3"/>
          <p:cNvSpPr>
            <a:spLocks noChangeArrowheads="1"/>
          </p:cNvSpPr>
          <p:nvPr/>
        </p:nvSpPr>
        <p:spPr bwMode="auto">
          <a:xfrm>
            <a:off x="323528" y="5790837"/>
            <a:ext cx="871296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err="1" smtClean="0">
                <a:ln>
                  <a:noFill/>
                </a:ln>
                <a:solidFill>
                  <a:srgbClr val="B22B31"/>
                </a:solidFill>
                <a:effectLst/>
                <a:latin typeface="Courier New" pitchFamily="49" charset="0"/>
                <a:cs typeface="Arial" pitchFamily="34" charset="0"/>
              </a:rPr>
              <a:t>ValueError</a:t>
            </a:r>
            <a:r>
              <a:rPr kumimoji="0" lang="en-US" altLang="en-US" sz="1000" b="0" i="0" u="none" strike="noStrike" cap="none" normalizeH="0" baseline="0" dirty="0" smtClean="0">
                <a:ln>
                  <a:noFill/>
                </a:ln>
                <a:solidFill>
                  <a:srgbClr val="000000"/>
                </a:solidFill>
                <a:effectLst/>
                <a:latin typeface="Courier New" pitchFamily="49" charset="0"/>
                <a:cs typeface="Arial" pitchFamily="34" charset="0"/>
              </a:rPr>
              <a:t> </a:t>
            </a:r>
            <a:r>
              <a:rPr kumimoji="0" lang="en-US" altLang="en-US" sz="1000" b="0" i="0" u="none" strike="noStrike" cap="none" normalizeH="0" baseline="0" dirty="0" err="1" smtClean="0">
                <a:ln>
                  <a:noFill/>
                </a:ln>
                <a:solidFill>
                  <a:srgbClr val="000000"/>
                </a:solidFill>
                <a:effectLst/>
                <a:latin typeface="Courier New" pitchFamily="49" charset="0"/>
                <a:cs typeface="Arial" pitchFamily="34" charset="0"/>
              </a:rPr>
              <a:t>Traceback</a:t>
            </a:r>
            <a:r>
              <a:rPr kumimoji="0" lang="en-US" altLang="en-US" sz="1000" b="0" i="0" u="none" strike="noStrike" cap="none" normalizeH="0" baseline="0" dirty="0" smtClean="0">
                <a:ln>
                  <a:noFill/>
                </a:ln>
                <a:solidFill>
                  <a:srgbClr val="000000"/>
                </a:solidFill>
                <a:effectLst/>
                <a:latin typeface="Courier New" pitchFamily="49" charset="0"/>
                <a:cs typeface="Arial" pitchFamily="34" charset="0"/>
              </a:rPr>
              <a:t> (most recent call last)</a:t>
            </a:r>
            <a:r>
              <a:rPr kumimoji="0" lang="en-US" alt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323528" y="6132983"/>
            <a:ext cx="874681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err="1" smtClean="0">
                <a:ln>
                  <a:noFill/>
                </a:ln>
                <a:solidFill>
                  <a:srgbClr val="B22B31"/>
                </a:solidFill>
                <a:effectLst/>
                <a:latin typeface="Courier New" pitchFamily="49" charset="0"/>
                <a:cs typeface="Courier New" pitchFamily="49" charset="0"/>
              </a:rPr>
              <a:t>ValueError</a:t>
            </a:r>
            <a:r>
              <a:rPr kumimoji="0" lang="en-US" altLang="en-US" sz="1000" b="0" i="0" u="none" strike="noStrike" cap="none" normalizeH="0" baseline="0" dirty="0" smtClean="0">
                <a:ln>
                  <a:noFill/>
                </a:ln>
                <a:solidFill>
                  <a:srgbClr val="000000"/>
                </a:solidFill>
                <a:effectLst/>
                <a:latin typeface="Courier New" pitchFamily="49" charset="0"/>
                <a:cs typeface="Courier New" pitchFamily="49" charset="0"/>
              </a:rPr>
              <a:t>: Index contains duplicate entries, cannot reshape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 y="2520878"/>
            <a:ext cx="2480360" cy="1240180"/>
          </a:xfrm>
          <a:prstGeom prst="rect">
            <a:avLst/>
          </a:prstGeom>
        </p:spPr>
      </p:pic>
      <p:sp>
        <p:nvSpPr>
          <p:cNvPr id="12" name="Rectangle 11"/>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1475592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020357270"/>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92</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1" u="none" strike="noStrike" dirty="0" smtClean="0">
                          <a:effectLst/>
                        </a:rPr>
                        <a:t>57.5</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742" y="1592786"/>
            <a:ext cx="26574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 TABLE</a:t>
            </a:r>
            <a:endParaRPr lang="en-IN" sz="4000" dirty="0">
              <a:solidFill>
                <a:srgbClr val="FF0000"/>
              </a:solidFill>
            </a:endParaRPr>
          </a:p>
        </p:txBody>
      </p:sp>
      <p:sp>
        <p:nvSpPr>
          <p:cNvPr id="2" name="TextBox 1"/>
          <p:cNvSpPr txBox="1"/>
          <p:nvPr/>
        </p:nvSpPr>
        <p:spPr>
          <a:xfrm>
            <a:off x="5796136" y="2104516"/>
            <a:ext cx="1765541" cy="369332"/>
          </a:xfrm>
          <a:prstGeom prst="rect">
            <a:avLst/>
          </a:prstGeom>
          <a:noFill/>
        </p:spPr>
        <p:txBody>
          <a:bodyPr wrap="square" rtlCol="0">
            <a:spAutoFit/>
          </a:bodyPr>
          <a:lstStyle/>
          <a:p>
            <a:pPr algn="ctr"/>
            <a:r>
              <a:rPr lang="en-US" b="1" dirty="0" err="1" smtClean="0"/>
              <a:t>aggfunc</a:t>
            </a:r>
            <a:r>
              <a:rPr lang="en-US" b="1" dirty="0" smtClean="0"/>
              <a:t>=‘mean’</a:t>
            </a:r>
            <a:endParaRPr lang="en-IN" b="1" dirty="0"/>
          </a:p>
        </p:txBody>
      </p:sp>
      <p:sp>
        <p:nvSpPr>
          <p:cNvPr id="12" name="TextBox 11"/>
          <p:cNvSpPr txBox="1"/>
          <p:nvPr/>
        </p:nvSpPr>
        <p:spPr>
          <a:xfrm>
            <a:off x="151579" y="3884855"/>
            <a:ext cx="3722814" cy="923330"/>
          </a:xfrm>
          <a:prstGeom prst="rect">
            <a:avLst/>
          </a:prstGeom>
          <a:noFill/>
        </p:spPr>
        <p:txBody>
          <a:bodyPr wrap="square" rtlCol="0">
            <a:spAutoFit/>
          </a:bodyPr>
          <a:lstStyle/>
          <a:p>
            <a:r>
              <a:rPr lang="en-US" dirty="0" smtClean="0"/>
              <a:t>Take the average of the coinciding values and place it at the intersection.</a:t>
            </a:r>
          </a:p>
          <a:p>
            <a:r>
              <a:rPr lang="en-US" b="1" i="1" dirty="0" smtClean="0"/>
              <a:t>Hence, (75+40)/2 = 57.5</a:t>
            </a:r>
            <a:endParaRPr lang="en-IN" b="1"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73848"/>
            <a:ext cx="2592288" cy="1296144"/>
          </a:xfrm>
          <a:prstGeom prst="rect">
            <a:avLst/>
          </a:prstGeom>
        </p:spPr>
      </p:pic>
      <p:sp>
        <p:nvSpPr>
          <p:cNvPr id="11" name="Rectangle 10"/>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3217058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615204876"/>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b="0" i="0" u="none" strike="noStrike" dirty="0">
                          <a:solidFill>
                            <a:schemeClr val="dk1"/>
                          </a:solidFill>
                          <a:effectLst/>
                          <a:latin typeface="+mn-lt"/>
                        </a:rPr>
                        <a:t>1</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u="none" strike="noStrike" dirty="0" smtClean="0">
                          <a:effectLst/>
                        </a:rPr>
                        <a:t>2</a:t>
                      </a:r>
                      <a:r>
                        <a:rPr lang="en-IN" sz="1100" b="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742" y="1592786"/>
            <a:ext cx="26574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 TABLE</a:t>
            </a:r>
            <a:endParaRPr lang="en-IN" sz="4000" dirty="0">
              <a:solidFill>
                <a:srgbClr val="FF0000"/>
              </a:solidFill>
            </a:endParaRPr>
          </a:p>
        </p:txBody>
      </p:sp>
      <p:sp>
        <p:nvSpPr>
          <p:cNvPr id="2" name="TextBox 1"/>
          <p:cNvSpPr txBox="1"/>
          <p:nvPr/>
        </p:nvSpPr>
        <p:spPr>
          <a:xfrm>
            <a:off x="5796136" y="2104516"/>
            <a:ext cx="1765541" cy="369332"/>
          </a:xfrm>
          <a:prstGeom prst="rect">
            <a:avLst/>
          </a:prstGeom>
          <a:noFill/>
        </p:spPr>
        <p:txBody>
          <a:bodyPr wrap="square" rtlCol="0">
            <a:spAutoFit/>
          </a:bodyPr>
          <a:lstStyle/>
          <a:p>
            <a:pPr algn="ctr"/>
            <a:r>
              <a:rPr lang="en-US" b="1" dirty="0" err="1" smtClean="0"/>
              <a:t>aggfunc</a:t>
            </a:r>
            <a:r>
              <a:rPr lang="en-US" b="1" dirty="0" smtClean="0"/>
              <a:t>=‘count’</a:t>
            </a:r>
            <a:endParaRPr lang="en-IN" b="1" dirty="0"/>
          </a:p>
        </p:txBody>
      </p:sp>
      <p:sp>
        <p:nvSpPr>
          <p:cNvPr id="12" name="TextBox 11"/>
          <p:cNvSpPr txBox="1"/>
          <p:nvPr/>
        </p:nvSpPr>
        <p:spPr>
          <a:xfrm>
            <a:off x="151579" y="3884855"/>
            <a:ext cx="3722814" cy="646331"/>
          </a:xfrm>
          <a:prstGeom prst="rect">
            <a:avLst/>
          </a:prstGeom>
          <a:noFill/>
        </p:spPr>
        <p:txBody>
          <a:bodyPr wrap="square" rtlCol="0">
            <a:spAutoFit/>
          </a:bodyPr>
          <a:lstStyle/>
          <a:p>
            <a:r>
              <a:rPr lang="en-US" dirty="0" smtClean="0"/>
              <a:t>Count the number of occurrences of each intersection.</a:t>
            </a:r>
            <a:endParaRPr lang="en-IN" b="1" i="1" dirty="0"/>
          </a:p>
        </p:txBody>
      </p:sp>
      <p:sp>
        <p:nvSpPr>
          <p:cNvPr id="11" name="Rectangle 10"/>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1182918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365235547"/>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b="0" i="0" u="none" strike="noStrike" dirty="0" smtClean="0">
                          <a:solidFill>
                            <a:schemeClr val="dk1"/>
                          </a:solidFill>
                          <a:effectLst/>
                          <a:latin typeface="+mn-lt"/>
                        </a:rPr>
                        <a:t>92</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endParaRPr lang="en-IN" sz="1100" u="none" strike="noStrike" dirty="0" smtClean="0">
                        <a:effectLst/>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u="none" strike="noStrike" dirty="0" smtClean="0">
                          <a:effectLst/>
                        </a:rPr>
                        <a:t>115</a:t>
                      </a:r>
                      <a:r>
                        <a:rPr lang="en-IN" sz="1100" b="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742" y="1592786"/>
            <a:ext cx="26574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 TABLE</a:t>
            </a:r>
            <a:endParaRPr lang="en-IN" sz="4000" dirty="0">
              <a:solidFill>
                <a:srgbClr val="FF0000"/>
              </a:solidFill>
            </a:endParaRPr>
          </a:p>
        </p:txBody>
      </p:sp>
      <p:sp>
        <p:nvSpPr>
          <p:cNvPr id="2" name="TextBox 1"/>
          <p:cNvSpPr txBox="1"/>
          <p:nvPr/>
        </p:nvSpPr>
        <p:spPr>
          <a:xfrm>
            <a:off x="5796136" y="2104516"/>
            <a:ext cx="1765541" cy="369332"/>
          </a:xfrm>
          <a:prstGeom prst="rect">
            <a:avLst/>
          </a:prstGeom>
          <a:noFill/>
        </p:spPr>
        <p:txBody>
          <a:bodyPr wrap="square" rtlCol="0">
            <a:spAutoFit/>
          </a:bodyPr>
          <a:lstStyle/>
          <a:p>
            <a:pPr algn="ctr"/>
            <a:r>
              <a:rPr lang="en-US" b="1" dirty="0" err="1" smtClean="0"/>
              <a:t>aggfunc</a:t>
            </a:r>
            <a:r>
              <a:rPr lang="en-US" b="1" dirty="0" smtClean="0"/>
              <a:t>=‘sum’</a:t>
            </a:r>
            <a:endParaRPr lang="en-IN" b="1" dirty="0"/>
          </a:p>
        </p:txBody>
      </p:sp>
      <p:sp>
        <p:nvSpPr>
          <p:cNvPr id="12" name="TextBox 11"/>
          <p:cNvSpPr txBox="1"/>
          <p:nvPr/>
        </p:nvSpPr>
        <p:spPr>
          <a:xfrm>
            <a:off x="151579" y="3884855"/>
            <a:ext cx="3722814" cy="646331"/>
          </a:xfrm>
          <a:prstGeom prst="rect">
            <a:avLst/>
          </a:prstGeom>
          <a:noFill/>
        </p:spPr>
        <p:txBody>
          <a:bodyPr wrap="square" rtlCol="0">
            <a:spAutoFit/>
          </a:bodyPr>
          <a:lstStyle/>
          <a:p>
            <a:r>
              <a:rPr lang="en-US" dirty="0" smtClean="0"/>
              <a:t>Count the number of occurrences of each intersection.</a:t>
            </a:r>
            <a:endParaRPr lang="en-IN" b="1" i="1" dirty="0"/>
          </a:p>
        </p:txBody>
      </p:sp>
      <p:sp>
        <p:nvSpPr>
          <p:cNvPr id="11" name="Rectangle 10"/>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1169749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639972278"/>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b="0" i="0" u="none" strike="noStrike" dirty="0" smtClean="0">
                          <a:solidFill>
                            <a:schemeClr val="dk1"/>
                          </a:solidFill>
                          <a:effectLst/>
                          <a:latin typeface="+mn-lt"/>
                        </a:rPr>
                        <a:t>92</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endParaRPr lang="en-IN" sz="1100" u="none" strike="noStrike" dirty="0" smtClean="0">
                        <a:effectLst/>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u="none" strike="noStrike" dirty="0" smtClean="0">
                          <a:effectLst/>
                        </a:rPr>
                        <a:t>75</a:t>
                      </a:r>
                      <a:r>
                        <a:rPr lang="en-IN" sz="1100" b="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742" y="1592786"/>
            <a:ext cx="26574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 TABLE</a:t>
            </a:r>
            <a:endParaRPr lang="en-IN" sz="4000" dirty="0">
              <a:solidFill>
                <a:srgbClr val="FF0000"/>
              </a:solidFill>
            </a:endParaRPr>
          </a:p>
        </p:txBody>
      </p:sp>
      <p:sp>
        <p:nvSpPr>
          <p:cNvPr id="2" name="TextBox 1"/>
          <p:cNvSpPr txBox="1"/>
          <p:nvPr/>
        </p:nvSpPr>
        <p:spPr>
          <a:xfrm>
            <a:off x="5796136" y="2104516"/>
            <a:ext cx="1765541" cy="369332"/>
          </a:xfrm>
          <a:prstGeom prst="rect">
            <a:avLst/>
          </a:prstGeom>
          <a:noFill/>
        </p:spPr>
        <p:txBody>
          <a:bodyPr wrap="square" rtlCol="0">
            <a:spAutoFit/>
          </a:bodyPr>
          <a:lstStyle/>
          <a:p>
            <a:pPr algn="ctr"/>
            <a:r>
              <a:rPr lang="en-US" b="1" dirty="0" err="1" smtClean="0"/>
              <a:t>aggfunc</a:t>
            </a:r>
            <a:r>
              <a:rPr lang="en-US" b="1" dirty="0" smtClean="0"/>
              <a:t>=‘max’</a:t>
            </a:r>
            <a:endParaRPr lang="en-IN" b="1" dirty="0"/>
          </a:p>
        </p:txBody>
      </p:sp>
      <p:sp>
        <p:nvSpPr>
          <p:cNvPr id="12" name="TextBox 11"/>
          <p:cNvSpPr txBox="1"/>
          <p:nvPr/>
        </p:nvSpPr>
        <p:spPr>
          <a:xfrm>
            <a:off x="151579" y="3884855"/>
            <a:ext cx="3722814" cy="646331"/>
          </a:xfrm>
          <a:prstGeom prst="rect">
            <a:avLst/>
          </a:prstGeom>
          <a:noFill/>
        </p:spPr>
        <p:txBody>
          <a:bodyPr wrap="square" rtlCol="0">
            <a:spAutoFit/>
          </a:bodyPr>
          <a:lstStyle/>
          <a:p>
            <a:r>
              <a:rPr lang="en-US" dirty="0" smtClean="0"/>
              <a:t>Count the number of occurrences of each intersection.</a:t>
            </a:r>
            <a:endParaRPr lang="en-IN" b="1" i="1" dirty="0"/>
          </a:p>
        </p:txBody>
      </p:sp>
      <p:sp>
        <p:nvSpPr>
          <p:cNvPr id="11" name="Rectangle 10"/>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103789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7888"/>
            <a:ext cx="8229600" cy="1143000"/>
          </a:xfrm>
        </p:spPr>
        <p:txBody>
          <a:bodyPr>
            <a:noAutofit/>
          </a:bodyPr>
          <a:lstStyle/>
          <a:p>
            <a:r>
              <a:rPr lang="en-IN" sz="3200" b="1" dirty="0" smtClean="0"/>
              <a:t>What exactly is meant by </a:t>
            </a:r>
            <a:r>
              <a:rPr lang="en-IN" sz="3200" b="1" i="1" dirty="0" smtClean="0"/>
              <a:t>pivoting</a:t>
            </a:r>
            <a:r>
              <a:rPr lang="en-IN" sz="3200" b="1" dirty="0" smtClean="0"/>
              <a:t> a </a:t>
            </a:r>
            <a:r>
              <a:rPr lang="en-IN" sz="3200" b="1" dirty="0" err="1" smtClean="0"/>
              <a:t>dataframe</a:t>
            </a:r>
            <a:r>
              <a:rPr lang="en-IN" sz="3200" b="1" dirty="0" smtClean="0"/>
              <a:t>?</a:t>
            </a:r>
            <a:endParaRPr lang="en-IN" sz="3200" b="1" dirty="0"/>
          </a:p>
        </p:txBody>
      </p:sp>
      <p:sp>
        <p:nvSpPr>
          <p:cNvPr id="3" name="Content Placeholder 2"/>
          <p:cNvSpPr>
            <a:spLocks noGrp="1"/>
          </p:cNvSpPr>
          <p:nvPr>
            <p:ph idx="1"/>
          </p:nvPr>
        </p:nvSpPr>
        <p:spPr>
          <a:xfrm>
            <a:off x="457200" y="2791469"/>
            <a:ext cx="8229600" cy="2581747"/>
          </a:xfrm>
        </p:spPr>
        <p:txBody>
          <a:bodyPr/>
          <a:lstStyle/>
          <a:p>
            <a:r>
              <a:rPr lang="en-IN" dirty="0" smtClean="0"/>
              <a:t>Statement 1: I’ve understood the meaning of</a:t>
            </a:r>
            <a:r>
              <a:rPr lang="en-IN" dirty="0"/>
              <a:t> pivoting a </a:t>
            </a:r>
            <a:r>
              <a:rPr lang="en-IN" dirty="0" err="1"/>
              <a:t>dataframe</a:t>
            </a:r>
            <a:r>
              <a:rPr lang="en-IN" dirty="0"/>
              <a:t>.</a:t>
            </a:r>
            <a:endParaRPr lang="en-IN" dirty="0" smtClean="0"/>
          </a:p>
          <a:p>
            <a:r>
              <a:rPr lang="en-IN" dirty="0" smtClean="0"/>
              <a:t>Statement 2: The meaning of </a:t>
            </a:r>
            <a:r>
              <a:rPr lang="en-IN" dirty="0"/>
              <a:t>pivoting a </a:t>
            </a:r>
            <a:r>
              <a:rPr lang="en-IN" dirty="0" err="1" smtClean="0"/>
              <a:t>dataframe</a:t>
            </a:r>
            <a:r>
              <a:rPr lang="en-IN" dirty="0" smtClean="0"/>
              <a:t> has been understood by me.</a:t>
            </a:r>
          </a:p>
        </p:txBody>
      </p:sp>
      <p:sp>
        <p:nvSpPr>
          <p:cNvPr id="4" name="Rectangle 3"/>
          <p:cNvSpPr/>
          <p:nvPr/>
        </p:nvSpPr>
        <p:spPr>
          <a:xfrm>
            <a:off x="5796136" y="6381328"/>
            <a:ext cx="3202030" cy="369332"/>
          </a:xfrm>
          <a:prstGeom prst="rect">
            <a:avLst/>
          </a:prstGeom>
        </p:spPr>
        <p:txBody>
          <a:bodyPr wrap="none">
            <a:spAutoFit/>
          </a:bodyPr>
          <a:lstStyle/>
          <a:p>
            <a:r>
              <a:rPr lang="en-IN" dirty="0">
                <a:solidFill>
                  <a:srgbClr val="FF0000"/>
                </a:solidFill>
              </a:rPr>
              <a:t>Comprehensive Pandas </a:t>
            </a:r>
            <a:r>
              <a:rPr lang="en-IN" dirty="0"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2917407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1484784"/>
            <a:ext cx="4624585" cy="3474523"/>
          </a:xfrm>
          <a:prstGeom prst="rect">
            <a:avLst/>
          </a:prstGeom>
        </p:spPr>
      </p:pic>
      <p:sp>
        <p:nvSpPr>
          <p:cNvPr id="5" name="TextBox 4"/>
          <p:cNvSpPr txBox="1"/>
          <p:nvPr/>
        </p:nvSpPr>
        <p:spPr>
          <a:xfrm>
            <a:off x="251520" y="1268760"/>
            <a:ext cx="3888432" cy="4893647"/>
          </a:xfrm>
          <a:prstGeom prst="rect">
            <a:avLst/>
          </a:prstGeom>
          <a:noFill/>
        </p:spPr>
        <p:txBody>
          <a:bodyPr wrap="square" rtlCol="0">
            <a:spAutoFit/>
          </a:bodyPr>
          <a:lstStyle/>
          <a:p>
            <a:r>
              <a:rPr lang="en-IN" sz="2400" b="1" dirty="0" smtClean="0"/>
              <a:t>We’ll do something similar to what Ross tried here.</a:t>
            </a:r>
          </a:p>
          <a:p>
            <a:endParaRPr lang="en-IN" sz="2400" b="1" dirty="0"/>
          </a:p>
          <a:p>
            <a:r>
              <a:rPr lang="en-IN" sz="2400" b="1" dirty="0" smtClean="0"/>
              <a:t>He wanted to </a:t>
            </a:r>
            <a:r>
              <a:rPr lang="en-IN" sz="2400" b="1" i="1" dirty="0" smtClean="0"/>
              <a:t>pivot</a:t>
            </a:r>
            <a:r>
              <a:rPr lang="en-IN" sz="2400" b="1" dirty="0" smtClean="0"/>
              <a:t> his sofa in </a:t>
            </a:r>
            <a:r>
              <a:rPr lang="en-IN" sz="2400" b="1" dirty="0" smtClean="0"/>
              <a:t>different directions </a:t>
            </a:r>
            <a:r>
              <a:rPr lang="en-IN" sz="2400" b="1" dirty="0" smtClean="0"/>
              <a:t>to reach his destination (his apartment),</a:t>
            </a:r>
          </a:p>
          <a:p>
            <a:r>
              <a:rPr lang="en-IN" sz="2400" b="1" dirty="0" smtClean="0"/>
              <a:t>and here we’ll try to </a:t>
            </a:r>
            <a:r>
              <a:rPr lang="en-IN" sz="2400" b="1" i="1" dirty="0" smtClean="0"/>
              <a:t>pivot</a:t>
            </a:r>
            <a:r>
              <a:rPr lang="en-IN" sz="2400" b="1" dirty="0" smtClean="0"/>
              <a:t> our </a:t>
            </a:r>
            <a:r>
              <a:rPr lang="en-IN" sz="2400" b="1" dirty="0" err="1" smtClean="0"/>
              <a:t>dataframe</a:t>
            </a:r>
            <a:r>
              <a:rPr lang="en-IN" sz="2400" b="1" dirty="0" smtClean="0"/>
              <a:t> into a different structure to reach our destination… (a cleaner and more informative data analysis!)</a:t>
            </a:r>
            <a:endParaRPr lang="en-IN" sz="2400" b="1" dirty="0"/>
          </a:p>
        </p:txBody>
      </p:sp>
      <p:sp>
        <p:nvSpPr>
          <p:cNvPr id="6" name="Rectangle 5"/>
          <p:cNvSpPr/>
          <p:nvPr/>
        </p:nvSpPr>
        <p:spPr>
          <a:xfrm>
            <a:off x="5796136" y="6381328"/>
            <a:ext cx="3202030" cy="369332"/>
          </a:xfrm>
          <a:prstGeom prst="rect">
            <a:avLst/>
          </a:prstGeom>
        </p:spPr>
        <p:txBody>
          <a:bodyPr wrap="none">
            <a:spAutoFit/>
          </a:bodyPr>
          <a:lstStyle/>
          <a:p>
            <a:r>
              <a:rPr lang="en-IN" dirty="0">
                <a:solidFill>
                  <a:srgbClr val="FF0000"/>
                </a:solidFill>
              </a:rPr>
              <a:t>Comprehensive Pandas </a:t>
            </a:r>
            <a:r>
              <a:rPr lang="en-IN" dirty="0"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229638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268760"/>
            <a:ext cx="3888432" cy="4524315"/>
          </a:xfrm>
          <a:prstGeom prst="rect">
            <a:avLst/>
          </a:prstGeom>
          <a:noFill/>
        </p:spPr>
        <p:txBody>
          <a:bodyPr wrap="square" rtlCol="0">
            <a:spAutoFit/>
          </a:bodyPr>
          <a:lstStyle/>
          <a:p>
            <a:r>
              <a:rPr lang="en-IN" sz="2400" b="1" dirty="0" err="1" smtClean="0"/>
              <a:t>Aaaand</a:t>
            </a:r>
            <a:r>
              <a:rPr lang="en-IN" sz="2400" b="1" dirty="0" smtClean="0"/>
              <a:t> if at the end of this lecture, you find yourself yelling at me like THIS:</a:t>
            </a:r>
          </a:p>
          <a:p>
            <a:endParaRPr lang="en-IN" sz="2400" b="1" dirty="0"/>
          </a:p>
          <a:p>
            <a:r>
              <a:rPr lang="en-IN" sz="2400" b="1" dirty="0" smtClean="0"/>
              <a:t>then please apprise me of the same in the comments section!</a:t>
            </a:r>
          </a:p>
          <a:p>
            <a:endParaRPr lang="en-IN" sz="2400" b="1" dirty="0"/>
          </a:p>
          <a:p>
            <a:r>
              <a:rPr lang="en-IN" sz="2400" b="1" dirty="0" smtClean="0"/>
              <a:t>else, please like this </a:t>
            </a:r>
            <a:r>
              <a:rPr lang="en-IN" sz="2400" b="1" dirty="0" smtClean="0"/>
              <a:t>video and subscribe to my channel </a:t>
            </a:r>
            <a:r>
              <a:rPr lang="en-IN" sz="2400" b="1" dirty="0" smtClean="0"/>
              <a:t>as a small token of appreciation! </a:t>
            </a:r>
            <a:r>
              <a:rPr lang="en-IN" sz="2400" b="1" dirty="0" smtClean="0">
                <a:sym typeface="Wingdings" panose="05000000000000000000" pitchFamily="2" charset="2"/>
              </a:rPr>
              <a:t> </a:t>
            </a:r>
            <a:endParaRPr lang="en-IN"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1412776"/>
            <a:ext cx="4262874" cy="2664296"/>
          </a:xfrm>
          <a:prstGeom prst="rect">
            <a:avLst/>
          </a:prstGeom>
        </p:spPr>
      </p:pic>
      <p:sp>
        <p:nvSpPr>
          <p:cNvPr id="4" name="Rectangle 3"/>
          <p:cNvSpPr/>
          <p:nvPr/>
        </p:nvSpPr>
        <p:spPr>
          <a:xfrm>
            <a:off x="5796136" y="6381328"/>
            <a:ext cx="3202030" cy="369332"/>
          </a:xfrm>
          <a:prstGeom prst="rect">
            <a:avLst/>
          </a:prstGeom>
        </p:spPr>
        <p:txBody>
          <a:bodyPr wrap="none">
            <a:spAutoFit/>
          </a:bodyPr>
          <a:lstStyle/>
          <a:p>
            <a:r>
              <a:rPr lang="en-IN" dirty="0">
                <a:solidFill>
                  <a:srgbClr val="FF0000"/>
                </a:solidFill>
              </a:rPr>
              <a:t>Comprehensive Pandas </a:t>
            </a:r>
            <a:r>
              <a:rPr lang="en-IN" dirty="0"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1669361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Just a </a:t>
            </a:r>
            <a:r>
              <a:rPr lang="en-IN" sz="2800" i="1" dirty="0" smtClean="0"/>
              <a:t>small</a:t>
            </a:r>
            <a:r>
              <a:rPr lang="en-IN" sz="2800" dirty="0" smtClean="0"/>
              <a:t> </a:t>
            </a:r>
            <a:r>
              <a:rPr lang="en-IN" dirty="0" smtClean="0">
                <a:solidFill>
                  <a:srgbClr val="FF0000"/>
                </a:solidFill>
              </a:rPr>
              <a:t>disclaimer</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The visual representation shown in the next few slides might NOT be the exact way pivot and </a:t>
            </a:r>
            <a:r>
              <a:rPr lang="en-IN" dirty="0" err="1" smtClean="0"/>
              <a:t>pivot_table</a:t>
            </a:r>
            <a:r>
              <a:rPr lang="en-IN" dirty="0" smtClean="0"/>
              <a:t> are written by the developers, but it is important to get the crux of the concept, and the slides are designed to make you thorough with what is actually happening behind the scenes when you call pivot or </a:t>
            </a:r>
            <a:r>
              <a:rPr lang="en-IN" dirty="0" err="1" smtClean="0"/>
              <a:t>pivot_table</a:t>
            </a:r>
            <a:r>
              <a:rPr lang="en-IN" dirty="0" smtClean="0"/>
              <a:t>.</a:t>
            </a:r>
            <a:endParaRPr lang="en-IN" dirty="0"/>
          </a:p>
        </p:txBody>
      </p:sp>
      <p:sp>
        <p:nvSpPr>
          <p:cNvPr id="4" name="Rectangle 3"/>
          <p:cNvSpPr/>
          <p:nvPr/>
        </p:nvSpPr>
        <p:spPr>
          <a:xfrm>
            <a:off x="5796136" y="6381328"/>
            <a:ext cx="3202030" cy="369332"/>
          </a:xfrm>
          <a:prstGeom prst="rect">
            <a:avLst/>
          </a:prstGeom>
        </p:spPr>
        <p:txBody>
          <a:bodyPr wrap="none">
            <a:spAutoFit/>
          </a:bodyPr>
          <a:lstStyle/>
          <a:p>
            <a:r>
              <a:rPr lang="en-IN" dirty="0">
                <a:solidFill>
                  <a:srgbClr val="FF0000"/>
                </a:solidFill>
              </a:rPr>
              <a:t>Comprehensive Pandas </a:t>
            </a:r>
            <a:r>
              <a:rPr lang="en-IN" dirty="0"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3535768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107131100"/>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11" name="TextBox 10"/>
          <p:cNvSpPr txBox="1"/>
          <p:nvPr/>
        </p:nvSpPr>
        <p:spPr>
          <a:xfrm>
            <a:off x="151579" y="3884855"/>
            <a:ext cx="3722814" cy="1200329"/>
          </a:xfrm>
          <a:prstGeom prst="rect">
            <a:avLst/>
          </a:prstGeom>
          <a:noFill/>
        </p:spPr>
        <p:txBody>
          <a:bodyPr wrap="square" rtlCol="0">
            <a:spAutoFit/>
          </a:bodyPr>
          <a:lstStyle/>
          <a:p>
            <a:r>
              <a:rPr lang="en-US" dirty="0" smtClean="0"/>
              <a:t>Step 1: Make an empty </a:t>
            </a:r>
            <a:r>
              <a:rPr lang="en-US" dirty="0" err="1" smtClean="0"/>
              <a:t>dataframe</a:t>
            </a:r>
            <a:r>
              <a:rPr lang="en-US" dirty="0" smtClean="0"/>
              <a:t> by populating the desired index and column values, making sure each value appears exactly once</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915" y="1556792"/>
            <a:ext cx="26574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a:t>
            </a:r>
            <a:endParaRPr lang="en-IN" sz="4000" dirty="0">
              <a:solidFill>
                <a:srgbClr val="FF0000"/>
              </a:solidFill>
            </a:endParaRPr>
          </a:p>
        </p:txBody>
      </p:sp>
      <p:sp>
        <p:nvSpPr>
          <p:cNvPr id="7" name="Rectangle 6"/>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946547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038243016"/>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11" name="TextBox 10"/>
          <p:cNvSpPr txBox="1"/>
          <p:nvPr/>
        </p:nvSpPr>
        <p:spPr>
          <a:xfrm>
            <a:off x="151579" y="3884855"/>
            <a:ext cx="3722814" cy="646331"/>
          </a:xfrm>
          <a:prstGeom prst="rect">
            <a:avLst/>
          </a:prstGeom>
          <a:noFill/>
        </p:spPr>
        <p:txBody>
          <a:bodyPr wrap="square" rtlCol="0">
            <a:spAutoFit/>
          </a:bodyPr>
          <a:lstStyle/>
          <a:p>
            <a:r>
              <a:rPr lang="en-US" dirty="0" smtClean="0"/>
              <a:t>Step 2: At the intersection of </a:t>
            </a:r>
            <a:r>
              <a:rPr lang="en-US" b="1" dirty="0" smtClean="0"/>
              <a:t>Tata </a:t>
            </a:r>
            <a:r>
              <a:rPr lang="en-US" dirty="0" smtClean="0"/>
              <a:t>and </a:t>
            </a:r>
            <a:r>
              <a:rPr lang="en-US" b="1" dirty="0" smtClean="0"/>
              <a:t>India</a:t>
            </a:r>
            <a:r>
              <a:rPr lang="en-US" dirty="0" smtClean="0"/>
              <a:t>, place sales = 100</a:t>
            </a:r>
            <a:endParaRPr lang="en-IN" b="1" i="1" dirty="0"/>
          </a:p>
        </p:txBody>
      </p:sp>
      <p:sp>
        <p:nvSpPr>
          <p:cNvPr id="5" name="Left Arrow 4"/>
          <p:cNvSpPr/>
          <p:nvPr/>
        </p:nvSpPr>
        <p:spPr>
          <a:xfrm>
            <a:off x="5508104" y="1916832"/>
            <a:ext cx="576064" cy="144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915" y="1556792"/>
            <a:ext cx="26574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a:t>
            </a:r>
            <a:endParaRPr lang="en-IN" sz="4000" dirty="0">
              <a:solidFill>
                <a:srgbClr val="FF0000"/>
              </a:solidFill>
            </a:endParaRPr>
          </a:p>
        </p:txBody>
      </p:sp>
      <p:sp>
        <p:nvSpPr>
          <p:cNvPr id="7" name="Rectangle 6"/>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3096043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594408119"/>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75</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11" name="TextBox 10"/>
          <p:cNvSpPr txBox="1"/>
          <p:nvPr/>
        </p:nvSpPr>
        <p:spPr>
          <a:xfrm>
            <a:off x="151579" y="3884855"/>
            <a:ext cx="3722814" cy="646331"/>
          </a:xfrm>
          <a:prstGeom prst="rect">
            <a:avLst/>
          </a:prstGeom>
          <a:noFill/>
        </p:spPr>
        <p:txBody>
          <a:bodyPr wrap="square" rtlCol="0">
            <a:spAutoFit/>
          </a:bodyPr>
          <a:lstStyle/>
          <a:p>
            <a:r>
              <a:rPr lang="en-US" dirty="0" smtClean="0"/>
              <a:t>Step 3: At the intersection of </a:t>
            </a:r>
            <a:r>
              <a:rPr lang="en-US" b="1" dirty="0" smtClean="0"/>
              <a:t>Tesla</a:t>
            </a:r>
            <a:r>
              <a:rPr lang="en-US" dirty="0" smtClean="0"/>
              <a:t> and </a:t>
            </a:r>
            <a:r>
              <a:rPr lang="en-US" b="1" dirty="0" smtClean="0"/>
              <a:t>US</a:t>
            </a:r>
            <a:r>
              <a:rPr lang="en-US" dirty="0" smtClean="0"/>
              <a:t>, place sales = 75</a:t>
            </a:r>
            <a:endParaRPr lang="en-IN" b="1" i="1" dirty="0"/>
          </a:p>
        </p:txBody>
      </p:sp>
      <p:sp>
        <p:nvSpPr>
          <p:cNvPr id="5" name="Left Arrow 4"/>
          <p:cNvSpPr/>
          <p:nvPr/>
        </p:nvSpPr>
        <p:spPr>
          <a:xfrm>
            <a:off x="5508104" y="2276872"/>
            <a:ext cx="576064" cy="144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915" y="1556792"/>
            <a:ext cx="26574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a:t>
            </a:r>
            <a:endParaRPr lang="en-IN" sz="4000" dirty="0">
              <a:solidFill>
                <a:srgbClr val="FF0000"/>
              </a:solidFill>
            </a:endParaRPr>
          </a:p>
        </p:txBody>
      </p:sp>
      <p:sp>
        <p:nvSpPr>
          <p:cNvPr id="9" name="Rectangle 8"/>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2217119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108121827"/>
              </p:ext>
            </p:extLst>
          </p:nvPr>
        </p:nvGraphicFramePr>
        <p:xfrm>
          <a:off x="4139952" y="3499205"/>
          <a:ext cx="2743200" cy="1495425"/>
        </p:xfrm>
        <a:graphic>
          <a:graphicData uri="http://schemas.openxmlformats.org/drawingml/2006/table">
            <a:tbl>
              <a:tblPr>
                <a:tableStyleId>{5C22544A-7EE6-4342-B048-85BDC9FD1C3A}</a:tableStyleId>
              </a:tblPr>
              <a:tblGrid>
                <a:gridCol w="607491"/>
                <a:gridCol w="711903"/>
                <a:gridCol w="711903"/>
                <a:gridCol w="711903"/>
              </a:tblGrid>
              <a:tr h="352425">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Germany</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India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US</a:t>
                      </a:r>
                      <a:endParaRPr lang="en-IN" sz="1100" b="1"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Audi</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BMW</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Tata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r>
                        <a:rPr lang="en-IN" sz="1100" u="none" strike="noStrike" dirty="0" smtClean="0">
                          <a:effectLst/>
                        </a:rPr>
                        <a:t>100</a:t>
                      </a: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r h="285750">
                <a:tc>
                  <a:txBody>
                    <a:bodyPr/>
                    <a:lstStyle/>
                    <a:p>
                      <a:pPr algn="ctr" fontAlgn="b"/>
                      <a:r>
                        <a:rPr lang="en-IN" sz="1100" u="none" strike="noStrike">
                          <a:effectLst/>
                        </a:rPr>
                        <a:t>Tesla</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75</a:t>
                      </a:r>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11" name="TextBox 10"/>
          <p:cNvSpPr txBox="1"/>
          <p:nvPr/>
        </p:nvSpPr>
        <p:spPr>
          <a:xfrm>
            <a:off x="151579" y="3884855"/>
            <a:ext cx="3722814" cy="646331"/>
          </a:xfrm>
          <a:prstGeom prst="rect">
            <a:avLst/>
          </a:prstGeom>
          <a:noFill/>
        </p:spPr>
        <p:txBody>
          <a:bodyPr wrap="square" rtlCol="0">
            <a:spAutoFit/>
          </a:bodyPr>
          <a:lstStyle/>
          <a:p>
            <a:r>
              <a:rPr lang="en-US" dirty="0" smtClean="0"/>
              <a:t>Step 4: At the intersection of </a:t>
            </a:r>
            <a:r>
              <a:rPr lang="en-US" b="1" dirty="0" smtClean="0"/>
              <a:t>Audi </a:t>
            </a:r>
            <a:r>
              <a:rPr lang="en-US" dirty="0" smtClean="0"/>
              <a:t>and </a:t>
            </a:r>
            <a:r>
              <a:rPr lang="en-US" b="1" dirty="0" smtClean="0"/>
              <a:t>Germany</a:t>
            </a:r>
            <a:r>
              <a:rPr lang="en-US" dirty="0" smtClean="0"/>
              <a:t>, place sales = 84</a:t>
            </a:r>
            <a:endParaRPr lang="en-IN" b="1" i="1" dirty="0"/>
          </a:p>
        </p:txBody>
      </p:sp>
      <p:sp>
        <p:nvSpPr>
          <p:cNvPr id="5" name="Left Arrow 4"/>
          <p:cNvSpPr/>
          <p:nvPr/>
        </p:nvSpPr>
        <p:spPr>
          <a:xfrm>
            <a:off x="5508104" y="2492896"/>
            <a:ext cx="576064" cy="144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915" y="1556792"/>
            <a:ext cx="26574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619672" y="776898"/>
            <a:ext cx="5976664" cy="707886"/>
          </a:xfrm>
          <a:prstGeom prst="rect">
            <a:avLst/>
          </a:prstGeom>
          <a:noFill/>
        </p:spPr>
        <p:txBody>
          <a:bodyPr wrap="square" rtlCol="0">
            <a:spAutoFit/>
          </a:bodyPr>
          <a:lstStyle/>
          <a:p>
            <a:pPr algn="ctr"/>
            <a:r>
              <a:rPr lang="en-US" sz="4000" dirty="0" smtClean="0">
                <a:solidFill>
                  <a:srgbClr val="FF0000"/>
                </a:solidFill>
              </a:rPr>
              <a:t>PIVOT</a:t>
            </a:r>
            <a:endParaRPr lang="en-IN" sz="4000" dirty="0">
              <a:solidFill>
                <a:srgbClr val="FF0000"/>
              </a:solidFill>
            </a:endParaRPr>
          </a:p>
        </p:txBody>
      </p:sp>
      <p:sp>
        <p:nvSpPr>
          <p:cNvPr id="7" name="Rectangle 6"/>
          <p:cNvSpPr/>
          <p:nvPr/>
        </p:nvSpPr>
        <p:spPr>
          <a:xfrm>
            <a:off x="5796136" y="6381328"/>
            <a:ext cx="3202030" cy="369332"/>
          </a:xfrm>
          <a:prstGeom prst="rect">
            <a:avLst/>
          </a:prstGeom>
        </p:spPr>
        <p:txBody>
          <a:bodyPr wrap="none">
            <a:spAutoFit/>
          </a:bodyPr>
          <a:lstStyle/>
          <a:p>
            <a:r>
              <a:rPr lang="en-IN" dirty="0">
                <a:solidFill>
                  <a:srgbClr val="FF0000"/>
                </a:solidFill>
              </a:rPr>
              <a:t>Comprehensive </a:t>
            </a:r>
            <a:r>
              <a:rPr lang="en-IN">
                <a:solidFill>
                  <a:srgbClr val="FF0000"/>
                </a:solidFill>
              </a:rPr>
              <a:t>Pandas </a:t>
            </a:r>
            <a:r>
              <a:rPr lang="en-IN" smtClean="0">
                <a:solidFill>
                  <a:srgbClr val="FF0000"/>
                </a:solidFill>
              </a:rPr>
              <a:t>Tutorial</a:t>
            </a:r>
            <a:endParaRPr lang="en-IN" dirty="0">
              <a:solidFill>
                <a:srgbClr val="FF0000"/>
              </a:solidFill>
            </a:endParaRPr>
          </a:p>
        </p:txBody>
      </p:sp>
    </p:spTree>
    <p:extLst>
      <p:ext uri="{BB962C8B-B14F-4D97-AF65-F5344CB8AC3E}">
        <p14:creationId xmlns:p14="http://schemas.microsoft.com/office/powerpoint/2010/main" val="3559163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518</Words>
  <Application>Microsoft Office PowerPoint</Application>
  <PresentationFormat>On-screen Show (4:3)</PresentationFormat>
  <Paragraphs>258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pandas Pivot and Pivot Table</vt:lpstr>
      <vt:lpstr>What exactly is meant by pivoting a dataframe?</vt:lpstr>
      <vt:lpstr>PowerPoint Presentation</vt:lpstr>
      <vt:lpstr>PowerPoint Presentation</vt:lpstr>
      <vt:lpstr>Just a small disclaimer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Pandas Pivot, Pivot Table</dc:title>
  <dc:creator>Rachit</dc:creator>
  <cp:lastModifiedBy>Rachit</cp:lastModifiedBy>
  <cp:revision>17</cp:revision>
  <dcterms:created xsi:type="dcterms:W3CDTF">2020-05-02T12:44:19Z</dcterms:created>
  <dcterms:modified xsi:type="dcterms:W3CDTF">2020-05-06T20:07:54Z</dcterms:modified>
</cp:coreProperties>
</file>