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70" r:id="rId5"/>
    <p:sldId id="257" r:id="rId6"/>
    <p:sldId id="258" r:id="rId7"/>
    <p:sldId id="264" r:id="rId8"/>
    <p:sldId id="265" r:id="rId9"/>
    <p:sldId id="266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652120" y="637203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Comprehensive Pandas Tutorial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143345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/>
          <a:lstStyle/>
          <a:p>
            <a:r>
              <a:rPr lang="en-US" b="1" dirty="0" err="1" smtClean="0">
                <a:solidFill>
                  <a:schemeClr val="tx2"/>
                </a:solidFill>
                <a:latin typeface="Adobe Fan Heiti Std B" pitchFamily="34" charset="-128"/>
                <a:ea typeface="Adobe Fan Heiti Std B" pitchFamily="34" charset="-128"/>
              </a:rPr>
              <a:t>Groupby</a:t>
            </a:r>
            <a:endParaRPr lang="en-IN" b="1" dirty="0">
              <a:solidFill>
                <a:schemeClr val="tx2"/>
              </a:solidFill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Adobe Fan Heiti Std B" pitchFamily="34" charset="-128"/>
                <a:ea typeface="Adobe Fan Heiti Std B" pitchFamily="34" charset="-128"/>
              </a:rPr>
              <a:t>Comprehensive Pandas Tutorial</a:t>
            </a:r>
            <a:endParaRPr lang="en-IN" dirty="0">
              <a:solidFill>
                <a:srgbClr val="FF0000"/>
              </a:solidFill>
              <a:latin typeface="Adobe Fan Heiti Std B" pitchFamily="34" charset="-128"/>
              <a:ea typeface="Adobe Fan Heiti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591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090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3020943"/>
            <a:ext cx="144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SPLIT</a:t>
            </a:r>
            <a:endParaRPr lang="en-IN" sz="4000" b="1" dirty="0"/>
          </a:p>
        </p:txBody>
      </p:sp>
      <p:sp>
        <p:nvSpPr>
          <p:cNvPr id="5" name="Rectangle 4"/>
          <p:cNvSpPr/>
          <p:nvPr/>
        </p:nvSpPr>
        <p:spPr>
          <a:xfrm>
            <a:off x="689398" y="1676400"/>
            <a:ext cx="67782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1" dirty="0"/>
              <a:t>“</a:t>
            </a:r>
            <a:r>
              <a:rPr lang="en-US" sz="3200" b="1" i="1" dirty="0" err="1">
                <a:solidFill>
                  <a:srgbClr val="FF0000"/>
                </a:solidFill>
              </a:rPr>
              <a:t>groupby</a:t>
            </a:r>
            <a:r>
              <a:rPr lang="en-US" sz="3200" b="1" i="1" dirty="0"/>
              <a:t>”</a:t>
            </a:r>
            <a:r>
              <a:rPr lang="en-US" sz="3200" b="1" dirty="0"/>
              <a:t> follows a 3-step </a:t>
            </a:r>
            <a:r>
              <a:rPr lang="en-US" sz="3200" b="1" dirty="0" smtClean="0"/>
              <a:t>procedure: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2438400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dobe Fan Heiti Std B" pitchFamily="34" charset="-128"/>
                <a:ea typeface="Adobe Fan Heiti Std B" pitchFamily="34" charset="-128"/>
              </a:rPr>
              <a:t>STEP 1:</a:t>
            </a:r>
            <a:endParaRPr lang="en-IN" sz="2000" dirty="0">
              <a:latin typeface="Adobe Fan Heiti Std B" pitchFamily="34" charset="-128"/>
              <a:ea typeface="Adobe Fan Heiti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3103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3020943"/>
            <a:ext cx="144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SPLIT</a:t>
            </a:r>
            <a:endParaRPr lang="en-IN" sz="4000" b="1" dirty="0"/>
          </a:p>
        </p:txBody>
      </p:sp>
      <p:sp>
        <p:nvSpPr>
          <p:cNvPr id="2" name="Right Arrow 1"/>
          <p:cNvSpPr/>
          <p:nvPr/>
        </p:nvSpPr>
        <p:spPr>
          <a:xfrm>
            <a:off x="2286000" y="3254514"/>
            <a:ext cx="533400" cy="250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2971800" y="3025914"/>
            <a:ext cx="16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APPLY</a:t>
            </a:r>
            <a:endParaRPr lang="en-IN" sz="4000" b="1" dirty="0"/>
          </a:p>
        </p:txBody>
      </p:sp>
      <p:sp>
        <p:nvSpPr>
          <p:cNvPr id="10" name="Striped Right Arrow 9"/>
          <p:cNvSpPr/>
          <p:nvPr/>
        </p:nvSpPr>
        <p:spPr>
          <a:xfrm rot="7489571">
            <a:off x="2290039" y="4074551"/>
            <a:ext cx="1137542" cy="23289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triped Right Arrow 10"/>
          <p:cNvSpPr/>
          <p:nvPr/>
        </p:nvSpPr>
        <p:spPr>
          <a:xfrm rot="5400000">
            <a:off x="3124780" y="4150751"/>
            <a:ext cx="1137542" cy="23289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Striped Right Arrow 11"/>
          <p:cNvSpPr/>
          <p:nvPr/>
        </p:nvSpPr>
        <p:spPr>
          <a:xfrm rot="3318722">
            <a:off x="3965472" y="4075103"/>
            <a:ext cx="1137542" cy="23289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626010" y="4894965"/>
            <a:ext cx="145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AGGREGATE</a:t>
            </a:r>
            <a:endParaRPr lang="en-IN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0" y="4922962"/>
            <a:ext cx="145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TRANSFORM</a:t>
            </a:r>
            <a:endParaRPr lang="en-IN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389590" y="4922962"/>
            <a:ext cx="953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FILTER</a:t>
            </a:r>
            <a:endParaRPr lang="en-IN" b="1" dirty="0"/>
          </a:p>
        </p:txBody>
      </p:sp>
      <p:sp>
        <p:nvSpPr>
          <p:cNvPr id="16" name="Rectangle 15"/>
          <p:cNvSpPr/>
          <p:nvPr/>
        </p:nvSpPr>
        <p:spPr>
          <a:xfrm>
            <a:off x="689398" y="1676400"/>
            <a:ext cx="67782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1" dirty="0"/>
              <a:t>“</a:t>
            </a:r>
            <a:r>
              <a:rPr lang="en-US" sz="3200" b="1" i="1" dirty="0" err="1">
                <a:solidFill>
                  <a:srgbClr val="FF0000"/>
                </a:solidFill>
              </a:rPr>
              <a:t>groupby</a:t>
            </a:r>
            <a:r>
              <a:rPr lang="en-US" sz="3200" b="1" i="1" dirty="0"/>
              <a:t>”</a:t>
            </a:r>
            <a:r>
              <a:rPr lang="en-US" sz="3200" b="1" dirty="0"/>
              <a:t> follows a 3-step </a:t>
            </a:r>
            <a:r>
              <a:rPr lang="en-US" sz="3200" b="1" dirty="0" smtClean="0"/>
              <a:t>procedure:</a:t>
            </a:r>
            <a:endParaRPr lang="en-US" sz="3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838200" y="2438400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dobe Fan Heiti Std B" pitchFamily="34" charset="-128"/>
                <a:ea typeface="Adobe Fan Heiti Std B" pitchFamily="34" charset="-128"/>
              </a:rPr>
              <a:t>STEP 2:</a:t>
            </a:r>
            <a:endParaRPr lang="en-IN" sz="2000" dirty="0">
              <a:latin typeface="Adobe Fan Heiti Std B" pitchFamily="34" charset="-128"/>
              <a:ea typeface="Adobe Fan Heiti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2877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3020943"/>
            <a:ext cx="144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SPLIT</a:t>
            </a:r>
            <a:endParaRPr lang="en-IN" sz="4000" b="1" dirty="0"/>
          </a:p>
        </p:txBody>
      </p:sp>
      <p:sp>
        <p:nvSpPr>
          <p:cNvPr id="2" name="Right Arrow 1"/>
          <p:cNvSpPr/>
          <p:nvPr/>
        </p:nvSpPr>
        <p:spPr>
          <a:xfrm>
            <a:off x="2286000" y="3254514"/>
            <a:ext cx="533400" cy="250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2971800" y="3025914"/>
            <a:ext cx="16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APPLY</a:t>
            </a:r>
            <a:endParaRPr lang="en-IN" sz="4000" b="1" dirty="0"/>
          </a:p>
        </p:txBody>
      </p:sp>
      <p:sp>
        <p:nvSpPr>
          <p:cNvPr id="10" name="Striped Right Arrow 9"/>
          <p:cNvSpPr/>
          <p:nvPr/>
        </p:nvSpPr>
        <p:spPr>
          <a:xfrm rot="7489571">
            <a:off x="2290039" y="4074551"/>
            <a:ext cx="1137542" cy="23289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triped Right Arrow 10"/>
          <p:cNvSpPr/>
          <p:nvPr/>
        </p:nvSpPr>
        <p:spPr>
          <a:xfrm rot="5400000">
            <a:off x="3124780" y="4150751"/>
            <a:ext cx="1137542" cy="23289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Striped Right Arrow 11"/>
          <p:cNvSpPr/>
          <p:nvPr/>
        </p:nvSpPr>
        <p:spPr>
          <a:xfrm rot="3318722">
            <a:off x="3965472" y="4075103"/>
            <a:ext cx="1137542" cy="23289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626010" y="4894965"/>
            <a:ext cx="145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AGGREGATE</a:t>
            </a:r>
            <a:endParaRPr lang="en-IN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0" y="4922962"/>
            <a:ext cx="145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TRANSFORM</a:t>
            </a:r>
            <a:endParaRPr lang="en-IN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389590" y="4922962"/>
            <a:ext cx="953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FILTER</a:t>
            </a:r>
            <a:endParaRPr lang="en-IN" b="1" dirty="0"/>
          </a:p>
        </p:txBody>
      </p:sp>
      <p:sp>
        <p:nvSpPr>
          <p:cNvPr id="16" name="Right Arrow 15"/>
          <p:cNvSpPr/>
          <p:nvPr/>
        </p:nvSpPr>
        <p:spPr>
          <a:xfrm>
            <a:off x="4572000" y="3254514"/>
            <a:ext cx="533400" cy="250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5257800" y="3025914"/>
            <a:ext cx="274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COMBINE</a:t>
            </a:r>
            <a:endParaRPr lang="en-IN" sz="4000" b="1" dirty="0"/>
          </a:p>
        </p:txBody>
      </p:sp>
      <p:sp>
        <p:nvSpPr>
          <p:cNvPr id="18" name="Rectangle 17"/>
          <p:cNvSpPr/>
          <p:nvPr/>
        </p:nvSpPr>
        <p:spPr>
          <a:xfrm>
            <a:off x="689398" y="1676400"/>
            <a:ext cx="67782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1" dirty="0"/>
              <a:t>“</a:t>
            </a:r>
            <a:r>
              <a:rPr lang="en-US" sz="3200" b="1" i="1" dirty="0" err="1">
                <a:solidFill>
                  <a:srgbClr val="FF0000"/>
                </a:solidFill>
              </a:rPr>
              <a:t>groupby</a:t>
            </a:r>
            <a:r>
              <a:rPr lang="en-US" sz="3200" b="1" i="1" dirty="0"/>
              <a:t>”</a:t>
            </a:r>
            <a:r>
              <a:rPr lang="en-US" sz="3200" b="1" dirty="0"/>
              <a:t> follows a 3-step </a:t>
            </a:r>
            <a:r>
              <a:rPr lang="en-US" sz="3200" b="1" dirty="0" smtClean="0"/>
              <a:t>procedure:</a:t>
            </a:r>
            <a:endParaRPr lang="en-US" sz="3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838200" y="2438400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dobe Fan Heiti Std B" pitchFamily="34" charset="-128"/>
                <a:ea typeface="Adobe Fan Heiti Std B" pitchFamily="34" charset="-128"/>
              </a:rPr>
              <a:t>STEP 3:</a:t>
            </a:r>
            <a:endParaRPr lang="en-IN" sz="2000" dirty="0">
              <a:latin typeface="Adobe Fan Heiti Std B" pitchFamily="34" charset="-128"/>
              <a:ea typeface="Adobe Fan Heiti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084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10200" y="312420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 </a:t>
            </a:r>
            <a:r>
              <a:rPr lang="en-US" b="1" dirty="0" smtClean="0"/>
              <a:t>dataset containing </a:t>
            </a:r>
            <a:r>
              <a:rPr lang="en-US" b="1" dirty="0" smtClean="0"/>
              <a:t>information about different </a:t>
            </a:r>
            <a:r>
              <a:rPr lang="en-US" b="1" dirty="0" smtClean="0"/>
              <a:t>cars</a:t>
            </a:r>
            <a:endParaRPr lang="en-IN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99482"/>
            <a:ext cx="4838700" cy="3896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720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triped Right Arrow 5"/>
          <p:cNvSpPr/>
          <p:nvPr/>
        </p:nvSpPr>
        <p:spPr>
          <a:xfrm rot="5400000">
            <a:off x="4099988" y="1737788"/>
            <a:ext cx="381001" cy="10582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4813504" y="3591580"/>
            <a:ext cx="419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Step 1: SPLIT</a:t>
            </a:r>
            <a:endParaRPr lang="en-US" sz="2800" b="1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995447"/>
            <a:ext cx="4298057" cy="1733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66822"/>
            <a:ext cx="4248151" cy="858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4786983"/>
            <a:ext cx="4298056" cy="1309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933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728519" y="2057400"/>
            <a:ext cx="82468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mean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6781800" y="2057400"/>
            <a:ext cx="60960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max</a:t>
            </a:r>
            <a:endParaRPr lang="en-IN" dirty="0"/>
          </a:p>
        </p:txBody>
      </p:sp>
      <p:sp>
        <p:nvSpPr>
          <p:cNvPr id="26" name="Curved Down Arrow 25"/>
          <p:cNvSpPr/>
          <p:nvPr/>
        </p:nvSpPr>
        <p:spPr>
          <a:xfrm>
            <a:off x="2667000" y="1676400"/>
            <a:ext cx="3810000" cy="31109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0" name="Curved Down Arrow 29"/>
          <p:cNvSpPr/>
          <p:nvPr/>
        </p:nvSpPr>
        <p:spPr>
          <a:xfrm>
            <a:off x="2301427" y="1517708"/>
            <a:ext cx="4785173" cy="46978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1" name="Curved Down Arrow 30"/>
          <p:cNvSpPr/>
          <p:nvPr/>
        </p:nvSpPr>
        <p:spPr>
          <a:xfrm>
            <a:off x="533400" y="1371600"/>
            <a:ext cx="7848600" cy="61589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696200" y="2057400"/>
            <a:ext cx="990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median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6858000" y="2505670"/>
            <a:ext cx="99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116</a:t>
            </a:r>
          </a:p>
          <a:p>
            <a:r>
              <a:rPr lang="en-IN" dirty="0" smtClean="0"/>
              <a:t>170</a:t>
            </a:r>
          </a:p>
          <a:p>
            <a:r>
              <a:rPr lang="en-IN" dirty="0" smtClean="0"/>
              <a:t>115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486400" y="2514600"/>
            <a:ext cx="99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2487.66</a:t>
            </a:r>
          </a:p>
          <a:p>
            <a:r>
              <a:rPr lang="en-IN" dirty="0" smtClean="0"/>
              <a:t>3556.83</a:t>
            </a:r>
          </a:p>
          <a:p>
            <a:r>
              <a:rPr lang="en-IN" dirty="0" smtClean="0"/>
              <a:t>2403.00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001000" y="2514600"/>
            <a:ext cx="99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27.5</a:t>
            </a:r>
          </a:p>
          <a:p>
            <a:r>
              <a:rPr lang="en-IN" dirty="0" smtClean="0"/>
              <a:t>22.0</a:t>
            </a:r>
          </a:p>
          <a:p>
            <a:r>
              <a:rPr lang="en-IN" dirty="0" smtClean="0"/>
              <a:t>26.0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813504" y="3591580"/>
            <a:ext cx="419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Step 2: </a:t>
            </a:r>
            <a:r>
              <a:rPr lang="en-US" sz="2800" b="1" dirty="0" smtClean="0"/>
              <a:t>APPLY (AGG)</a:t>
            </a:r>
            <a:endParaRPr lang="en-US" sz="2800" b="1" dirty="0"/>
          </a:p>
        </p:txBody>
      </p:sp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0" y="4724400"/>
            <a:ext cx="257175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4800600" y="4124980"/>
            <a:ext cx="419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Step </a:t>
            </a:r>
            <a:r>
              <a:rPr lang="en-US" sz="2800" b="1" dirty="0" smtClean="0"/>
              <a:t>3: COMBINE</a:t>
            </a:r>
            <a:endParaRPr lang="en-US" sz="2800" b="1" dirty="0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995447"/>
            <a:ext cx="4298057" cy="1733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66822"/>
            <a:ext cx="4248151" cy="858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4786983"/>
            <a:ext cx="4298056" cy="1309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270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4813504" y="3591580"/>
            <a:ext cx="419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Step 2: </a:t>
            </a:r>
            <a:r>
              <a:rPr lang="en-US" sz="2800" b="1" dirty="0" smtClean="0"/>
              <a:t>FILTER</a:t>
            </a:r>
            <a:endParaRPr lang="en-US" sz="28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800600" y="4124980"/>
            <a:ext cx="419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Step </a:t>
            </a:r>
            <a:r>
              <a:rPr lang="en-US" sz="2800" b="1" dirty="0" smtClean="0"/>
              <a:t>3: COMBINE</a:t>
            </a:r>
            <a:endParaRPr lang="en-US" sz="2800" b="1" dirty="0"/>
          </a:p>
        </p:txBody>
      </p:sp>
      <p:sp>
        <p:nvSpPr>
          <p:cNvPr id="17" name="Curved Down Arrow 16"/>
          <p:cNvSpPr/>
          <p:nvPr/>
        </p:nvSpPr>
        <p:spPr>
          <a:xfrm>
            <a:off x="533400" y="1371600"/>
            <a:ext cx="5105400" cy="61589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00600" y="22098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</a:t>
            </a:r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b="1" dirty="0" smtClean="0"/>
              <a:t>if mean mpg &gt; 23</a:t>
            </a:r>
            <a:endParaRPr lang="en-IN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995447"/>
            <a:ext cx="4298057" cy="1733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66822"/>
            <a:ext cx="4248151" cy="858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4786983"/>
            <a:ext cx="4298056" cy="1309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459" y="4613044"/>
            <a:ext cx="3864356" cy="1717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239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971800"/>
            <a:ext cx="4298057" cy="1780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051402"/>
            <a:ext cx="4298057" cy="846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800600"/>
            <a:ext cx="4298057" cy="135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4813504" y="3591580"/>
            <a:ext cx="419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Step 2: </a:t>
            </a:r>
            <a:r>
              <a:rPr lang="en-US" sz="2800" b="1" dirty="0" smtClean="0"/>
              <a:t>TRANSFORM</a:t>
            </a:r>
            <a:endParaRPr lang="en-US" sz="28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800600" y="4124980"/>
            <a:ext cx="419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Step </a:t>
            </a:r>
            <a:r>
              <a:rPr lang="en-US" sz="2800" b="1" dirty="0" smtClean="0"/>
              <a:t>3: COMBINE</a:t>
            </a:r>
            <a:endParaRPr lang="en-US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830096" y="5029200"/>
            <a:ext cx="34695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of the use cases is </a:t>
            </a:r>
            <a:r>
              <a:rPr lang="en-US" dirty="0"/>
              <a:t>t</a:t>
            </a:r>
            <a:r>
              <a:rPr lang="en-US" dirty="0" smtClean="0"/>
              <a:t>o fill missing values according to values in each group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096" y="1066801"/>
            <a:ext cx="3756565" cy="249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88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123</Words>
  <Application>Microsoft Office PowerPoint</Application>
  <PresentationFormat>On-screen Show (4:3)</PresentationFormat>
  <Paragraphs>42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Groupby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Groupby</dc:title>
  <dc:creator>Rachit Toshniwal</dc:creator>
  <cp:lastModifiedBy>Rachit</cp:lastModifiedBy>
  <cp:revision>21</cp:revision>
  <dcterms:created xsi:type="dcterms:W3CDTF">2006-08-16T00:00:00Z</dcterms:created>
  <dcterms:modified xsi:type="dcterms:W3CDTF">2020-06-15T16:10:59Z</dcterms:modified>
</cp:coreProperties>
</file>