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3167292" TargetMode="External"/><Relationship Id="rId2" Type="http://schemas.openxmlformats.org/officeDocument/2006/relationships/hyperlink" Target="https://www.mdpi.com/3389024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mdpi.com/3262646" TargetMode="External"/><Relationship Id="rId4" Type="http://schemas.openxmlformats.org/officeDocument/2006/relationships/hyperlink" Target="https://www.mdpi.com/338830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B250-0665-CB7F-D9FC-8273ED758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527" y="984485"/>
            <a:ext cx="9377233" cy="1301515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Sitka Heading Semibold" pitchFamily="2" charset="0"/>
              </a:rPr>
              <a:t>A Data-Driven Approach To Identify and Prevent Burnout in High-Stress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A9425-AABF-8D8C-3635-B34FB158D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634" y="3429000"/>
            <a:ext cx="8915399" cy="2444515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Sitka Display" pitchFamily="2" charset="0"/>
              </a:rPr>
              <a:t>Team Name: </a:t>
            </a:r>
            <a:r>
              <a:rPr lang="en-IN" sz="2000" dirty="0">
                <a:solidFill>
                  <a:schemeClr val="tx1"/>
                </a:solidFill>
                <a:latin typeface="Sitka Display" pitchFamily="2" charset="0"/>
              </a:rPr>
              <a:t>CalmPulse</a:t>
            </a:r>
          </a:p>
          <a:p>
            <a:r>
              <a:rPr lang="en-IN" sz="2000" b="1" dirty="0">
                <a:solidFill>
                  <a:schemeClr val="tx1"/>
                </a:solidFill>
                <a:latin typeface="Sitka Display" pitchFamily="2" charset="0"/>
              </a:rPr>
              <a:t>Institution: </a:t>
            </a:r>
            <a:r>
              <a:rPr lang="en-IN" sz="2000" dirty="0">
                <a:solidFill>
                  <a:schemeClr val="tx1"/>
                </a:solidFill>
                <a:latin typeface="Sitka Display" pitchFamily="2" charset="0"/>
              </a:rPr>
              <a:t>KIT’s College of Engineering Kolhapur</a:t>
            </a:r>
          </a:p>
          <a:p>
            <a:r>
              <a:rPr lang="en-IN" sz="2000" b="1" dirty="0">
                <a:solidFill>
                  <a:schemeClr val="tx1"/>
                </a:solidFill>
                <a:latin typeface="Sitka Display" pitchFamily="2" charset="0"/>
              </a:rPr>
              <a:t>Team Members: </a:t>
            </a:r>
            <a:r>
              <a:rPr lang="en-IN" sz="2000" dirty="0">
                <a:solidFill>
                  <a:schemeClr val="tx1"/>
                </a:solidFill>
                <a:latin typeface="Sitka Display" pitchFamily="2" charset="0"/>
              </a:rPr>
              <a:t>Ajit Birajdar (Team Leader)</a:t>
            </a:r>
          </a:p>
          <a:p>
            <a:r>
              <a:rPr lang="en-IN" sz="2000" dirty="0">
                <a:solidFill>
                  <a:schemeClr val="tx1"/>
                </a:solidFill>
                <a:latin typeface="Sitka Display" pitchFamily="2" charset="0"/>
              </a:rPr>
              <a:t>                             Anagha Shelake</a:t>
            </a:r>
          </a:p>
          <a:p>
            <a:r>
              <a:rPr lang="en-IN" sz="2000" dirty="0">
                <a:solidFill>
                  <a:schemeClr val="tx1"/>
                </a:solidFill>
                <a:latin typeface="Sitka Display" pitchFamily="2" charset="0"/>
              </a:rPr>
              <a:t>                             Om Nalawade</a:t>
            </a:r>
          </a:p>
          <a:p>
            <a:r>
              <a:rPr lang="en-IN" sz="2000" dirty="0">
                <a:solidFill>
                  <a:schemeClr val="tx1"/>
                </a:solidFill>
                <a:latin typeface="Sitka Display" pitchFamily="2" charset="0"/>
              </a:rPr>
              <a:t>                             Chinmai Kulkarni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8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46F7-C27D-9B14-893D-7938EEA0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73" y="661432"/>
            <a:ext cx="8911687" cy="728829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Sitka Heading Semibold" pitchFamily="2" charset="0"/>
              </a:rPr>
              <a:t>Innovation &amp; Uniqueness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EE32C-D56E-3D7C-15BD-F9726EE1DC85}"/>
              </a:ext>
            </a:extLst>
          </p:cNvPr>
          <p:cNvSpPr txBox="1"/>
          <p:nvPr/>
        </p:nvSpPr>
        <p:spPr>
          <a:xfrm>
            <a:off x="2034073" y="2091613"/>
            <a:ext cx="8911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Combines stress detection + prevention in one system.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Personalised suggestions (different for students vs employees).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Data-driven prevention instead of generic advice.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Easy-to-use interface – accessible for all users.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Potential to integrate with wearable devices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24992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AB9E-F0B3-96D0-F9B0-F1D8E853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73" y="689425"/>
            <a:ext cx="8911687" cy="654184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  <a:latin typeface="Sitka Heading Semibold" pitchFamily="2" charset="0"/>
              </a:rPr>
              <a:t>Impact and Future Scope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  <a:latin typeface="Sitka Heading Semibold" pitchFamily="2" charset="0"/>
              </a:rPr>
            </a:br>
            <a:endParaRPr lang="en-IN" dirty="0">
              <a:solidFill>
                <a:schemeClr val="tx2">
                  <a:lumMod val="7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07ABF-E6B6-727A-376E-C7159730C3B7}"/>
              </a:ext>
            </a:extLst>
          </p:cNvPr>
          <p:cNvSpPr txBox="1"/>
          <p:nvPr/>
        </p:nvSpPr>
        <p:spPr>
          <a:xfrm>
            <a:off x="2034073" y="1967985"/>
            <a:ext cx="89116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dirty="0"/>
              <a:t> </a:t>
            </a:r>
            <a:r>
              <a:rPr lang="en-IN" sz="2000" b="1" dirty="0">
                <a:latin typeface="Sitka Display" pitchFamily="2" charset="0"/>
              </a:rPr>
              <a:t>Impact: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For Students: </a:t>
            </a:r>
            <a:r>
              <a:rPr lang="en-IN" sz="2000" dirty="0">
                <a:latin typeface="Sitka Display" pitchFamily="2" charset="0"/>
              </a:rPr>
              <a:t>Helps manage exam stress, improves performance.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For Employees: </a:t>
            </a:r>
            <a:r>
              <a:rPr lang="en-IN" sz="2000" dirty="0">
                <a:latin typeface="Sitka Display" pitchFamily="2" charset="0"/>
              </a:rPr>
              <a:t>Reduces burnout, improves productivity.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For Society: </a:t>
            </a:r>
            <a:r>
              <a:rPr lang="en-IN" sz="2000" dirty="0">
                <a:latin typeface="Sitka Display" pitchFamily="2" charset="0"/>
              </a:rPr>
              <a:t>Promotes mental health awareness and prevention.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000" dirty="0">
              <a:latin typeface="Sitka Display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IN" sz="2000" b="1" dirty="0">
                <a:latin typeface="Sitka Display" pitchFamily="2" charset="0"/>
              </a:rPr>
              <a:t>Future Scope: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Integration with wearable IoT &amp; Wearables:</a:t>
            </a:r>
            <a:r>
              <a:rPr lang="en-IN" sz="2000" dirty="0">
                <a:latin typeface="Sitka Display" pitchFamily="2" charset="0"/>
              </a:rPr>
              <a:t> Smartwatches &amp; fitness bands for real-time stress monitoring.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Chatbot Support: </a:t>
            </a:r>
            <a:r>
              <a:rPr lang="en-IN" sz="2000" dirty="0">
                <a:latin typeface="Sitka Display" pitchFamily="2" charset="0"/>
              </a:rPr>
              <a:t>AI-based mental health assistant.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Predictive Alerts: </a:t>
            </a:r>
            <a:r>
              <a:rPr lang="en-IN" sz="2000" dirty="0">
                <a:latin typeface="Sitka Display" pitchFamily="2" charset="0"/>
              </a:rPr>
              <a:t>Notify user before stress becomes severe.</a:t>
            </a:r>
          </a:p>
        </p:txBody>
      </p:sp>
    </p:spTree>
    <p:extLst>
      <p:ext uri="{BB962C8B-B14F-4D97-AF65-F5344CB8AC3E}">
        <p14:creationId xmlns:p14="http://schemas.microsoft.com/office/powerpoint/2010/main" val="67078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B754-E648-4247-29AD-668A4827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57" y="633439"/>
            <a:ext cx="4470350" cy="70083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Sitka Heading Semibold" pitchFamily="2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7A69F-CFB6-12A9-2DF7-C7D5AF1F622E}"/>
              </a:ext>
            </a:extLst>
          </p:cNvPr>
          <p:cNvSpPr txBox="1"/>
          <p:nvPr/>
        </p:nvSpPr>
        <p:spPr>
          <a:xfrm>
            <a:off x="2023757" y="1884784"/>
            <a:ext cx="8389206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[1] Stress, Burnout and Study-Related Behaviour in University Students: A Cross-    Sectional Cohort Analysis Before, During, and After the COVID-19 Pandemic,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https://www.mdpi.com/3389024</a:t>
            </a:r>
            <a:endParaRPr lang="en-IN" sz="1400" dirty="0">
              <a:effectLst/>
              <a:latin typeface="Sitka Display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Sitka Display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[2] Student Burnout: A Review on Factors Contributing to Burnout Across Different Student Populations,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https://www.mdpi.com/3167292</a:t>
            </a:r>
            <a:endParaRPr lang="en-IN" sz="1400" dirty="0">
              <a:effectLst/>
              <a:latin typeface="Sitka Display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Sitka Display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[3] Exploring the Influencing Factors of Learning Burnout: A Network Comparison in Online and Offline Environments,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https://www.mdpi.com/3388302</a:t>
            </a:r>
            <a:endParaRPr lang="en-IN" sz="1400" dirty="0">
              <a:effectLst/>
              <a:latin typeface="Sitka Display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Sitka Display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60325">
              <a:lnSpc>
                <a:spcPct val="115000"/>
              </a:lnSpc>
            </a:pPr>
            <a:r>
              <a:rPr lang="en-IN" sz="1800" dirty="0"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IN" sz="1800" dirty="0">
                <a:solidFill>
                  <a:srgbClr val="000000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Burnout Risk Profiles in Psychology Students: An Exploratory Study with Machine Learning, </a:t>
            </a:r>
            <a:r>
              <a:rPr lang="en-IN" sz="1800" u="sng" dirty="0">
                <a:solidFill>
                  <a:srgbClr val="0563C1"/>
                </a:solidFill>
                <a:effectLst/>
                <a:latin typeface="Sitka Display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https://www.mdpi.com/3262646</a:t>
            </a:r>
            <a:endParaRPr lang="en-IN" sz="1400" dirty="0">
              <a:effectLst/>
              <a:latin typeface="Sitka Display" pitchFamily="2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C8CF-D6DE-FA62-5FCE-EA527DC2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03" y="669447"/>
            <a:ext cx="8911687" cy="766151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Sitka Heading Semibold" pitchFamily="2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E2F4B-234F-78C9-3477-D8D46197AA65}"/>
              </a:ext>
            </a:extLst>
          </p:cNvPr>
          <p:cNvSpPr txBox="1"/>
          <p:nvPr/>
        </p:nvSpPr>
        <p:spPr>
          <a:xfrm flipH="1">
            <a:off x="2043402" y="2006082"/>
            <a:ext cx="83415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Stress has become a global health concern, affecting everyone from students to employees.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According to reports by World Health Organisation(WHO), around 75% of adults experience moderate to high stress levels.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Stress Burnout leads to: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Reduced productivity.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Mental health issues like anxiety &amp; depression.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Physical health issues such as headaches, insomnia, and hypertension.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Sitka Display" pitchFamily="2" charset="0"/>
              </a:rPr>
              <a:t>Available systems focus only on treatment rather than early detection and prevention.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95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65A2-151E-300D-CAD0-34FE32F6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72" y="689424"/>
            <a:ext cx="8911687" cy="803474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Sitka Heading Semibold" pitchFamily="2" charset="0"/>
              </a:rPr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50521-9613-0F32-FC82-10BF07B94271}"/>
              </a:ext>
            </a:extLst>
          </p:cNvPr>
          <p:cNvSpPr txBox="1"/>
          <p:nvPr/>
        </p:nvSpPr>
        <p:spPr>
          <a:xfrm>
            <a:off x="2034073" y="1967985"/>
            <a:ext cx="8911687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000" dirty="0"/>
              <a:t> </a:t>
            </a:r>
            <a:r>
              <a:rPr lang="en-IN" sz="2000" dirty="0">
                <a:latin typeface="Sitka Display" pitchFamily="2" charset="0"/>
              </a:rPr>
              <a:t>A Machine Learning- based Stress Detection and Prevention System that: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en-IN" sz="2000" b="1" dirty="0">
                <a:latin typeface="Sitka Display" pitchFamily="2" charset="0"/>
              </a:rPr>
              <a:t>Collects lifestyle and work/study data</a:t>
            </a:r>
            <a:r>
              <a:rPr lang="en-IN" sz="2000" dirty="0">
                <a:latin typeface="Sitka Display" pitchFamily="2" charset="0"/>
              </a:rPr>
              <a:t>: (Anxiety level, sleep quality, social life, academic/work stress, etc).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en-IN" sz="2000" b="1" dirty="0">
                <a:latin typeface="Sitka Display" pitchFamily="2" charset="0"/>
              </a:rPr>
              <a:t>Predicts Stress level (Low / Moderate / High)</a:t>
            </a:r>
            <a:r>
              <a:rPr lang="en-IN" sz="2000" dirty="0">
                <a:latin typeface="Sitka Display" pitchFamily="2" charset="0"/>
              </a:rPr>
              <a:t> using trained ML model.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en-IN" sz="2000" b="1" dirty="0">
                <a:latin typeface="Sitka Display" pitchFamily="2" charset="0"/>
              </a:rPr>
              <a:t>Provides personalised preventive measures</a:t>
            </a:r>
            <a:r>
              <a:rPr lang="en-IN" sz="2000" dirty="0">
                <a:latin typeface="Sitka Display" pitchFamily="2" charset="0"/>
              </a:rPr>
              <a:t> such as relaxation techniques, productivity tips, and videos.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en-IN" sz="2000" b="1" dirty="0">
                <a:latin typeface="Sitka Display" pitchFamily="2" charset="0"/>
              </a:rPr>
              <a:t>Tracks stress burnout trends</a:t>
            </a:r>
            <a:r>
              <a:rPr lang="en-IN" sz="2000" dirty="0">
                <a:latin typeface="Sitka Display" pitchFamily="2" charset="0"/>
              </a:rPr>
              <a:t> through a dashboard with weekly and monthly analysis for students and employees.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lphaLcParenR"/>
            </a:pPr>
            <a:r>
              <a:rPr lang="en-IN" sz="2000" b="1" dirty="0">
                <a:latin typeface="Sitka Display" pitchFamily="2" charset="0"/>
              </a:rPr>
              <a:t>Works as a digital wellness companion</a:t>
            </a:r>
            <a:r>
              <a:rPr lang="en-IN" sz="2000" dirty="0">
                <a:latin typeface="Sitka Display" pitchFamily="2" charset="0"/>
              </a:rPr>
              <a:t> for students and employees.</a:t>
            </a:r>
          </a:p>
        </p:txBody>
      </p:sp>
    </p:spTree>
    <p:extLst>
      <p:ext uri="{BB962C8B-B14F-4D97-AF65-F5344CB8AC3E}">
        <p14:creationId xmlns:p14="http://schemas.microsoft.com/office/powerpoint/2010/main" val="188222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88CE-1512-5ABE-9ABC-50E602A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4" y="626983"/>
            <a:ext cx="8911687" cy="7568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  <a:latin typeface="Sitka Heading Semibold" pitchFamily="2" charset="0"/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B7BA3-6C05-707F-0EE5-5C93BFCF3C11}"/>
              </a:ext>
            </a:extLst>
          </p:cNvPr>
          <p:cNvSpPr txBox="1"/>
          <p:nvPr/>
        </p:nvSpPr>
        <p:spPr>
          <a:xfrm>
            <a:off x="1872133" y="2910570"/>
            <a:ext cx="28365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i="1" dirty="0">
                <a:latin typeface="Sitka Display" pitchFamily="2" charset="0"/>
              </a:rPr>
              <a:t>1.Login / Sign Up: Create and access personal accounts</a:t>
            </a:r>
            <a:r>
              <a:rPr lang="en-IN" sz="2000" i="1" dirty="0">
                <a:latin typeface="Sitka Display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07EC6-471E-2DD9-A941-ED11476FBC7A}"/>
              </a:ext>
            </a:extLst>
          </p:cNvPr>
          <p:cNvSpPr txBox="1"/>
          <p:nvPr/>
        </p:nvSpPr>
        <p:spPr>
          <a:xfrm>
            <a:off x="5070423" y="2910570"/>
            <a:ext cx="3145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i="1" dirty="0">
                <a:latin typeface="Sitka Display" pitchFamily="2" charset="0"/>
              </a:rPr>
              <a:t>2. Profile Page: Select role (Student / Employee), fill basic details.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3CA19-604F-E386-717B-2A1C30223997}"/>
              </a:ext>
            </a:extLst>
          </p:cNvPr>
          <p:cNvSpPr txBox="1"/>
          <p:nvPr/>
        </p:nvSpPr>
        <p:spPr>
          <a:xfrm>
            <a:off x="8494953" y="2910570"/>
            <a:ext cx="350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i="1" dirty="0">
                <a:latin typeface="Sitka Display" pitchFamily="2" charset="0"/>
              </a:rPr>
              <a:t>3. Dashboard: Weekly and monthly burnout details.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326D4-091D-545E-0D6E-CECB3039B4F3}"/>
              </a:ext>
            </a:extLst>
          </p:cNvPr>
          <p:cNvSpPr txBox="1"/>
          <p:nvPr/>
        </p:nvSpPr>
        <p:spPr>
          <a:xfrm>
            <a:off x="4892948" y="5629003"/>
            <a:ext cx="3500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i="1" dirty="0">
                <a:latin typeface="Sitka Display" pitchFamily="2" charset="0"/>
              </a:rPr>
              <a:t>5. </a:t>
            </a:r>
            <a:r>
              <a:rPr lang="en-IN" sz="1800" i="1" dirty="0">
                <a:latin typeface="Sitka Display" pitchFamily="2" charset="0"/>
              </a:rPr>
              <a:t>Results: Stress category + prevention methods.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2E1EE-1A8C-DC4C-6F9C-E1E7563AF5EB}"/>
              </a:ext>
            </a:extLst>
          </p:cNvPr>
          <p:cNvSpPr txBox="1"/>
          <p:nvPr/>
        </p:nvSpPr>
        <p:spPr>
          <a:xfrm>
            <a:off x="2084408" y="5629002"/>
            <a:ext cx="2708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800" i="1" dirty="0">
                <a:latin typeface="Sitka Display" pitchFamily="2" charset="0"/>
              </a:rPr>
              <a:t>4. Input form: Fill lifestyle &amp; workload details.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55605-D5CE-98F6-D0D6-3BE2F2FC806C}"/>
              </a:ext>
            </a:extLst>
          </p:cNvPr>
          <p:cNvSpPr txBox="1"/>
          <p:nvPr/>
        </p:nvSpPr>
        <p:spPr>
          <a:xfrm>
            <a:off x="8493810" y="5629002"/>
            <a:ext cx="342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800" i="1" dirty="0">
                <a:latin typeface="Sitka Display" pitchFamily="2" charset="0"/>
              </a:rPr>
              <a:t>6. Information Forum: Common Knowledge about Stress causes and symptoms.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DA3307-26FC-7ED3-AAD8-24AFBE3D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28" y="1519703"/>
            <a:ext cx="1297915" cy="1297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7B8701-F5A0-6ED9-FBD9-02E283F9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92" y="1489406"/>
            <a:ext cx="1297916" cy="12979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5B6794-4A3A-D054-8600-A4D050A5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157" y="1480769"/>
            <a:ext cx="1449031" cy="1336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31DB2-E5EF-EF27-CB73-E66AE1BE0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28" y="4262852"/>
            <a:ext cx="1637020" cy="1281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874B74-7F8D-5F4D-D1B8-3034270F0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684" y="4262852"/>
            <a:ext cx="1686153" cy="1281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EC23D1-F782-04FD-FF1B-8F393E711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2481" y="4100291"/>
            <a:ext cx="1443707" cy="1443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15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83E7-2DF4-843C-E7B5-2FE745AF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426" y="652102"/>
            <a:ext cx="8911687" cy="840796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Sitka Heading Semibold" pitchFamily="2" charset="0"/>
              </a:rPr>
              <a:t>Technical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21B6C-9EAE-FCF0-6AB0-62CC734EF36E}"/>
              </a:ext>
            </a:extLst>
          </p:cNvPr>
          <p:cNvSpPr txBox="1"/>
          <p:nvPr/>
        </p:nvSpPr>
        <p:spPr>
          <a:xfrm>
            <a:off x="2014425" y="1877009"/>
            <a:ext cx="89116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Frontend: HTML / CSS / JS templates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Pages: Login / Sign-Up, About Us, How it Works, Home, Profile, Dashboard, Input form, Information Forum.  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Backend Flask (Python)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Handles routing, session management, form handling, and ML inference.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Database: MySQL 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Stores user credentials, profile data, input data, and stress analysis results.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Sitka Display" pitchFamily="2" charset="0"/>
              </a:rPr>
              <a:t>ML Model: Pre-trained stress burnout detection model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Input: Personal &amp; lifestyle details.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000" dirty="0">
                <a:latin typeface="Sitka Display" pitchFamily="2" charset="0"/>
              </a:rPr>
              <a:t>Output: numerical stress score categorised into Low, Moderate and High. </a:t>
            </a:r>
          </a:p>
        </p:txBody>
      </p:sp>
    </p:spTree>
    <p:extLst>
      <p:ext uri="{BB962C8B-B14F-4D97-AF65-F5344CB8AC3E}">
        <p14:creationId xmlns:p14="http://schemas.microsoft.com/office/powerpoint/2010/main" val="266025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7F8-773C-4DE7-489A-A421639A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02" y="633440"/>
            <a:ext cx="8911687" cy="840796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Sitka Heading Semibold" pitchFamily="2" charset="0"/>
              </a:rPr>
              <a:t>Machine Learning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10A20-77C9-41E8-0D94-48EBC17C4CC8}"/>
              </a:ext>
            </a:extLst>
          </p:cNvPr>
          <p:cNvSpPr txBox="1"/>
          <p:nvPr/>
        </p:nvSpPr>
        <p:spPr>
          <a:xfrm flipH="1">
            <a:off x="1925216" y="1672253"/>
            <a:ext cx="4170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Sitka Display" pitchFamily="2" charset="0"/>
              </a:rPr>
              <a:t>Dataset</a:t>
            </a:r>
            <a:r>
              <a:rPr lang="en-IN" dirty="0">
                <a:latin typeface="Sitka Display" pitchFamily="2" charset="0"/>
              </a:rPr>
              <a:t>: Stress-related survey data from Kaggle.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Sitka Display" pitchFamily="2" charset="0"/>
              </a:rPr>
              <a:t>Algorithms Used: </a:t>
            </a:r>
            <a:r>
              <a:rPr lang="en-IN" dirty="0">
                <a:latin typeface="Sitka Display" pitchFamily="2" charset="0"/>
              </a:rPr>
              <a:t>Random Forest.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Sitka Display" pitchFamily="2" charset="0"/>
              </a:rPr>
              <a:t>Accuracy: Student- 89 &amp; Employee-4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Sitka Display" pitchFamily="2" charset="0"/>
              </a:rPr>
              <a:t>Training Process: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Sitka Display" pitchFamily="2" charset="0"/>
              </a:rPr>
              <a:t>Input Features: lifestyle &amp; personal details.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Sitka Display" pitchFamily="2" charset="0"/>
              </a:rPr>
              <a:t>Output: stress level (low, moderate, high)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C6B3F-A681-A83F-060B-A2A14BB4CD3A}"/>
              </a:ext>
            </a:extLst>
          </p:cNvPr>
          <p:cNvSpPr txBox="1"/>
          <p:nvPr/>
        </p:nvSpPr>
        <p:spPr>
          <a:xfrm>
            <a:off x="6354147" y="1672253"/>
            <a:ext cx="566368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Sitka Display" pitchFamily="2" charset="0"/>
                <a:cs typeface="Times New Roman" panose="02020603050405020304" pitchFamily="18" charset="0"/>
              </a:rPr>
              <a:t>Algorithm Workflow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Sitka Display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Display" pitchFamily="2" charset="0"/>
                <a:cs typeface="Times New Roman" panose="02020603050405020304" pitchFamily="18" charset="0"/>
              </a:rPr>
              <a:t>Patient (Data Row):</a:t>
            </a:r>
          </a:p>
          <a:p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User_001 on 2025-07-15 → Low </a:t>
            </a:r>
            <a:r>
              <a:rPr lang="en-US" dirty="0" err="1">
                <a:latin typeface="Sitka Display" pitchFamily="2" charset="0"/>
                <a:cs typeface="Times New Roman" panose="02020603050405020304" pitchFamily="18" charset="0"/>
              </a:rPr>
              <a:t>Hours_Slept</a:t>
            </a:r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, High Stress, Long Work Hours</a:t>
            </a:r>
          </a:p>
          <a:p>
            <a:endParaRPr lang="en-US" dirty="0">
              <a:latin typeface="Sitka Display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Display" pitchFamily="2" charset="0"/>
                <a:cs typeface="Times New Roman" panose="02020603050405020304" pitchFamily="18" charset="0"/>
              </a:rPr>
              <a:t>Experts (Decision Trees):</a:t>
            </a:r>
          </a:p>
          <a:p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Each tree = a medical expert trained on different symptoms</a:t>
            </a:r>
          </a:p>
          <a:p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Each gives its own diagnosis</a:t>
            </a:r>
          </a:p>
          <a:p>
            <a:endParaRPr lang="en-US" dirty="0">
              <a:latin typeface="Sitka Display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Display" pitchFamily="2" charset="0"/>
                <a:cs typeface="Times New Roman" panose="02020603050405020304" pitchFamily="18" charset="0"/>
              </a:rPr>
              <a:t>Diagnosis Process: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Expert 1: Sleep &lt; 5 </a:t>
            </a:r>
            <a:r>
              <a:rPr lang="en-US" dirty="0" err="1">
                <a:latin typeface="Sitka Display" pitchFamily="2" charset="0"/>
                <a:cs typeface="Times New Roman" panose="02020603050405020304" pitchFamily="18" charset="0"/>
              </a:rPr>
              <a:t>hrs</a:t>
            </a:r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 &amp; Stress &gt; 8 → High Risk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Expert 2: Work Hours &gt; 10 &amp; Mood &lt; 3 → High Risk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Expert 3: Financial Stress = 5 → High Risk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Final Vote: Majority of trees vote High Risk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Sitka Display" pitchFamily="2" charset="0"/>
                <a:cs typeface="Times New Roman" panose="02020603050405020304" pitchFamily="18" charset="0"/>
              </a:rPr>
              <a:t>Model prediction = High Risk</a:t>
            </a:r>
          </a:p>
        </p:txBody>
      </p:sp>
    </p:spTree>
    <p:extLst>
      <p:ext uri="{BB962C8B-B14F-4D97-AF65-F5344CB8AC3E}">
        <p14:creationId xmlns:p14="http://schemas.microsoft.com/office/powerpoint/2010/main" val="28143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42FE-DF5E-F151-B0D3-16CD9BE1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441" y="691279"/>
            <a:ext cx="8911687" cy="72882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  <a:latin typeface="Sitka Heading Semibold" pitchFamily="2" charset="0"/>
              </a:rPr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39071-E755-9A68-F28B-EBF1A270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916" y="1496432"/>
            <a:ext cx="5056055" cy="5061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75349-5BF5-7968-B715-F9203626984B}"/>
              </a:ext>
            </a:extLst>
          </p:cNvPr>
          <p:cNvSpPr txBox="1"/>
          <p:nvPr/>
        </p:nvSpPr>
        <p:spPr>
          <a:xfrm>
            <a:off x="3456568" y="1705736"/>
            <a:ext cx="126896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6DAC-35B5-2D47-F686-6ADB86BFB261}"/>
              </a:ext>
            </a:extLst>
          </p:cNvPr>
          <p:cNvSpPr txBox="1"/>
          <p:nvPr/>
        </p:nvSpPr>
        <p:spPr>
          <a:xfrm>
            <a:off x="3330396" y="2342654"/>
            <a:ext cx="152130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Profile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96046-7F36-6C71-CE3D-F31C4A5D1179}"/>
              </a:ext>
            </a:extLst>
          </p:cNvPr>
          <p:cNvSpPr txBox="1"/>
          <p:nvPr/>
        </p:nvSpPr>
        <p:spPr>
          <a:xfrm>
            <a:off x="2715986" y="2998799"/>
            <a:ext cx="291850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Detect Stress: Fill Input 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E5884-00A0-4E44-089D-94E87EAED10D}"/>
              </a:ext>
            </a:extLst>
          </p:cNvPr>
          <p:cNvSpPr txBox="1"/>
          <p:nvPr/>
        </p:nvSpPr>
        <p:spPr>
          <a:xfrm>
            <a:off x="3091860" y="3658030"/>
            <a:ext cx="1998381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Data Pre-processing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AC6C3-9CAB-C6E7-736D-BA983351E487}"/>
              </a:ext>
            </a:extLst>
          </p:cNvPr>
          <p:cNvSpPr txBox="1"/>
          <p:nvPr/>
        </p:nvSpPr>
        <p:spPr>
          <a:xfrm>
            <a:off x="3520329" y="4294948"/>
            <a:ext cx="1141445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ML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1E0FB-D4D2-8173-BD24-96499CD3AA06}"/>
              </a:ext>
            </a:extLst>
          </p:cNvPr>
          <p:cNvSpPr txBox="1"/>
          <p:nvPr/>
        </p:nvSpPr>
        <p:spPr>
          <a:xfrm>
            <a:off x="2020441" y="4928812"/>
            <a:ext cx="4364604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Display Stress Level (Low / High / Moderate)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08B30-6D05-8717-64F6-2383F34C30FB}"/>
              </a:ext>
            </a:extLst>
          </p:cNvPr>
          <p:cNvSpPr txBox="1"/>
          <p:nvPr/>
        </p:nvSpPr>
        <p:spPr>
          <a:xfrm>
            <a:off x="2592714" y="5565730"/>
            <a:ext cx="3073660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Recommend tips for prevention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98305-A501-238A-3BCB-2A24E1463F0C}"/>
              </a:ext>
            </a:extLst>
          </p:cNvPr>
          <p:cNvSpPr txBox="1"/>
          <p:nvPr/>
        </p:nvSpPr>
        <p:spPr>
          <a:xfrm>
            <a:off x="2779223" y="6199594"/>
            <a:ext cx="2693931" cy="3693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Display" pitchFamily="2" charset="0"/>
              </a:rPr>
              <a:t>Show history on dashboard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2055C-BCE4-2C1E-EFFC-721A172FFADE}"/>
              </a:ext>
            </a:extLst>
          </p:cNvPr>
          <p:cNvSpPr txBox="1"/>
          <p:nvPr/>
        </p:nvSpPr>
        <p:spPr>
          <a:xfrm>
            <a:off x="2020441" y="1224596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itka Display" pitchFamily="2" charset="0"/>
              </a:rPr>
              <a:t>Working Flow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811FFC-9B49-EA2F-53F1-C692F3D6AB6E}"/>
              </a:ext>
            </a:extLst>
          </p:cNvPr>
          <p:cNvCxnSpPr/>
          <p:nvPr/>
        </p:nvCxnSpPr>
        <p:spPr>
          <a:xfrm>
            <a:off x="4012163" y="2075068"/>
            <a:ext cx="0" cy="23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0AF8-08F9-701C-1194-C490A1D620C4}"/>
              </a:ext>
            </a:extLst>
          </p:cNvPr>
          <p:cNvCxnSpPr/>
          <p:nvPr/>
        </p:nvCxnSpPr>
        <p:spPr>
          <a:xfrm>
            <a:off x="4033935" y="2725724"/>
            <a:ext cx="0" cy="23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5B5D6-9831-7196-2C23-4989F2F19EB0}"/>
              </a:ext>
            </a:extLst>
          </p:cNvPr>
          <p:cNvCxnSpPr/>
          <p:nvPr/>
        </p:nvCxnSpPr>
        <p:spPr>
          <a:xfrm>
            <a:off x="4012163" y="3368131"/>
            <a:ext cx="0" cy="23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49C54-0D42-2C9E-1C6E-D285D5772068}"/>
              </a:ext>
            </a:extLst>
          </p:cNvPr>
          <p:cNvCxnSpPr/>
          <p:nvPr/>
        </p:nvCxnSpPr>
        <p:spPr>
          <a:xfrm>
            <a:off x="4012163" y="4063289"/>
            <a:ext cx="0" cy="23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ED7BA1-1521-8768-D916-A15610517DD5}"/>
              </a:ext>
            </a:extLst>
          </p:cNvPr>
          <p:cNvCxnSpPr/>
          <p:nvPr/>
        </p:nvCxnSpPr>
        <p:spPr>
          <a:xfrm>
            <a:off x="4033935" y="4664280"/>
            <a:ext cx="0" cy="23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12089E-D284-A0EC-2BF7-2B6EADC36F6C}"/>
              </a:ext>
            </a:extLst>
          </p:cNvPr>
          <p:cNvCxnSpPr/>
          <p:nvPr/>
        </p:nvCxnSpPr>
        <p:spPr>
          <a:xfrm>
            <a:off x="4030825" y="5298144"/>
            <a:ext cx="0" cy="23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8F7ABC-AE10-5AED-DD2D-FFC99D4C4D5E}"/>
              </a:ext>
            </a:extLst>
          </p:cNvPr>
          <p:cNvCxnSpPr/>
          <p:nvPr/>
        </p:nvCxnSpPr>
        <p:spPr>
          <a:xfrm>
            <a:off x="4030825" y="5935062"/>
            <a:ext cx="0" cy="23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7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425C-5F89-22B8-7970-13D56F89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77" y="652102"/>
            <a:ext cx="8911687" cy="691506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Sitka Heading Semibold" pitchFamily="2" charset="0"/>
              </a:rPr>
              <a:t>Working 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CA62-D9D2-A4E7-75C2-271EFCF9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2" y="1520890"/>
            <a:ext cx="4851918" cy="257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BEBEF-BF59-1010-EA87-C39CA0A0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52" y="4498471"/>
            <a:ext cx="4792202" cy="2323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E73B9-7244-CCBF-7089-F47DB51F6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089" y="1520890"/>
            <a:ext cx="5554385" cy="2577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DC9A4-1CC7-19E8-7E57-167761C03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089" y="4498471"/>
            <a:ext cx="5383871" cy="23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2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C41C8-82B9-7468-3AF6-BEBD6A41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8" y="277510"/>
            <a:ext cx="5747801" cy="3053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7B5B6-6776-7277-D911-47665B4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67" y="277510"/>
            <a:ext cx="5747801" cy="305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D420C-A566-2D8D-EB81-0AB1F99DD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08" y="3596586"/>
            <a:ext cx="5747801" cy="3053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30B217-CB8C-846A-727E-4754ED961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367" y="3596586"/>
            <a:ext cx="5747800" cy="30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306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816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Courier New</vt:lpstr>
      <vt:lpstr>Sitka Display</vt:lpstr>
      <vt:lpstr>Sitka Heading Semibold</vt:lpstr>
      <vt:lpstr>Wingdings</vt:lpstr>
      <vt:lpstr>Wingdings 3</vt:lpstr>
      <vt:lpstr>Wisp</vt:lpstr>
      <vt:lpstr>A Data-Driven Approach To Identify and Prevent Burnout in High-Stress Environments</vt:lpstr>
      <vt:lpstr>Problem Statement</vt:lpstr>
      <vt:lpstr>Proposed Solution</vt:lpstr>
      <vt:lpstr>Features</vt:lpstr>
      <vt:lpstr>Technical Approach </vt:lpstr>
      <vt:lpstr>Machine Learning Model</vt:lpstr>
      <vt:lpstr>System Architecture</vt:lpstr>
      <vt:lpstr>Working Prototype</vt:lpstr>
      <vt:lpstr>PowerPoint Presentation</vt:lpstr>
      <vt:lpstr>Innovation &amp; Uniqueness</vt:lpstr>
      <vt:lpstr>Impact and Future Scope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Identify and Prevent Burnout in High-Stress Environments</dc:title>
  <dc:creator>Anagha Shelake</dc:creator>
  <cp:lastModifiedBy>Anagha Shelake</cp:lastModifiedBy>
  <cp:revision>7</cp:revision>
  <dcterms:created xsi:type="dcterms:W3CDTF">2025-09-29T05:11:29Z</dcterms:created>
  <dcterms:modified xsi:type="dcterms:W3CDTF">2025-09-30T11:54:29Z</dcterms:modified>
</cp:coreProperties>
</file>