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1" r:id="rId6"/>
  </p:sldIdLst>
  <p:sldSz cx="18288000" cy="10287000"/>
  <p:notesSz cx="6858000" cy="9144000"/>
  <p:embeddedFontLst>
    <p:embeddedFont>
      <p:font typeface="Agrandir" panose="020B0604020202020204" charset="0"/>
      <p:regular r:id="rId8"/>
    </p:embeddedFont>
    <p:embeddedFont>
      <p:font typeface="Agrandir Bold" panose="020B0604020202020204" charset="0"/>
      <p:regular r:id="rId9"/>
    </p:embeddedFont>
    <p:embeddedFont>
      <p:font typeface="Gotham Bold" panose="020B0604020202020204" charset="0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0" d="100"/>
          <a:sy n="50" d="100"/>
        </p:scale>
        <p:origin x="87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978EE-4E05-483D-B26B-D9C9E7B89DBF}" type="datetimeFigureOut">
              <a:rPr lang="en-IN" smtClean="0"/>
              <a:t>24-07-2025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34ED7-642D-4448-9061-EE87FF105DC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8203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34ED7-642D-4448-9061-EE87FF105DC5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43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2151761">
            <a:off x="10912533" y="-4157532"/>
            <a:ext cx="10454404" cy="7622211"/>
          </a:xfrm>
          <a:custGeom>
            <a:avLst/>
            <a:gdLst/>
            <a:ahLst/>
            <a:cxnLst/>
            <a:rect l="l" t="t" r="r" b="b"/>
            <a:pathLst>
              <a:path w="10454404" h="7622211">
                <a:moveTo>
                  <a:pt x="0" y="0"/>
                </a:moveTo>
                <a:lnTo>
                  <a:pt x="10454404" y="0"/>
                </a:lnTo>
                <a:lnTo>
                  <a:pt x="10454404" y="7622212"/>
                </a:lnTo>
                <a:lnTo>
                  <a:pt x="0" y="76222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2700000">
            <a:off x="-4939101" y="6712177"/>
            <a:ext cx="11422613" cy="8328123"/>
          </a:xfrm>
          <a:custGeom>
            <a:avLst/>
            <a:gdLst/>
            <a:ahLst/>
            <a:cxnLst/>
            <a:rect l="l" t="t" r="r" b="b"/>
            <a:pathLst>
              <a:path w="11422613" h="8328123">
                <a:moveTo>
                  <a:pt x="0" y="0"/>
                </a:moveTo>
                <a:lnTo>
                  <a:pt x="11422613" y="0"/>
                </a:lnTo>
                <a:lnTo>
                  <a:pt x="11422613" y="8328123"/>
                </a:lnTo>
                <a:lnTo>
                  <a:pt x="0" y="83281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3025986" y="3098425"/>
            <a:ext cx="11920887" cy="2450256"/>
            <a:chOff x="0" y="0"/>
            <a:chExt cx="15894516" cy="3267008"/>
          </a:xfrm>
        </p:grpSpPr>
        <p:sp>
          <p:nvSpPr>
            <p:cNvPr id="5" name="TextBox 5"/>
            <p:cNvSpPr txBox="1"/>
            <p:nvPr/>
          </p:nvSpPr>
          <p:spPr>
            <a:xfrm>
              <a:off x="0" y="2218623"/>
              <a:ext cx="15894516" cy="10483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879"/>
                </a:lnSpc>
              </a:pPr>
              <a:r>
                <a:rPr lang="en-US" sz="4199" dirty="0">
                  <a:solidFill>
                    <a:srgbClr val="000000"/>
                  </a:solidFill>
                  <a:latin typeface="Agrandir"/>
                  <a:ea typeface="Agrandir"/>
                  <a:cs typeface="Agrandir"/>
                  <a:sym typeface="Agrandir"/>
                </a:rPr>
                <a:t>Problem Statements Presentation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85758"/>
              <a:ext cx="15894516" cy="203739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9628"/>
                </a:lnSpc>
              </a:pPr>
              <a:r>
                <a:rPr lang="en-US" sz="9628" b="1" dirty="0">
                  <a:solidFill>
                    <a:srgbClr val="000000"/>
                  </a:solidFill>
                  <a:latin typeface="Agrandir Bold"/>
                  <a:ea typeface="Agrandir Bold"/>
                  <a:cs typeface="Agrandir Bold"/>
                  <a:sym typeface="Agrandir Bold"/>
                </a:rPr>
                <a:t>Mini Project III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025986" y="6730438"/>
            <a:ext cx="11920887" cy="514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Presented by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25986" y="7310529"/>
            <a:ext cx="11920887" cy="28009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endParaRPr dirty="0"/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Ajit </a:t>
            </a:r>
            <a:r>
              <a:rPr lang="en-US" sz="2600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Birajdar</a:t>
            </a:r>
            <a:r>
              <a:rPr lang="en-US" sz="2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A32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Om </a:t>
            </a:r>
            <a:r>
              <a:rPr lang="en-US" sz="2600" dirty="0" err="1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Nalawadw</a:t>
            </a:r>
            <a:r>
              <a:rPr lang="en-US" sz="2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 A34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Chinmai Kulkarni A41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 dirty="0">
                <a:solidFill>
                  <a:srgbClr val="000000"/>
                </a:solidFill>
                <a:latin typeface="Agrandir"/>
                <a:ea typeface="Agrandir"/>
                <a:cs typeface="Agrandir"/>
                <a:sym typeface="Agrandir"/>
              </a:rPr>
              <a:t>Anagha Shelake A42</a:t>
            </a:r>
          </a:p>
          <a:p>
            <a:pPr algn="ctr">
              <a:lnSpc>
                <a:spcPts val="3640"/>
              </a:lnSpc>
              <a:spcBef>
                <a:spcPct val="0"/>
              </a:spcBef>
            </a:pPr>
            <a:endParaRPr lang="en-US" sz="2600" dirty="0">
              <a:solidFill>
                <a:srgbClr val="000000"/>
              </a:solidFill>
              <a:latin typeface="Agrandir"/>
              <a:ea typeface="Agrandir"/>
              <a:cs typeface="Agrandir"/>
              <a:sym typeface="Agrandir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5721" y="8343756"/>
            <a:ext cx="18409922" cy="1713794"/>
            <a:chOff x="-12444" y="-47625"/>
            <a:chExt cx="5010607" cy="451369"/>
          </a:xfrm>
        </p:grpSpPr>
        <p:sp>
          <p:nvSpPr>
            <p:cNvPr id="3" name="Freeform 3"/>
            <p:cNvSpPr/>
            <p:nvPr/>
          </p:nvSpPr>
          <p:spPr>
            <a:xfrm>
              <a:off x="-12444" y="99361"/>
              <a:ext cx="4998163" cy="304383"/>
            </a:xfrm>
            <a:custGeom>
              <a:avLst/>
              <a:gdLst/>
              <a:ahLst/>
              <a:cxnLst/>
              <a:rect l="l" t="t" r="r" b="b"/>
              <a:pathLst>
                <a:path w="4998163" h="304383">
                  <a:moveTo>
                    <a:pt x="20806" y="0"/>
                  </a:moveTo>
                  <a:lnTo>
                    <a:pt x="4977357" y="0"/>
                  </a:lnTo>
                  <a:cubicBezTo>
                    <a:pt x="4988848" y="0"/>
                    <a:pt x="4998163" y="9315"/>
                    <a:pt x="4998163" y="20806"/>
                  </a:cubicBezTo>
                  <a:lnTo>
                    <a:pt x="4998163" y="283578"/>
                  </a:lnTo>
                  <a:cubicBezTo>
                    <a:pt x="4998163" y="289096"/>
                    <a:pt x="4995971" y="294388"/>
                    <a:pt x="4992069" y="298290"/>
                  </a:cubicBezTo>
                  <a:cubicBezTo>
                    <a:pt x="4988168" y="302191"/>
                    <a:pt x="4982875" y="304383"/>
                    <a:pt x="4977357" y="304383"/>
                  </a:cubicBezTo>
                  <a:lnTo>
                    <a:pt x="20806" y="304383"/>
                  </a:lnTo>
                  <a:cubicBezTo>
                    <a:pt x="15288" y="304383"/>
                    <a:pt x="9996" y="302191"/>
                    <a:pt x="6094" y="298290"/>
                  </a:cubicBezTo>
                  <a:cubicBezTo>
                    <a:pt x="2192" y="294388"/>
                    <a:pt x="0" y="289096"/>
                    <a:pt x="0" y="283578"/>
                  </a:cubicBezTo>
                  <a:lnTo>
                    <a:pt x="0" y="20806"/>
                  </a:lnTo>
                  <a:cubicBezTo>
                    <a:pt x="0" y="15288"/>
                    <a:pt x="2192" y="9996"/>
                    <a:pt x="6094" y="6094"/>
                  </a:cubicBezTo>
                  <a:cubicBezTo>
                    <a:pt x="9996" y="2192"/>
                    <a:pt x="15288" y="0"/>
                    <a:pt x="20806" y="0"/>
                  </a:cubicBezTo>
                  <a:close/>
                </a:path>
              </a:pathLst>
            </a:custGeom>
            <a:solidFill>
              <a:srgbClr val="2B3E56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98163" cy="352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524000" y="606712"/>
            <a:ext cx="1303564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3999" b="1" dirty="0">
                <a:solidFill>
                  <a:schemeClr val="tx2"/>
                </a:solidFill>
                <a:latin typeface="Agrandir" panose="020B0604020202020204" charset="0"/>
                <a:ea typeface="Agrandir Grand Bold"/>
                <a:cs typeface="Agrandir Grand Bold"/>
                <a:sym typeface="Agrandir Grand Bold"/>
              </a:rPr>
              <a:t>1. Stress Burnout</a:t>
            </a:r>
            <a:r>
              <a:rPr lang="en-US" b="1" dirty="0">
                <a:solidFill>
                  <a:schemeClr val="tx2"/>
                </a:solidFill>
              </a:rPr>
              <a:t>  </a:t>
            </a:r>
            <a:r>
              <a:rPr lang="en-US" sz="4000" b="1" dirty="0">
                <a:solidFill>
                  <a:schemeClr val="tx2"/>
                </a:solidFill>
                <a:latin typeface="Agrandir" panose="020B0604020202020204" charset="0"/>
              </a:rPr>
              <a:t>Detection and Prevention System</a:t>
            </a:r>
            <a:endParaRPr lang="en-US" sz="3999" b="1" dirty="0">
              <a:solidFill>
                <a:schemeClr val="tx2"/>
              </a:solidFill>
              <a:latin typeface="Agrandir" panose="020B0604020202020204" charset="0"/>
              <a:ea typeface="Agrandir Grand Bold"/>
              <a:cs typeface="Agrandir Grand Bold"/>
              <a:sym typeface="Agrandir Grand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53994" y="2095500"/>
            <a:ext cx="6015604" cy="36981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4400" spc="291" dirty="0">
                <a:latin typeface="Times New Roman" panose="02020603050405020304" pitchFamily="18" charset="0"/>
                <a:ea typeface="Gotham"/>
                <a:cs typeface="Times New Roman" panose="02020603050405020304" pitchFamily="18" charset="0"/>
                <a:sym typeface="Gotham"/>
              </a:rPr>
              <a:t>Objectives</a:t>
            </a:r>
          </a:p>
          <a:p>
            <a:pPr algn="just">
              <a:lnSpc>
                <a:spcPts val="3600"/>
              </a:lnSpc>
            </a:pPr>
            <a:endParaRPr lang="en-US" sz="3600" spc="291" dirty="0">
              <a:latin typeface="Times New Roman" panose="02020603050405020304" pitchFamily="18" charset="0"/>
              <a:ea typeface="Gotham"/>
              <a:cs typeface="Times New Roman" panose="02020603050405020304" pitchFamily="18" charset="0"/>
              <a:sym typeface="Gotham"/>
            </a:endParaRPr>
          </a:p>
          <a:p>
            <a:pPr algn="just">
              <a:lnSpc>
                <a:spcPts val="36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Early Detection of Burnout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Personalized Burnout Risk Prediction</a:t>
            </a:r>
          </a:p>
          <a:p>
            <a:pPr algn="just">
              <a:lnSpc>
                <a:spcPts val="3600"/>
              </a:lnSpc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User-Friendly Dashboard Interface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Data-Driven Insights for Self-Care</a:t>
            </a:r>
          </a:p>
          <a:p>
            <a:pPr algn="just">
              <a:lnSpc>
                <a:spcPts val="36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Secure and Ethical Data Handling</a:t>
            </a:r>
            <a:endParaRPr lang="en-US" sz="3600" spc="291" dirty="0">
              <a:latin typeface="Times New Roman" panose="02020603050405020304" pitchFamily="18" charset="0"/>
              <a:ea typeface="Gotham"/>
              <a:cs typeface="Times New Roman" panose="02020603050405020304" pitchFamily="18" charset="0"/>
              <a:sym typeface="Gotham"/>
            </a:endParaRPr>
          </a:p>
          <a:p>
            <a:pPr algn="l">
              <a:lnSpc>
                <a:spcPts val="3600"/>
              </a:lnSpc>
            </a:pPr>
            <a:endParaRPr lang="en-US" sz="4400" spc="291" dirty="0">
              <a:latin typeface="Times New Roman" panose="02020603050405020304" pitchFamily="18" charset="0"/>
              <a:ea typeface="Gotham"/>
              <a:cs typeface="Times New Roman" panose="02020603050405020304" pitchFamily="18" charset="0"/>
              <a:sym typeface="Gotham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2337EF-0DC7-9B6B-2C6F-96A935173B5B}"/>
              </a:ext>
            </a:extLst>
          </p:cNvPr>
          <p:cNvSpPr txBox="1"/>
          <p:nvPr/>
        </p:nvSpPr>
        <p:spPr>
          <a:xfrm>
            <a:off x="12649200" y="2418122"/>
            <a:ext cx="601560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endParaRPr lang="en-IN" sz="36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Machine Learning (Core ML)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Python: ML programming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Scikit-learn, XGBoost,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LightGBM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Burnout prediction models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Pandas, NumPy: Data processing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Notebook: Model development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Database (Data Storage)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MongoDB: Store user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Mongoose: Node.js/MongoDB integration</a:t>
            </a:r>
          </a:p>
          <a:p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703BC68-424F-002A-33C6-42DAC1785F9B}"/>
              </a:ext>
            </a:extLst>
          </p:cNvPr>
          <p:cNvSpPr txBox="1"/>
          <p:nvPr/>
        </p:nvSpPr>
        <p:spPr>
          <a:xfrm>
            <a:off x="9677400" y="1883931"/>
            <a:ext cx="9204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spc="291" dirty="0">
                <a:latin typeface="Times New Roman" panose="02020603050405020304" pitchFamily="18" charset="0"/>
                <a:ea typeface="Gotham"/>
                <a:cs typeface="Times New Roman" panose="02020603050405020304" pitchFamily="18" charset="0"/>
                <a:sym typeface="Gotham"/>
              </a:rPr>
              <a:t>Technology Stack</a:t>
            </a:r>
            <a:endParaRPr lang="en-IN" sz="4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86A251-152A-FC14-4B0D-61FB507289C8}"/>
              </a:ext>
            </a:extLst>
          </p:cNvPr>
          <p:cNvSpPr txBox="1"/>
          <p:nvPr/>
        </p:nvSpPr>
        <p:spPr>
          <a:xfrm>
            <a:off x="6507484" y="2928630"/>
            <a:ext cx="601560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Frontend (User Interface)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HTML5, CSS3: Structure &amp; styling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/ React : Interactive features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 / D3.js: Data visualization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Tailwind CSS / Bootstrap: Responsive design</a:t>
            </a:r>
          </a:p>
          <a:p>
            <a:pPr algn="just"/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Backend (Server-Side)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Node.js, Express.js: API and server logic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RESTful API: Communication layer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JWT / OAuth: User authentication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52400" y="9019533"/>
            <a:ext cx="18288001" cy="1155706"/>
            <a:chOff x="0" y="0"/>
            <a:chExt cx="4998163" cy="304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8163" cy="304383"/>
            </a:xfrm>
            <a:custGeom>
              <a:avLst/>
              <a:gdLst/>
              <a:ahLst/>
              <a:cxnLst/>
              <a:rect l="l" t="t" r="r" b="b"/>
              <a:pathLst>
                <a:path w="4998163" h="304383">
                  <a:moveTo>
                    <a:pt x="20806" y="0"/>
                  </a:moveTo>
                  <a:lnTo>
                    <a:pt x="4977357" y="0"/>
                  </a:lnTo>
                  <a:cubicBezTo>
                    <a:pt x="4988848" y="0"/>
                    <a:pt x="4998163" y="9315"/>
                    <a:pt x="4998163" y="20806"/>
                  </a:cubicBezTo>
                  <a:lnTo>
                    <a:pt x="4998163" y="283578"/>
                  </a:lnTo>
                  <a:cubicBezTo>
                    <a:pt x="4998163" y="289096"/>
                    <a:pt x="4995971" y="294388"/>
                    <a:pt x="4992069" y="298290"/>
                  </a:cubicBezTo>
                  <a:cubicBezTo>
                    <a:pt x="4988168" y="302191"/>
                    <a:pt x="4982875" y="304383"/>
                    <a:pt x="4977357" y="304383"/>
                  </a:cubicBezTo>
                  <a:lnTo>
                    <a:pt x="20806" y="304383"/>
                  </a:lnTo>
                  <a:cubicBezTo>
                    <a:pt x="15288" y="304383"/>
                    <a:pt x="9996" y="302191"/>
                    <a:pt x="6094" y="298290"/>
                  </a:cubicBezTo>
                  <a:cubicBezTo>
                    <a:pt x="2192" y="294388"/>
                    <a:pt x="0" y="289096"/>
                    <a:pt x="0" y="283578"/>
                  </a:cubicBezTo>
                  <a:lnTo>
                    <a:pt x="0" y="20806"/>
                  </a:lnTo>
                  <a:cubicBezTo>
                    <a:pt x="0" y="15288"/>
                    <a:pt x="2192" y="9996"/>
                    <a:pt x="6094" y="6094"/>
                  </a:cubicBezTo>
                  <a:cubicBezTo>
                    <a:pt x="9996" y="2192"/>
                    <a:pt x="15288" y="0"/>
                    <a:pt x="20806" y="0"/>
                  </a:cubicBezTo>
                  <a:close/>
                </a:path>
              </a:pathLst>
            </a:custGeom>
            <a:solidFill>
              <a:srgbClr val="2B3E5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98163" cy="352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16" name="TextBox 4">
            <a:extLst>
              <a:ext uri="{FF2B5EF4-FFF2-40B4-BE49-F238E27FC236}">
                <a16:creationId xmlns:a16="http://schemas.microsoft.com/office/drawing/2014/main" id="{B2ED22D5-F28E-23E4-1922-87034B96F3E5}"/>
              </a:ext>
            </a:extLst>
          </p:cNvPr>
          <p:cNvSpPr txBox="1"/>
          <p:nvPr/>
        </p:nvSpPr>
        <p:spPr>
          <a:xfrm>
            <a:off x="1" y="8343756"/>
            <a:ext cx="18364200" cy="133653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500"/>
              </a:lnSpc>
            </a:pPr>
            <a:endParaRPr/>
          </a:p>
        </p:txBody>
      </p:sp>
      <p:sp>
        <p:nvSpPr>
          <p:cNvPr id="25" name="TextBox 48">
            <a:extLst>
              <a:ext uri="{FF2B5EF4-FFF2-40B4-BE49-F238E27FC236}">
                <a16:creationId xmlns:a16="http://schemas.microsoft.com/office/drawing/2014/main" id="{BC6D3D5A-CF5B-8D35-E4CD-A20D3A2126AF}"/>
              </a:ext>
            </a:extLst>
          </p:cNvPr>
          <p:cNvSpPr txBox="1"/>
          <p:nvPr/>
        </p:nvSpPr>
        <p:spPr>
          <a:xfrm>
            <a:off x="1382643" y="7718035"/>
            <a:ext cx="511952" cy="275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0"/>
              </a:lnSpc>
            </a:pPr>
            <a:r>
              <a:rPr lang="en-US" sz="2698" b="1" dirty="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0</a:t>
            </a:r>
          </a:p>
        </p:txBody>
      </p:sp>
      <p:sp>
        <p:nvSpPr>
          <p:cNvPr id="29" name="TextBox 7">
            <a:extLst>
              <a:ext uri="{FF2B5EF4-FFF2-40B4-BE49-F238E27FC236}">
                <a16:creationId xmlns:a16="http://schemas.microsoft.com/office/drawing/2014/main" id="{E83235EA-D123-8714-1D34-E643F5F0034F}"/>
              </a:ext>
            </a:extLst>
          </p:cNvPr>
          <p:cNvSpPr txBox="1"/>
          <p:nvPr/>
        </p:nvSpPr>
        <p:spPr>
          <a:xfrm>
            <a:off x="1382643" y="606712"/>
            <a:ext cx="14505376" cy="7097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000" b="1" dirty="0">
                <a:solidFill>
                  <a:schemeClr val="tx2"/>
                </a:solidFill>
                <a:latin typeface="Agrandir" panose="020B0604020202020204" charset="0"/>
                <a:ea typeface="Agrandir Grand Bold"/>
                <a:cs typeface="Agrandir Grand Bold"/>
                <a:sym typeface="Agrandir Grand Bold"/>
              </a:rPr>
              <a:t>2.</a:t>
            </a:r>
            <a:r>
              <a:rPr lang="en-US" sz="4000" dirty="0">
                <a:solidFill>
                  <a:schemeClr val="tx2"/>
                </a:solidFill>
                <a:latin typeface="Agrandir" panose="020B0604020202020204" charset="0"/>
              </a:rPr>
              <a:t> </a:t>
            </a:r>
            <a:r>
              <a:rPr lang="en-US" sz="4000" b="1" dirty="0">
                <a:solidFill>
                  <a:schemeClr val="tx2"/>
                </a:solidFill>
                <a:latin typeface="Agrandir" panose="020B0604020202020204" charset="0"/>
              </a:rPr>
              <a:t>Crop Recommendation System using Machine Learning </a:t>
            </a:r>
            <a:r>
              <a:rPr lang="en-US" sz="7200" b="1" dirty="0">
                <a:solidFill>
                  <a:schemeClr val="tx2"/>
                </a:solidFill>
                <a:latin typeface="Agrandir" panose="020B0604020202020204" charset="0"/>
                <a:ea typeface="Agrandir Grand Bold"/>
                <a:cs typeface="Agrandir Grand Bold"/>
                <a:sym typeface="Agrandir Grand Bold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45E0589-13D1-DA9B-D649-D74B57928066}"/>
              </a:ext>
            </a:extLst>
          </p:cNvPr>
          <p:cNvSpPr txBox="1"/>
          <p:nvPr/>
        </p:nvSpPr>
        <p:spPr>
          <a:xfrm>
            <a:off x="653994" y="2095500"/>
            <a:ext cx="5670606" cy="58338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4400" spc="291" dirty="0">
                <a:latin typeface="Times New Roman" panose="02020603050405020304" pitchFamily="18" charset="0"/>
                <a:ea typeface="Gotham"/>
                <a:cs typeface="Times New Roman" panose="02020603050405020304" pitchFamily="18" charset="0"/>
                <a:sym typeface="Gotham"/>
              </a:rPr>
              <a:t>Objectives</a:t>
            </a:r>
          </a:p>
          <a:p>
            <a:endParaRPr lang="en-US" sz="2400" dirty="0"/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soil and climate parameters to recommend crops that maximize yield.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to model relationships between environmental factors and crop suitability.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an easy-to-use interface for farmers or agricultural experts to get personalized crop advice.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 decision-making in farming through data-driven insights and predictions.</a:t>
            </a:r>
          </a:p>
          <a:p>
            <a:pPr algn="just">
              <a:lnSpc>
                <a:spcPts val="3600"/>
              </a:lnSpc>
            </a:pPr>
            <a:endParaRPr lang="en-US" sz="3600" spc="291" dirty="0">
              <a:latin typeface="Times New Roman" panose="02020603050405020304" pitchFamily="18" charset="0"/>
              <a:ea typeface="Gotham"/>
              <a:cs typeface="Times New Roman" panose="02020603050405020304" pitchFamily="18" charset="0"/>
              <a:sym typeface="Gotham"/>
            </a:endParaRPr>
          </a:p>
          <a:p>
            <a:pPr algn="l">
              <a:lnSpc>
                <a:spcPts val="3600"/>
              </a:lnSpc>
            </a:pPr>
            <a:endParaRPr lang="en-US" sz="4400" spc="291" dirty="0">
              <a:latin typeface="Times New Roman" panose="02020603050405020304" pitchFamily="18" charset="0"/>
              <a:ea typeface="Gotham"/>
              <a:cs typeface="Times New Roman" panose="02020603050405020304" pitchFamily="18" charset="0"/>
              <a:sym typeface="Gotham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CE900E2-FFCC-5F28-4ECB-0928FCD03C18}"/>
              </a:ext>
            </a:extLst>
          </p:cNvPr>
          <p:cNvSpPr txBox="1"/>
          <p:nvPr/>
        </p:nvSpPr>
        <p:spPr>
          <a:xfrm>
            <a:off x="8050920" y="2942142"/>
            <a:ext cx="939888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HTML5, CSS3, JavaScript (React or Vue) for user input and displaying results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Node.js (Express) or Python Flask for API and ML integration</a:t>
            </a: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 MongoDB or MySQL for storing soil, crop, and user data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Python (Scikit-learn, XGBoost, Decision Trees, Random Forest) for crop prediction models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Pandas, NumPy for data handling and preprocessing</a:t>
            </a: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 Chart.js or D3.js for result charts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for building and tuning ML models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A9618F-C3B0-4C04-9563-4BA208BC5176}"/>
              </a:ext>
            </a:extLst>
          </p:cNvPr>
          <p:cNvSpPr txBox="1"/>
          <p:nvPr/>
        </p:nvSpPr>
        <p:spPr>
          <a:xfrm>
            <a:off x="9677400" y="1883931"/>
            <a:ext cx="9204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spc="291" dirty="0">
                <a:latin typeface="Times New Roman" panose="02020603050405020304" pitchFamily="18" charset="0"/>
                <a:ea typeface="Gotham"/>
                <a:cs typeface="Times New Roman" panose="02020603050405020304" pitchFamily="18" charset="0"/>
                <a:sym typeface="Gotham"/>
              </a:rPr>
              <a:t>Technology Stack</a:t>
            </a:r>
            <a:endParaRPr lang="en-IN" sz="40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7B0A7C5-832A-4C16-69B5-058089C85D94}"/>
              </a:ext>
            </a:extLst>
          </p:cNvPr>
          <p:cNvSpPr txBox="1"/>
          <p:nvPr/>
        </p:nvSpPr>
        <p:spPr>
          <a:xfrm>
            <a:off x="6694558" y="3020963"/>
            <a:ext cx="60156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/>
          <p:cNvSpPr/>
          <p:nvPr/>
        </p:nvSpPr>
        <p:spPr>
          <a:xfrm>
            <a:off x="16706148" y="8625267"/>
            <a:ext cx="553152" cy="553152"/>
          </a:xfrm>
          <a:custGeom>
            <a:avLst/>
            <a:gdLst/>
            <a:ahLst/>
            <a:cxnLst/>
            <a:rect l="l" t="t" r="r" b="b"/>
            <a:pathLst>
              <a:path w="553152" h="553152">
                <a:moveTo>
                  <a:pt x="0" y="0"/>
                </a:moveTo>
                <a:lnTo>
                  <a:pt x="553152" y="0"/>
                </a:lnTo>
                <a:lnTo>
                  <a:pt x="553152" y="553151"/>
                </a:lnTo>
                <a:lnTo>
                  <a:pt x="0" y="55315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55729" y="8854218"/>
            <a:ext cx="6870942" cy="3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 spc="194" dirty="0" err="1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wwm</a:t>
            </a:r>
            <a:endParaRPr lang="en-US" sz="2000" b="1" spc="194" dirty="0">
              <a:solidFill>
                <a:srgbClr val="FFFFFF"/>
              </a:solidFill>
              <a:latin typeface="Gotham Bold"/>
              <a:ea typeface="Gotham Bold"/>
              <a:cs typeface="Gotham Bold"/>
              <a:sym typeface="Gotham Bold"/>
            </a:endParaRPr>
          </a:p>
        </p:txBody>
      </p:sp>
      <p:grpSp>
        <p:nvGrpSpPr>
          <p:cNvPr id="15" name="Group 2">
            <a:extLst>
              <a:ext uri="{FF2B5EF4-FFF2-40B4-BE49-F238E27FC236}">
                <a16:creationId xmlns:a16="http://schemas.microsoft.com/office/drawing/2014/main" id="{484EBB87-9353-DD3E-E345-FB7F5AC13DBF}"/>
              </a:ext>
            </a:extLst>
          </p:cNvPr>
          <p:cNvGrpSpPr/>
          <p:nvPr/>
        </p:nvGrpSpPr>
        <p:grpSpPr>
          <a:xfrm>
            <a:off x="-2" y="8961857"/>
            <a:ext cx="18288001" cy="1155706"/>
            <a:chOff x="0" y="0"/>
            <a:chExt cx="4998163" cy="304383"/>
          </a:xfrm>
        </p:grpSpPr>
        <p:sp>
          <p:nvSpPr>
            <p:cNvPr id="16" name="Freeform 3">
              <a:extLst>
                <a:ext uri="{FF2B5EF4-FFF2-40B4-BE49-F238E27FC236}">
                  <a16:creationId xmlns:a16="http://schemas.microsoft.com/office/drawing/2014/main" id="{FF211450-BDB5-D0CE-B23F-7DC0741FC634}"/>
                </a:ext>
              </a:extLst>
            </p:cNvPr>
            <p:cNvSpPr/>
            <p:nvPr/>
          </p:nvSpPr>
          <p:spPr>
            <a:xfrm>
              <a:off x="0" y="0"/>
              <a:ext cx="4998163" cy="304383"/>
            </a:xfrm>
            <a:custGeom>
              <a:avLst/>
              <a:gdLst/>
              <a:ahLst/>
              <a:cxnLst/>
              <a:rect l="l" t="t" r="r" b="b"/>
              <a:pathLst>
                <a:path w="4998163" h="304383">
                  <a:moveTo>
                    <a:pt x="20806" y="0"/>
                  </a:moveTo>
                  <a:lnTo>
                    <a:pt x="4977357" y="0"/>
                  </a:lnTo>
                  <a:cubicBezTo>
                    <a:pt x="4988848" y="0"/>
                    <a:pt x="4998163" y="9315"/>
                    <a:pt x="4998163" y="20806"/>
                  </a:cubicBezTo>
                  <a:lnTo>
                    <a:pt x="4998163" y="283578"/>
                  </a:lnTo>
                  <a:cubicBezTo>
                    <a:pt x="4998163" y="289096"/>
                    <a:pt x="4995971" y="294388"/>
                    <a:pt x="4992069" y="298290"/>
                  </a:cubicBezTo>
                  <a:cubicBezTo>
                    <a:pt x="4988168" y="302191"/>
                    <a:pt x="4982875" y="304383"/>
                    <a:pt x="4977357" y="304383"/>
                  </a:cubicBezTo>
                  <a:lnTo>
                    <a:pt x="20806" y="304383"/>
                  </a:lnTo>
                  <a:cubicBezTo>
                    <a:pt x="15288" y="304383"/>
                    <a:pt x="9996" y="302191"/>
                    <a:pt x="6094" y="298290"/>
                  </a:cubicBezTo>
                  <a:cubicBezTo>
                    <a:pt x="2192" y="294388"/>
                    <a:pt x="0" y="289096"/>
                    <a:pt x="0" y="283578"/>
                  </a:cubicBezTo>
                  <a:lnTo>
                    <a:pt x="0" y="20806"/>
                  </a:lnTo>
                  <a:cubicBezTo>
                    <a:pt x="0" y="15288"/>
                    <a:pt x="2192" y="9996"/>
                    <a:pt x="6094" y="6094"/>
                  </a:cubicBezTo>
                  <a:cubicBezTo>
                    <a:pt x="9996" y="2192"/>
                    <a:pt x="15288" y="0"/>
                    <a:pt x="20806" y="0"/>
                  </a:cubicBezTo>
                  <a:close/>
                </a:path>
              </a:pathLst>
            </a:custGeom>
            <a:solidFill>
              <a:srgbClr val="2B3E56"/>
            </a:solidFill>
          </p:spPr>
        </p:sp>
        <p:sp>
          <p:nvSpPr>
            <p:cNvPr id="17" name="TextBox 4">
              <a:extLst>
                <a:ext uri="{FF2B5EF4-FFF2-40B4-BE49-F238E27FC236}">
                  <a16:creationId xmlns:a16="http://schemas.microsoft.com/office/drawing/2014/main" id="{F11CD078-BD50-DCCC-7C18-83D353DF38A7}"/>
                </a:ext>
              </a:extLst>
            </p:cNvPr>
            <p:cNvSpPr txBox="1"/>
            <p:nvPr/>
          </p:nvSpPr>
          <p:spPr>
            <a:xfrm>
              <a:off x="0" y="-47625"/>
              <a:ext cx="4998163" cy="352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18" name="TextBox 4">
            <a:extLst>
              <a:ext uri="{FF2B5EF4-FFF2-40B4-BE49-F238E27FC236}">
                <a16:creationId xmlns:a16="http://schemas.microsoft.com/office/drawing/2014/main" id="{CA4115F0-86C8-AD11-BAE8-FF3BA7D86997}"/>
              </a:ext>
            </a:extLst>
          </p:cNvPr>
          <p:cNvSpPr txBox="1"/>
          <p:nvPr/>
        </p:nvSpPr>
        <p:spPr>
          <a:xfrm>
            <a:off x="1" y="8343756"/>
            <a:ext cx="18364200" cy="133653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500"/>
              </a:lnSpc>
            </a:pPr>
            <a:endParaRPr/>
          </a:p>
        </p:txBody>
      </p:sp>
      <p:sp>
        <p:nvSpPr>
          <p:cNvPr id="19" name="TextBox 48">
            <a:extLst>
              <a:ext uri="{FF2B5EF4-FFF2-40B4-BE49-F238E27FC236}">
                <a16:creationId xmlns:a16="http://schemas.microsoft.com/office/drawing/2014/main" id="{543E9424-E0D3-2040-CACF-1F6E9628C6E5}"/>
              </a:ext>
            </a:extLst>
          </p:cNvPr>
          <p:cNvSpPr txBox="1"/>
          <p:nvPr/>
        </p:nvSpPr>
        <p:spPr>
          <a:xfrm>
            <a:off x="1382643" y="7718035"/>
            <a:ext cx="511952" cy="2753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70"/>
              </a:lnSpc>
            </a:pPr>
            <a:r>
              <a:rPr lang="en-US" sz="2698" b="1" dirty="0">
                <a:solidFill>
                  <a:srgbClr val="FFFFFF"/>
                </a:solidFill>
                <a:latin typeface="Gotham Bold"/>
                <a:ea typeface="Gotham Bold"/>
                <a:cs typeface="Gotham Bold"/>
                <a:sym typeface="Gotham Bold"/>
              </a:rPr>
              <a:t>0</a:t>
            </a:r>
          </a:p>
        </p:txBody>
      </p:sp>
      <p:sp>
        <p:nvSpPr>
          <p:cNvPr id="20" name="TextBox 7">
            <a:extLst>
              <a:ext uri="{FF2B5EF4-FFF2-40B4-BE49-F238E27FC236}">
                <a16:creationId xmlns:a16="http://schemas.microsoft.com/office/drawing/2014/main" id="{220D6BBA-B0F1-2724-183A-04590649672B}"/>
              </a:ext>
            </a:extLst>
          </p:cNvPr>
          <p:cNvSpPr txBox="1"/>
          <p:nvPr/>
        </p:nvSpPr>
        <p:spPr>
          <a:xfrm>
            <a:off x="1638619" y="606712"/>
            <a:ext cx="14249400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</a:pPr>
            <a:r>
              <a:rPr lang="en-US" sz="4000" b="1" dirty="0">
                <a:solidFill>
                  <a:schemeClr val="tx2"/>
                </a:solidFill>
                <a:latin typeface="Agrandir" panose="020B0604020202020204" charset="0"/>
                <a:ea typeface="Agrandir Grand Bold"/>
                <a:cs typeface="Agrandir Grand Bold"/>
                <a:sym typeface="Agrandir Grand Bold"/>
              </a:rPr>
              <a:t>3. </a:t>
            </a:r>
            <a:r>
              <a:rPr lang="en-IN" sz="4000" b="1" dirty="0">
                <a:solidFill>
                  <a:schemeClr val="tx2"/>
                </a:solidFill>
                <a:latin typeface="Agrandir" panose="020B0604020202020204" charset="0"/>
              </a:rPr>
              <a:t>Village Sustainability Index (VSI) Tracker </a:t>
            </a:r>
            <a:endParaRPr lang="en-US" sz="7200" b="1" dirty="0">
              <a:solidFill>
                <a:schemeClr val="tx2"/>
              </a:solidFill>
              <a:latin typeface="Agrandir" panose="020B0604020202020204" charset="0"/>
              <a:ea typeface="Agrandir Grand Bold"/>
              <a:cs typeface="Agrandir Grand Bold"/>
              <a:sym typeface="Agrandir Grand Bold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8B52183-88BA-47A3-5F12-C3320E22BFF6}"/>
              </a:ext>
            </a:extLst>
          </p:cNvPr>
          <p:cNvSpPr txBox="1"/>
          <p:nvPr/>
        </p:nvSpPr>
        <p:spPr>
          <a:xfrm>
            <a:off x="653993" y="2095500"/>
            <a:ext cx="6292025" cy="537217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600"/>
              </a:lnSpc>
            </a:pPr>
            <a:r>
              <a:rPr lang="en-US" sz="4400" spc="291" dirty="0">
                <a:latin typeface="Times New Roman" panose="02020603050405020304" pitchFamily="18" charset="0"/>
                <a:ea typeface="Gotham"/>
                <a:cs typeface="Times New Roman" panose="02020603050405020304" pitchFamily="18" charset="0"/>
                <a:sym typeface="Gotham"/>
              </a:rPr>
              <a:t>Objectives</a:t>
            </a:r>
          </a:p>
          <a:p>
            <a:endParaRPr lang="en-US" sz="2400" dirty="0"/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 and aggregate village data (health, education, water, infrastructure, economy, etc.).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machine learning to analyze patterns and relationships between indicators and overall sustainability.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 future sustainability scores or identify key factors affecting VSI through AI models.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 intelligent insights or recommendations for improving village sustainability.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sustainability status and AI-powered predictions in a user-friendly interface.</a:t>
            </a:r>
          </a:p>
          <a:p>
            <a:pPr algn="l">
              <a:lnSpc>
                <a:spcPts val="3600"/>
              </a:lnSpc>
            </a:pPr>
            <a:endParaRPr lang="en-US" sz="4400" spc="291" dirty="0">
              <a:latin typeface="Times New Roman" panose="02020603050405020304" pitchFamily="18" charset="0"/>
              <a:ea typeface="Gotham"/>
              <a:cs typeface="Times New Roman" panose="02020603050405020304" pitchFamily="18" charset="0"/>
              <a:sym typeface="Gotham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DA4AAE-561F-FD6A-9B49-2B65337C7785}"/>
              </a:ext>
            </a:extLst>
          </p:cNvPr>
          <p:cNvSpPr txBox="1"/>
          <p:nvPr/>
        </p:nvSpPr>
        <p:spPr>
          <a:xfrm>
            <a:off x="8050920" y="2942142"/>
            <a:ext cx="939888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HTML5, CSS3, JavaScript (React or Vue) for user-friendly data entry and visualization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Python Flask or Node.js (Express) to handle API requests, data processing, and ML model inference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MongoDB or SQLite to store village data and calculated VSI results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Python libraries like Scikit-learn, XGBoost for training regression or classification models on sustainability data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Processing: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Pandas and NumPy for cleaning and preparing data for ML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Chart.js or D3.js to display VSI scores and trends in charts or graphs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Development Environment: 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 Notebook for building and testing ML models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70FBCB-07A6-D70E-7883-A62122E91979}"/>
              </a:ext>
            </a:extLst>
          </p:cNvPr>
          <p:cNvSpPr txBox="1"/>
          <p:nvPr/>
        </p:nvSpPr>
        <p:spPr>
          <a:xfrm>
            <a:off x="9677400" y="1883931"/>
            <a:ext cx="92049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spc="291" dirty="0">
                <a:latin typeface="Times New Roman" panose="02020603050405020304" pitchFamily="18" charset="0"/>
                <a:ea typeface="Gotham"/>
                <a:cs typeface="Times New Roman" panose="02020603050405020304" pitchFamily="18" charset="0"/>
                <a:sym typeface="Gotham"/>
              </a:rPr>
              <a:t>Technology Stack</a:t>
            </a:r>
            <a:endParaRPr lang="en-IN" sz="4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" y="8524582"/>
            <a:ext cx="18288000" cy="1155706"/>
            <a:chOff x="0" y="0"/>
            <a:chExt cx="4998163" cy="3043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998163" cy="304383"/>
            </a:xfrm>
            <a:custGeom>
              <a:avLst/>
              <a:gdLst/>
              <a:ahLst/>
              <a:cxnLst/>
              <a:rect l="l" t="t" r="r" b="b"/>
              <a:pathLst>
                <a:path w="4998163" h="304383">
                  <a:moveTo>
                    <a:pt x="20806" y="0"/>
                  </a:moveTo>
                  <a:lnTo>
                    <a:pt x="4977357" y="0"/>
                  </a:lnTo>
                  <a:cubicBezTo>
                    <a:pt x="4988848" y="0"/>
                    <a:pt x="4998163" y="9315"/>
                    <a:pt x="4998163" y="20806"/>
                  </a:cubicBezTo>
                  <a:lnTo>
                    <a:pt x="4998163" y="283578"/>
                  </a:lnTo>
                  <a:cubicBezTo>
                    <a:pt x="4998163" y="289096"/>
                    <a:pt x="4995971" y="294388"/>
                    <a:pt x="4992069" y="298290"/>
                  </a:cubicBezTo>
                  <a:cubicBezTo>
                    <a:pt x="4988168" y="302191"/>
                    <a:pt x="4982875" y="304383"/>
                    <a:pt x="4977357" y="304383"/>
                  </a:cubicBezTo>
                  <a:lnTo>
                    <a:pt x="20806" y="304383"/>
                  </a:lnTo>
                  <a:cubicBezTo>
                    <a:pt x="15288" y="304383"/>
                    <a:pt x="9996" y="302191"/>
                    <a:pt x="6094" y="298290"/>
                  </a:cubicBezTo>
                  <a:cubicBezTo>
                    <a:pt x="2192" y="294388"/>
                    <a:pt x="0" y="289096"/>
                    <a:pt x="0" y="283578"/>
                  </a:cubicBezTo>
                  <a:lnTo>
                    <a:pt x="0" y="20806"/>
                  </a:lnTo>
                  <a:cubicBezTo>
                    <a:pt x="0" y="15288"/>
                    <a:pt x="2192" y="9996"/>
                    <a:pt x="6094" y="6094"/>
                  </a:cubicBezTo>
                  <a:cubicBezTo>
                    <a:pt x="9996" y="2192"/>
                    <a:pt x="15288" y="0"/>
                    <a:pt x="20806" y="0"/>
                  </a:cubicBezTo>
                  <a:close/>
                </a:path>
              </a:pathLst>
            </a:custGeom>
            <a:solidFill>
              <a:srgbClr val="2B3E5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998163" cy="3520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7467493" y="4914900"/>
            <a:ext cx="3353013" cy="1786241"/>
          </a:xfrm>
          <a:custGeom>
            <a:avLst/>
            <a:gdLst/>
            <a:ahLst/>
            <a:cxnLst/>
            <a:rect l="l" t="t" r="r" b="b"/>
            <a:pathLst>
              <a:path w="3353013" h="1786241">
                <a:moveTo>
                  <a:pt x="0" y="0"/>
                </a:moveTo>
                <a:lnTo>
                  <a:pt x="3353012" y="0"/>
                </a:lnTo>
                <a:lnTo>
                  <a:pt x="3353012" y="1786241"/>
                </a:lnTo>
                <a:lnTo>
                  <a:pt x="0" y="17862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832407" y="3440813"/>
            <a:ext cx="10424249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22"/>
              </a:lnSpc>
            </a:pPr>
            <a:r>
              <a:rPr lang="en-US" sz="7518" b="1" spc="375" dirty="0">
                <a:solidFill>
                  <a:srgbClr val="2B3E56"/>
                </a:solidFill>
                <a:latin typeface="Agrandir" panose="020B0604020202020204" charset="0"/>
                <a:ea typeface="Agrandir Grand Bold"/>
                <a:cs typeface="Agrandir Grand Bold"/>
                <a:sym typeface="Agrandir Grand Bold"/>
              </a:rPr>
              <a:t>THANK YOU!!!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543</Words>
  <Application>Microsoft Office PowerPoint</Application>
  <PresentationFormat>Custom</PresentationFormat>
  <Paragraphs>79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Calibri</vt:lpstr>
      <vt:lpstr>Gotham Bold</vt:lpstr>
      <vt:lpstr>Times New Roman</vt:lpstr>
      <vt:lpstr>Agrandir</vt:lpstr>
      <vt:lpstr>Arial</vt:lpstr>
      <vt:lpstr>Agrandir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</dc:title>
  <dc:creator>Anagha_06</dc:creator>
  <cp:lastModifiedBy>Anagha Shelake</cp:lastModifiedBy>
  <cp:revision>5</cp:revision>
  <dcterms:created xsi:type="dcterms:W3CDTF">2006-08-16T00:00:00Z</dcterms:created>
  <dcterms:modified xsi:type="dcterms:W3CDTF">2025-07-24T08:20:54Z</dcterms:modified>
  <dc:identifier>DAGuAVV7LDU</dc:identifier>
</cp:coreProperties>
</file>