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sldIdLst>
    <p:sldId id="299" r:id="rId2"/>
    <p:sldId id="300" r:id="rId3"/>
    <p:sldId id="281" r:id="rId4"/>
    <p:sldId id="301" r:id="rId5"/>
    <p:sldId id="290" r:id="rId6"/>
    <p:sldId id="302" r:id="rId7"/>
    <p:sldId id="293" r:id="rId8"/>
    <p:sldId id="294" r:id="rId9"/>
    <p:sldId id="296" r:id="rId10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32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73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8/14/2025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8/14/2025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8/14/2025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8/14/2025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dpi.com/3389024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dpi.com/3262646" TargetMode="External"/><Relationship Id="rId5" Type="http://schemas.openxmlformats.org/officeDocument/2006/relationships/hyperlink" Target="https://www.mdpi.com/3388302" TargetMode="External"/><Relationship Id="rId4" Type="http://schemas.openxmlformats.org/officeDocument/2006/relationships/hyperlink" Target="https://www.mdpi.com/316729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A7E2D-2574-2BA6-7CAB-EEB10C704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356353"/>
          </a:xfrm>
        </p:spPr>
        <p:txBody>
          <a:bodyPr/>
          <a:lstStyle/>
          <a:p>
            <a:pPr marL="0" indent="0" algn="ctr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Business Systems</a:t>
            </a:r>
          </a:p>
          <a:p>
            <a:pPr marL="0" indent="0" algn="ctr">
              <a:buNone/>
            </a:pPr>
            <a:r>
              <a:rPr lang="en-IN" sz="2400" b="1" dirty="0"/>
              <a:t>A Data-Driven Approach to Identifying and Preventing Burnout in High-Stress Environments Using ML</a:t>
            </a:r>
          </a:p>
          <a:p>
            <a:pPr marL="0" indent="0" algn="ctr">
              <a:buNone/>
            </a:pPr>
            <a:endParaRPr lang="en-IN" sz="800" dirty="0"/>
          </a:p>
          <a:p>
            <a:pPr marL="0" indent="0" algn="ctr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Project-III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(UCBIL0571)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marL="0" indent="0" algn="ctr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algn="ctr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</a:p>
          <a:p>
            <a:pPr marL="0" indent="0" algn="ctr">
              <a:buNone/>
            </a:pPr>
            <a:r>
              <a:rPr lang="en-IN" sz="2400" i="1" dirty="0"/>
              <a:t>Mrs. Pramila Gadyanavar</a:t>
            </a:r>
          </a:p>
          <a:p>
            <a:pPr marL="0" indent="0" algn="ctr">
              <a:buNone/>
            </a:pPr>
            <a:r>
              <a:rPr lang="en-IN" sz="2400" i="1" dirty="0"/>
              <a:t>Asst. Professor</a:t>
            </a:r>
            <a:endParaRPr lang="en-IN" sz="2400" dirty="0"/>
          </a:p>
          <a:p>
            <a:pPr marL="0" indent="0" algn="ctr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2B9685-9785-D085-E665-8916F5654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Department of Computer Science and Business Systems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BC288-738C-5F79-FF5E-D6D66E3D1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8" name="Picture 7" descr="Downloads - KIT's College of Engineering, Kolhapur">
            <a:extLst>
              <a:ext uri="{FF2B5EF4-FFF2-40B4-BE49-F238E27FC236}">
                <a16:creationId xmlns:a16="http://schemas.microsoft.com/office/drawing/2014/main" id="{3F58B976-959C-C584-B817-5A20BF1AA8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600" y="57581"/>
            <a:ext cx="3206115" cy="84101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14BA08E-5B5C-8083-0092-DA6C584AED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359475"/>
              </p:ext>
            </p:extLst>
          </p:nvPr>
        </p:nvGraphicFramePr>
        <p:xfrm>
          <a:off x="3419021" y="3426542"/>
          <a:ext cx="5353956" cy="1478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9955">
                  <a:extLst>
                    <a:ext uri="{9D8B030D-6E8A-4147-A177-3AD203B41FA5}">
                      <a16:colId xmlns:a16="http://schemas.microsoft.com/office/drawing/2014/main" val="3713788551"/>
                    </a:ext>
                  </a:extLst>
                </a:gridCol>
                <a:gridCol w="2649896">
                  <a:extLst>
                    <a:ext uri="{9D8B030D-6E8A-4147-A177-3AD203B41FA5}">
                      <a16:colId xmlns:a16="http://schemas.microsoft.com/office/drawing/2014/main" val="3975756160"/>
                    </a:ext>
                  </a:extLst>
                </a:gridCol>
                <a:gridCol w="1574105">
                  <a:extLst>
                    <a:ext uri="{9D8B030D-6E8A-4147-A177-3AD203B41FA5}">
                      <a16:colId xmlns:a16="http://schemas.microsoft.com/office/drawing/2014/main" val="1460168689"/>
                    </a:ext>
                  </a:extLst>
                </a:gridCol>
              </a:tblGrid>
              <a:tr h="295760">
                <a:tc>
                  <a:txBody>
                    <a:bodyPr/>
                    <a:lstStyle/>
                    <a:p>
                      <a:pPr marR="305435" algn="ctr">
                        <a:lnSpc>
                          <a:spcPct val="107000"/>
                        </a:lnSpc>
                        <a:spcAft>
                          <a:spcPts val="16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Roll no.</a:t>
                      </a:r>
                      <a:endParaRPr lang="en-IN" sz="1200" kern="10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Mangal" panose="020B050204020402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305435" algn="ctr">
                        <a:lnSpc>
                          <a:spcPct val="107000"/>
                        </a:lnSpc>
                        <a:spcAft>
                          <a:spcPts val="160"/>
                        </a:spcAft>
                        <a:buNone/>
                      </a:pPr>
                      <a:r>
                        <a:rPr lang="en-IN" sz="1400" kern="100" dirty="0">
                          <a:effectLst/>
                        </a:rPr>
                        <a:t>Name</a:t>
                      </a:r>
                      <a:endParaRPr lang="en-IN" sz="1200" kern="100" dirty="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Mangal" panose="020B050204020402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305435" algn="ctr">
                        <a:lnSpc>
                          <a:spcPct val="107000"/>
                        </a:lnSpc>
                        <a:spcAft>
                          <a:spcPts val="16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PRN</a:t>
                      </a:r>
                      <a:endParaRPr lang="en-IN" sz="1200" kern="10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Mangal" panose="020B050204020402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0253987"/>
                  </a:ext>
                </a:extLst>
              </a:tr>
              <a:tr h="295760">
                <a:tc>
                  <a:txBody>
                    <a:bodyPr/>
                    <a:lstStyle/>
                    <a:p>
                      <a:pPr marR="305435" algn="ctr">
                        <a:lnSpc>
                          <a:spcPct val="107000"/>
                        </a:lnSpc>
                        <a:spcAft>
                          <a:spcPts val="16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A32</a:t>
                      </a:r>
                      <a:endParaRPr lang="en-IN" sz="1200" kern="10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Mangal" panose="020B050204020402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305435" algn="ctr">
                        <a:lnSpc>
                          <a:spcPct val="107000"/>
                        </a:lnSpc>
                        <a:spcAft>
                          <a:spcPts val="16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Ajit Birajdar</a:t>
                      </a:r>
                      <a:endParaRPr lang="en-IN" sz="1200" kern="10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Mangal" panose="020B050204020402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305435" algn="ctr">
                        <a:lnSpc>
                          <a:spcPct val="107000"/>
                        </a:lnSpc>
                        <a:spcAft>
                          <a:spcPts val="16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2324000805</a:t>
                      </a:r>
                      <a:endParaRPr lang="en-IN" sz="1200" kern="10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Mangal" panose="020B050204020402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7628121"/>
                  </a:ext>
                </a:extLst>
              </a:tr>
              <a:tr h="295760">
                <a:tc>
                  <a:txBody>
                    <a:bodyPr/>
                    <a:lstStyle/>
                    <a:p>
                      <a:pPr marR="305435" algn="ctr">
                        <a:lnSpc>
                          <a:spcPct val="107000"/>
                        </a:lnSpc>
                        <a:spcAft>
                          <a:spcPts val="16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A34</a:t>
                      </a:r>
                      <a:endParaRPr lang="en-IN" sz="1200" kern="10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Mangal" panose="020B050204020402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305435" algn="ctr">
                        <a:lnSpc>
                          <a:spcPct val="107000"/>
                        </a:lnSpc>
                        <a:spcAft>
                          <a:spcPts val="160"/>
                        </a:spcAft>
                        <a:buNone/>
                      </a:pPr>
                      <a:r>
                        <a:rPr lang="en-IN" sz="1400" kern="100" dirty="0">
                          <a:effectLst/>
                        </a:rPr>
                        <a:t>Om Nalawade</a:t>
                      </a:r>
                      <a:endParaRPr lang="en-IN" sz="1200" kern="100" dirty="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Mangal" panose="020B050204020402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305435" algn="ctr">
                        <a:lnSpc>
                          <a:spcPct val="107000"/>
                        </a:lnSpc>
                        <a:spcAft>
                          <a:spcPts val="16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2324000862</a:t>
                      </a:r>
                      <a:endParaRPr lang="en-IN" sz="1200" kern="10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Mangal" panose="020B050204020402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3711055"/>
                  </a:ext>
                </a:extLst>
              </a:tr>
              <a:tr h="295760">
                <a:tc>
                  <a:txBody>
                    <a:bodyPr/>
                    <a:lstStyle/>
                    <a:p>
                      <a:pPr marR="305435" algn="ctr">
                        <a:lnSpc>
                          <a:spcPct val="107000"/>
                        </a:lnSpc>
                        <a:spcAft>
                          <a:spcPts val="16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A41</a:t>
                      </a:r>
                      <a:endParaRPr lang="en-IN" sz="1200" kern="10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Mangal" panose="020B050204020402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305435" algn="ctr">
                        <a:lnSpc>
                          <a:spcPct val="107000"/>
                        </a:lnSpc>
                        <a:spcAft>
                          <a:spcPts val="16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Chinmai kulkarni</a:t>
                      </a:r>
                      <a:endParaRPr lang="en-IN" sz="1200" kern="10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Mangal" panose="020B050204020402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305435" algn="ctr">
                        <a:lnSpc>
                          <a:spcPct val="107000"/>
                        </a:lnSpc>
                        <a:spcAft>
                          <a:spcPts val="16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2324001291</a:t>
                      </a:r>
                      <a:endParaRPr lang="en-IN" sz="1200" kern="10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Mangal" panose="020B050204020402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0418732"/>
                  </a:ext>
                </a:extLst>
              </a:tr>
              <a:tr h="295760">
                <a:tc>
                  <a:txBody>
                    <a:bodyPr/>
                    <a:lstStyle/>
                    <a:p>
                      <a:pPr marR="305435" algn="ctr">
                        <a:lnSpc>
                          <a:spcPct val="107000"/>
                        </a:lnSpc>
                        <a:spcAft>
                          <a:spcPts val="16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A43</a:t>
                      </a:r>
                      <a:endParaRPr lang="en-IN" sz="1200" kern="10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Mangal" panose="020B050204020402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305435" algn="ctr">
                        <a:lnSpc>
                          <a:spcPct val="107000"/>
                        </a:lnSpc>
                        <a:spcAft>
                          <a:spcPts val="160"/>
                        </a:spcAft>
                        <a:buNone/>
                      </a:pPr>
                      <a:r>
                        <a:rPr lang="en-IN" sz="1400" kern="100" dirty="0">
                          <a:effectLst/>
                        </a:rPr>
                        <a:t>Anagha </a:t>
                      </a:r>
                      <a:r>
                        <a:rPr lang="en-IN" sz="1400" kern="100" dirty="0" err="1">
                          <a:effectLst/>
                        </a:rPr>
                        <a:t>Shelake</a:t>
                      </a:r>
                      <a:endParaRPr lang="en-IN" sz="1200" kern="100" dirty="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Mangal" panose="020B050204020402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305435" algn="ctr">
                        <a:lnSpc>
                          <a:spcPct val="107000"/>
                        </a:lnSpc>
                        <a:spcAft>
                          <a:spcPts val="160"/>
                        </a:spcAft>
                        <a:buNone/>
                      </a:pPr>
                      <a:r>
                        <a:rPr lang="en-IN" sz="1400" kern="100" dirty="0">
                          <a:effectLst/>
                        </a:rPr>
                        <a:t>2324000941</a:t>
                      </a:r>
                      <a:endParaRPr lang="en-IN" sz="1200" kern="100" dirty="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Mangal" panose="020B050204020402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853743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844DE27-EAAF-9386-E409-76E6C0E6E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D494BA0-E5FC-66B5-C53B-631717C716C9}"/>
              </a:ext>
            </a:extLst>
          </p:cNvPr>
          <p:cNvSpPr txBox="1">
            <a:spLocks/>
          </p:cNvSpPr>
          <p:nvPr/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radeGothic" pitchFamily="1" charset="0"/>
                <a:ea typeface="ＭＳ Ｐゴシック" pitchFamily="1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9pPr>
          </a:lstStyle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1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Footer Placeholder 6">
            <a:extLst>
              <a:ext uri="{FF2B5EF4-FFF2-40B4-BE49-F238E27FC236}">
                <a16:creationId xmlns:a16="http://schemas.microsoft.com/office/drawing/2014/main" id="{4E87CA05-C1D7-7B9E-980D-49310B61F50B}"/>
              </a:ext>
            </a:extLst>
          </p:cNvPr>
          <p:cNvSpPr txBox="1">
            <a:spLocks/>
          </p:cNvSpPr>
          <p:nvPr/>
        </p:nvSpPr>
        <p:spPr>
          <a:xfrm>
            <a:off x="4648200" y="6356353"/>
            <a:ext cx="320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9pPr>
          </a:lstStyle>
          <a:p>
            <a:r>
              <a:rPr lang="en-IN">
                <a:solidFill>
                  <a:schemeClr val="bg1"/>
                </a:solidFill>
              </a:rPr>
              <a:t>Department of Computer Science and Business Systems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496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2DAA7B-8C89-D39E-DDE9-D33BD0D5C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67AA6EA-ED7E-9D36-AE06-A06605417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0464" y="-2357364"/>
            <a:ext cx="9839409" cy="2076450"/>
          </a:xfrm>
        </p:spPr>
        <p:txBody>
          <a:bodyPr/>
          <a:lstStyle/>
          <a:p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010B8E-8D95-F945-65F4-8507066ADA7F}"/>
              </a:ext>
            </a:extLst>
          </p:cNvPr>
          <p:cNvSpPr txBox="1"/>
          <p:nvPr/>
        </p:nvSpPr>
        <p:spPr>
          <a:xfrm>
            <a:off x="302000" y="1190264"/>
            <a:ext cx="1158799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 Data-Driven Approach to Identifying and Preventing Burnout in High-Stress Environments Using ML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Theme-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Using machine learning to proactively detect and prevent stress-induced burnout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ID-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CalmPulse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7AC139-C97E-F0C2-4F64-70E341A3D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AA28C-C4F0-2E67-88B5-A54C638F3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</p:spPr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BDC7261-1DE3-1F9F-93E4-F15EEC8A0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Department of Computer Science and Business Systems</a:t>
            </a:r>
          </a:p>
        </p:txBody>
      </p:sp>
    </p:spTree>
    <p:extLst>
      <p:ext uri="{BB962C8B-B14F-4D97-AF65-F5344CB8AC3E}">
        <p14:creationId xmlns:p14="http://schemas.microsoft.com/office/powerpoint/2010/main" val="3231335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-78657" y="540531"/>
            <a:ext cx="12191998" cy="822158"/>
          </a:xfrm>
        </p:spPr>
        <p:txBody>
          <a:bodyPr/>
          <a:lstStyle/>
          <a:p>
            <a:br>
              <a:rPr lang="en-US" sz="24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Data-Driven Approach to Identifying and Preventing Burnout in High-Stress Environments Using ML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476864" y="1174520"/>
            <a:ext cx="11238270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Proposed Solution (Describe your Idea/Solution/Prototype)</a:t>
            </a:r>
          </a:p>
          <a:p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Proposed Solution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:-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Develop an ML-based system that analyzes user data to predict burnout risk and offers personalized stress management tips and alerts.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Idea / Prototype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:-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Collect data from self-reports (sleep, mood, stress, workload) &amp; optional wearable/device inputs.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Extract features (sleep consistency, workload-break ratio, mood variability).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Predict burnout risk (Low / Medium / High) using ML models.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Provide personalized preventive suggestions &amp; alerts via dashboard.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How It Addresses the Problem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Early detection of burnout patterns.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Personalized, context-aware recommendations.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Timely preventive actions to reduce impact.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Department of Computer Science and Business Systems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014DD-6F0E-BAEB-89A9-A620E9528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FB3-1ACD-44AC-8702-86B1729DF03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5096E7-A3DC-321D-E8FF-57452DFFA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6FE43F1-AC7D-081D-75DA-416E7CB6992E}"/>
              </a:ext>
            </a:extLst>
          </p:cNvPr>
          <p:cNvSpPr txBox="1">
            <a:spLocks/>
          </p:cNvSpPr>
          <p:nvPr/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radeGothic" pitchFamily="1" charset="0"/>
                <a:ea typeface="ＭＳ Ｐゴシック" pitchFamily="1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9pPr>
          </a:lstStyle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4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8D322779-75FF-A804-FEB7-6BB2375E2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Department of Computer Science and Business Systems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C6163B-DA44-59DE-3948-1646B04F2F3E}"/>
              </a:ext>
            </a:extLst>
          </p:cNvPr>
          <p:cNvSpPr txBox="1"/>
          <p:nvPr/>
        </p:nvSpPr>
        <p:spPr>
          <a:xfrm>
            <a:off x="734305" y="1486135"/>
            <a:ext cx="12191998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Innovation and  Uniqueness of solution:-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  Smart Resource Library:-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Curated tips, videos, and articles.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Calendar Sync:-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Auto-track deadline stress.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  Model Feedback Loop:-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Users improve prediction accuracy.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  Gamification: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-Wellness scores, badges, and micro-challenges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212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255640" y="985407"/>
            <a:ext cx="1193636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Technologies Used:-</a:t>
            </a:r>
          </a:p>
          <a:p>
            <a:pPr algn="just"/>
            <a:r>
              <a:rPr lang="en-US" sz="2000" b="1" dirty="0">
                <a:latin typeface="Arial" pitchFamily="34" charset="0"/>
                <a:cs typeface="Arial" pitchFamily="34" charset="0"/>
              </a:rPr>
              <a:t>            </a:t>
            </a:r>
          </a:p>
          <a:p>
            <a:pPr marL="1257300" lvl="2" indent="-342900" algn="just">
              <a:buFont typeface="Wingdings" panose="05000000000000000000" pitchFamily="2" charset="2"/>
              <a:buChar char="ü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Frontend:- </a:t>
            </a:r>
          </a:p>
          <a:p>
            <a:pPr marL="1714500" lvl="3" indent="-34290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HTML, CSS, JavaScript:- For building a user-friendly interface.</a:t>
            </a:r>
          </a:p>
          <a:p>
            <a:pPr marL="1714500" lvl="3" indent="-34290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Chart.js for visual representations.</a:t>
            </a:r>
          </a:p>
          <a:p>
            <a:pPr lvl="2" algn="just"/>
            <a:r>
              <a:rPr lang="en-US" sz="2000" b="1" dirty="0">
                <a:latin typeface="Arial" pitchFamily="34" charset="0"/>
                <a:cs typeface="Arial" pitchFamily="34" charset="0"/>
              </a:rPr>
              <a:t>                        </a:t>
            </a:r>
          </a:p>
          <a:p>
            <a:pPr marL="1257300" lvl="2" indent="-342900" algn="just">
              <a:buFont typeface="Wingdings" panose="05000000000000000000" pitchFamily="2" charset="2"/>
              <a:buChar char="ü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Backend:-  </a:t>
            </a:r>
          </a:p>
          <a:p>
            <a:pPr marL="1714500" lvl="3" indent="-34290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Python :- To handle server-side logic and route requests</a:t>
            </a:r>
          </a:p>
          <a:p>
            <a:pPr marL="1714500" lvl="3" indent="-34290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REST APIs:- To connect frontend with ML model and database.</a:t>
            </a:r>
          </a:p>
          <a:p>
            <a:pPr lvl="3" algn="just"/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1257300" lvl="2" indent="-342900" algn="just">
              <a:buFont typeface="Wingdings" panose="05000000000000000000" pitchFamily="2" charset="2"/>
              <a:buChar char="ü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Machine Learning:-</a:t>
            </a:r>
          </a:p>
          <a:p>
            <a:pPr marL="1714500" lvl="3" indent="-34290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Scikit-learn / TensorFlow / :- building and training the stress detection model.</a:t>
            </a:r>
          </a:p>
          <a:p>
            <a:pPr marL="1714500" lvl="3" indent="-34290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Pandas &amp; NumPy:- For data preprocessing and manipulation.</a:t>
            </a:r>
          </a:p>
          <a:p>
            <a:pPr marL="1714500" lvl="3" indent="-34290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Matplotlib / Seaborn:-  For visualizing data trends and patterns.</a:t>
            </a:r>
          </a:p>
          <a:p>
            <a:pPr lvl="3" algn="just"/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5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Department of Computer Science and Business Systems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6F3B4C-8A22-BC59-61D6-4C021D450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FB3-1ACD-44AC-8702-86B1729DF03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095137-B01A-BD36-E6B7-3F280BA53E55}"/>
              </a:ext>
            </a:extLst>
          </p:cNvPr>
          <p:cNvSpPr txBox="1"/>
          <p:nvPr/>
        </p:nvSpPr>
        <p:spPr>
          <a:xfrm>
            <a:off x="530942" y="637635"/>
            <a:ext cx="11189110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57300" lvl="2" indent="-342900" algn="just">
              <a:buFont typeface="Wingdings" panose="05000000000000000000" pitchFamily="2" charset="2"/>
              <a:buChar char="ü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Database:-</a:t>
            </a:r>
          </a:p>
          <a:p>
            <a:pPr marL="1714500" lvl="3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MySQL / MongoDB:- For storing user profiles, responses, and stress</a:t>
            </a:r>
          </a:p>
          <a:p>
            <a:pPr lvl="3"/>
            <a:r>
              <a:rPr lang="en-US" sz="2000" dirty="0">
                <a:latin typeface="Arial" pitchFamily="34" charset="0"/>
                <a:cs typeface="Arial" pitchFamily="34" charset="0"/>
              </a:rPr>
              <a:t>level predictions.</a:t>
            </a:r>
          </a:p>
          <a:p>
            <a:pPr lvl="3"/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Flowchart:-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73154-C8A4-B129-657C-4D0F4582E942}"/>
              </a:ext>
            </a:extLst>
          </p:cNvPr>
          <p:cNvSpPr txBox="1">
            <a:spLocks/>
          </p:cNvSpPr>
          <p:nvPr/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radeGothic" pitchFamily="1" charset="0"/>
                <a:ea typeface="ＭＳ Ｐゴシック" pitchFamily="1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9pPr>
          </a:lstStyle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6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3E7C68-0F7B-2E05-6392-34BEB2AAB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964195-CD67-4CCD-A343-9D3494F38FC0}"/>
              </a:ext>
            </a:extLst>
          </p:cNvPr>
          <p:cNvSpPr txBox="1">
            <a:spLocks/>
          </p:cNvSpPr>
          <p:nvPr/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radeGothic" pitchFamily="1" charset="0"/>
                <a:ea typeface="ＭＳ Ｐゴシック" pitchFamily="1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9pPr>
          </a:lstStyle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6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0F16225B-B9DB-14D0-8283-DB2413EED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Department of Computer Science and Business Systems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376FE8-B874-2964-9E75-F5ACDA780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13" y="2330407"/>
            <a:ext cx="11828206" cy="374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493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-44451" y="-72565"/>
            <a:ext cx="12236451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540774" y="1035172"/>
            <a:ext cx="11208774" cy="520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Feasibility Analysis:-</a:t>
            </a:r>
            <a:endParaRPr lang="en-US" sz="2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Technically feasible with existing ML tools and web frameworks.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Increasing mental health awareness boosts user adoption.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Scalable for students and professionals alike.</a:t>
            </a:r>
          </a:p>
          <a:p>
            <a:pPr lvl="1" algn="just">
              <a:defRPr/>
            </a:pPr>
            <a:endParaRPr lang="en-US" sz="2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Potential Challenges &amp; Risks:-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Data privacy and user consent issues.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Low-quality or biased data affecting model accuracy.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User engagement may drop over time.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Over-reliance on predictions instead of professional help.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lvl="1" algn="just">
              <a:defRPr/>
            </a:pP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Strategies to Overcome:-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Ensure secure data handling.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Use validated questionnaires and diversify datasets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Add engaging UI/UX, reminders, and motivational features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Include disclaimers and links to professional resources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Department of Computer Science and Business Systems</a:t>
            </a:r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0" y="-187739"/>
            <a:ext cx="12186556" cy="1143000"/>
          </a:xfrm>
        </p:spPr>
        <p:txBody>
          <a:bodyPr/>
          <a:lstStyle/>
          <a:p>
            <a:pPr eaLnBrk="1" hangingPunct="1"/>
            <a:r>
              <a:rPr lang="en-US" sz="32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98090" y="840961"/>
            <a:ext cx="10982633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Potential Impact on Target Audience:-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Helps students and employees identify early signs of burnout.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Encourages self-awareness and mental well-being.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Promotes healthy work-life balance.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  <a:defRPr/>
            </a:pPr>
            <a:endParaRPr lang="en-US" sz="2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Benefits:-</a:t>
            </a:r>
            <a:endParaRPr lang="en-US" sz="20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914400" lvl="1" indent="-457200" algn="just">
              <a:buFont typeface="Wingdings" panose="05000000000000000000" pitchFamily="2" charset="2"/>
              <a:buChar char="ü"/>
              <a:defRPr/>
            </a:pPr>
            <a:r>
              <a:rPr lang="en-US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Social:-</a:t>
            </a:r>
          </a:p>
          <a:p>
            <a:pPr marL="1371600" lvl="2" indent="-457200" algn="just"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Promotes mental well-being</a:t>
            </a:r>
          </a:p>
          <a:p>
            <a:pPr marL="1371600" lvl="2" indent="-457200" algn="just"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Reduces stigma</a:t>
            </a:r>
          </a:p>
          <a:p>
            <a:pPr marL="1371600" lvl="2" indent="-457200" algn="just"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Enhances relationships</a:t>
            </a:r>
            <a:endParaRPr lang="en-US" sz="20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914400" lvl="1" indent="-457200" algn="just">
              <a:buFont typeface="Wingdings" panose="05000000000000000000" pitchFamily="2" charset="2"/>
              <a:buChar char="ü"/>
              <a:defRPr/>
            </a:pPr>
            <a:r>
              <a:rPr lang="en-US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Economic:-</a:t>
            </a:r>
          </a:p>
          <a:p>
            <a:pPr marL="1257300" lvl="2" indent="-342900" algn="just"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Cuts burnout-related costs</a:t>
            </a:r>
          </a:p>
          <a:p>
            <a:pPr marL="1257300" lvl="2" indent="-342900" algn="just"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Increases productivity</a:t>
            </a:r>
          </a:p>
          <a:p>
            <a:pPr marL="1257300" lvl="2" indent="-342900" algn="just"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Automates stress tracking</a:t>
            </a:r>
          </a:p>
          <a:p>
            <a:pPr marL="914400" lvl="1" indent="-457200" algn="just">
              <a:buFont typeface="Wingdings" panose="05000000000000000000" pitchFamily="2" charset="2"/>
              <a:buChar char="ü"/>
              <a:defRPr/>
            </a:pPr>
            <a:r>
              <a:rPr lang="en-US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Environmental:-</a:t>
            </a:r>
          </a:p>
          <a:p>
            <a:pPr marL="1371600" lvl="2" indent="-457200" algn="just"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Reduces paper use</a:t>
            </a:r>
          </a:p>
          <a:p>
            <a:pPr marL="1371600" lvl="2" indent="-457200" algn="just"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Supports remote self-assessment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endParaRPr lang="en-US" sz="24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endParaRPr lang="en-US" sz="24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Department of Computer Science and Business Systems</a:t>
            </a:r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948813" y="448136"/>
            <a:ext cx="10294374" cy="991522"/>
          </a:xfrm>
        </p:spPr>
        <p:txBody>
          <a:bodyPr/>
          <a:lstStyle/>
          <a:p>
            <a:pPr eaLnBrk="1" hangingPunct="1"/>
            <a:r>
              <a:rPr lang="en-US" sz="32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422787" y="1691152"/>
            <a:ext cx="11356258" cy="4541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R="60325">
              <a:lnSpc>
                <a:spcPct val="115000"/>
              </a:lnSpc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[1] Stress, Burnout and Study-Related 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Behavior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in University Students: A Cross-    Sectional Cohort Analysis Before, During, and After the COVID-19 Pandemic, </a:t>
            </a:r>
            <a:r>
              <a:rPr lang="en-IN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3"/>
              </a:rPr>
              <a:t>https://www.mdpi.com/3389024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60325">
              <a:lnSpc>
                <a:spcPct val="115000"/>
              </a:lnSpc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60325">
              <a:lnSpc>
                <a:spcPct val="115000"/>
              </a:lnSpc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[2] Student Burnout: A Review on Factors Contributing to Burnout Across Different Student Populations, </a:t>
            </a:r>
            <a:r>
              <a:rPr lang="en-IN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4"/>
              </a:rPr>
              <a:t>https://www.mdpi.com/3167292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60325">
              <a:lnSpc>
                <a:spcPct val="115000"/>
              </a:lnSpc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60325">
              <a:lnSpc>
                <a:spcPct val="115000"/>
              </a:lnSpc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[3] Exploring the Influencing Factors of Learning Burnout: A Network Comparison in Online and Offline Environments, </a:t>
            </a:r>
            <a:r>
              <a:rPr lang="en-IN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5"/>
              </a:rPr>
              <a:t>https://www.mdpi.com/3388302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60325">
              <a:lnSpc>
                <a:spcPct val="115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60325">
              <a:lnSpc>
                <a:spcPct val="115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[4] 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Burnout Risk Profiles in Psychology Students: An Exploratory Study with Machine Learning, </a:t>
            </a:r>
            <a:r>
              <a:rPr lang="en-IN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6"/>
              </a:rPr>
              <a:t>https://www.mdpi.com/3262646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60325">
              <a:lnSpc>
                <a:spcPct val="115000"/>
              </a:lnSpc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60325">
              <a:lnSpc>
                <a:spcPct val="115000"/>
              </a:lnSpc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 algn="just">
              <a:defRPr/>
            </a:pP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Department of Computer Science and Business Systems</a:t>
            </a:r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7664</TotalTime>
  <Words>760</Words>
  <Application>Microsoft Office PowerPoint</Application>
  <PresentationFormat>Widescreen</PresentationFormat>
  <Paragraphs>156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Aptos</vt:lpstr>
      <vt:lpstr>Arial</vt:lpstr>
      <vt:lpstr>Calibri</vt:lpstr>
      <vt:lpstr>Garamond</vt:lpstr>
      <vt:lpstr>Times New Roman</vt:lpstr>
      <vt:lpstr>TradeGothic</vt:lpstr>
      <vt:lpstr>Wingdings</vt:lpstr>
      <vt:lpstr>Office Theme</vt:lpstr>
      <vt:lpstr>PowerPoint Presentation</vt:lpstr>
      <vt:lpstr>PowerPoint Presentation</vt:lpstr>
      <vt:lpstr> A Data-Driven Approach to Identifying and Preventing Burnout in High-Stress Environments Using ML   </vt:lpstr>
      <vt:lpstr>PowerPoint Presentation</vt:lpstr>
      <vt:lpstr>TECHNICAL APPROACH</vt:lpstr>
      <vt:lpstr>PowerPoint Presentation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Anagha Shelake</cp:lastModifiedBy>
  <cp:revision>154</cp:revision>
  <dcterms:created xsi:type="dcterms:W3CDTF">2013-12-12T18:46:50Z</dcterms:created>
  <dcterms:modified xsi:type="dcterms:W3CDTF">2025-08-14T08:30:02Z</dcterms:modified>
  <cp:category/>
</cp:coreProperties>
</file>