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88896" y="2145868"/>
            <a:ext cx="5966206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61971" y="461594"/>
            <a:ext cx="4020057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9" y="1545081"/>
            <a:ext cx="8072120" cy="436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588896" y="2145868"/>
            <a:ext cx="5966206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+mj-lt"/>
                <a:cs typeface="+mj-lt"/>
              </a:rPr>
              <a:t>Analytics on</a:t>
            </a:r>
            <a:r>
              <a:rPr spc="-65" dirty="0">
                <a:latin typeface="+mj-lt"/>
                <a:cs typeface="+mj-lt"/>
              </a:rPr>
              <a:t> </a:t>
            </a:r>
            <a:r>
              <a:rPr spc="-5" dirty="0">
                <a:latin typeface="+mj-lt"/>
                <a:cs typeface="+mj-lt"/>
              </a:rPr>
              <a:t>Spreadsheets</a:t>
            </a:r>
            <a:endParaRPr spc="-5" dirty="0">
              <a:latin typeface="+mj-lt"/>
              <a:cs typeface="+mj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73500" y="2914650"/>
            <a:ext cx="1222375" cy="12001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1" y="461594"/>
            <a:ext cx="4981828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latin typeface="Calibri" panose="020F0502020204030204" charset="0"/>
                <a:cs typeface="Calibri" panose="020F0502020204030204" charset="0"/>
              </a:rPr>
              <a:t>Lookup</a:t>
            </a:r>
            <a:r>
              <a:rPr sz="3600" spc="-7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600" dirty="0">
                <a:latin typeface="Calibri" panose="020F0502020204030204" charset="0"/>
                <a:cs typeface="Calibri" panose="020F0502020204030204" charset="0"/>
              </a:rPr>
              <a:t>Functions</a:t>
            </a:r>
            <a:endParaRPr sz="36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537461"/>
            <a:ext cx="8381999" cy="456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700" spc="-120" dirty="0"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2700" spc="-5" dirty="0">
                <a:latin typeface="Calibri" panose="020F0502020204030204" charset="0"/>
                <a:cs typeface="Calibri" panose="020F0502020204030204" charset="0"/>
              </a:rPr>
              <a:t>find specific </a:t>
            </a:r>
            <a:r>
              <a:rPr sz="2700" spc="-20" dirty="0">
                <a:latin typeface="Calibri" panose="020F0502020204030204" charset="0"/>
                <a:cs typeface="Calibri" panose="020F0502020204030204" charset="0"/>
              </a:rPr>
              <a:t>data </a:t>
            </a:r>
            <a:r>
              <a:rPr sz="2700" dirty="0">
                <a:latin typeface="Calibri" panose="020F0502020204030204" charset="0"/>
                <a:cs typeface="Calibri" panose="020F0502020204030204" charset="0"/>
              </a:rPr>
              <a:t>in a</a:t>
            </a:r>
            <a:r>
              <a:rPr sz="2700" spc="7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700" spc="-10" dirty="0">
                <a:latin typeface="Calibri" panose="020F0502020204030204" charset="0"/>
                <a:cs typeface="Calibri" panose="020F0502020204030204" charset="0"/>
              </a:rPr>
              <a:t>spreadsheet:</a:t>
            </a:r>
            <a:endParaRPr sz="2700" dirty="0">
              <a:latin typeface="Calibri" panose="020F0502020204030204" charset="0"/>
              <a:cs typeface="Calibri" panose="020F0502020204030204" charset="0"/>
            </a:endParaRPr>
          </a:p>
          <a:p>
            <a:pPr marL="756285" marR="6350" lvl="1" indent="-287020" algn="just">
              <a:lnSpc>
                <a:spcPct val="80000"/>
              </a:lnSpc>
              <a:spcBef>
                <a:spcPts val="58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VLOOKUP(lookup_value,table_array,col_index_num)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: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in 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leftmost column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table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returns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value </a:t>
            </a:r>
            <a:r>
              <a:rPr sz="2400" spc="5" dirty="0"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same 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row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from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column you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specify. </a:t>
            </a:r>
            <a:r>
              <a:rPr sz="2400" spc="-40" dirty="0">
                <a:latin typeface="Calibri" panose="020F0502020204030204" charset="0"/>
                <a:cs typeface="Calibri" panose="020F0502020204030204" charset="0"/>
              </a:rPr>
              <a:t>Table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sorted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ascending  </a:t>
            </a:r>
            <a:r>
              <a:rPr sz="2400" spc="-50" dirty="0">
                <a:latin typeface="Calibri" panose="020F0502020204030204" charset="0"/>
                <a:cs typeface="Calibri" panose="020F0502020204030204" charset="0"/>
              </a:rPr>
              <a:t>order.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756285" marR="6985" lvl="1" indent="-287020">
              <a:lnSpc>
                <a:spcPts val="2310"/>
              </a:lnSpc>
              <a:spcBef>
                <a:spcPts val="55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HLOOKUP(lookup_value,table_array,row_index_num): 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looksup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value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top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row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table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returns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 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value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in the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same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column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from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row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you</a:t>
            </a:r>
            <a:r>
              <a:rPr sz="2400"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specify.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756285" marR="5715" lvl="1" indent="-287020" algn="just">
              <a:lnSpc>
                <a:spcPts val="2300"/>
              </a:lnSpc>
              <a:spcBef>
                <a:spcPts val="56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25" dirty="0">
                <a:latin typeface="Calibri" panose="020F0502020204030204" charset="0"/>
                <a:cs typeface="Calibri" panose="020F0502020204030204" charset="0"/>
              </a:rPr>
              <a:t>INDEX(array,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row_num,col_num)returns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value or 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reference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the cell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at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intersection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particular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row 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column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in a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given</a:t>
            </a:r>
            <a:r>
              <a:rPr sz="2400" spc="-3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range.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756285" marR="5080" lvl="1" indent="-287020" algn="just">
              <a:lnSpc>
                <a:spcPct val="80000"/>
              </a:lnSpc>
              <a:spcBef>
                <a:spcPts val="61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MATCH(lookup_value, </a:t>
            </a:r>
            <a:r>
              <a:rPr sz="2400" spc="-25" dirty="0">
                <a:latin typeface="Calibri" panose="020F0502020204030204" charset="0"/>
                <a:cs typeface="Calibri" panose="020F0502020204030204" charset="0"/>
              </a:rPr>
              <a:t>lookup_array,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match_type) returns 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relative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position of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an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item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an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array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that matches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 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specified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value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in a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specified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50" dirty="0">
                <a:latin typeface="Calibri" panose="020F0502020204030204" charset="0"/>
                <a:cs typeface="Calibri" panose="020F0502020204030204" charset="0"/>
              </a:rPr>
              <a:t>order.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81000"/>
            <a:ext cx="4130547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spc="-5" dirty="0" smtClean="0">
                <a:latin typeface="Calibri" panose="020F0502020204030204" charset="0"/>
                <a:cs typeface="Calibri" panose="020F0502020204030204" charset="0"/>
              </a:rPr>
              <a:t>    </a:t>
            </a:r>
            <a:r>
              <a:rPr sz="2800" spc="-5" dirty="0" smtClean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sz="2800" spc="-85" dirty="0" smtClean="0">
                <a:latin typeface="Calibri" panose="020F0502020204030204" charset="0"/>
                <a:cs typeface="Calibri" panose="020F0502020204030204" charset="0"/>
              </a:rPr>
              <a:t>x</a:t>
            </a:r>
            <a:r>
              <a:rPr sz="2800" dirty="0" smtClean="0">
                <a:latin typeface="Calibri" panose="020F0502020204030204" charset="0"/>
                <a:cs typeface="Calibri" panose="020F0502020204030204" charset="0"/>
              </a:rPr>
              <a:t>amples</a:t>
            </a:r>
            <a:endParaRPr sz="28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1607565"/>
            <a:ext cx="772922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195695">
              <a:lnSpc>
                <a:spcPct val="100000"/>
              </a:lnSpc>
              <a:spcBef>
                <a:spcPts val="105"/>
              </a:spcBef>
              <a:tabLst>
                <a:tab pos="2223770" algn="l"/>
                <a:tab pos="3373120" algn="l"/>
                <a:tab pos="4347210" algn="l"/>
                <a:tab pos="6156325" algn="l"/>
                <a:tab pos="7162800" algn="l"/>
                <a:tab pos="7243445" algn="l"/>
              </a:tabLst>
            </a:pPr>
            <a:r>
              <a:rPr sz="3200" dirty="0">
                <a:latin typeface="Carlito"/>
                <a:cs typeface="Carlito"/>
              </a:rPr>
              <a:t>	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447800"/>
            <a:ext cx="784860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charset="0"/>
                <a:cs typeface="Calibri" panose="020F0502020204030204" charset="0"/>
              </a:rPr>
              <a:t>In Sales Transactions Excel file ,find the transaction code and payment  type  for customer ID 10005 .</a:t>
            </a:r>
            <a:endParaRPr lang="en-US" sz="2800" dirty="0" smtClean="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charset="0"/>
                <a:cs typeface="Calibri" panose="020F0502020204030204" charset="0"/>
              </a:rPr>
              <a:t>Find  the transaction  code for customer id -10007.</a:t>
            </a:r>
            <a:endParaRPr lang="en-US" sz="2800" dirty="0" smtClean="0">
              <a:latin typeface="Calibri" panose="020F0502020204030204" charset="0"/>
              <a:cs typeface="Calibri" panose="020F0502020204030204" charset="0"/>
            </a:endParaRPr>
          </a:p>
          <a:p>
            <a:endParaRPr lang="en-US" sz="2800" dirty="0" smtClean="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charset="0"/>
                <a:cs typeface="Calibri" panose="020F0502020204030204" charset="0"/>
              </a:rPr>
              <a:t>Find whether transaction code 10001 exist in the file.</a:t>
            </a:r>
            <a:endParaRPr lang="en-US" sz="28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461594"/>
            <a:ext cx="5887592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Calibri" panose="020F0502020204030204" charset="0"/>
                <a:cs typeface="Calibri" panose="020F0502020204030204" charset="0"/>
              </a:rPr>
              <a:t>Why 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Microsoft</a:t>
            </a:r>
            <a:r>
              <a:rPr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Excel?</a:t>
            </a:r>
            <a:endParaRPr spc="-15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5749"/>
            <a:ext cx="8227060" cy="4673587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marR="128905" indent="-342900">
              <a:lnSpc>
                <a:spcPct val="80000"/>
              </a:lnSpc>
              <a:spcBef>
                <a:spcPts val="62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libri" panose="020F0502020204030204" charset="0"/>
                <a:cs typeface="Calibri" panose="020F0502020204030204" charset="0"/>
              </a:rPr>
              <a:t>Many </a:t>
            </a:r>
            <a:r>
              <a:rPr sz="2200" spc="-10" dirty="0">
                <a:latin typeface="Calibri" panose="020F0502020204030204" charset="0"/>
                <a:cs typeface="Calibri" panose="020F0502020204030204" charset="0"/>
              </a:rPr>
              <a:t>commercial software packages, business intelligence suites  </a:t>
            </a:r>
            <a:r>
              <a:rPr sz="2200" spc="-5" dirty="0"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sz="2200" spc="-10" dirty="0">
                <a:latin typeface="Calibri" panose="020F0502020204030204" charset="0"/>
                <a:cs typeface="Calibri" panose="020F0502020204030204" charset="0"/>
              </a:rPr>
              <a:t>spreadsheets </a:t>
            </a:r>
            <a:r>
              <a:rPr sz="2200" spc="-15" dirty="0">
                <a:latin typeface="Calibri" panose="020F0502020204030204" charset="0"/>
                <a:cs typeface="Calibri" panose="020F0502020204030204" charset="0"/>
              </a:rPr>
              <a:t>can </a:t>
            </a:r>
            <a:r>
              <a:rPr sz="2200" spc="-5" dirty="0">
                <a:latin typeface="Calibri" panose="020F0502020204030204" charset="0"/>
                <a:cs typeface="Calibri" panose="020F0502020204030204" charset="0"/>
              </a:rPr>
              <a:t>be used </a:t>
            </a:r>
            <a:r>
              <a:rPr sz="2200" spc="-15" dirty="0">
                <a:latin typeface="Calibri" panose="020F0502020204030204" charset="0"/>
                <a:cs typeface="Calibri" panose="020F0502020204030204" charset="0"/>
              </a:rPr>
              <a:t>for </a:t>
            </a:r>
            <a:r>
              <a:rPr sz="2200" spc="-5" dirty="0">
                <a:latin typeface="Calibri" panose="020F0502020204030204" charset="0"/>
                <a:cs typeface="Calibri" panose="020F0502020204030204" charset="0"/>
              </a:rPr>
              <a:t>Business</a:t>
            </a:r>
            <a:r>
              <a:rPr sz="2200" spc="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spc="-5" dirty="0">
                <a:latin typeface="Calibri" panose="020F0502020204030204" charset="0"/>
                <a:cs typeface="Calibri" panose="020F0502020204030204" charset="0"/>
              </a:rPr>
              <a:t>Analytics</a:t>
            </a:r>
            <a:endParaRPr sz="2200" dirty="0">
              <a:latin typeface="Calibri" panose="020F0502020204030204" charset="0"/>
              <a:cs typeface="Calibri" panose="020F0502020204030204" charset="0"/>
            </a:endParaRPr>
          </a:p>
          <a:p>
            <a:pPr marL="756285" lvl="1" indent="-287020">
              <a:lnSpc>
                <a:spcPts val="2395"/>
              </a:lnSpc>
              <a:spcBef>
                <a:spcPts val="15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000" spc="-15" dirty="0">
                <a:latin typeface="Calibri" panose="020F0502020204030204" charset="0"/>
                <a:cs typeface="Calibri" panose="020F0502020204030204" charset="0"/>
              </a:rPr>
              <a:t>Pentaho, </a:t>
            </a:r>
            <a:r>
              <a:rPr sz="2000" dirty="0">
                <a:latin typeface="Calibri" panose="020F0502020204030204" charset="0"/>
                <a:cs typeface="Calibri" panose="020F0502020204030204" charset="0"/>
              </a:rPr>
              <a:t>SAS, MS</a:t>
            </a:r>
            <a:r>
              <a:rPr sz="2000" spc="-10" dirty="0">
                <a:latin typeface="Calibri" panose="020F0502020204030204" charset="0"/>
                <a:cs typeface="Calibri" panose="020F0502020204030204" charset="0"/>
              </a:rPr>
              <a:t> Excel</a:t>
            </a:r>
            <a:endParaRPr sz="2000" dirty="0">
              <a:latin typeface="Calibri" panose="020F0502020204030204" charset="0"/>
              <a:cs typeface="Calibri" panose="020F0502020204030204" charset="0"/>
            </a:endParaRPr>
          </a:p>
          <a:p>
            <a:pPr marL="355600" indent="-342900">
              <a:lnSpc>
                <a:spcPts val="2635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 panose="020F0502020204030204" charset="0"/>
                <a:cs typeface="Calibri" panose="020F0502020204030204" charset="0"/>
              </a:rPr>
              <a:t>Microsoft </a:t>
            </a:r>
            <a:r>
              <a:rPr sz="2200" spc="-15" dirty="0">
                <a:latin typeface="Calibri" panose="020F0502020204030204" charset="0"/>
                <a:cs typeface="Calibri" panose="020F0502020204030204" charset="0"/>
              </a:rPr>
              <a:t>Excel</a:t>
            </a:r>
            <a:r>
              <a:rPr sz="22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spc="-10" dirty="0">
                <a:latin typeface="Calibri" panose="020F0502020204030204" charset="0"/>
                <a:cs typeface="Calibri" panose="020F0502020204030204" charset="0"/>
              </a:rPr>
              <a:t>has</a:t>
            </a:r>
            <a:endParaRPr sz="2200" dirty="0">
              <a:latin typeface="Calibri" panose="020F0502020204030204" charset="0"/>
              <a:cs typeface="Calibri" panose="020F0502020204030204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000" spc="-5" dirty="0">
                <a:latin typeface="Calibri" panose="020F0502020204030204" charset="0"/>
                <a:cs typeface="Calibri" panose="020F0502020204030204" charset="0"/>
              </a:rPr>
              <a:t>basic </a:t>
            </a:r>
            <a:r>
              <a:rPr sz="2000" spc="-15" dirty="0">
                <a:latin typeface="Calibri" panose="020F0502020204030204" charset="0"/>
                <a:cs typeface="Calibri" panose="020F0502020204030204" charset="0"/>
              </a:rPr>
              <a:t>features </a:t>
            </a:r>
            <a:r>
              <a:rPr sz="2000" spc="-5" dirty="0"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000" dirty="0">
                <a:latin typeface="Calibri" panose="020F0502020204030204" charset="0"/>
                <a:cs typeface="Calibri" panose="020F0502020204030204" charset="0"/>
              </a:rPr>
              <a:t>all</a:t>
            </a:r>
            <a:r>
              <a:rPr sz="2000" spc="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5" dirty="0">
                <a:latin typeface="Calibri" panose="020F0502020204030204" charset="0"/>
                <a:cs typeface="Calibri" panose="020F0502020204030204" charset="0"/>
              </a:rPr>
              <a:t>spreadsheets.</a:t>
            </a:r>
            <a:endParaRPr sz="2000" dirty="0">
              <a:latin typeface="Calibri" panose="020F0502020204030204" charset="0"/>
              <a:cs typeface="Calibri" panose="020F0502020204030204" charset="0"/>
            </a:endParaRPr>
          </a:p>
          <a:p>
            <a:pPr marL="756285" lvl="1" indent="-287020">
              <a:lnSpc>
                <a:spcPct val="100000"/>
              </a:lnSpc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 panose="020F0502020204030204" charset="0"/>
                <a:cs typeface="Calibri" panose="020F0502020204030204" charset="0"/>
              </a:rPr>
              <a:t>It </a:t>
            </a:r>
            <a:r>
              <a:rPr sz="2000" spc="-5" dirty="0">
                <a:latin typeface="Calibri" panose="020F0502020204030204" charset="0"/>
                <a:cs typeface="Calibri" panose="020F0502020204030204" charset="0"/>
              </a:rPr>
              <a:t>has </a:t>
            </a:r>
            <a:r>
              <a:rPr sz="2000" dirty="0">
                <a:latin typeface="Calibri" panose="020F0502020204030204" charset="0"/>
                <a:cs typeface="Calibri" panose="020F0502020204030204" charset="0"/>
              </a:rPr>
              <a:t>functions </a:t>
            </a:r>
            <a:r>
              <a:rPr sz="2000" spc="-15" dirty="0"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2000" spc="-5" dirty="0">
                <a:latin typeface="Calibri" panose="020F0502020204030204" charset="0"/>
                <a:cs typeface="Calibri" panose="020F0502020204030204" charset="0"/>
              </a:rPr>
              <a:t>answer </a:t>
            </a:r>
            <a:r>
              <a:rPr sz="2000" spc="-10" dirty="0">
                <a:latin typeface="Calibri" panose="020F0502020204030204" charset="0"/>
                <a:cs typeface="Calibri" panose="020F0502020204030204" charset="0"/>
              </a:rPr>
              <a:t>statistical, </a:t>
            </a:r>
            <a:r>
              <a:rPr sz="2000" dirty="0">
                <a:latin typeface="Calibri" panose="020F0502020204030204" charset="0"/>
                <a:cs typeface="Calibri" panose="020F0502020204030204" charset="0"/>
              </a:rPr>
              <a:t>engineering and </a:t>
            </a:r>
            <a:r>
              <a:rPr sz="2000" spc="-5" dirty="0">
                <a:latin typeface="Calibri" panose="020F0502020204030204" charset="0"/>
                <a:cs typeface="Calibri" panose="020F0502020204030204" charset="0"/>
              </a:rPr>
              <a:t>financial</a:t>
            </a:r>
            <a:r>
              <a:rPr sz="2000" spc="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5" dirty="0">
                <a:latin typeface="Calibri" panose="020F0502020204030204" charset="0"/>
                <a:cs typeface="Calibri" panose="020F0502020204030204" charset="0"/>
              </a:rPr>
              <a:t>needs</a:t>
            </a:r>
            <a:endParaRPr sz="2000" dirty="0">
              <a:latin typeface="Calibri" panose="020F0502020204030204" charset="0"/>
              <a:cs typeface="Calibri" panose="020F0502020204030204" charset="0"/>
            </a:endParaRPr>
          </a:p>
          <a:p>
            <a:pPr marL="756285" lvl="1" indent="-287020">
              <a:lnSpc>
                <a:spcPct val="100000"/>
              </a:lnSpc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 panose="020F0502020204030204" charset="0"/>
                <a:cs typeface="Calibri" panose="020F0502020204030204" charset="0"/>
              </a:rPr>
              <a:t>display </a:t>
            </a:r>
            <a:r>
              <a:rPr sz="2000" spc="-15" dirty="0">
                <a:latin typeface="Calibri" panose="020F0502020204030204" charset="0"/>
                <a:cs typeface="Calibri" panose="020F0502020204030204" charset="0"/>
              </a:rPr>
              <a:t>data </a:t>
            </a:r>
            <a:r>
              <a:rPr sz="2000" dirty="0">
                <a:latin typeface="Calibri" panose="020F0502020204030204" charset="0"/>
                <a:cs typeface="Calibri" panose="020F0502020204030204" charset="0"/>
              </a:rPr>
              <a:t>as </a:t>
            </a:r>
            <a:r>
              <a:rPr sz="2000" spc="-5" dirty="0">
                <a:latin typeface="Calibri" panose="020F0502020204030204" charset="0"/>
                <a:cs typeface="Calibri" panose="020F0502020204030204" charset="0"/>
              </a:rPr>
              <a:t>line graphs, </a:t>
            </a:r>
            <a:r>
              <a:rPr sz="2000" spc="-10" dirty="0">
                <a:latin typeface="Calibri" panose="020F0502020204030204" charset="0"/>
                <a:cs typeface="Calibri" panose="020F0502020204030204" charset="0"/>
              </a:rPr>
              <a:t>histograms </a:t>
            </a:r>
            <a:r>
              <a:rPr sz="2000" dirty="0"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2000" spc="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latin typeface="Calibri" panose="020F0502020204030204" charset="0"/>
                <a:cs typeface="Calibri" panose="020F0502020204030204" charset="0"/>
              </a:rPr>
              <a:t>charts</a:t>
            </a:r>
            <a:endParaRPr sz="2000" dirty="0">
              <a:latin typeface="Calibri" panose="020F0502020204030204" charset="0"/>
              <a:cs typeface="Calibri" panose="020F0502020204030204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 panose="020F0502020204030204" charset="0"/>
                <a:cs typeface="Calibri" panose="020F0502020204030204" charset="0"/>
              </a:rPr>
              <a:t>view </a:t>
            </a:r>
            <a:r>
              <a:rPr sz="2000" spc="-15" dirty="0">
                <a:latin typeface="Calibri" panose="020F0502020204030204" charset="0"/>
                <a:cs typeface="Calibri" panose="020F0502020204030204" charset="0"/>
              </a:rPr>
              <a:t>data </a:t>
            </a:r>
            <a:r>
              <a:rPr sz="2000" spc="-10" dirty="0">
                <a:latin typeface="Calibri" panose="020F0502020204030204" charset="0"/>
                <a:cs typeface="Calibri" panose="020F0502020204030204" charset="0"/>
              </a:rPr>
              <a:t>from </a:t>
            </a:r>
            <a:r>
              <a:rPr sz="2000" spc="-15" dirty="0">
                <a:latin typeface="Calibri" panose="020F0502020204030204" charset="0"/>
                <a:cs typeface="Calibri" panose="020F0502020204030204" charset="0"/>
              </a:rPr>
              <a:t>different</a:t>
            </a:r>
            <a:r>
              <a:rPr sz="2000" spc="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10" dirty="0">
                <a:latin typeface="Calibri" panose="020F0502020204030204" charset="0"/>
                <a:cs typeface="Calibri" panose="020F0502020204030204" charset="0"/>
              </a:rPr>
              <a:t>perspectives</a:t>
            </a:r>
            <a:endParaRPr sz="2000" dirty="0">
              <a:latin typeface="Calibri" panose="020F0502020204030204" charset="0"/>
              <a:cs typeface="Calibri" panose="020F0502020204030204" charset="0"/>
            </a:endParaRPr>
          </a:p>
          <a:p>
            <a:pPr marL="756285" lvl="1" indent="-287020">
              <a:lnSpc>
                <a:spcPct val="100000"/>
              </a:lnSpc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 panose="020F0502020204030204" charset="0"/>
                <a:cs typeface="Calibri" panose="020F0502020204030204" charset="0"/>
              </a:rPr>
              <a:t>programming </a:t>
            </a:r>
            <a:r>
              <a:rPr sz="2000" dirty="0">
                <a:latin typeface="Calibri" panose="020F0502020204030204" charset="0"/>
                <a:cs typeface="Calibri" panose="020F0502020204030204" charset="0"/>
              </a:rPr>
              <a:t>aspect, </a:t>
            </a:r>
            <a:r>
              <a:rPr sz="2000" spc="-5" dirty="0">
                <a:latin typeface="Calibri" panose="020F0502020204030204" charset="0"/>
                <a:cs typeface="Calibri" panose="020F0502020204030204" charset="0"/>
              </a:rPr>
              <a:t>Visual Basic </a:t>
            </a:r>
            <a:r>
              <a:rPr sz="2000" spc="-15" dirty="0">
                <a:latin typeface="Calibri" panose="020F0502020204030204" charset="0"/>
                <a:cs typeface="Calibri" panose="020F0502020204030204" charset="0"/>
              </a:rPr>
              <a:t>for</a:t>
            </a:r>
            <a:r>
              <a:rPr sz="20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5" dirty="0">
                <a:latin typeface="Calibri" panose="020F0502020204030204" charset="0"/>
                <a:cs typeface="Calibri" panose="020F0502020204030204" charset="0"/>
              </a:rPr>
              <a:t>Applications</a:t>
            </a:r>
            <a:endParaRPr sz="2000" dirty="0">
              <a:latin typeface="Calibri" panose="020F0502020204030204" charset="0"/>
              <a:cs typeface="Calibri" panose="020F0502020204030204" charset="0"/>
            </a:endParaRPr>
          </a:p>
          <a:p>
            <a:pPr marL="756285" lvl="1" indent="-287020">
              <a:lnSpc>
                <a:spcPct val="100000"/>
              </a:lnSpc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 panose="020F0502020204030204" charset="0"/>
                <a:cs typeface="Calibri" panose="020F0502020204030204" charset="0"/>
              </a:rPr>
              <a:t>decision support </a:t>
            </a:r>
            <a:r>
              <a:rPr sz="2000" spc="-20" dirty="0">
                <a:latin typeface="Calibri" panose="020F0502020204030204" charset="0"/>
                <a:cs typeface="Calibri" panose="020F0502020204030204" charset="0"/>
              </a:rPr>
              <a:t>system </a:t>
            </a:r>
            <a:r>
              <a:rPr sz="2000" dirty="0">
                <a:latin typeface="Calibri" panose="020F0502020204030204" charset="0"/>
                <a:cs typeface="Calibri" panose="020F0502020204030204" charset="0"/>
              </a:rPr>
              <a:t>(DSS), </a:t>
            </a:r>
            <a:r>
              <a:rPr sz="2000" spc="-5" dirty="0">
                <a:latin typeface="Calibri" panose="020F0502020204030204" charset="0"/>
                <a:cs typeface="Calibri" panose="020F0502020204030204" charset="0"/>
              </a:rPr>
              <a:t>via </a:t>
            </a:r>
            <a:r>
              <a:rPr sz="2000" dirty="0"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2000" spc="-5" dirty="0">
                <a:latin typeface="Calibri" panose="020F0502020204030204" charset="0"/>
                <a:cs typeface="Calibri" panose="020F0502020204030204" charset="0"/>
              </a:rPr>
              <a:t>custom-designed user</a:t>
            </a:r>
            <a:r>
              <a:rPr sz="2000" spc="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10" dirty="0">
                <a:latin typeface="Calibri" panose="020F0502020204030204" charset="0"/>
                <a:cs typeface="Calibri" panose="020F0502020204030204" charset="0"/>
              </a:rPr>
              <a:t>interface</a:t>
            </a:r>
            <a:endParaRPr sz="2000" dirty="0">
              <a:latin typeface="Calibri" panose="020F0502020204030204" charset="0"/>
              <a:cs typeface="Calibri" panose="020F0502020204030204" charset="0"/>
            </a:endParaRPr>
          </a:p>
          <a:p>
            <a:pPr marL="756285" lvl="1" indent="-287020">
              <a:lnSpc>
                <a:spcPct val="100000"/>
              </a:lnSpc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 panose="020F0502020204030204" charset="0"/>
                <a:cs typeface="Calibri" panose="020F0502020204030204" charset="0"/>
              </a:rPr>
              <a:t>connect </a:t>
            </a:r>
            <a:r>
              <a:rPr sz="2000" spc="-15" dirty="0"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2000" spc="-10" dirty="0">
                <a:latin typeface="Calibri" panose="020F0502020204030204" charset="0"/>
                <a:cs typeface="Calibri" panose="020F0502020204030204" charset="0"/>
              </a:rPr>
              <a:t>external </a:t>
            </a:r>
            <a:r>
              <a:rPr sz="2000" spc="-15" dirty="0">
                <a:latin typeface="Calibri" panose="020F0502020204030204" charset="0"/>
                <a:cs typeface="Calibri" panose="020F0502020204030204" charset="0"/>
              </a:rPr>
              <a:t>data</a:t>
            </a:r>
            <a:r>
              <a:rPr sz="2000" spc="1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5" dirty="0">
                <a:latin typeface="Calibri" panose="020F0502020204030204" charset="0"/>
                <a:cs typeface="Calibri" panose="020F0502020204030204" charset="0"/>
              </a:rPr>
              <a:t>sources</a:t>
            </a:r>
            <a:endParaRPr sz="2000" dirty="0">
              <a:latin typeface="Calibri" panose="020F0502020204030204" charset="0"/>
              <a:cs typeface="Calibri" panose="020F0502020204030204" charset="0"/>
            </a:endParaRPr>
          </a:p>
          <a:p>
            <a:pPr marL="756285" lvl="1" indent="-287020">
              <a:lnSpc>
                <a:spcPts val="2400"/>
              </a:lnSpc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 panose="020F0502020204030204" charset="0"/>
                <a:cs typeface="Calibri" panose="020F0502020204030204" charset="0"/>
              </a:rPr>
              <a:t>export </a:t>
            </a:r>
            <a:r>
              <a:rPr sz="200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000" spc="-15" dirty="0">
                <a:latin typeface="Calibri" panose="020F0502020204030204" charset="0"/>
                <a:cs typeface="Calibri" panose="020F0502020204030204" charset="0"/>
              </a:rPr>
              <a:t>data </a:t>
            </a:r>
            <a:r>
              <a:rPr sz="2000" dirty="0"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sz="2000" spc="-5" dirty="0">
                <a:latin typeface="Calibri" panose="020F0502020204030204" charset="0"/>
                <a:cs typeface="Calibri" panose="020F0502020204030204" charset="0"/>
              </a:rPr>
              <a:t>various</a:t>
            </a:r>
            <a:r>
              <a:rPr sz="20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15" dirty="0">
                <a:latin typeface="Calibri" panose="020F0502020204030204" charset="0"/>
                <a:cs typeface="Calibri" panose="020F0502020204030204" charset="0"/>
              </a:rPr>
              <a:t>format</a:t>
            </a:r>
            <a:endParaRPr sz="2000" dirty="0">
              <a:latin typeface="Calibri" panose="020F0502020204030204" charset="0"/>
              <a:cs typeface="Calibri" panose="020F0502020204030204" charset="0"/>
            </a:endParaRPr>
          </a:p>
          <a:p>
            <a:pPr marL="355600" indent="-342900">
              <a:lnSpc>
                <a:spcPts val="264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 panose="020F0502020204030204" charset="0"/>
                <a:cs typeface="Calibri" panose="020F0502020204030204" charset="0"/>
              </a:rPr>
              <a:t>Microsoft </a:t>
            </a:r>
            <a:r>
              <a:rPr sz="2200" spc="-20" dirty="0">
                <a:latin typeface="Calibri" panose="020F0502020204030204" charset="0"/>
                <a:cs typeface="Calibri" panose="020F0502020204030204" charset="0"/>
              </a:rPr>
              <a:t>Excel </a:t>
            </a:r>
            <a:r>
              <a:rPr sz="2200" spc="-5" dirty="0">
                <a:latin typeface="Calibri" panose="020F0502020204030204" charset="0"/>
                <a:cs typeface="Calibri" panose="020F0502020204030204" charset="0"/>
              </a:rPr>
              <a:t>is widely used </a:t>
            </a:r>
            <a:r>
              <a:rPr sz="2200" spc="-10" dirty="0">
                <a:latin typeface="Calibri" panose="020F0502020204030204" charset="0"/>
                <a:cs typeface="Calibri" panose="020F0502020204030204" charset="0"/>
              </a:rPr>
              <a:t>across </a:t>
            </a:r>
            <a:r>
              <a:rPr sz="2200" spc="-5" dirty="0">
                <a:latin typeface="Calibri" panose="020F0502020204030204" charset="0"/>
                <a:cs typeface="Calibri" panose="020F0502020204030204" charset="0"/>
              </a:rPr>
              <a:t>all areas of</a:t>
            </a:r>
            <a:r>
              <a:rPr sz="2200" spc="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spc="-10" dirty="0">
                <a:latin typeface="Calibri" panose="020F0502020204030204" charset="0"/>
                <a:cs typeface="Calibri" panose="020F0502020204030204" charset="0"/>
              </a:rPr>
              <a:t>business.</a:t>
            </a:r>
            <a:endParaRPr sz="22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1" y="461594"/>
            <a:ext cx="4791074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Calibri" panose="020F0502020204030204" charset="0"/>
                <a:cs typeface="Calibri" panose="020F0502020204030204" charset="0"/>
              </a:rPr>
              <a:t>Cell</a:t>
            </a:r>
            <a:r>
              <a:rPr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30" dirty="0">
                <a:latin typeface="Calibri" panose="020F0502020204030204" charset="0"/>
                <a:cs typeface="Calibri" panose="020F0502020204030204" charset="0"/>
              </a:rPr>
              <a:t>References</a:t>
            </a:r>
            <a:endParaRPr spc="-3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1510635"/>
            <a:ext cx="8686800" cy="396839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Cell </a:t>
            </a:r>
            <a:r>
              <a:rPr sz="3200" spc="-20" dirty="0">
                <a:latin typeface="Calibri" panose="020F0502020204030204" charset="0"/>
                <a:cs typeface="Calibri" panose="020F0502020204030204" charset="0"/>
              </a:rPr>
              <a:t>references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can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be </a:t>
            </a:r>
            <a:r>
              <a:rPr sz="3200" spc="-15" dirty="0">
                <a:latin typeface="Calibri" panose="020F0502020204030204" charset="0"/>
                <a:cs typeface="Calibri" panose="020F0502020204030204" charset="0"/>
              </a:rPr>
              <a:t>relative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or</a:t>
            </a:r>
            <a:r>
              <a:rPr sz="3200"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absolute.</a:t>
            </a:r>
            <a:endParaRPr sz="3200" dirty="0">
              <a:latin typeface="Calibri" panose="020F0502020204030204" charset="0"/>
              <a:cs typeface="Calibri" panose="020F0502020204030204" charset="0"/>
            </a:endParaRPr>
          </a:p>
          <a:p>
            <a:pPr marL="355600" marR="56261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Using </a:t>
            </a:r>
            <a:r>
              <a:rPr sz="3200" dirty="0"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dollar sign </a:t>
            </a:r>
            <a:r>
              <a:rPr sz="3200" spc="-25" dirty="0">
                <a:latin typeface="Calibri" panose="020F0502020204030204" charset="0"/>
                <a:cs typeface="Calibri" panose="020F0502020204030204" charset="0"/>
              </a:rPr>
              <a:t>before </a:t>
            </a:r>
            <a:r>
              <a:rPr sz="3200" dirty="0"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3200" spc="-20" dirty="0">
                <a:latin typeface="Calibri" panose="020F0502020204030204" charset="0"/>
                <a:cs typeface="Calibri" panose="020F0502020204030204" charset="0"/>
              </a:rPr>
              <a:t>row </a:t>
            </a:r>
            <a:r>
              <a:rPr sz="3200" dirty="0">
                <a:latin typeface="Calibri" panose="020F0502020204030204" charset="0"/>
                <a:cs typeface="Calibri" panose="020F0502020204030204" charset="0"/>
              </a:rPr>
              <a:t>or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column  </a:t>
            </a:r>
            <a:r>
              <a:rPr sz="3200" dirty="0">
                <a:latin typeface="Calibri" panose="020F0502020204030204" charset="0"/>
                <a:cs typeface="Calibri" panose="020F0502020204030204" charset="0"/>
              </a:rPr>
              <a:t>label </a:t>
            </a:r>
            <a:r>
              <a:rPr sz="3200" spc="-15" dirty="0">
                <a:latin typeface="Calibri" panose="020F0502020204030204" charset="0"/>
                <a:cs typeface="Calibri" panose="020F0502020204030204" charset="0"/>
              </a:rPr>
              <a:t>creates </a:t>
            </a:r>
            <a:r>
              <a:rPr sz="3200" dirty="0">
                <a:latin typeface="Calibri" panose="020F0502020204030204" charset="0"/>
                <a:cs typeface="Calibri" panose="020F0502020204030204" charset="0"/>
              </a:rPr>
              <a:t>an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absolute </a:t>
            </a:r>
            <a:r>
              <a:rPr sz="3200" spc="-25" dirty="0">
                <a:latin typeface="Calibri" panose="020F0502020204030204" charset="0"/>
                <a:cs typeface="Calibri" panose="020F0502020204030204" charset="0"/>
              </a:rPr>
              <a:t>reference</a:t>
            </a:r>
            <a:endParaRPr sz="3200" dirty="0">
              <a:latin typeface="Calibri" panose="020F0502020204030204" charset="0"/>
              <a:cs typeface="Calibri" panose="020F0502020204030204" charset="0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 panose="020F0502020204030204" charset="0"/>
                <a:cs typeface="Calibri" panose="020F0502020204030204" charset="0"/>
              </a:rPr>
              <a:t>Relative references: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A2, C5,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D10</a:t>
            </a:r>
            <a:endParaRPr sz="3200" dirty="0">
              <a:latin typeface="Calibri" panose="020F0502020204030204" charset="0"/>
              <a:cs typeface="Calibri" panose="020F0502020204030204" charset="0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Absolute </a:t>
            </a:r>
            <a:r>
              <a:rPr sz="3200" spc="-20" dirty="0">
                <a:latin typeface="Calibri" panose="020F0502020204030204" charset="0"/>
                <a:cs typeface="Calibri" panose="020F0502020204030204" charset="0"/>
              </a:rPr>
              <a:t>References </a:t>
            </a:r>
            <a:r>
              <a:rPr sz="3200" dirty="0">
                <a:latin typeface="Calibri" panose="020F0502020204030204" charset="0"/>
                <a:cs typeface="Calibri" panose="020F0502020204030204" charset="0"/>
              </a:rPr>
              <a:t>: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$A$2, </a:t>
            </a:r>
            <a:r>
              <a:rPr sz="3200" dirty="0">
                <a:latin typeface="Calibri" panose="020F0502020204030204" charset="0"/>
                <a:cs typeface="Calibri" panose="020F0502020204030204" charset="0"/>
              </a:rPr>
              <a:t>$C5,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D$10</a:t>
            </a:r>
            <a:endParaRPr sz="3200" dirty="0">
              <a:latin typeface="Calibri" panose="020F0502020204030204" charset="0"/>
              <a:cs typeface="Calibri" panose="020F0502020204030204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 charset="0"/>
                <a:cs typeface="Calibri" panose="020F0502020204030204" charset="0"/>
              </a:rPr>
              <a:t>Which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cell </a:t>
            </a:r>
            <a:r>
              <a:rPr sz="3200" spc="-20" dirty="0">
                <a:latin typeface="Calibri" panose="020F0502020204030204" charset="0"/>
                <a:cs typeface="Calibri" panose="020F0502020204030204" charset="0"/>
              </a:rPr>
              <a:t>referencing </a:t>
            </a:r>
            <a:r>
              <a:rPr sz="3200" dirty="0">
                <a:latin typeface="Calibri" panose="020F0502020204030204" charset="0"/>
                <a:cs typeface="Calibri" panose="020F0502020204030204" charset="0"/>
              </a:rPr>
              <a:t>is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used </a:t>
            </a:r>
            <a:r>
              <a:rPr sz="3200" spc="-20" dirty="0">
                <a:latin typeface="Calibri" panose="020F0502020204030204" charset="0"/>
                <a:cs typeface="Calibri" panose="020F0502020204030204" charset="0"/>
              </a:rPr>
              <a:t>makes </a:t>
            </a:r>
            <a:r>
              <a:rPr sz="3200" dirty="0"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critical  </a:t>
            </a:r>
            <a:r>
              <a:rPr sz="3200" spc="-20" dirty="0">
                <a:latin typeface="Calibri" panose="020F0502020204030204" charset="0"/>
                <a:cs typeface="Calibri" panose="020F0502020204030204" charset="0"/>
              </a:rPr>
              <a:t>difference </a:t>
            </a:r>
            <a:r>
              <a:rPr sz="3200" dirty="0">
                <a:latin typeface="Calibri" panose="020F0502020204030204" charset="0"/>
                <a:cs typeface="Calibri" panose="020F0502020204030204" charset="0"/>
              </a:rPr>
              <a:t>when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we copy </a:t>
            </a:r>
            <a:r>
              <a:rPr sz="3200" dirty="0">
                <a:latin typeface="Calibri" panose="020F0502020204030204" charset="0"/>
                <a:cs typeface="Calibri" panose="020F0502020204030204" charset="0"/>
              </a:rPr>
              <a:t>the cell</a:t>
            </a:r>
            <a:r>
              <a:rPr sz="3200"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15" dirty="0">
                <a:latin typeface="Calibri" panose="020F0502020204030204" charset="0"/>
                <a:cs typeface="Calibri" panose="020F0502020204030204" charset="0"/>
              </a:rPr>
              <a:t>formula.</a:t>
            </a:r>
            <a:endParaRPr sz="32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461594"/>
            <a:ext cx="428625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latin typeface="Calibri" panose="020F0502020204030204" charset="0"/>
                <a:cs typeface="Calibri" panose="020F0502020204030204" charset="0"/>
              </a:rPr>
              <a:t>Excel</a:t>
            </a:r>
            <a:r>
              <a:rPr spc="-1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Formulas</a:t>
            </a:r>
            <a:endParaRPr spc="-1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5749"/>
            <a:ext cx="7777480" cy="2721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 panose="020F0502020204030204" charset="0"/>
                <a:cs typeface="Calibri" panose="020F0502020204030204" charset="0"/>
              </a:rPr>
              <a:t>Formulas </a:t>
            </a:r>
            <a:r>
              <a:rPr sz="2200" spc="-5" dirty="0"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sz="2200" spc="-20" dirty="0">
                <a:latin typeface="Calibri" panose="020F0502020204030204" charset="0"/>
                <a:cs typeface="Calibri" panose="020F0502020204030204" charset="0"/>
              </a:rPr>
              <a:t>Excel </a:t>
            </a:r>
            <a:r>
              <a:rPr sz="2200" spc="-10" dirty="0">
                <a:latin typeface="Calibri" panose="020F0502020204030204" charset="0"/>
                <a:cs typeface="Calibri" panose="020F0502020204030204" charset="0"/>
              </a:rPr>
              <a:t>use common mathematical</a:t>
            </a:r>
            <a:r>
              <a:rPr sz="2200" spc="1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spc="-20" dirty="0">
                <a:latin typeface="Calibri" panose="020F0502020204030204" charset="0"/>
                <a:cs typeface="Calibri" panose="020F0502020204030204" charset="0"/>
              </a:rPr>
              <a:t>operators:</a:t>
            </a:r>
            <a:endParaRPr sz="2200">
              <a:latin typeface="Calibri" panose="020F0502020204030204" charset="0"/>
              <a:cs typeface="Calibri" panose="020F0502020204030204" charset="0"/>
            </a:endParaRPr>
          </a:p>
          <a:p>
            <a:pPr marL="756285" indent="-287020">
              <a:lnSpc>
                <a:spcPct val="100000"/>
              </a:lnSpc>
              <a:spcBef>
                <a:spcPts val="10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 panose="020F0502020204030204" charset="0"/>
                <a:cs typeface="Calibri" panose="020F0502020204030204" charset="0"/>
              </a:rPr>
              <a:t>Addition</a:t>
            </a:r>
            <a:r>
              <a:rPr sz="2000" spc="-3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5" dirty="0">
                <a:latin typeface="Calibri" panose="020F0502020204030204" charset="0"/>
                <a:cs typeface="Calibri" panose="020F0502020204030204" charset="0"/>
              </a:rPr>
              <a:t>(+)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756285" indent="-287020">
              <a:lnSpc>
                <a:spcPct val="100000"/>
              </a:lnSpc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 panose="020F0502020204030204" charset="0"/>
                <a:cs typeface="Calibri" panose="020F0502020204030204" charset="0"/>
              </a:rPr>
              <a:t>Subtraction</a:t>
            </a:r>
            <a:r>
              <a:rPr sz="2000" spc="-3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latin typeface="Calibri" panose="020F0502020204030204" charset="0"/>
                <a:cs typeface="Calibri" panose="020F0502020204030204" charset="0"/>
              </a:rPr>
              <a:t>(-)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756285" indent="-287020">
              <a:lnSpc>
                <a:spcPct val="100000"/>
              </a:lnSpc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 panose="020F0502020204030204" charset="0"/>
                <a:cs typeface="Calibri" panose="020F0502020204030204" charset="0"/>
              </a:rPr>
              <a:t>Multiplication (*)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756285" indent="-287020">
              <a:lnSpc>
                <a:spcPct val="100000"/>
              </a:lnSpc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 panose="020F0502020204030204" charset="0"/>
                <a:cs typeface="Calibri" panose="020F0502020204030204" charset="0"/>
              </a:rPr>
              <a:t>Division</a:t>
            </a:r>
            <a:r>
              <a:rPr sz="2000" spc="-1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latin typeface="Calibri" panose="020F0502020204030204" charset="0"/>
                <a:cs typeface="Calibri" panose="020F0502020204030204" charset="0"/>
              </a:rPr>
              <a:t>(/)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756285" indent="-287020">
              <a:lnSpc>
                <a:spcPct val="100000"/>
              </a:lnSpc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 panose="020F0502020204030204" charset="0"/>
                <a:cs typeface="Calibri" panose="020F0502020204030204" charset="0"/>
              </a:rPr>
              <a:t>Exponents</a:t>
            </a:r>
            <a:r>
              <a:rPr sz="2000"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5" dirty="0">
                <a:latin typeface="Calibri" panose="020F0502020204030204" charset="0"/>
                <a:cs typeface="Calibri" panose="020F0502020204030204" charset="0"/>
              </a:rPr>
              <a:t>(^)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Calibri" panose="020F0502020204030204" charset="0"/>
              <a:cs typeface="Calibri" panose="020F0502020204030204" charset="0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endParaRPr sz="28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1" y="461594"/>
            <a:ext cx="5464302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Calibri" panose="020F0502020204030204" charset="0"/>
                <a:cs typeface="Calibri" panose="020F0502020204030204" charset="0"/>
              </a:rPr>
              <a:t>Copying</a:t>
            </a:r>
            <a:r>
              <a:rPr spc="-1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Formulas</a:t>
            </a:r>
            <a:endParaRPr spc="-1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1506973"/>
            <a:ext cx="8534400" cy="3982499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Cells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can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be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copied </a:t>
            </a:r>
            <a:r>
              <a:rPr sz="3200" dirty="0"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sz="3200" spc="-15" dirty="0">
                <a:latin typeface="Calibri" panose="020F0502020204030204" charset="0"/>
                <a:cs typeface="Calibri" panose="020F0502020204030204" charset="0"/>
              </a:rPr>
              <a:t>many</a:t>
            </a:r>
            <a:r>
              <a:rPr sz="3200" spc="2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30" dirty="0">
                <a:latin typeface="Calibri" panose="020F0502020204030204" charset="0"/>
                <a:cs typeface="Calibri" panose="020F0502020204030204" charset="0"/>
              </a:rPr>
              <a:t>ways</a:t>
            </a:r>
            <a:endParaRPr sz="3200" dirty="0">
              <a:latin typeface="Calibri" panose="020F0502020204030204" charset="0"/>
              <a:cs typeface="Calibri" panose="020F0502020204030204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Use the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Copy </a:t>
            </a:r>
            <a:r>
              <a:rPr sz="2800" spc="-20" dirty="0">
                <a:latin typeface="Calibri" panose="020F0502020204030204" charset="0"/>
                <a:cs typeface="Calibri" panose="020F0502020204030204" charset="0"/>
              </a:rPr>
              <a:t>button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in the Home </a:t>
            </a:r>
            <a:r>
              <a:rPr sz="2800" spc="-15" dirty="0">
                <a:latin typeface="Calibri" panose="020F0502020204030204" charset="0"/>
                <a:cs typeface="Calibri" panose="020F0502020204030204" charset="0"/>
              </a:rPr>
              <a:t>tab,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then</a:t>
            </a:r>
            <a:r>
              <a:rPr sz="2800" spc="1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30" dirty="0">
                <a:latin typeface="Calibri" panose="020F0502020204030204" charset="0"/>
                <a:cs typeface="Calibri" panose="020F0502020204030204" charset="0"/>
              </a:rPr>
              <a:t>Paste</a:t>
            </a:r>
            <a:endParaRPr sz="2800" dirty="0">
              <a:latin typeface="Calibri" panose="020F0502020204030204" charset="0"/>
              <a:cs typeface="Calibri" panose="020F0502020204030204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Use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Ctrl-C,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then</a:t>
            </a:r>
            <a:r>
              <a:rPr sz="2800" spc="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Ctrl-V</a:t>
            </a:r>
            <a:endParaRPr sz="2800" dirty="0">
              <a:latin typeface="Calibri" panose="020F0502020204030204" charset="0"/>
              <a:cs typeface="Calibri" panose="020F0502020204030204" charset="0"/>
            </a:endParaRPr>
          </a:p>
          <a:p>
            <a:pPr marL="756285" marR="613410" lvl="1" indent="-287020">
              <a:lnSpc>
                <a:spcPct val="100000"/>
              </a:lnSpc>
              <a:spcBef>
                <a:spcPts val="67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25" dirty="0">
                <a:latin typeface="Calibri" panose="020F0502020204030204" charset="0"/>
                <a:cs typeface="Calibri" panose="020F0502020204030204" charset="0"/>
              </a:rPr>
              <a:t>Drag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800" spc="-20" dirty="0">
                <a:latin typeface="Calibri" panose="020F0502020204030204" charset="0"/>
                <a:cs typeface="Calibri" panose="020F0502020204030204" charset="0"/>
              </a:rPr>
              <a:t>bottom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right corner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of a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cell (the fill  handle) across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2800" spc="-25" dirty="0">
                <a:latin typeface="Calibri" panose="020F0502020204030204" charset="0"/>
                <a:cs typeface="Calibri" panose="020F0502020204030204" charset="0"/>
              </a:rPr>
              <a:t>row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or</a:t>
            </a:r>
            <a:r>
              <a:rPr sz="2800" spc="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column</a:t>
            </a:r>
            <a:endParaRPr sz="2800" dirty="0">
              <a:latin typeface="Calibri" panose="020F0502020204030204" charset="0"/>
              <a:cs typeface="Calibri" panose="020F0502020204030204" charset="0"/>
            </a:endParaRPr>
          </a:p>
          <a:p>
            <a:pPr marL="756285" marR="251460" lvl="1" indent="-28702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Double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click on the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fill handle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of a cell and its 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value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(or </a:t>
            </a:r>
            <a:r>
              <a:rPr sz="2800" spc="-15" dirty="0">
                <a:latin typeface="Calibri" panose="020F0502020204030204" charset="0"/>
                <a:cs typeface="Calibri" panose="020F0502020204030204" charset="0"/>
              </a:rPr>
              <a:t>formula)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is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copied </a:t>
            </a:r>
            <a:r>
              <a:rPr sz="2800" spc="-20" dirty="0"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the cells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below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if  </a:t>
            </a:r>
            <a:r>
              <a:rPr sz="2800" spc="-15" dirty="0">
                <a:latin typeface="Calibri" panose="020F0502020204030204" charset="0"/>
                <a:cs typeface="Calibri" panose="020F0502020204030204" charset="0"/>
              </a:rPr>
              <a:t>there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is </a:t>
            </a:r>
            <a:r>
              <a:rPr sz="2800" spc="-20" dirty="0">
                <a:latin typeface="Calibri" panose="020F0502020204030204" charset="0"/>
                <a:cs typeface="Calibri" panose="020F0502020204030204" charset="0"/>
              </a:rPr>
              <a:t>data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in an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adjacent</a:t>
            </a:r>
            <a:r>
              <a:rPr sz="2800" spc="6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column.</a:t>
            </a:r>
            <a:endParaRPr sz="28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61594"/>
            <a:ext cx="635673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Calibri" panose="020F0502020204030204" charset="0"/>
                <a:cs typeface="Calibri" panose="020F0502020204030204" charset="0"/>
              </a:rPr>
              <a:t>Basic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Excel</a:t>
            </a:r>
            <a:r>
              <a:rPr spc="-9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Functions</a:t>
            </a:r>
            <a:endParaRPr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1453642"/>
            <a:ext cx="8610600" cy="388302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Calibri" panose="020F0502020204030204" charset="0"/>
                <a:cs typeface="Calibri" panose="020F0502020204030204" charset="0"/>
              </a:rPr>
              <a:t>MIN(range) </a:t>
            </a:r>
            <a:r>
              <a:rPr sz="2700" spc="-160" dirty="0">
                <a:latin typeface="Calibri" panose="020F0502020204030204" charset="0"/>
                <a:cs typeface="Calibri" panose="020F0502020204030204" charset="0"/>
              </a:rPr>
              <a:t>– </a:t>
            </a:r>
            <a:r>
              <a:rPr sz="2700" spc="-5" dirty="0">
                <a:latin typeface="Calibri" panose="020F0502020204030204" charset="0"/>
                <a:cs typeface="Calibri" panose="020F0502020204030204" charset="0"/>
              </a:rPr>
              <a:t>finds </a:t>
            </a:r>
            <a:r>
              <a:rPr sz="2700" spc="-10" dirty="0">
                <a:latin typeface="Calibri" panose="020F0502020204030204" charset="0"/>
                <a:cs typeface="Calibri" panose="020F0502020204030204" charset="0"/>
              </a:rPr>
              <a:t>the smallest value </a:t>
            </a:r>
            <a:r>
              <a:rPr sz="2700" dirty="0">
                <a:latin typeface="Calibri" panose="020F0502020204030204" charset="0"/>
                <a:cs typeface="Calibri" panose="020F0502020204030204" charset="0"/>
              </a:rPr>
              <a:t>in a </a:t>
            </a:r>
            <a:r>
              <a:rPr sz="2700" spc="-20" dirty="0">
                <a:latin typeface="Calibri" panose="020F0502020204030204" charset="0"/>
                <a:cs typeface="Calibri" panose="020F0502020204030204" charset="0"/>
              </a:rPr>
              <a:t>range </a:t>
            </a:r>
            <a:r>
              <a:rPr sz="2700" spc="-5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2700" spc="-3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700" dirty="0">
                <a:latin typeface="Calibri" panose="020F0502020204030204" charset="0"/>
                <a:cs typeface="Calibri" panose="020F0502020204030204" charset="0"/>
              </a:rPr>
              <a:t>cells</a:t>
            </a:r>
            <a:endParaRPr sz="2700" dirty="0">
              <a:latin typeface="Calibri" panose="020F0502020204030204" charset="0"/>
              <a:cs typeface="Calibri" panose="020F0502020204030204" charset="0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Calibri" panose="020F0502020204030204" charset="0"/>
                <a:cs typeface="Calibri" panose="020F0502020204030204" charset="0"/>
              </a:rPr>
              <a:t>MAX(range) </a:t>
            </a:r>
            <a:r>
              <a:rPr sz="2700" spc="-160" dirty="0">
                <a:latin typeface="Calibri" panose="020F0502020204030204" charset="0"/>
                <a:cs typeface="Calibri" panose="020F0502020204030204" charset="0"/>
              </a:rPr>
              <a:t>– </a:t>
            </a:r>
            <a:r>
              <a:rPr sz="2700" spc="-5" dirty="0">
                <a:latin typeface="Calibri" panose="020F0502020204030204" charset="0"/>
                <a:cs typeface="Calibri" panose="020F0502020204030204" charset="0"/>
              </a:rPr>
              <a:t>finds </a:t>
            </a:r>
            <a:r>
              <a:rPr sz="2700" spc="-1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700" spc="-15" dirty="0">
                <a:latin typeface="Calibri" panose="020F0502020204030204" charset="0"/>
                <a:cs typeface="Calibri" panose="020F0502020204030204" charset="0"/>
              </a:rPr>
              <a:t>largest </a:t>
            </a:r>
            <a:r>
              <a:rPr sz="2700" spc="-10" dirty="0">
                <a:latin typeface="Calibri" panose="020F0502020204030204" charset="0"/>
                <a:cs typeface="Calibri" panose="020F0502020204030204" charset="0"/>
              </a:rPr>
              <a:t>value </a:t>
            </a:r>
            <a:r>
              <a:rPr sz="2700" dirty="0">
                <a:latin typeface="Calibri" panose="020F0502020204030204" charset="0"/>
                <a:cs typeface="Calibri" panose="020F0502020204030204" charset="0"/>
              </a:rPr>
              <a:t>in a </a:t>
            </a:r>
            <a:r>
              <a:rPr sz="2700" spc="-20" dirty="0">
                <a:latin typeface="Calibri" panose="020F0502020204030204" charset="0"/>
                <a:cs typeface="Calibri" panose="020F0502020204030204" charset="0"/>
              </a:rPr>
              <a:t>range </a:t>
            </a:r>
            <a:r>
              <a:rPr sz="2700" spc="-5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2700"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700" dirty="0">
                <a:latin typeface="Calibri" panose="020F0502020204030204" charset="0"/>
                <a:cs typeface="Calibri" panose="020F0502020204030204" charset="0"/>
              </a:rPr>
              <a:t>cells</a:t>
            </a:r>
            <a:endParaRPr sz="2700" dirty="0">
              <a:latin typeface="Calibri" panose="020F0502020204030204" charset="0"/>
              <a:cs typeface="Calibri" panose="020F0502020204030204" charset="0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libri" panose="020F0502020204030204" charset="0"/>
                <a:cs typeface="Calibri" panose="020F0502020204030204" charset="0"/>
              </a:rPr>
              <a:t>SUM(range) </a:t>
            </a:r>
            <a:r>
              <a:rPr sz="2700" spc="-160" dirty="0">
                <a:latin typeface="Calibri" panose="020F0502020204030204" charset="0"/>
                <a:cs typeface="Calibri" panose="020F0502020204030204" charset="0"/>
              </a:rPr>
              <a:t>– </a:t>
            </a:r>
            <a:r>
              <a:rPr sz="2700" spc="-5" dirty="0">
                <a:latin typeface="Calibri" panose="020F0502020204030204" charset="0"/>
                <a:cs typeface="Calibri" panose="020F0502020204030204" charset="0"/>
              </a:rPr>
              <a:t>finds </a:t>
            </a:r>
            <a:r>
              <a:rPr sz="2700" spc="-1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700" spc="-5" dirty="0">
                <a:latin typeface="Calibri" panose="020F0502020204030204" charset="0"/>
                <a:cs typeface="Calibri" panose="020F0502020204030204" charset="0"/>
              </a:rPr>
              <a:t>sum of values </a:t>
            </a:r>
            <a:r>
              <a:rPr sz="2700" dirty="0">
                <a:latin typeface="Calibri" panose="020F0502020204030204" charset="0"/>
                <a:cs typeface="Calibri" panose="020F0502020204030204" charset="0"/>
              </a:rPr>
              <a:t>in a </a:t>
            </a:r>
            <a:r>
              <a:rPr sz="2700" spc="-20" dirty="0">
                <a:latin typeface="Calibri" panose="020F0502020204030204" charset="0"/>
                <a:cs typeface="Calibri" panose="020F0502020204030204" charset="0"/>
              </a:rPr>
              <a:t>range </a:t>
            </a:r>
            <a:r>
              <a:rPr sz="2700" spc="-5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27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700" dirty="0">
                <a:latin typeface="Calibri" panose="020F0502020204030204" charset="0"/>
                <a:cs typeface="Calibri" panose="020F0502020204030204" charset="0"/>
              </a:rPr>
              <a:t>cells</a:t>
            </a:r>
            <a:endParaRPr sz="2700" dirty="0">
              <a:latin typeface="Calibri" panose="020F0502020204030204" charset="0"/>
              <a:cs typeface="Calibri" panose="020F0502020204030204" charset="0"/>
            </a:endParaRPr>
          </a:p>
          <a:p>
            <a:pPr marL="355600" marR="237490" indent="-342900">
              <a:lnSpc>
                <a:spcPts val="2920"/>
              </a:lnSpc>
              <a:spcBef>
                <a:spcPts val="68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700" spc="-20" dirty="0">
                <a:latin typeface="Calibri" panose="020F0502020204030204" charset="0"/>
                <a:cs typeface="Calibri" panose="020F0502020204030204" charset="0"/>
              </a:rPr>
              <a:t>AVERAGE(range) </a:t>
            </a:r>
            <a:r>
              <a:rPr sz="2700" spc="-160" dirty="0">
                <a:latin typeface="Calibri" panose="020F0502020204030204" charset="0"/>
                <a:cs typeface="Calibri" panose="020F0502020204030204" charset="0"/>
              </a:rPr>
              <a:t>– </a:t>
            </a:r>
            <a:r>
              <a:rPr sz="2700" spc="-5" dirty="0">
                <a:latin typeface="Calibri" panose="020F0502020204030204" charset="0"/>
                <a:cs typeface="Calibri" panose="020F0502020204030204" charset="0"/>
              </a:rPr>
              <a:t>finds </a:t>
            </a:r>
            <a:r>
              <a:rPr sz="2700" spc="-1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700" spc="-25" dirty="0">
                <a:latin typeface="Calibri" panose="020F0502020204030204" charset="0"/>
                <a:cs typeface="Calibri" panose="020F0502020204030204" charset="0"/>
              </a:rPr>
              <a:t>average </a:t>
            </a:r>
            <a:r>
              <a:rPr sz="2700" spc="-5" dirty="0"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70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700" spc="-10" dirty="0">
                <a:latin typeface="Calibri" panose="020F0502020204030204" charset="0"/>
                <a:cs typeface="Calibri" panose="020F0502020204030204" charset="0"/>
              </a:rPr>
              <a:t>values </a:t>
            </a:r>
            <a:r>
              <a:rPr sz="2700" dirty="0">
                <a:latin typeface="Calibri" panose="020F0502020204030204" charset="0"/>
                <a:cs typeface="Calibri" panose="020F0502020204030204" charset="0"/>
              </a:rPr>
              <a:t>in a  </a:t>
            </a:r>
            <a:r>
              <a:rPr sz="2700" spc="-20" dirty="0">
                <a:latin typeface="Calibri" panose="020F0502020204030204" charset="0"/>
                <a:cs typeface="Calibri" panose="020F0502020204030204" charset="0"/>
              </a:rPr>
              <a:t>range </a:t>
            </a:r>
            <a:r>
              <a:rPr sz="2700" spc="-5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2700" dirty="0">
                <a:latin typeface="Calibri" panose="020F0502020204030204" charset="0"/>
                <a:cs typeface="Calibri" panose="020F0502020204030204" charset="0"/>
              </a:rPr>
              <a:t> cells</a:t>
            </a:r>
            <a:endParaRPr sz="2700" dirty="0">
              <a:latin typeface="Calibri" panose="020F0502020204030204" charset="0"/>
              <a:cs typeface="Calibri" panose="020F0502020204030204" charset="0"/>
            </a:endParaRPr>
          </a:p>
          <a:p>
            <a:pPr marL="355600" marR="463550" indent="-342900">
              <a:lnSpc>
                <a:spcPts val="2920"/>
              </a:lnSpc>
              <a:spcBef>
                <a:spcPts val="64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libri" panose="020F0502020204030204" charset="0"/>
                <a:cs typeface="Calibri" panose="020F0502020204030204" charset="0"/>
              </a:rPr>
              <a:t>COUNT(range) </a:t>
            </a:r>
            <a:r>
              <a:rPr sz="2700" spc="-160" dirty="0">
                <a:latin typeface="Calibri" panose="020F0502020204030204" charset="0"/>
                <a:cs typeface="Calibri" panose="020F0502020204030204" charset="0"/>
              </a:rPr>
              <a:t>– </a:t>
            </a:r>
            <a:r>
              <a:rPr sz="2700" spc="-5" dirty="0">
                <a:latin typeface="Calibri" panose="020F0502020204030204" charset="0"/>
                <a:cs typeface="Calibri" panose="020F0502020204030204" charset="0"/>
              </a:rPr>
              <a:t>finds </a:t>
            </a:r>
            <a:r>
              <a:rPr sz="270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700" spc="-5" dirty="0">
                <a:latin typeface="Calibri" panose="020F0502020204030204" charset="0"/>
                <a:cs typeface="Calibri" panose="020F0502020204030204" charset="0"/>
              </a:rPr>
              <a:t>number of </a:t>
            </a:r>
            <a:r>
              <a:rPr sz="2700" dirty="0">
                <a:latin typeface="Calibri" panose="020F0502020204030204" charset="0"/>
                <a:cs typeface="Calibri" panose="020F0502020204030204" charset="0"/>
              </a:rPr>
              <a:t>cells in a </a:t>
            </a:r>
            <a:r>
              <a:rPr sz="2700" spc="-20" dirty="0">
                <a:latin typeface="Calibri" panose="020F0502020204030204" charset="0"/>
                <a:cs typeface="Calibri" panose="020F0502020204030204" charset="0"/>
              </a:rPr>
              <a:t>range  </a:t>
            </a:r>
            <a:r>
              <a:rPr sz="2700" spc="-10" dirty="0">
                <a:latin typeface="Calibri" panose="020F0502020204030204" charset="0"/>
                <a:cs typeface="Calibri" panose="020F0502020204030204" charset="0"/>
              </a:rPr>
              <a:t>that </a:t>
            </a:r>
            <a:r>
              <a:rPr sz="2700" spc="-15" dirty="0">
                <a:latin typeface="Calibri" panose="020F0502020204030204" charset="0"/>
                <a:cs typeface="Calibri" panose="020F0502020204030204" charset="0"/>
              </a:rPr>
              <a:t>contain</a:t>
            </a:r>
            <a:r>
              <a:rPr sz="2700" spc="-3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700" spc="-10" dirty="0">
                <a:latin typeface="Calibri" panose="020F0502020204030204" charset="0"/>
                <a:cs typeface="Calibri" panose="020F0502020204030204" charset="0"/>
              </a:rPr>
              <a:t>numbers</a:t>
            </a:r>
            <a:endParaRPr sz="2700" dirty="0">
              <a:latin typeface="Calibri" panose="020F0502020204030204" charset="0"/>
              <a:cs typeface="Calibri" panose="020F0502020204030204" charset="0"/>
            </a:endParaRPr>
          </a:p>
          <a:p>
            <a:pPr marL="355600" marR="513080" indent="-342900">
              <a:lnSpc>
                <a:spcPts val="2920"/>
              </a:lnSpc>
              <a:spcBef>
                <a:spcPts val="64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libri" panose="020F0502020204030204" charset="0"/>
                <a:cs typeface="Calibri" panose="020F0502020204030204" charset="0"/>
              </a:rPr>
              <a:t>COUNTIF(range, </a:t>
            </a:r>
            <a:r>
              <a:rPr sz="2700" spc="-5" dirty="0">
                <a:latin typeface="Calibri" panose="020F0502020204030204" charset="0"/>
                <a:cs typeface="Calibri" panose="020F0502020204030204" charset="0"/>
              </a:rPr>
              <a:t>criteria) </a:t>
            </a:r>
            <a:r>
              <a:rPr sz="2700" spc="-160" dirty="0">
                <a:latin typeface="Calibri" panose="020F0502020204030204" charset="0"/>
                <a:cs typeface="Calibri" panose="020F0502020204030204" charset="0"/>
              </a:rPr>
              <a:t>– </a:t>
            </a:r>
            <a:r>
              <a:rPr sz="2700" spc="-5" dirty="0">
                <a:latin typeface="Calibri" panose="020F0502020204030204" charset="0"/>
                <a:cs typeface="Calibri" panose="020F0502020204030204" charset="0"/>
              </a:rPr>
              <a:t>finds </a:t>
            </a:r>
            <a:r>
              <a:rPr sz="2700" spc="-1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700" spc="-5" dirty="0">
                <a:latin typeface="Calibri" panose="020F0502020204030204" charset="0"/>
                <a:cs typeface="Calibri" panose="020F0502020204030204" charset="0"/>
              </a:rPr>
              <a:t>number of </a:t>
            </a:r>
            <a:r>
              <a:rPr sz="2700" dirty="0">
                <a:latin typeface="Calibri" panose="020F0502020204030204" charset="0"/>
                <a:cs typeface="Calibri" panose="020F0502020204030204" charset="0"/>
              </a:rPr>
              <a:t>cells  within a </a:t>
            </a:r>
            <a:r>
              <a:rPr sz="2700" spc="-20" dirty="0">
                <a:latin typeface="Calibri" panose="020F0502020204030204" charset="0"/>
                <a:cs typeface="Calibri" panose="020F0502020204030204" charset="0"/>
              </a:rPr>
              <a:t>range </a:t>
            </a:r>
            <a:r>
              <a:rPr sz="2700" spc="-10" dirty="0">
                <a:latin typeface="Calibri" panose="020F0502020204030204" charset="0"/>
                <a:cs typeface="Calibri" panose="020F0502020204030204" charset="0"/>
              </a:rPr>
              <a:t>that </a:t>
            </a:r>
            <a:r>
              <a:rPr sz="2700" spc="-5" dirty="0">
                <a:latin typeface="Calibri" panose="020F0502020204030204" charset="0"/>
                <a:cs typeface="Calibri" panose="020F0502020204030204" charset="0"/>
              </a:rPr>
              <a:t>meet </a:t>
            </a:r>
            <a:r>
              <a:rPr sz="2700" dirty="0"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2700" spc="-5" dirty="0">
                <a:latin typeface="Calibri" panose="020F0502020204030204" charset="0"/>
                <a:cs typeface="Calibri" panose="020F0502020204030204" charset="0"/>
              </a:rPr>
              <a:t>specified</a:t>
            </a:r>
            <a:r>
              <a:rPr sz="2700" spc="-6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700" spc="-5" dirty="0">
                <a:latin typeface="Calibri" panose="020F0502020204030204" charset="0"/>
                <a:cs typeface="Calibri" panose="020F0502020204030204" charset="0"/>
              </a:rPr>
              <a:t>criterion.</a:t>
            </a:r>
            <a:endParaRPr sz="27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61594"/>
            <a:ext cx="7467599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Calibri" panose="020F0502020204030204" charset="0"/>
                <a:cs typeface="Calibri" panose="020F0502020204030204" charset="0"/>
              </a:rPr>
              <a:t>Using Basic </a:t>
            </a:r>
            <a:r>
              <a:rPr sz="3600" spc="-20" dirty="0">
                <a:latin typeface="Calibri" panose="020F0502020204030204" charset="0"/>
                <a:cs typeface="Calibri" panose="020F0502020204030204" charset="0"/>
              </a:rPr>
              <a:t>Excel</a:t>
            </a:r>
            <a:r>
              <a:rPr sz="3600" spc="-7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600" dirty="0">
                <a:latin typeface="Calibri" panose="020F0502020204030204" charset="0"/>
                <a:cs typeface="Calibri" panose="020F0502020204030204" charset="0"/>
              </a:rPr>
              <a:t>Functions</a:t>
            </a:r>
            <a:endParaRPr sz="36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8073390" cy="422719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715" indent="-342900">
              <a:lnSpc>
                <a:spcPts val="3240"/>
              </a:lnSpc>
              <a:spcBef>
                <a:spcPts val="505"/>
              </a:spcBef>
              <a:buFont typeface="Arial" panose="020B0604020202020204"/>
              <a:buChar char="•"/>
              <a:tabLst>
                <a:tab pos="354965" algn="l"/>
                <a:tab pos="355600" algn="l"/>
                <a:tab pos="917575" algn="l"/>
                <a:tab pos="2585720" algn="l"/>
                <a:tab pos="3738245" algn="l"/>
                <a:tab pos="5150485" algn="l"/>
                <a:tab pos="5874385" algn="l"/>
                <a:tab pos="6673850" algn="l"/>
                <a:tab pos="7541895" algn="l"/>
              </a:tabLst>
            </a:pPr>
            <a:r>
              <a:rPr sz="3000" dirty="0">
                <a:latin typeface="Calibri" panose="020F0502020204030204" charset="0"/>
                <a:cs typeface="Calibri" panose="020F0502020204030204" charset="0"/>
              </a:rPr>
              <a:t>In	</a:t>
            </a:r>
            <a:r>
              <a:rPr sz="3000" i="1" spc="-15" dirty="0">
                <a:latin typeface="Calibri" panose="020F0502020204030204" charset="0"/>
                <a:cs typeface="Calibri" panose="020F0502020204030204" charset="0"/>
              </a:rPr>
              <a:t>P</a:t>
            </a:r>
            <a:r>
              <a:rPr sz="3000" i="1" spc="-5" dirty="0">
                <a:latin typeface="Calibri" panose="020F0502020204030204" charset="0"/>
                <a:cs typeface="Calibri" panose="020F0502020204030204" charset="0"/>
              </a:rPr>
              <a:t>urc</a:t>
            </a:r>
            <a:r>
              <a:rPr sz="3000" i="1" spc="-10" dirty="0">
                <a:latin typeface="Calibri" panose="020F0502020204030204" charset="0"/>
                <a:cs typeface="Calibri" panose="020F0502020204030204" charset="0"/>
              </a:rPr>
              <a:t>h</a:t>
            </a:r>
            <a:r>
              <a:rPr sz="3000" i="1" spc="-5" dirty="0">
                <a:latin typeface="Calibri" panose="020F0502020204030204" charset="0"/>
                <a:cs typeface="Calibri" panose="020F0502020204030204" charset="0"/>
              </a:rPr>
              <a:t>as</a:t>
            </a:r>
            <a:r>
              <a:rPr sz="3000" i="1" dirty="0">
                <a:latin typeface="Calibri" panose="020F0502020204030204" charset="0"/>
                <a:cs typeface="Calibri" panose="020F0502020204030204" charset="0"/>
              </a:rPr>
              <a:t>e	</a:t>
            </a:r>
            <a:r>
              <a:rPr sz="3000" i="1" spc="-5" dirty="0">
                <a:latin typeface="Calibri" panose="020F0502020204030204" charset="0"/>
                <a:cs typeface="Calibri" panose="020F0502020204030204" charset="0"/>
              </a:rPr>
              <a:t>O</a:t>
            </a:r>
            <a:r>
              <a:rPr sz="3000" i="1" spc="-20" dirty="0">
                <a:latin typeface="Calibri" panose="020F0502020204030204" charset="0"/>
                <a:cs typeface="Calibri" panose="020F0502020204030204" charset="0"/>
              </a:rPr>
              <a:t>r</a:t>
            </a:r>
            <a:r>
              <a:rPr sz="3000" i="1" spc="-5" dirty="0">
                <a:latin typeface="Calibri" panose="020F0502020204030204" charset="0"/>
                <a:cs typeface="Calibri" panose="020F0502020204030204" charset="0"/>
              </a:rPr>
              <a:t>de</a:t>
            </a:r>
            <a:r>
              <a:rPr sz="3000" i="1" dirty="0">
                <a:latin typeface="Calibri" panose="020F0502020204030204" charset="0"/>
                <a:cs typeface="Calibri" panose="020F0502020204030204" charset="0"/>
              </a:rPr>
              <a:t>r	</a:t>
            </a:r>
            <a:r>
              <a:rPr sz="3000" spc="-20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sz="3000" spc="-25" dirty="0"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sz="3000" spc="-45" dirty="0"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sz="3000" dirty="0">
                <a:latin typeface="Calibri" panose="020F0502020204030204" charset="0"/>
                <a:cs typeface="Calibri" panose="020F0502020204030204" charset="0"/>
              </a:rPr>
              <a:t>as</a:t>
            </a:r>
            <a:r>
              <a:rPr sz="3000" spc="-25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sz="3000" dirty="0">
                <a:latin typeface="Calibri" panose="020F0502020204030204" charset="0"/>
                <a:cs typeface="Calibri" panose="020F0502020204030204" charset="0"/>
              </a:rPr>
              <a:t>t	</a:t>
            </a:r>
            <a:r>
              <a:rPr sz="3000" spc="-25" dirty="0">
                <a:latin typeface="Calibri" panose="020F0502020204030204" charset="0"/>
                <a:cs typeface="Calibri" panose="020F0502020204030204" charset="0"/>
              </a:rPr>
              <a:t>w</a:t>
            </a:r>
            <a:r>
              <a:rPr sz="3000" dirty="0">
                <a:latin typeface="Calibri" panose="020F0502020204030204" charset="0"/>
                <a:cs typeface="Calibri" panose="020F0502020204030204" charset="0"/>
              </a:rPr>
              <a:t>e	wi</a:t>
            </a:r>
            <a:r>
              <a:rPr sz="3000" spc="-10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sz="3000" dirty="0">
                <a:latin typeface="Calibri" panose="020F0502020204030204" charset="0"/>
                <a:cs typeface="Calibri" panose="020F0502020204030204" charset="0"/>
              </a:rPr>
              <a:t>l	</a:t>
            </a:r>
            <a:r>
              <a:rPr sz="3000" spc="-5" dirty="0">
                <a:latin typeface="Calibri" panose="020F0502020204030204" charset="0"/>
                <a:cs typeface="Calibri" panose="020F0502020204030204" charset="0"/>
              </a:rPr>
              <a:t>f</a:t>
            </a:r>
            <a:r>
              <a:rPr sz="3000" spc="-10" dirty="0"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sz="3000" spc="-5" dirty="0">
                <a:latin typeface="Calibri" panose="020F0502020204030204" charset="0"/>
                <a:cs typeface="Calibri" panose="020F0502020204030204" charset="0"/>
              </a:rPr>
              <a:t>n</a:t>
            </a:r>
            <a:r>
              <a:rPr sz="3000" dirty="0">
                <a:latin typeface="Calibri" panose="020F0502020204030204" charset="0"/>
                <a:cs typeface="Calibri" panose="020F0502020204030204" charset="0"/>
              </a:rPr>
              <a:t>d	the  </a:t>
            </a:r>
            <a:r>
              <a:rPr sz="3000" spc="-10" dirty="0">
                <a:latin typeface="Calibri" panose="020F0502020204030204" charset="0"/>
                <a:cs typeface="Calibri" panose="020F0502020204030204" charset="0"/>
              </a:rPr>
              <a:t>following:</a:t>
            </a:r>
            <a:endParaRPr sz="3000" dirty="0">
              <a:latin typeface="Calibri" panose="020F0502020204030204" charset="0"/>
              <a:cs typeface="Calibri" panose="020F0502020204030204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29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600" spc="-10" dirty="0">
                <a:latin typeface="Calibri" panose="020F0502020204030204" charset="0"/>
                <a:cs typeface="Calibri" panose="020F0502020204030204" charset="0"/>
              </a:rPr>
              <a:t>Smallest </a:t>
            </a:r>
            <a:r>
              <a:rPr sz="2600" dirty="0"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sz="2600" spc="-15" dirty="0">
                <a:latin typeface="Calibri" panose="020F0502020204030204" charset="0"/>
                <a:cs typeface="Calibri" panose="020F0502020204030204" charset="0"/>
              </a:rPr>
              <a:t>largest </a:t>
            </a:r>
            <a:r>
              <a:rPr sz="2600" spc="-5" dirty="0">
                <a:latin typeface="Calibri" panose="020F0502020204030204" charset="0"/>
                <a:cs typeface="Calibri" panose="020F0502020204030204" charset="0"/>
              </a:rPr>
              <a:t>quantity of </a:t>
            </a:r>
            <a:r>
              <a:rPr sz="2600" spc="-15" dirty="0">
                <a:latin typeface="Calibri" panose="020F0502020204030204" charset="0"/>
                <a:cs typeface="Calibri" panose="020F0502020204030204" charset="0"/>
              </a:rPr>
              <a:t>any </a:t>
            </a:r>
            <a:r>
              <a:rPr sz="2600" spc="-5" dirty="0">
                <a:latin typeface="Calibri" panose="020F0502020204030204" charset="0"/>
                <a:cs typeface="Calibri" panose="020F0502020204030204" charset="0"/>
              </a:rPr>
              <a:t>item</a:t>
            </a:r>
            <a:r>
              <a:rPr sz="2600" spc="-3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600" spc="-15" dirty="0">
                <a:latin typeface="Calibri" panose="020F0502020204030204" charset="0"/>
                <a:cs typeface="Calibri" panose="020F0502020204030204" charset="0"/>
              </a:rPr>
              <a:t>ordered</a:t>
            </a:r>
            <a:endParaRPr sz="2600" dirty="0">
              <a:latin typeface="Calibri" panose="020F0502020204030204" charset="0"/>
              <a:cs typeface="Calibri" panose="020F0502020204030204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600" spc="-55" dirty="0">
                <a:latin typeface="Calibri" panose="020F0502020204030204" charset="0"/>
                <a:cs typeface="Calibri" panose="020F0502020204030204" charset="0"/>
              </a:rPr>
              <a:t>Total </a:t>
            </a:r>
            <a:r>
              <a:rPr sz="2600" spc="-10" dirty="0">
                <a:latin typeface="Calibri" panose="020F0502020204030204" charset="0"/>
                <a:cs typeface="Calibri" panose="020F0502020204030204" charset="0"/>
              </a:rPr>
              <a:t>order</a:t>
            </a:r>
            <a:r>
              <a:rPr sz="2600" spc="3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600" spc="-15" dirty="0">
                <a:latin typeface="Calibri" panose="020F0502020204030204" charset="0"/>
                <a:cs typeface="Calibri" panose="020F0502020204030204" charset="0"/>
              </a:rPr>
              <a:t>costs</a:t>
            </a:r>
            <a:endParaRPr sz="2600" dirty="0">
              <a:latin typeface="Calibri" panose="020F0502020204030204" charset="0"/>
              <a:cs typeface="Calibri" panose="020F0502020204030204" charset="0"/>
            </a:endParaRPr>
          </a:p>
          <a:p>
            <a:pPr marL="756285" marR="5080" lvl="1" indent="-287020">
              <a:lnSpc>
                <a:spcPts val="2810"/>
              </a:lnSpc>
              <a:spcBef>
                <a:spcPts val="665"/>
              </a:spcBef>
              <a:buFont typeface="Arial" panose="020B0604020202020204"/>
              <a:buChar char="–"/>
              <a:tabLst>
                <a:tab pos="756920" algn="l"/>
                <a:tab pos="1991995" algn="l"/>
                <a:tab pos="3211830" algn="l"/>
                <a:tab pos="3642995" algn="l"/>
                <a:tab pos="4821555" algn="l"/>
                <a:tab pos="5431155" algn="l"/>
                <a:tab pos="6327140" algn="l"/>
                <a:tab pos="6866890" algn="l"/>
              </a:tabLst>
            </a:pPr>
            <a:r>
              <a:rPr sz="2600" spc="-45" dirty="0"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sz="2600" spc="-40" dirty="0">
                <a:latin typeface="Calibri" panose="020F0502020204030204" charset="0"/>
                <a:cs typeface="Calibri" panose="020F0502020204030204" charset="0"/>
              </a:rPr>
              <a:t>v</a:t>
            </a:r>
            <a:r>
              <a:rPr sz="2600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sz="2600" spc="-50" dirty="0">
                <a:latin typeface="Calibri" panose="020F0502020204030204" charset="0"/>
                <a:cs typeface="Calibri" panose="020F0502020204030204" charset="0"/>
              </a:rPr>
              <a:t>r</a:t>
            </a:r>
            <a:r>
              <a:rPr sz="2600" dirty="0"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sz="2600" spc="-40" dirty="0">
                <a:latin typeface="Calibri" panose="020F0502020204030204" charset="0"/>
                <a:cs typeface="Calibri" panose="020F0502020204030204" charset="0"/>
              </a:rPr>
              <a:t>g</a:t>
            </a:r>
            <a:r>
              <a:rPr sz="2600" dirty="0">
                <a:latin typeface="Calibri" panose="020F0502020204030204" charset="0"/>
                <a:cs typeface="Calibri" panose="020F0502020204030204" charset="0"/>
              </a:rPr>
              <a:t>e	</a:t>
            </a:r>
            <a:r>
              <a:rPr sz="2600" spc="-15" dirty="0">
                <a:latin typeface="Calibri" panose="020F0502020204030204" charset="0"/>
                <a:cs typeface="Calibri" panose="020F0502020204030204" charset="0"/>
              </a:rPr>
              <a:t>n</a:t>
            </a:r>
            <a:r>
              <a:rPr sz="2600" spc="-5" dirty="0">
                <a:latin typeface="Calibri" panose="020F0502020204030204" charset="0"/>
                <a:cs typeface="Calibri" panose="020F0502020204030204" charset="0"/>
              </a:rPr>
              <a:t>um</a:t>
            </a:r>
            <a:r>
              <a:rPr sz="2600" spc="-20" dirty="0">
                <a:latin typeface="Calibri" panose="020F0502020204030204" charset="0"/>
                <a:cs typeface="Calibri" panose="020F0502020204030204" charset="0"/>
              </a:rPr>
              <a:t>b</a:t>
            </a:r>
            <a:r>
              <a:rPr sz="2600" dirty="0">
                <a:latin typeface="Calibri" panose="020F0502020204030204" charset="0"/>
                <a:cs typeface="Calibri" panose="020F0502020204030204" charset="0"/>
              </a:rPr>
              <a:t>er	</a:t>
            </a:r>
            <a:r>
              <a:rPr sz="2600" spc="-10" dirty="0">
                <a:latin typeface="Calibri" panose="020F0502020204030204" charset="0"/>
                <a:cs typeface="Calibri" panose="020F0502020204030204" charset="0"/>
              </a:rPr>
              <a:t>o</a:t>
            </a:r>
            <a:r>
              <a:rPr sz="2600" dirty="0">
                <a:latin typeface="Calibri" panose="020F0502020204030204" charset="0"/>
                <a:cs typeface="Calibri" panose="020F0502020204030204" charset="0"/>
              </a:rPr>
              <a:t>f	m</a:t>
            </a:r>
            <a:r>
              <a:rPr sz="2600" spc="-10" dirty="0">
                <a:latin typeface="Calibri" panose="020F0502020204030204" charset="0"/>
                <a:cs typeface="Calibri" panose="020F0502020204030204" charset="0"/>
              </a:rPr>
              <a:t>o</a:t>
            </a:r>
            <a:r>
              <a:rPr sz="2600" spc="-25" dirty="0">
                <a:latin typeface="Calibri" panose="020F0502020204030204" charset="0"/>
                <a:cs typeface="Calibri" panose="020F0502020204030204" charset="0"/>
              </a:rPr>
              <a:t>n</a:t>
            </a:r>
            <a:r>
              <a:rPr sz="2600" dirty="0">
                <a:latin typeface="Calibri" panose="020F0502020204030204" charset="0"/>
                <a:cs typeface="Calibri" panose="020F0502020204030204" charset="0"/>
              </a:rPr>
              <a:t>ths	</a:t>
            </a:r>
            <a:r>
              <a:rPr sz="2600" spc="-5" dirty="0">
                <a:latin typeface="Calibri" panose="020F0502020204030204" charset="0"/>
                <a:cs typeface="Calibri" panose="020F0502020204030204" charset="0"/>
              </a:rPr>
              <a:t>p</a:t>
            </a:r>
            <a:r>
              <a:rPr sz="2600" spc="-15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sz="2600" dirty="0">
                <a:latin typeface="Calibri" panose="020F0502020204030204" charset="0"/>
                <a:cs typeface="Calibri" panose="020F0502020204030204" charset="0"/>
              </a:rPr>
              <a:t>r	</a:t>
            </a:r>
            <a:r>
              <a:rPr sz="2600" spc="-5" dirty="0">
                <a:latin typeface="Calibri" panose="020F0502020204030204" charset="0"/>
                <a:cs typeface="Calibri" panose="020F0502020204030204" charset="0"/>
              </a:rPr>
              <a:t>o</a:t>
            </a:r>
            <a:r>
              <a:rPr sz="2600" spc="-40" dirty="0">
                <a:latin typeface="Calibri" panose="020F0502020204030204" charset="0"/>
                <a:cs typeface="Calibri" panose="020F0502020204030204" charset="0"/>
              </a:rPr>
              <a:t>r</a:t>
            </a:r>
            <a:r>
              <a:rPr sz="2600" spc="-5" dirty="0">
                <a:latin typeface="Calibri" panose="020F0502020204030204" charset="0"/>
                <a:cs typeface="Calibri" panose="020F0502020204030204" charset="0"/>
              </a:rPr>
              <a:t>de</a:t>
            </a:r>
            <a:r>
              <a:rPr sz="2600" dirty="0">
                <a:latin typeface="Calibri" panose="020F0502020204030204" charset="0"/>
                <a:cs typeface="Calibri" panose="020F0502020204030204" charset="0"/>
              </a:rPr>
              <a:t>r	</a:t>
            </a:r>
            <a:r>
              <a:rPr sz="2600" spc="-65" dirty="0">
                <a:latin typeface="Calibri" panose="020F0502020204030204" charset="0"/>
                <a:cs typeface="Calibri" panose="020F0502020204030204" charset="0"/>
              </a:rPr>
              <a:t>f</a:t>
            </a:r>
            <a:r>
              <a:rPr sz="2600" spc="-5" dirty="0">
                <a:latin typeface="Calibri" panose="020F0502020204030204" charset="0"/>
                <a:cs typeface="Calibri" panose="020F0502020204030204" charset="0"/>
              </a:rPr>
              <a:t>o</a:t>
            </a:r>
            <a:r>
              <a:rPr sz="2600" dirty="0">
                <a:latin typeface="Calibri" panose="020F0502020204030204" charset="0"/>
                <a:cs typeface="Calibri" panose="020F0502020204030204" charset="0"/>
              </a:rPr>
              <a:t>r	ac</a:t>
            </a:r>
            <a:r>
              <a:rPr sz="2600" spc="-20" dirty="0">
                <a:latin typeface="Calibri" panose="020F0502020204030204" charset="0"/>
                <a:cs typeface="Calibri" panose="020F0502020204030204" charset="0"/>
              </a:rPr>
              <a:t>c</a:t>
            </a:r>
            <a:r>
              <a:rPr sz="2600" spc="-5" dirty="0">
                <a:latin typeface="Calibri" panose="020F0502020204030204" charset="0"/>
                <a:cs typeface="Calibri" panose="020F0502020204030204" charset="0"/>
              </a:rPr>
              <a:t>ou</a:t>
            </a:r>
            <a:r>
              <a:rPr sz="2600" spc="-30" dirty="0">
                <a:latin typeface="Calibri" panose="020F0502020204030204" charset="0"/>
                <a:cs typeface="Calibri" panose="020F0502020204030204" charset="0"/>
              </a:rPr>
              <a:t>n</a:t>
            </a:r>
            <a:r>
              <a:rPr sz="2600" spc="-10" dirty="0"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sz="2600" dirty="0">
                <a:latin typeface="Calibri" panose="020F0502020204030204" charset="0"/>
                <a:cs typeface="Calibri" panose="020F0502020204030204" charset="0"/>
              </a:rPr>
              <a:t>s  </a:t>
            </a:r>
            <a:r>
              <a:rPr sz="2600" spc="-15" dirty="0">
                <a:latin typeface="Calibri" panose="020F0502020204030204" charset="0"/>
                <a:cs typeface="Calibri" panose="020F0502020204030204" charset="0"/>
              </a:rPr>
              <a:t>payable.</a:t>
            </a:r>
            <a:endParaRPr sz="2600" dirty="0">
              <a:latin typeface="Calibri" panose="020F0502020204030204" charset="0"/>
              <a:cs typeface="Calibri" panose="020F0502020204030204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26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600" dirty="0">
                <a:latin typeface="Calibri" panose="020F0502020204030204" charset="0"/>
                <a:cs typeface="Calibri" panose="020F0502020204030204" charset="0"/>
              </a:rPr>
              <a:t>Number </a:t>
            </a:r>
            <a:r>
              <a:rPr sz="2600" spc="-5" dirty="0">
                <a:latin typeface="Calibri" panose="020F0502020204030204" charset="0"/>
                <a:cs typeface="Calibri" panose="020F0502020204030204" charset="0"/>
              </a:rPr>
              <a:t>of purchase </a:t>
            </a:r>
            <a:r>
              <a:rPr sz="2600" spc="-20" dirty="0">
                <a:latin typeface="Calibri" panose="020F0502020204030204" charset="0"/>
                <a:cs typeface="Calibri" panose="020F0502020204030204" charset="0"/>
              </a:rPr>
              <a:t>orders</a:t>
            </a:r>
            <a:r>
              <a:rPr sz="2600" spc="-8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600" spc="-5" dirty="0">
                <a:latin typeface="Calibri" panose="020F0502020204030204" charset="0"/>
                <a:cs typeface="Calibri" panose="020F0502020204030204" charset="0"/>
              </a:rPr>
              <a:t>placed</a:t>
            </a:r>
            <a:endParaRPr sz="2600" dirty="0">
              <a:latin typeface="Calibri" panose="020F0502020204030204" charset="0"/>
              <a:cs typeface="Calibri" panose="020F0502020204030204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600" dirty="0">
                <a:latin typeface="Calibri" panose="020F0502020204030204" charset="0"/>
                <a:cs typeface="Calibri" panose="020F0502020204030204" charset="0"/>
              </a:rPr>
              <a:t>Number </a:t>
            </a:r>
            <a:r>
              <a:rPr sz="2600" spc="-5" dirty="0"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600" spc="-20" dirty="0">
                <a:latin typeface="Calibri" panose="020F0502020204030204" charset="0"/>
                <a:cs typeface="Calibri" panose="020F0502020204030204" charset="0"/>
              </a:rPr>
              <a:t>orders </a:t>
            </a:r>
            <a:r>
              <a:rPr sz="2600" spc="-5" dirty="0">
                <a:latin typeface="Calibri" panose="020F0502020204030204" charset="0"/>
                <a:cs typeface="Calibri" panose="020F0502020204030204" charset="0"/>
              </a:rPr>
              <a:t>placed </a:t>
            </a:r>
            <a:r>
              <a:rPr sz="2600" spc="-25" dirty="0">
                <a:latin typeface="Calibri" panose="020F0502020204030204" charset="0"/>
                <a:cs typeface="Calibri" panose="020F0502020204030204" charset="0"/>
              </a:rPr>
              <a:t>for</a:t>
            </a:r>
            <a:r>
              <a:rPr sz="2600" spc="-3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600" dirty="0">
                <a:latin typeface="Calibri" panose="020F0502020204030204" charset="0"/>
                <a:cs typeface="Calibri" panose="020F0502020204030204" charset="0"/>
              </a:rPr>
              <a:t>O-rings</a:t>
            </a:r>
            <a:endParaRPr sz="2600" dirty="0">
              <a:latin typeface="Calibri" panose="020F0502020204030204" charset="0"/>
              <a:cs typeface="Calibri" panose="020F0502020204030204" charset="0"/>
            </a:endParaRPr>
          </a:p>
          <a:p>
            <a:pPr marL="756285" marR="5080" lvl="1" indent="-287020">
              <a:lnSpc>
                <a:spcPts val="2810"/>
              </a:lnSpc>
              <a:spcBef>
                <a:spcPts val="665"/>
              </a:spcBef>
              <a:buFont typeface="Arial" panose="020B0604020202020204"/>
              <a:buChar char="–"/>
              <a:tabLst>
                <a:tab pos="756920" algn="l"/>
                <a:tab pos="2018030" algn="l"/>
                <a:tab pos="2449195" algn="l"/>
                <a:tab pos="3470910" algn="l"/>
                <a:tab pos="4226560" algn="l"/>
                <a:tab pos="4874895" algn="l"/>
                <a:tab pos="5812155" algn="l"/>
                <a:tab pos="6949440" algn="l"/>
                <a:tab pos="7724775" algn="l"/>
              </a:tabLst>
            </a:pPr>
            <a:r>
              <a:rPr sz="2600" dirty="0">
                <a:latin typeface="Calibri" panose="020F0502020204030204" charset="0"/>
                <a:cs typeface="Calibri" panose="020F0502020204030204" charset="0"/>
              </a:rPr>
              <a:t>Num</a:t>
            </a:r>
            <a:r>
              <a:rPr sz="2600" spc="-20" dirty="0">
                <a:latin typeface="Calibri" panose="020F0502020204030204" charset="0"/>
                <a:cs typeface="Calibri" panose="020F0502020204030204" charset="0"/>
              </a:rPr>
              <a:t>b</a:t>
            </a:r>
            <a:r>
              <a:rPr sz="2600" dirty="0">
                <a:latin typeface="Calibri" panose="020F0502020204030204" charset="0"/>
                <a:cs typeface="Calibri" panose="020F0502020204030204" charset="0"/>
              </a:rPr>
              <a:t>er	</a:t>
            </a:r>
            <a:r>
              <a:rPr sz="2600" spc="-10" dirty="0">
                <a:latin typeface="Calibri" panose="020F0502020204030204" charset="0"/>
                <a:cs typeface="Calibri" panose="020F0502020204030204" charset="0"/>
              </a:rPr>
              <a:t>o</a:t>
            </a:r>
            <a:r>
              <a:rPr sz="2600" dirty="0">
                <a:latin typeface="Calibri" panose="020F0502020204030204" charset="0"/>
                <a:cs typeface="Calibri" panose="020F0502020204030204" charset="0"/>
              </a:rPr>
              <a:t>f	</a:t>
            </a:r>
            <a:r>
              <a:rPr sz="2600" spc="-5" dirty="0">
                <a:latin typeface="Calibri" panose="020F0502020204030204" charset="0"/>
                <a:cs typeface="Calibri" panose="020F0502020204030204" charset="0"/>
              </a:rPr>
              <a:t>o</a:t>
            </a:r>
            <a:r>
              <a:rPr sz="2600" spc="-40" dirty="0">
                <a:latin typeface="Calibri" panose="020F0502020204030204" charset="0"/>
                <a:cs typeface="Calibri" panose="020F0502020204030204" charset="0"/>
              </a:rPr>
              <a:t>r</a:t>
            </a:r>
            <a:r>
              <a:rPr sz="2600" spc="-5" dirty="0">
                <a:latin typeface="Calibri" panose="020F0502020204030204" charset="0"/>
                <a:cs typeface="Calibri" panose="020F0502020204030204" charset="0"/>
              </a:rPr>
              <a:t>de</a:t>
            </a:r>
            <a:r>
              <a:rPr sz="2600" spc="-50" dirty="0">
                <a:latin typeface="Calibri" panose="020F0502020204030204" charset="0"/>
                <a:cs typeface="Calibri" panose="020F0502020204030204" charset="0"/>
              </a:rPr>
              <a:t>r</a:t>
            </a:r>
            <a:r>
              <a:rPr sz="2600" dirty="0">
                <a:latin typeface="Calibri" panose="020F0502020204030204" charset="0"/>
                <a:cs typeface="Calibri" panose="020F0502020204030204" charset="0"/>
              </a:rPr>
              <a:t>s	with	A/P	</a:t>
            </a:r>
            <a:r>
              <a:rPr sz="2600" spc="-35" dirty="0"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sz="2600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sz="2600" spc="-10" dirty="0">
                <a:latin typeface="Calibri" panose="020F0502020204030204" charset="0"/>
                <a:cs typeface="Calibri" panose="020F0502020204030204" charset="0"/>
              </a:rPr>
              <a:t>r</a:t>
            </a:r>
            <a:r>
              <a:rPr sz="2600" dirty="0">
                <a:latin typeface="Calibri" panose="020F0502020204030204" charset="0"/>
                <a:cs typeface="Calibri" panose="020F0502020204030204" charset="0"/>
              </a:rPr>
              <a:t>ms	</a:t>
            </a:r>
            <a:r>
              <a:rPr sz="2600" spc="-5" dirty="0">
                <a:latin typeface="Calibri" panose="020F0502020204030204" charset="0"/>
                <a:cs typeface="Calibri" panose="020F0502020204030204" charset="0"/>
              </a:rPr>
              <a:t>shor</a:t>
            </a:r>
            <a:r>
              <a:rPr sz="2600" spc="-35" dirty="0"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sz="2600" dirty="0">
                <a:latin typeface="Calibri" panose="020F0502020204030204" charset="0"/>
                <a:cs typeface="Calibri" panose="020F0502020204030204" charset="0"/>
              </a:rPr>
              <a:t>er	than	30  </a:t>
            </a:r>
            <a:r>
              <a:rPr sz="2600" spc="-5" dirty="0">
                <a:latin typeface="Calibri" panose="020F0502020204030204" charset="0"/>
                <a:cs typeface="Calibri" panose="020F0502020204030204" charset="0"/>
              </a:rPr>
              <a:t>months</a:t>
            </a:r>
            <a:endParaRPr sz="26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461594"/>
            <a:ext cx="4927599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Calibri" panose="020F0502020204030204" charset="0"/>
                <a:cs typeface="Calibri" panose="020F0502020204030204" charset="0"/>
              </a:rPr>
              <a:t>Insert</a:t>
            </a:r>
            <a:r>
              <a:rPr sz="3600"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600" spc="-5" dirty="0">
                <a:latin typeface="Calibri" panose="020F0502020204030204" charset="0"/>
                <a:cs typeface="Calibri" panose="020F0502020204030204" charset="0"/>
              </a:rPr>
              <a:t>Function</a:t>
            </a:r>
            <a:endParaRPr sz="3600" spc="-5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8303260" cy="3657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Select </a:t>
            </a:r>
            <a:r>
              <a:rPr sz="3200" dirty="0">
                <a:latin typeface="Calibri" panose="020F0502020204030204" charset="0"/>
                <a:cs typeface="Calibri" panose="020F0502020204030204" charset="0"/>
              </a:rPr>
              <a:t>a cell and click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on </a:t>
            </a:r>
            <a:r>
              <a:rPr sz="3200" dirty="0">
                <a:latin typeface="Calibri" panose="020F0502020204030204" charset="0"/>
                <a:cs typeface="Calibri" panose="020F0502020204030204" charset="0"/>
              </a:rPr>
              <a:t>the Insert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function  (fx) </a:t>
            </a:r>
            <a:r>
              <a:rPr sz="3200" spc="-20" dirty="0">
                <a:latin typeface="Calibri" panose="020F0502020204030204" charset="0"/>
                <a:cs typeface="Calibri" panose="020F0502020204030204" charset="0"/>
              </a:rPr>
              <a:t>button </a:t>
            </a:r>
            <a:r>
              <a:rPr sz="3200" dirty="0">
                <a:latin typeface="Calibri" panose="020F0502020204030204" charset="0"/>
                <a:cs typeface="Calibri" panose="020F0502020204030204" charset="0"/>
              </a:rPr>
              <a:t>in the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Function </a:t>
            </a:r>
            <a:r>
              <a:rPr sz="3200" spc="-15" dirty="0">
                <a:latin typeface="Calibri" panose="020F0502020204030204" charset="0"/>
                <a:cs typeface="Calibri" panose="020F0502020204030204" charset="0"/>
              </a:rPr>
              <a:t>Library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group </a:t>
            </a:r>
            <a:r>
              <a:rPr sz="3200" dirty="0">
                <a:latin typeface="Calibri" panose="020F0502020204030204" charset="0"/>
                <a:cs typeface="Calibri" panose="020F0502020204030204" charset="0"/>
              </a:rPr>
              <a:t>in the 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Formulas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tab.</a:t>
            </a:r>
            <a:endParaRPr sz="3200" dirty="0">
              <a:latin typeface="Calibri" panose="020F0502020204030204" charset="0"/>
              <a:cs typeface="Calibri" panose="020F0502020204030204" charset="0"/>
            </a:endParaRPr>
          </a:p>
          <a:p>
            <a:pPr marL="355600" marR="75565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Either type </a:t>
            </a:r>
            <a:r>
              <a:rPr sz="3200" dirty="0"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function description </a:t>
            </a:r>
            <a:r>
              <a:rPr sz="3200" dirty="0">
                <a:latin typeface="Calibri" panose="020F0502020204030204" charset="0"/>
                <a:cs typeface="Calibri" panose="020F0502020204030204" charset="0"/>
              </a:rPr>
              <a:t>in the 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search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field </a:t>
            </a:r>
            <a:r>
              <a:rPr sz="3200" dirty="0">
                <a:latin typeface="Calibri" panose="020F0502020204030204" charset="0"/>
                <a:cs typeface="Calibri" panose="020F0502020204030204" charset="0"/>
              </a:rPr>
              <a:t>or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select </a:t>
            </a:r>
            <a:r>
              <a:rPr sz="3200" dirty="0"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3200" spc="-15" dirty="0">
                <a:latin typeface="Calibri" panose="020F0502020204030204" charset="0"/>
                <a:cs typeface="Calibri" panose="020F0502020204030204" charset="0"/>
              </a:rPr>
              <a:t>category from </a:t>
            </a:r>
            <a:r>
              <a:rPr sz="320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3200" spc="-20" dirty="0">
                <a:latin typeface="Calibri" panose="020F0502020204030204" charset="0"/>
                <a:cs typeface="Calibri" panose="020F0502020204030204" charset="0"/>
              </a:rPr>
              <a:t>drop 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down </a:t>
            </a:r>
            <a:r>
              <a:rPr sz="3200" spc="-20" dirty="0">
                <a:latin typeface="Calibri" panose="020F0502020204030204" charset="0"/>
                <a:cs typeface="Calibri" panose="020F0502020204030204" charset="0"/>
              </a:rPr>
              <a:t>box.</a:t>
            </a:r>
            <a:endParaRPr sz="3200" dirty="0">
              <a:latin typeface="Calibri" panose="020F0502020204030204" charset="0"/>
              <a:cs typeface="Calibri" panose="020F0502020204030204" charset="0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Example: COUNTIF</a:t>
            </a:r>
            <a:r>
              <a:rPr sz="3200" spc="2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function</a:t>
            </a:r>
            <a:endParaRPr sz="32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1594"/>
            <a:ext cx="5535549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Logical</a:t>
            </a:r>
            <a:r>
              <a:rPr sz="3200"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dirty="0">
                <a:latin typeface="Calibri" panose="020F0502020204030204" charset="0"/>
                <a:cs typeface="Calibri" panose="020F0502020204030204" charset="0"/>
              </a:rPr>
              <a:t>Functions</a:t>
            </a:r>
            <a:endParaRPr sz="32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4800" y="1545081"/>
            <a:ext cx="8534400" cy="47047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IF(condition,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value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if true,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value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if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false) </a:t>
            </a:r>
            <a:r>
              <a:rPr sz="2400" spc="-150" dirty="0">
                <a:latin typeface="Calibri" panose="020F0502020204030204" charset="0"/>
                <a:cs typeface="Calibri" panose="020F0502020204030204" charset="0"/>
              </a:rPr>
              <a:t>–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a logical function 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that returns one value </a:t>
            </a:r>
            <a:r>
              <a:rPr sz="2400" spc="5" dirty="0">
                <a:latin typeface="Calibri" panose="020F0502020204030204" charset="0"/>
                <a:cs typeface="Calibri" panose="020F0502020204030204" charset="0"/>
              </a:rPr>
              <a:t>if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condition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is true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another if  the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condition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is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 false.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355600" marR="6350" indent="-342900" algn="just">
              <a:lnSpc>
                <a:spcPts val="2400"/>
              </a:lnSpc>
              <a:spcBef>
                <a:spcPts val="58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AND(condition 1, condition </a:t>
            </a:r>
            <a:r>
              <a:rPr sz="2400" spc="-265" dirty="0">
                <a:latin typeface="Calibri" panose="020F0502020204030204" charset="0"/>
                <a:cs typeface="Calibri" panose="020F0502020204030204" charset="0"/>
              </a:rPr>
              <a:t>2…) </a:t>
            </a:r>
            <a:r>
              <a:rPr sz="2400" spc="-150" dirty="0">
                <a:latin typeface="Calibri" panose="020F0502020204030204" charset="0"/>
                <a:cs typeface="Calibri" panose="020F0502020204030204" charset="0"/>
              </a:rPr>
              <a:t>–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a logical function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that  returns TRUE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if all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conditions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are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true and </a:t>
            </a:r>
            <a:r>
              <a:rPr sz="2400" spc="-35" dirty="0">
                <a:latin typeface="Calibri" panose="020F0502020204030204" charset="0"/>
                <a:cs typeface="Calibri" panose="020F0502020204030204" charset="0"/>
              </a:rPr>
              <a:t>FALSE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if</a:t>
            </a:r>
            <a:r>
              <a:rPr sz="2400" spc="1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not.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355600" marR="5080" indent="-342900" algn="just">
              <a:lnSpc>
                <a:spcPts val="2400"/>
              </a:lnSpc>
              <a:spcBef>
                <a:spcPts val="60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OR(condition 1, condition </a:t>
            </a:r>
            <a:r>
              <a:rPr sz="2400" spc="-200" dirty="0">
                <a:latin typeface="Calibri" panose="020F0502020204030204" charset="0"/>
                <a:cs typeface="Calibri" panose="020F0502020204030204" charset="0"/>
              </a:rPr>
              <a:t>2….) </a:t>
            </a:r>
            <a:r>
              <a:rPr sz="2400" spc="-150" dirty="0">
                <a:latin typeface="Calibri" panose="020F0502020204030204" charset="0"/>
                <a:cs typeface="Calibri" panose="020F0502020204030204" charset="0"/>
              </a:rPr>
              <a:t>–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a logical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function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that 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returns TRUE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if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any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condition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is true and </a:t>
            </a:r>
            <a:r>
              <a:rPr sz="2400" spc="-35" dirty="0">
                <a:latin typeface="Calibri" panose="020F0502020204030204" charset="0"/>
                <a:cs typeface="Calibri" panose="020F0502020204030204" charset="0"/>
              </a:rPr>
              <a:t>FALSE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if</a:t>
            </a:r>
            <a:r>
              <a:rPr sz="2400" spc="13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not.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12700" marR="5080" algn="just">
              <a:lnSpc>
                <a:spcPts val="2400"/>
              </a:lnSpc>
              <a:spcBef>
                <a:spcPts val="600"/>
              </a:spcBef>
            </a:pPr>
            <a:endParaRPr lang="en-US" sz="2400" spc="-10" dirty="0" smtClean="0">
              <a:latin typeface="Calibri" panose="020F0502020204030204" charset="0"/>
              <a:cs typeface="Calibri" panose="020F0502020204030204" charset="0"/>
            </a:endParaRPr>
          </a:p>
          <a:p>
            <a:pPr marL="12700" marR="5080" algn="just">
              <a:lnSpc>
                <a:spcPts val="2400"/>
              </a:lnSpc>
              <a:spcBef>
                <a:spcPts val="600"/>
              </a:spcBef>
            </a:pPr>
            <a:r>
              <a:rPr sz="2400" spc="-10" dirty="0" smtClean="0">
                <a:latin typeface="Calibri" panose="020F0502020204030204" charset="0"/>
                <a:cs typeface="Calibri" panose="020F0502020204030204" charset="0"/>
              </a:rPr>
              <a:t>Conditions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may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include equal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(=),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greater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than (&gt;), less than 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(&lt;),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greater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than or equal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(&gt;=), less than or equal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(&lt;=) </a:t>
            </a:r>
            <a:r>
              <a:rPr sz="2400" spc="5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not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equal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(&lt;&gt;)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12700" marR="5080" algn="just">
              <a:lnSpc>
                <a:spcPct val="80000"/>
              </a:lnSpc>
              <a:spcBef>
                <a:spcPts val="620"/>
              </a:spcBef>
            </a:pP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Include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Order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Size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field.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Order </a:t>
            </a:r>
            <a:r>
              <a:rPr sz="2400" spc="-25" dirty="0">
                <a:latin typeface="Calibri" panose="020F0502020204030204" charset="0"/>
                <a:cs typeface="Calibri" panose="020F0502020204030204" charset="0"/>
              </a:rPr>
              <a:t>size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10,000 units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or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more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is 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considered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as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large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whereas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any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other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order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size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is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considered 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be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small.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4014</Words>
  <Application>WPS Presentation</Application>
  <PresentationFormat>On-screen Show (4:3)</PresentationFormat>
  <Paragraphs>96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Carlito</vt:lpstr>
      <vt:lpstr>Segoe Print</vt:lpstr>
      <vt:lpstr>Arial</vt:lpstr>
      <vt:lpstr>Calibri</vt:lpstr>
      <vt:lpstr>Microsoft YaHei</vt:lpstr>
      <vt:lpstr>Arial Unicode MS</vt:lpstr>
      <vt:lpstr>Cambria</vt:lpstr>
      <vt:lpstr>Office Theme</vt:lpstr>
      <vt:lpstr>Analytics on Spreadsheets</vt:lpstr>
      <vt:lpstr>Why Microsoft Excel?</vt:lpstr>
      <vt:lpstr>Cell References</vt:lpstr>
      <vt:lpstr>Excel Formulas</vt:lpstr>
      <vt:lpstr>Copying Formulas</vt:lpstr>
      <vt:lpstr>Basic Excel Functions</vt:lpstr>
      <vt:lpstr>Using Basic Excel Functions</vt:lpstr>
      <vt:lpstr>Insert Function</vt:lpstr>
      <vt:lpstr>Logical Functions</vt:lpstr>
      <vt:lpstr>Lookup Functions</vt:lpstr>
      <vt:lpstr>   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on Spreadsheets</dc:title>
  <dc:creator>swapnil</dc:creator>
  <cp:lastModifiedBy>shilpa</cp:lastModifiedBy>
  <cp:revision>27</cp:revision>
  <dcterms:created xsi:type="dcterms:W3CDTF">2020-10-19T09:46:00Z</dcterms:created>
  <dcterms:modified xsi:type="dcterms:W3CDTF">2023-01-31T08:22:44Z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2019-12-03T11:00:00Z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2020-10-19T11:00:00Z</vt:filetime>
  </property>
  <property fmtid="{D5CDD505-2E9C-101B-9397-08002B2CF9AE}" pid="5" name="ICV">
    <vt:lpwstr>5A3C8912E5BC459AAD1CAA939474F687</vt:lpwstr>
  </property>
  <property fmtid="{D5CDD505-2E9C-101B-9397-08002B2CF9AE}" pid="6" name="KSOProductBuildVer">
    <vt:lpwstr>1033-11.2.0.11440</vt:lpwstr>
  </property>
</Properties>
</file>