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81" r:id="rId15"/>
    <p:sldId id="283" r:id="rId16"/>
    <p:sldId id="284" r:id="rId17"/>
    <p:sldId id="285" r:id="rId18"/>
    <p:sldId id="286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95" autoAdjust="0"/>
  </p:normalViewPr>
  <p:slideViewPr>
    <p:cSldViewPr>
      <p:cViewPr varScale="1">
        <p:scale>
          <a:sx n="64" d="100"/>
          <a:sy n="64" d="100"/>
        </p:scale>
        <p:origin x="200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0BA08-1DB7-4507-88BA-D437F9BF9102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282EE-EDBF-4B76-94F1-1802A2FAE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1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population is the collection of all items of interest to our study and is usually denoted with an uppercase N.</a:t>
            </a:r>
          </a:p>
          <a:p>
            <a:endParaRPr lang="en-US" dirty="0"/>
          </a:p>
          <a:p>
            <a:r>
              <a:rPr lang="en-US" dirty="0"/>
              <a:t>The numbers we've obtained when using a population  are called parameters.</a:t>
            </a:r>
          </a:p>
          <a:p>
            <a:endParaRPr lang="en-US" dirty="0"/>
          </a:p>
          <a:p>
            <a:r>
              <a:rPr lang="en-US" dirty="0"/>
              <a:t>A sample is a subset of </a:t>
            </a:r>
            <a:r>
              <a:rPr lang="en-US"/>
              <a:t>the population  and </a:t>
            </a:r>
            <a:r>
              <a:rPr lang="en-US" dirty="0"/>
              <a:t>is denoted with a lowercase </a:t>
            </a:r>
            <a:r>
              <a:rPr lang="en-US"/>
              <a:t>n. And </a:t>
            </a:r>
            <a:r>
              <a:rPr lang="en-US" dirty="0"/>
              <a:t>the numbers we've obtained when working with a sample</a:t>
            </a:r>
          </a:p>
          <a:p>
            <a:endParaRPr lang="en-US" dirty="0"/>
          </a:p>
          <a:p>
            <a:r>
              <a:rPr lang="en-US" dirty="0"/>
              <a:t>are called statistics.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282EE-EDBF-4B76-94F1-1802A2FAE8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0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0386" y="461594"/>
            <a:ext cx="712322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558797"/>
            <a:ext cx="8072120" cy="422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481452"/>
            <a:ext cx="80010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>
                <a:latin typeface="Calibri" panose="020F0502020204030204" charset="0"/>
                <a:cs typeface="Calibri" panose="020F0502020204030204" charset="0"/>
              </a:rPr>
              <a:t>Descriptive </a:t>
            </a:r>
            <a:r>
              <a:rPr sz="4000" spc="-20" dirty="0">
                <a:latin typeface="Calibri" panose="020F0502020204030204" charset="0"/>
                <a:cs typeface="Calibri" panose="020F0502020204030204" charset="0"/>
              </a:rPr>
              <a:t>Statistical</a:t>
            </a:r>
            <a:r>
              <a:rPr sz="40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4000" spc="-5" dirty="0">
                <a:latin typeface="Calibri" panose="020F0502020204030204" charset="0"/>
                <a:cs typeface="Calibri" panose="020F0502020204030204" charset="0"/>
              </a:rPr>
              <a:t>Measures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1" y="482930"/>
            <a:ext cx="52895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Calibri" panose="020F0502020204030204" charset="0"/>
                <a:cs typeface="Calibri" panose="020F0502020204030204" charset="0"/>
              </a:rPr>
              <a:t>Interquartile</a:t>
            </a:r>
            <a:r>
              <a:rPr sz="40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4000" dirty="0">
                <a:latin typeface="Calibri" panose="020F0502020204030204" charset="0"/>
                <a:cs typeface="Calibri" panose="020F0502020204030204" charset="0"/>
              </a:rPr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227060" cy="375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941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Range: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difference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between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maximum value 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 the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minimum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value in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dataset.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–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=MAX(data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range) </a:t>
            </a:r>
            <a:r>
              <a:rPr sz="2400" spc="-150" dirty="0">
                <a:latin typeface="Calibri" panose="020F0502020204030204" charset="0"/>
                <a:cs typeface="Calibri" panose="020F0502020204030204" charset="0"/>
              </a:rPr>
              <a:t>–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MIN(data</a:t>
            </a:r>
            <a:r>
              <a:rPr sz="2400" spc="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range)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756285" marR="739140" lvl="1" indent="-287020">
              <a:lnSpc>
                <a:spcPct val="100000"/>
              </a:lnSpc>
              <a:spcBef>
                <a:spcPts val="62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Range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cost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per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order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Purchase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Orders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database.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Interquartile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Range (IQR):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difference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between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first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third quartiles,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 Q3-Q1</a:t>
            </a: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Middle 50%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data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cost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per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order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Purchase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Orders</a:t>
            </a:r>
            <a:r>
              <a:rPr sz="24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database.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381000"/>
            <a:ext cx="2743961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40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sz="4000" dirty="0">
                <a:latin typeface="Calibri" panose="020F0502020204030204" charset="0"/>
                <a:cs typeface="Calibri" panose="020F0502020204030204" charset="0"/>
              </a:rPr>
              <a:t>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295400"/>
            <a:ext cx="8229599" cy="29921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6350" indent="-342900" algn="just">
              <a:lnSpc>
                <a:spcPct val="90000"/>
              </a:lnSpc>
              <a:spcBef>
                <a:spcPts val="46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Its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computation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depends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on all the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data.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The 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larger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variance,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more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are spread 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out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from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mean and 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more variability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one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can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expect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observations.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4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Excel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function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VAR.S(data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range)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sample</a:t>
            </a:r>
            <a:r>
              <a:rPr sz="2400" spc="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variance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756285" marR="6350" lvl="1" indent="-287020" algn="just">
              <a:lnSpc>
                <a:spcPts val="2810"/>
              </a:lnSpc>
              <a:spcBef>
                <a:spcPts val="66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Excel</a:t>
            </a:r>
            <a:r>
              <a:rPr sz="2400" spc="5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function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VAR.P(data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range) 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population  variance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5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dimension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of 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variance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is 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square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of  the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dimension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of 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observations.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Hence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difficult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use in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practical</a:t>
            </a:r>
            <a:r>
              <a:rPr sz="24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applications.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5460873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Standard</a:t>
            </a:r>
            <a:r>
              <a:rPr sz="28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Deviation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8074025" cy="4121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8890" indent="-342900">
              <a:lnSpc>
                <a:spcPts val="24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It is the </a:t>
            </a:r>
            <a:r>
              <a:rPr sz="2000" spc="-15" dirty="0">
                <a:latin typeface="Calibri" panose="020F0502020204030204" charset="0"/>
                <a:cs typeface="Calibri" panose="020F0502020204030204" charset="0"/>
              </a:rPr>
              <a:t>square root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of the variance. Its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unit of measure </a:t>
            </a:r>
            <a:r>
              <a:rPr sz="2000" spc="-15" dirty="0">
                <a:latin typeface="Calibri" panose="020F0502020204030204" charset="0"/>
                <a:cs typeface="Calibri" panose="020F0502020204030204" charset="0"/>
              </a:rPr>
              <a:t>are </a:t>
            </a:r>
            <a:r>
              <a:rPr sz="2000" spc="5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same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as the </a:t>
            </a:r>
            <a:r>
              <a:rPr sz="2000" spc="-10" dirty="0">
                <a:latin typeface="Calibri" panose="020F0502020204030204" charset="0"/>
                <a:cs typeface="Calibri" panose="020F0502020204030204" charset="0"/>
              </a:rPr>
              <a:t>units </a:t>
            </a:r>
            <a:r>
              <a:rPr sz="2000" spc="-5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2000" spc="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000" spc="-15" dirty="0">
                <a:latin typeface="Calibri" panose="020F0502020204030204" charset="0"/>
                <a:cs typeface="Calibri" panose="020F0502020204030204" charset="0"/>
              </a:rPr>
              <a:t>data.</a:t>
            </a:r>
            <a:endParaRPr lang="en-US" sz="2000" spc="-15" dirty="0">
              <a:latin typeface="Calibri" panose="020F0502020204030204" charset="0"/>
              <a:cs typeface="Calibri" panose="020F0502020204030204" charset="0"/>
            </a:endParaRPr>
          </a:p>
          <a:p>
            <a:pPr marL="469900" algn="just">
              <a:lnSpc>
                <a:spcPts val="2375"/>
              </a:lnSpc>
              <a:spcBef>
                <a:spcPts val="35"/>
              </a:spcBef>
              <a:tabLst>
                <a:tab pos="756285" algn="l"/>
                <a:tab pos="1506220" algn="l"/>
                <a:tab pos="2632710" algn="l"/>
                <a:tab pos="4313555" algn="l"/>
                <a:tab pos="5215890" algn="l"/>
                <a:tab pos="6505575" algn="l"/>
                <a:tab pos="7063740" algn="l"/>
              </a:tabLst>
            </a:pP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–	</a:t>
            </a:r>
            <a:r>
              <a:rPr lang="en-US" sz="2000" spc="-10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lang="en-US" sz="2000" spc="-65" dirty="0">
                <a:latin typeface="Calibri" panose="020F0502020204030204" charset="0"/>
                <a:cs typeface="Calibri" panose="020F0502020204030204" charset="0"/>
              </a:rPr>
              <a:t>x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c</a:t>
            </a:r>
            <a:r>
              <a:rPr lang="en-US" sz="2000" spc="-15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	</a:t>
            </a:r>
            <a:r>
              <a:rPr lang="en-US" sz="2000" spc="-10" dirty="0">
                <a:latin typeface="Calibri" panose="020F0502020204030204" charset="0"/>
                <a:cs typeface="Calibri" panose="020F0502020204030204" charset="0"/>
              </a:rPr>
              <a:t>fun</a:t>
            </a:r>
            <a:r>
              <a:rPr lang="en-US" sz="2000" spc="-15" dirty="0">
                <a:latin typeface="Calibri" panose="020F0502020204030204" charset="0"/>
                <a:cs typeface="Calibri" panose="020F0502020204030204" charset="0"/>
              </a:rPr>
              <a:t>c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ti</a:t>
            </a: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o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	 STDEV.P(data range) calculates the standard deviation for a population</a:t>
            </a:r>
          </a:p>
          <a:p>
            <a:pPr marL="469900" algn="just">
              <a:lnSpc>
                <a:spcPts val="2375"/>
              </a:lnSpc>
              <a:spcBef>
                <a:spcPts val="35"/>
              </a:spcBef>
              <a:tabLst>
                <a:tab pos="756285" algn="l"/>
                <a:tab pos="1506220" algn="l"/>
                <a:tab pos="2632710" algn="l"/>
                <a:tab pos="4313555" algn="l"/>
                <a:tab pos="5215890" algn="l"/>
                <a:tab pos="6505575" algn="l"/>
                <a:tab pos="7063740" algn="l"/>
              </a:tabLst>
            </a:pP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–</a:t>
            </a:r>
            <a:r>
              <a:rPr lang="en-US" sz="2000" spc="-10" dirty="0">
                <a:latin typeface="Calibri" panose="020F0502020204030204" charset="0"/>
                <a:cs typeface="Calibri" panose="020F0502020204030204" charset="0"/>
              </a:rPr>
              <a:t>  E</a:t>
            </a:r>
            <a:r>
              <a:rPr lang="en-US" sz="2000" spc="-65" dirty="0">
                <a:latin typeface="Calibri" panose="020F0502020204030204" charset="0"/>
                <a:cs typeface="Calibri" panose="020F0502020204030204" charset="0"/>
              </a:rPr>
              <a:t>x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c</a:t>
            </a:r>
            <a:r>
              <a:rPr lang="en-US" sz="2000" spc="-15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	</a:t>
            </a:r>
            <a:r>
              <a:rPr lang="en-US" sz="2000" spc="-10" dirty="0">
                <a:latin typeface="Calibri" panose="020F0502020204030204" charset="0"/>
                <a:cs typeface="Calibri" panose="020F0502020204030204" charset="0"/>
              </a:rPr>
              <a:t>fun</a:t>
            </a:r>
            <a:r>
              <a:rPr lang="en-US" sz="2000" spc="-15" dirty="0">
                <a:latin typeface="Calibri" panose="020F0502020204030204" charset="0"/>
                <a:cs typeface="Calibri" panose="020F0502020204030204" charset="0"/>
              </a:rPr>
              <a:t>c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ti</a:t>
            </a: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o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	 STDEV.S(data range) calculates the standard deviation  for a sample</a:t>
            </a:r>
          </a:p>
          <a:p>
            <a:pPr marL="355600" marR="8890" indent="-342900">
              <a:lnSpc>
                <a:spcPts val="24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It is a </a:t>
            </a:r>
            <a:r>
              <a:rPr lang="en-US" sz="2000" spc="-10" dirty="0">
                <a:latin typeface="Calibri" panose="020F0502020204030204" charset="0"/>
                <a:cs typeface="Calibri" panose="020F0502020204030204" charset="0"/>
              </a:rPr>
              <a:t>popular 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measure of risk particularly in financial  </a:t>
            </a:r>
            <a:r>
              <a:rPr lang="en-US" sz="2000" spc="-10" dirty="0">
                <a:latin typeface="Calibri" panose="020F0502020204030204" charset="0"/>
                <a:cs typeface="Calibri" panose="020F0502020204030204" charset="0"/>
              </a:rPr>
              <a:t>analysis.</a:t>
            </a: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8890" indent="-342900">
              <a:lnSpc>
                <a:spcPts val="24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lang="en-US" sz="2000" spc="-10" dirty="0">
                <a:latin typeface="Calibri" panose="020F0502020204030204" charset="0"/>
                <a:cs typeface="Calibri" panose="020F0502020204030204" charset="0"/>
              </a:rPr>
              <a:t>larger </a:t>
            </a:r>
            <a:r>
              <a:rPr lang="en-US" sz="2000" spc="-15" dirty="0">
                <a:latin typeface="Calibri" panose="020F0502020204030204" charset="0"/>
                <a:cs typeface="Calibri" panose="020F0502020204030204" charset="0"/>
              </a:rPr>
              <a:t>standard 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deviation implies </a:t>
            </a:r>
            <a:r>
              <a:rPr lang="en-US" sz="2000" spc="-10" dirty="0">
                <a:latin typeface="Calibri" panose="020F0502020204030204" charset="0"/>
                <a:cs typeface="Calibri" panose="020F0502020204030204" charset="0"/>
              </a:rPr>
              <a:t>that </a:t>
            </a: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while 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lang="en-US" sz="2000" spc="-15" dirty="0">
                <a:latin typeface="Calibri" panose="020F0502020204030204" charset="0"/>
                <a:cs typeface="Calibri" panose="020F0502020204030204" charset="0"/>
              </a:rPr>
              <a:t>greater  </a:t>
            </a:r>
            <a:r>
              <a:rPr lang="en-US" sz="2000" spc="-10" dirty="0">
                <a:latin typeface="Calibri" panose="020F0502020204030204" charset="0"/>
                <a:cs typeface="Calibri" panose="020F0502020204030204" charset="0"/>
              </a:rPr>
              <a:t>potential 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lang="en-US" sz="2000" spc="-10" dirty="0">
                <a:latin typeface="Calibri" panose="020F0502020204030204" charset="0"/>
                <a:cs typeface="Calibri" panose="020F0502020204030204" charset="0"/>
              </a:rPr>
              <a:t>higher return </a:t>
            </a:r>
            <a:r>
              <a:rPr lang="en-US" sz="2000" spc="-15" dirty="0">
                <a:latin typeface="Calibri" panose="020F0502020204030204" charset="0"/>
                <a:cs typeface="Calibri" panose="020F0502020204030204" charset="0"/>
              </a:rPr>
              <a:t>exists, 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there is also </a:t>
            </a:r>
            <a:r>
              <a:rPr lang="en-US" sz="2000" spc="-15" dirty="0">
                <a:latin typeface="Calibri" panose="020F0502020204030204" charset="0"/>
                <a:cs typeface="Calibri" panose="020F0502020204030204" charset="0"/>
              </a:rPr>
              <a:t>greater 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risk of  realizing a </a:t>
            </a:r>
            <a:r>
              <a:rPr lang="en-US" sz="2000" spc="-10" dirty="0">
                <a:latin typeface="Calibri" panose="020F0502020204030204" charset="0"/>
                <a:cs typeface="Calibri" panose="020F0502020204030204" charset="0"/>
              </a:rPr>
              <a:t>lower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000" spc="-10" dirty="0">
                <a:latin typeface="Calibri" panose="020F0502020204030204" charset="0"/>
                <a:cs typeface="Calibri" panose="020F0502020204030204" charset="0"/>
              </a:rPr>
              <a:t>return.</a:t>
            </a:r>
          </a:p>
          <a:p>
            <a:pPr marL="355600" marR="8890" indent="-342900">
              <a:lnSpc>
                <a:spcPts val="24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		 – </a:t>
            </a:r>
            <a:r>
              <a:rPr lang="en-US" sz="2000" spc="-10" dirty="0">
                <a:latin typeface="Calibri" panose="020F0502020204030204" charset="0"/>
                <a:cs typeface="Calibri" panose="020F0502020204030204" charset="0"/>
              </a:rPr>
              <a:t>Find 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mean and </a:t>
            </a:r>
            <a:r>
              <a:rPr lang="en-US" sz="2000" spc="-15" dirty="0">
                <a:latin typeface="Calibri" panose="020F0502020204030204" charset="0"/>
                <a:cs typeface="Calibri" panose="020F0502020204030204" charset="0"/>
              </a:rPr>
              <a:t>standard </a:t>
            </a:r>
            <a:r>
              <a:rPr lang="en-US" sz="2000" spc="-10" dirty="0">
                <a:latin typeface="Calibri" panose="020F0502020204030204" charset="0"/>
                <a:cs typeface="Calibri" panose="020F0502020204030204" charset="0"/>
              </a:rPr>
              <a:t>deviation </a:t>
            </a:r>
            <a:r>
              <a:rPr lang="en-US" sz="2000" spc="-20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lang="en-US" sz="2000" spc="-15" dirty="0">
                <a:latin typeface="Calibri" panose="020F0502020204030204" charset="0"/>
                <a:cs typeface="Calibri" panose="020F0502020204030204" charset="0"/>
              </a:rPr>
              <a:t>Intel 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GE </a:t>
            </a:r>
            <a:r>
              <a:rPr lang="en-US" sz="2000" spc="-15" dirty="0">
                <a:latin typeface="Calibri" panose="020F0502020204030204" charset="0"/>
                <a:cs typeface="Calibri" panose="020F0502020204030204" charset="0"/>
              </a:rPr>
              <a:t>stocks 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in  Closing </a:t>
            </a:r>
            <a:r>
              <a:rPr lang="en-US" sz="2000" spc="-10" dirty="0">
                <a:latin typeface="Calibri" panose="020F0502020204030204" charset="0"/>
                <a:cs typeface="Calibri" panose="020F0502020204030204" charset="0"/>
              </a:rPr>
              <a:t>Stock 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Prices </a:t>
            </a:r>
            <a:r>
              <a:rPr lang="en-US" sz="2000" spc="-15" dirty="0">
                <a:latin typeface="Calibri" panose="020F0502020204030204" charset="0"/>
                <a:cs typeface="Calibri" panose="020F0502020204030204" charset="0"/>
              </a:rPr>
              <a:t>Excel</a:t>
            </a:r>
            <a:r>
              <a:rPr lang="en-US" sz="2000" spc="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000" spc="-5" dirty="0">
                <a:latin typeface="Calibri" panose="020F0502020204030204" charset="0"/>
                <a:cs typeface="Calibri" panose="020F0502020204030204" charset="0"/>
              </a:rPr>
              <a:t>file.</a:t>
            </a: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8890" indent="-342900">
              <a:lnSpc>
                <a:spcPts val="24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1594"/>
            <a:ext cx="620077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Calibri" panose="020F0502020204030204" charset="0"/>
                <a:cs typeface="Calibri" panose="020F0502020204030204" charset="0"/>
              </a:rPr>
              <a:t>Coefficient </a:t>
            </a:r>
            <a:r>
              <a:rPr sz="360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3600" spc="-1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600" spc="-30" dirty="0">
                <a:latin typeface="Calibri" panose="020F0502020204030204" charset="0"/>
                <a:cs typeface="Calibri" panose="020F0502020204030204" charset="0"/>
              </a:rPr>
              <a:t>Variation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600200"/>
            <a:ext cx="8303260" cy="40614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ts val="2920"/>
              </a:lnSpc>
              <a:spcBef>
                <a:spcPts val="46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It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provides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relative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measure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dispersion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data 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relative to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mean and is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defined</a:t>
            </a:r>
            <a:r>
              <a:rPr sz="2400" spc="-10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as</a:t>
            </a:r>
          </a:p>
          <a:p>
            <a:pPr marL="9271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CV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=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standard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deviation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2756535">
              <a:lnSpc>
                <a:spcPct val="100000"/>
              </a:lnSpc>
              <a:spcBef>
                <a:spcPts val="325"/>
              </a:spcBef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mean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Multiplied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by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100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to express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it as</a:t>
            </a:r>
            <a:r>
              <a:rPr sz="2400" spc="-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percent.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comparing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variability of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two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or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more</a:t>
            </a:r>
            <a:r>
              <a:rPr sz="24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datasets.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509270" indent="-342900" algn="just">
              <a:lnSpc>
                <a:spcPts val="2920"/>
              </a:lnSpc>
              <a:spcBef>
                <a:spcPts val="69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It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provides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relative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measure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risk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return.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The  smaller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coefficient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variation,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smaller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relative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risk is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return</a:t>
            </a:r>
            <a:r>
              <a:rPr sz="24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provided.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27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Apply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Closing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Stock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Prices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 worksheet.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28956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381000"/>
            <a:ext cx="4421378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>
                <a:latin typeface="Calibri" panose="020F0502020204030204" charset="0"/>
                <a:cs typeface="Calibri" panose="020F0502020204030204" charset="0"/>
              </a:rPr>
              <a:t>Grouped</a:t>
            </a:r>
            <a:r>
              <a:rPr sz="4000" spc="-1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4000" spc="-20" dirty="0">
                <a:latin typeface="Calibri" panose="020F0502020204030204" charset="0"/>
                <a:cs typeface="Calibri" panose="020F0502020204030204" charset="0"/>
              </a:rPr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227059" cy="31934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6350" indent="-342900" algn="just">
              <a:lnSpc>
                <a:spcPts val="3460"/>
              </a:lnSpc>
              <a:spcBef>
                <a:spcPts val="53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sample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data are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summarized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in a 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frequency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distribution.</a:t>
            </a:r>
          </a:p>
          <a:p>
            <a:pPr marL="355600" marR="5080" indent="-342900" algn="just">
              <a:lnSpc>
                <a:spcPts val="3460"/>
              </a:lnSpc>
              <a:spcBef>
                <a:spcPts val="76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Extracting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information from government </a:t>
            </a:r>
            <a:r>
              <a:rPr sz="2800" spc="69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databases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such </a:t>
            </a:r>
            <a:r>
              <a:rPr sz="2800" spc="5" dirty="0">
                <a:latin typeface="Calibri" panose="020F0502020204030204" charset="0"/>
                <a:cs typeface="Calibri" panose="020F0502020204030204" charset="0"/>
              </a:rPr>
              <a:t>as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Census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Bureau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of Labor 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Statistics</a:t>
            </a:r>
          </a:p>
          <a:p>
            <a:pPr marL="355600" marR="5080" indent="-342900" algn="just">
              <a:lnSpc>
                <a:spcPct val="90000"/>
              </a:lnSpc>
              <a:spcBef>
                <a:spcPts val="71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mean and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variance 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are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calculated  </a:t>
            </a:r>
            <a:r>
              <a:rPr sz="2800" spc="-35" dirty="0">
                <a:latin typeface="Calibri" panose="020F0502020204030204" charset="0"/>
                <a:cs typeface="Calibri" panose="020F0502020204030204" charset="0"/>
              </a:rPr>
              <a:t>differently.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Calculations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of Mean </a:t>
            </a:r>
            <a:r>
              <a:rPr sz="2800" spc="5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Variance 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Using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Frequency Distribution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Computer 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Repair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Time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Excel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file.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594"/>
            <a:ext cx="6664579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latin typeface="Calibri" panose="020F0502020204030204" charset="0"/>
                <a:cs typeface="Calibri" panose="020F0502020204030204" charset="0"/>
              </a:rPr>
              <a:t>Measures </a:t>
            </a:r>
            <a:r>
              <a:rPr sz="400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40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4000" spc="-5" dirty="0">
                <a:latin typeface="Calibri" panose="020F0502020204030204" charset="0"/>
                <a:cs typeface="Calibri" panose="020F0502020204030204" charset="0"/>
              </a:rPr>
              <a:t>Association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77784" cy="3313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55" dirty="0">
                <a:latin typeface="Calibri" panose="020F0502020204030204" charset="0"/>
                <a:cs typeface="Calibri" panose="020F0502020204030204" charset="0"/>
              </a:rPr>
              <a:t>Two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variables 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have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strong statistical 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relationship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with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one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another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if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they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appear  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move</a:t>
            </a:r>
            <a:r>
              <a:rPr sz="2800" spc="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45" dirty="0">
                <a:latin typeface="Calibri" panose="020F0502020204030204" charset="0"/>
                <a:cs typeface="Calibri" panose="020F0502020204030204" charset="0"/>
              </a:rPr>
              <a:t>together.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6285" marR="118745" indent="-287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–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Ice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cream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sales 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likely 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have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strong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relationship 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with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daily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 temperature.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355600" marR="62865" indent="-342900">
              <a:lnSpc>
                <a:spcPct val="100000"/>
              </a:lnSpc>
              <a:spcBef>
                <a:spcPts val="75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Scatter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plot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is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used 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visualize relationships  between two</a:t>
            </a:r>
            <a:r>
              <a:rPr sz="2800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variables.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Covariance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800" spc="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Correlations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39624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>
                <a:latin typeface="Calibri" panose="020F0502020204030204" charset="0"/>
                <a:cs typeface="Calibri" panose="020F0502020204030204" charset="0"/>
              </a:rPr>
              <a:t>Covariance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90600"/>
            <a:ext cx="8018145" cy="370522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186055" indent="-342900">
              <a:lnSpc>
                <a:spcPct val="80000"/>
              </a:lnSpc>
              <a:spcBef>
                <a:spcPts val="8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It is a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measure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linear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association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between  two variables,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X and</a:t>
            </a:r>
            <a:r>
              <a:rPr sz="2400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75" dirty="0">
                <a:latin typeface="Calibri" panose="020F0502020204030204" charset="0"/>
                <a:cs typeface="Calibri" panose="020F0502020204030204" charset="0"/>
              </a:rPr>
              <a:t>Y.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27305" indent="-342900">
              <a:lnSpc>
                <a:spcPts val="288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It is the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average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product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of 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deviations 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each pair of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observations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from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their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respective 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means.</a:t>
            </a:r>
          </a:p>
          <a:p>
            <a:pPr marL="355600" marR="5080" indent="-342900">
              <a:lnSpc>
                <a:spcPts val="2880"/>
              </a:lnSpc>
              <a:spcBef>
                <a:spcPts val="7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The sign of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covariance tells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whether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there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z="2400" spc="-1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direct relationship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or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inverse</a:t>
            </a:r>
            <a:r>
              <a:rPr sz="24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relationship.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147320" indent="-342900">
              <a:lnSpc>
                <a:spcPct val="80000"/>
              </a:lnSpc>
              <a:spcBef>
                <a:spcPts val="7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Excel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function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COVARIANCE.P(array1,array2) 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COVARIANCE.S(array1,array2)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computes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covariance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population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sample 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respectively.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– Using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Colleges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Universities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Excel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file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81000"/>
            <a:ext cx="3501263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>
                <a:latin typeface="Calibri" panose="020F0502020204030204" charset="0"/>
                <a:cs typeface="Calibri" panose="020F0502020204030204" charset="0"/>
              </a:rPr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9200"/>
            <a:ext cx="7800340" cy="42564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2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It is a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measure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linear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relationship between</a:t>
            </a:r>
            <a:r>
              <a:rPr sz="2400" spc="-1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two 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variables,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X and </a:t>
            </a:r>
            <a:r>
              <a:rPr sz="2400" spc="-170" dirty="0">
                <a:latin typeface="Calibri" panose="020F0502020204030204" charset="0"/>
                <a:cs typeface="Calibri" panose="020F0502020204030204" charset="0"/>
              </a:rPr>
              <a:t>Y,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which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does not depend on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unit  of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measurements.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32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It is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measured by correlation</a:t>
            </a:r>
            <a:r>
              <a:rPr sz="24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coefficient.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207645" indent="-342900" algn="just">
              <a:lnSpc>
                <a:spcPts val="2920"/>
              </a:lnSpc>
              <a:spcBef>
                <a:spcPts val="69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Excel CORREL(array1,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array2)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function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computes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sample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correlation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coefficient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two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2400" spc="-7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arrays.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28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Correlation</a:t>
            </a:r>
            <a:r>
              <a:rPr sz="24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756285" marR="1120775" lvl="1" indent="-287020">
              <a:lnSpc>
                <a:spcPts val="2590"/>
              </a:lnSpc>
              <a:spcBef>
                <a:spcPts val="6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0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indicates that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two variables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have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no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linear 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relationship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each</a:t>
            </a:r>
            <a:r>
              <a:rPr sz="2400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45" dirty="0">
                <a:latin typeface="Calibri" panose="020F0502020204030204" charset="0"/>
                <a:cs typeface="Calibri" panose="020F0502020204030204" charset="0"/>
              </a:rPr>
              <a:t>other.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469900">
              <a:lnSpc>
                <a:spcPct val="100000"/>
              </a:lnSpc>
              <a:spcBef>
                <a:spcPts val="255"/>
              </a:spcBef>
              <a:tabLst>
                <a:tab pos="82296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–	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+ve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-ve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1" y="461594"/>
            <a:ext cx="558698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0" dirty="0">
                <a:latin typeface="Calibri" panose="020F0502020204030204" charset="0"/>
                <a:cs typeface="Calibri" panose="020F0502020204030204" charset="0"/>
              </a:rPr>
              <a:t>Excel </a:t>
            </a:r>
            <a:r>
              <a:rPr sz="4000" spc="-10" dirty="0">
                <a:latin typeface="Calibri" panose="020F0502020204030204" charset="0"/>
                <a:cs typeface="Calibri" panose="020F0502020204030204" charset="0"/>
              </a:rPr>
              <a:t>Correlation</a:t>
            </a:r>
            <a:r>
              <a:rPr sz="40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4000" spc="-95" dirty="0">
                <a:latin typeface="Calibri" panose="020F0502020204030204" charset="0"/>
                <a:cs typeface="Calibri" panose="020F0502020204030204" charset="0"/>
              </a:rPr>
              <a:t>Tool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863840" cy="236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827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It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computes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correlation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coefficients </a:t>
            </a:r>
            <a:r>
              <a:rPr sz="2800" spc="-30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more 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than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two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 arrays.</a:t>
            </a:r>
            <a:endParaRPr sz="28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Select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Correlation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from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Analysis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tool 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list.</a:t>
            </a:r>
            <a:endParaRPr sz="28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1120775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Using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Correlation </a:t>
            </a:r>
            <a:r>
              <a:rPr sz="2800" spc="-75" dirty="0">
                <a:latin typeface="Calibri" panose="020F0502020204030204" charset="0"/>
                <a:cs typeface="Calibri" panose="020F0502020204030204" charset="0"/>
              </a:rPr>
              <a:t>Tool 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Colleges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and 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Universities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Data</a:t>
            </a:r>
            <a:endParaRPr sz="28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1" y="461594"/>
            <a:ext cx="5725668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latin typeface="Calibri" panose="020F0502020204030204" charset="0"/>
                <a:cs typeface="Calibri" panose="020F0502020204030204" charset="0"/>
              </a:rPr>
              <a:t>Measures </a:t>
            </a:r>
            <a:r>
              <a:rPr sz="360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3600" spc="-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600" spc="-10" dirty="0">
                <a:latin typeface="Calibri" panose="020F0502020204030204" charset="0"/>
                <a:cs typeface="Calibri" panose="020F0502020204030204" charset="0"/>
              </a:rPr>
              <a:t>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8150860" cy="39916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It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provides estimates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single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value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that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in 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some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fashion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represents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centering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set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of 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data.</a:t>
            </a:r>
            <a:endParaRPr sz="2800" dirty="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most common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average</a:t>
            </a:r>
            <a:endParaRPr sz="2800" dirty="0">
              <a:latin typeface="Calibri" panose="020F0502020204030204" charset="0"/>
              <a:cs typeface="Calibri" panose="020F0502020204030204" charset="0"/>
            </a:endParaRPr>
          </a:p>
          <a:p>
            <a:pPr marL="756285" marR="201930" lvl="1" indent="-287020">
              <a:lnSpc>
                <a:spcPct val="80000"/>
              </a:lnSpc>
              <a:spcBef>
                <a:spcPts val="64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Measure students accomplishment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college:</a:t>
            </a:r>
            <a:r>
              <a:rPr sz="2800" spc="-1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grade  point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average</a:t>
            </a:r>
            <a:endParaRPr sz="2800" dirty="0">
              <a:latin typeface="Calibri" panose="020F0502020204030204" charset="0"/>
              <a:cs typeface="Calibri" panose="020F0502020204030204" charset="0"/>
            </a:endParaRPr>
          </a:p>
          <a:p>
            <a:pPr marL="756285" marR="513715" lvl="1" indent="-287020">
              <a:lnSpc>
                <a:spcPct val="80000"/>
              </a:lnSpc>
              <a:spcBef>
                <a:spcPts val="6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Measure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performance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of sports team: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batting  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average</a:t>
            </a:r>
            <a:endParaRPr sz="2800" dirty="0">
              <a:latin typeface="Calibri" panose="020F0502020204030204" charset="0"/>
              <a:cs typeface="Calibri" panose="020F0502020204030204" charset="0"/>
            </a:endParaRPr>
          </a:p>
          <a:p>
            <a:pPr marL="756285" marR="281305" lvl="1" indent="-287020">
              <a:lnSpc>
                <a:spcPct val="80000"/>
              </a:lnSpc>
              <a:spcBef>
                <a:spcPts val="6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Measure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performance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business: 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average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delivery 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time</a:t>
            </a:r>
          </a:p>
          <a:p>
            <a:pPr marL="355600" indent="-342900">
              <a:lnSpc>
                <a:spcPts val="3585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Arithmetic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Mean,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Median,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Mode and</a:t>
            </a:r>
            <a:r>
              <a:rPr sz="28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Midrange</a:t>
            </a:r>
            <a:endParaRPr sz="28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461594"/>
            <a:ext cx="63246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latin typeface="Calibri" panose="020F0502020204030204" charset="0"/>
                <a:cs typeface="Calibri" panose="020F0502020204030204" charset="0"/>
              </a:rPr>
              <a:t>Arithmetic</a:t>
            </a:r>
            <a:r>
              <a:rPr sz="40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4000" dirty="0">
                <a:latin typeface="Calibri" panose="020F0502020204030204" charset="0"/>
                <a:cs typeface="Calibri" panose="020F0502020204030204" charset="0"/>
              </a:rPr>
              <a:t>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7994650" cy="44665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807085" indent="-342900" algn="just">
              <a:lnSpc>
                <a:spcPts val="324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average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is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formally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called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arithmetic 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mean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or simply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28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mean.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355600" marR="993775" indent="-342900" algn="just">
              <a:lnSpc>
                <a:spcPts val="3240"/>
              </a:lnSpc>
              <a:spcBef>
                <a:spcPts val="72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It is the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sum of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observations divided by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the 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number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 observations.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355600" marR="5080" indent="-342900" algn="just">
              <a:lnSpc>
                <a:spcPts val="324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mean is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calculated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Excel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using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2800" spc="-1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function  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AVERAGE(data</a:t>
            </a:r>
            <a:r>
              <a:rPr sz="2800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range)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756285" marR="412750" indent="-287020" algn="just">
              <a:lnSpc>
                <a:spcPts val="2810"/>
              </a:lnSpc>
              <a:spcBef>
                <a:spcPts val="645"/>
              </a:spcBef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– </a:t>
            </a:r>
            <a:r>
              <a:rPr sz="2800" spc="-114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find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the mean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cost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per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order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Purchase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Orders  Excel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file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355600" marR="510540" indent="-342900" algn="just">
              <a:lnSpc>
                <a:spcPts val="324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 panose="020F0502020204030204" charset="0"/>
                <a:cs typeface="Calibri" panose="020F0502020204030204" charset="0"/>
              </a:rPr>
              <a:t>Mean is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meaningful </a:t>
            </a:r>
            <a:r>
              <a:rPr sz="2800" spc="-25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both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interval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ratio 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data. </a:t>
            </a:r>
            <a:r>
              <a:rPr sz="2800" dirty="0">
                <a:latin typeface="Calibri" panose="020F0502020204030204" charset="0"/>
                <a:cs typeface="Calibri" panose="020F0502020204030204" charset="0"/>
              </a:rPr>
              <a:t>It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can </a:t>
            </a:r>
            <a:r>
              <a:rPr sz="2800" spc="-5" dirty="0">
                <a:latin typeface="Calibri" panose="020F0502020204030204" charset="0"/>
                <a:cs typeface="Calibri" panose="020F0502020204030204" charset="0"/>
              </a:rPr>
              <a:t>be </a:t>
            </a:r>
            <a:r>
              <a:rPr sz="2800" spc="-20" dirty="0">
                <a:latin typeface="Calibri" panose="020F0502020204030204" charset="0"/>
                <a:cs typeface="Calibri" panose="020F0502020204030204" charset="0"/>
              </a:rPr>
              <a:t>affected 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</a:rPr>
              <a:t>by</a:t>
            </a:r>
            <a:r>
              <a:rPr sz="28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spc="-15" dirty="0">
                <a:latin typeface="Calibri" panose="020F0502020204030204" charset="0"/>
                <a:cs typeface="Calibri" panose="020F0502020204030204" charset="0"/>
              </a:rPr>
              <a:t>outliers.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1" y="461594"/>
            <a:ext cx="2408046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Calibri" panose="020F0502020204030204" charset="0"/>
                <a:cs typeface="Calibri" panose="020F0502020204030204" charset="0"/>
              </a:rPr>
              <a:t>Median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7712075" cy="48139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102235" indent="-342900">
              <a:lnSpc>
                <a:spcPts val="24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It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specifies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the middle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value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when the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are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arranged 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from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least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to greatest.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an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6285" marR="5080" lvl="1" indent="-287020">
              <a:lnSpc>
                <a:spcPts val="2110"/>
              </a:lnSpc>
              <a:spcBef>
                <a:spcPts val="52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Odd number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observations, the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median is the middle of the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sorted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 numbers.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6285" marR="26035" lvl="1" indent="-287020">
              <a:lnSpc>
                <a:spcPct val="80000"/>
              </a:lnSpc>
              <a:spcBef>
                <a:spcPts val="55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Even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number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observations,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the median is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mean of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two 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middle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 numbers.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ts val="299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Two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ways: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6285" marR="720090" lvl="1" indent="-287020">
              <a:lnSpc>
                <a:spcPct val="80000"/>
              </a:lnSpc>
              <a:spcBef>
                <a:spcPts val="54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Using Sort option in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Excel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rank-order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and then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determine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2400" spc="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median.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Excel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function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MEDIAN(data</a:t>
            </a:r>
            <a:r>
              <a:rPr sz="2400" spc="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range)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ts val="2635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100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find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the median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cost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per order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Purchase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Orders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Excel</a:t>
            </a:r>
            <a:r>
              <a:rPr sz="2400" spc="19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file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ts val="2995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It is meaningful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ratio,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interval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ordinal</a:t>
            </a:r>
            <a:r>
              <a:rPr sz="2400" spc="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data.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381000"/>
            <a:ext cx="23622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Calibri" panose="020F0502020204030204" charset="0"/>
                <a:cs typeface="Calibri" panose="020F0502020204030204" charset="0"/>
              </a:rPr>
              <a:t>Mo</a:t>
            </a:r>
            <a:r>
              <a:rPr sz="4000" spc="10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sz="4000" dirty="0">
                <a:latin typeface="Calibri" panose="020F0502020204030204" charset="0"/>
                <a:cs typeface="Calibri" panose="020F0502020204030204" charset="0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19200"/>
            <a:ext cx="8153400" cy="357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It is 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observation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that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occurs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most</a:t>
            </a:r>
            <a:r>
              <a:rPr sz="2400" spc="-1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30" dirty="0">
                <a:latin typeface="Calibri" panose="020F0502020204030204" charset="0"/>
                <a:cs typeface="Calibri" panose="020F0502020204030204" charset="0"/>
              </a:rPr>
              <a:t>frequently.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Most useful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sets that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contain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relatively 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small number of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unique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values.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Two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35" dirty="0">
                <a:latin typeface="Calibri" panose="020F0502020204030204" charset="0"/>
                <a:cs typeface="Calibri" panose="020F0502020204030204" charset="0"/>
              </a:rPr>
              <a:t>ways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756285" marR="180975" lvl="1" indent="-287020" algn="just">
              <a:lnSpc>
                <a:spcPts val="2500"/>
              </a:lnSpc>
              <a:spcBef>
                <a:spcPts val="62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From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frequency distribution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histogram,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mode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is  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group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with the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greatest</a:t>
            </a:r>
            <a:r>
              <a:rPr sz="2400" spc="-9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frequency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756285" marR="468630" lvl="1" indent="-287020" algn="just">
              <a:lnSpc>
                <a:spcPct val="80000"/>
              </a:lnSpc>
              <a:spcBef>
                <a:spcPts val="64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Using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Excel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function MODE.SNGL(data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range).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For  data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sets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having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multiple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modes MODE.MUL(data 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range)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used.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283845" indent="-342900" algn="just">
              <a:lnSpc>
                <a:spcPts val="288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Find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mode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A/P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terms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in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Purchase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Order 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Excel</a:t>
            </a:r>
            <a:r>
              <a:rPr sz="24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file.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461594"/>
            <a:ext cx="3087243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5" dirty="0">
                <a:latin typeface="Calibri" panose="020F0502020204030204" charset="0"/>
                <a:cs typeface="Calibri" panose="020F0502020204030204" charset="0"/>
              </a:rPr>
              <a:t>Midrange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8068945" cy="33147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148590" indent="-342900">
              <a:lnSpc>
                <a:spcPts val="324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It is the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average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greatest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least value</a:t>
            </a:r>
            <a:r>
              <a:rPr sz="2400" spc="-1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in  the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2400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set.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Two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30" dirty="0">
                <a:latin typeface="Calibri" panose="020F0502020204030204" charset="0"/>
                <a:cs typeface="Calibri" panose="020F0502020204030204" charset="0"/>
              </a:rPr>
              <a:t>ways: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6285" marR="1143635" lvl="1" indent="-287020">
              <a:lnSpc>
                <a:spcPts val="2810"/>
              </a:lnSpc>
              <a:spcBef>
                <a:spcPts val="69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Sort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data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400" spc="-30" dirty="0">
                <a:latin typeface="Calibri" panose="020F0502020204030204" charset="0"/>
                <a:cs typeface="Calibri" panose="020F0502020204030204" charset="0"/>
              </a:rPr>
              <a:t>take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average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first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last  element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2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Use MIN and MAX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Excel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function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find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minimum</a:t>
            </a:r>
            <a:r>
              <a:rPr sz="2400" spc="-1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 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maximum values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respectively.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Then </a:t>
            </a:r>
            <a:r>
              <a:rPr sz="2400" spc="-30" dirty="0">
                <a:latin typeface="Calibri" panose="020F0502020204030204" charset="0"/>
                <a:cs typeface="Calibri" panose="020F0502020204030204" charset="0"/>
              </a:rPr>
              <a:t>take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average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them.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927100">
              <a:lnSpc>
                <a:spcPct val="100000"/>
              </a:lnSpc>
              <a:spcBef>
                <a:spcPts val="265"/>
              </a:spcBef>
            </a:pP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average(min,max)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Usually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rougher estimate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than the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mean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594"/>
            <a:ext cx="800100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 panose="020F0502020204030204" charset="0"/>
                <a:cs typeface="Calibri" panose="020F0502020204030204" charset="0"/>
              </a:rPr>
              <a:t>Quoting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Computer </a:t>
            </a:r>
            <a:r>
              <a:rPr sz="3200" spc="-10" dirty="0">
                <a:latin typeface="Calibri" panose="020F0502020204030204" charset="0"/>
                <a:cs typeface="Calibri" panose="020F0502020204030204" charset="0"/>
              </a:rPr>
              <a:t>Repair</a:t>
            </a:r>
            <a:r>
              <a:rPr sz="32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spc="-5" dirty="0">
                <a:latin typeface="Calibri" panose="020F0502020204030204" charset="0"/>
                <a:cs typeface="Calibri" panose="020F0502020204030204" charset="0"/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4572000" cy="37776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820"/>
              </a:spcBef>
            </a:pP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Dataset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includes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250</a:t>
            </a:r>
            <a:r>
              <a:rPr sz="24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repair 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times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for</a:t>
            </a:r>
            <a:r>
              <a:rPr sz="2400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customers.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53340">
              <a:lnSpc>
                <a:spcPts val="2880"/>
              </a:lnSpc>
              <a:spcBef>
                <a:spcPts val="695"/>
              </a:spcBef>
            </a:pP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What repair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time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would</a:t>
            </a:r>
            <a:r>
              <a:rPr sz="2400" spc="-9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be  reasonable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to quote to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new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customer?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76835">
              <a:lnSpc>
                <a:spcPts val="2880"/>
              </a:lnSpc>
              <a:spcBef>
                <a:spcPts val="725"/>
              </a:spcBef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Mean,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median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 mode 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are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all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very close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and</a:t>
            </a:r>
            <a:r>
              <a:rPr sz="2400" spc="-1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show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that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typical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repair</a:t>
            </a:r>
            <a:r>
              <a:rPr sz="2400" spc="-114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time  is about 2</a:t>
            </a:r>
            <a:r>
              <a:rPr sz="2400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weeks.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12700" marR="601345">
              <a:lnSpc>
                <a:spcPct val="80000"/>
              </a:lnSpc>
              <a:spcBef>
                <a:spcPts val="745"/>
              </a:spcBef>
            </a:pP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What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if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repair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time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2400" spc="-10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2 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weeks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is</a:t>
            </a:r>
            <a:r>
              <a:rPr sz="2400" spc="-3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quoted?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8501" y="1600200"/>
            <a:ext cx="2851277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61594"/>
            <a:ext cx="80010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Calibri" panose="020F0502020204030204" charset="0"/>
                <a:cs typeface="Calibri" panose="020F0502020204030204" charset="0"/>
              </a:rPr>
              <a:t>Quoting </a:t>
            </a:r>
            <a:r>
              <a:rPr sz="4000" spc="-5" dirty="0">
                <a:latin typeface="Calibri" panose="020F0502020204030204" charset="0"/>
                <a:cs typeface="Calibri" panose="020F0502020204030204" charset="0"/>
              </a:rPr>
              <a:t>Computer </a:t>
            </a:r>
            <a:r>
              <a:rPr sz="4000" spc="-10" dirty="0">
                <a:latin typeface="Calibri" panose="020F0502020204030204" charset="0"/>
                <a:cs typeface="Calibri" panose="020F0502020204030204" charset="0"/>
              </a:rPr>
              <a:t>Repair</a:t>
            </a:r>
            <a:r>
              <a:rPr sz="40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4000" spc="-5" dirty="0">
                <a:latin typeface="Calibri" panose="020F0502020204030204" charset="0"/>
                <a:cs typeface="Calibri" panose="020F0502020204030204" charset="0"/>
              </a:rPr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1523932"/>
            <a:ext cx="5246823" cy="2984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4666869"/>
            <a:ext cx="8305800" cy="167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 panose="020F0502020204030204" charset="0"/>
                <a:cs typeface="Calibri" panose="020F0502020204030204" charset="0"/>
              </a:rPr>
              <a:t>Longest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repair time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took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almost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6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weeks. Can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company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give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guaranteed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repair  time of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6</a:t>
            </a:r>
            <a:r>
              <a:rPr spc="2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weeks?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24130">
              <a:lnSpc>
                <a:spcPct val="100000"/>
              </a:lnSpc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90%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of time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repairs are completed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within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3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weeks.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Rare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occasion it </a:t>
            </a:r>
            <a:r>
              <a:rPr spc="-25" dirty="0">
                <a:latin typeface="Calibri" panose="020F0502020204030204" charset="0"/>
                <a:cs typeface="Calibri" panose="020F0502020204030204" charset="0"/>
              </a:rPr>
              <a:t>take</a:t>
            </a:r>
            <a:r>
              <a:rPr spc="14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30" dirty="0">
                <a:latin typeface="Calibri" panose="020F0502020204030204" charset="0"/>
                <a:cs typeface="Calibri" panose="020F0502020204030204" charset="0"/>
              </a:rPr>
              <a:t>longer.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libri" panose="020F0502020204030204" charset="0"/>
                <a:cs typeface="Calibri" panose="020F0502020204030204" charset="0"/>
              </a:rPr>
              <a:t>Decision: The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customers could expect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their </a:t>
            </a:r>
            <a:r>
              <a:rPr spc="-15" dirty="0">
                <a:latin typeface="Calibri" panose="020F0502020204030204" charset="0"/>
                <a:cs typeface="Calibri" panose="020F0502020204030204" charset="0"/>
              </a:rPr>
              <a:t>computers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back within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2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spc="18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weeks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and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inform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them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that it might </a:t>
            </a:r>
            <a:r>
              <a:rPr spc="-25" dirty="0">
                <a:latin typeface="Calibri" panose="020F0502020204030204" charset="0"/>
                <a:cs typeface="Calibri" panose="020F0502020204030204" charset="0"/>
              </a:rPr>
              <a:t>take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longer if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spc="-5" dirty="0">
                <a:latin typeface="Calibri" panose="020F0502020204030204" charset="0"/>
                <a:cs typeface="Calibri" panose="020F0502020204030204" charset="0"/>
              </a:rPr>
              <a:t>special part </a:t>
            </a:r>
            <a:r>
              <a:rPr spc="-10" dirty="0">
                <a:latin typeface="Calibri" panose="020F0502020204030204" charset="0"/>
                <a:cs typeface="Calibri" panose="020F0502020204030204" charset="0"/>
              </a:rPr>
              <a:t>was</a:t>
            </a:r>
            <a:r>
              <a:rPr spc="1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needed.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1594"/>
            <a:ext cx="7467599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latin typeface="Calibri" panose="020F0502020204030204" charset="0"/>
                <a:cs typeface="Calibri" panose="020F0502020204030204" charset="0"/>
              </a:rPr>
              <a:t>Measures </a:t>
            </a:r>
            <a:r>
              <a:rPr sz="3600" dirty="0">
                <a:latin typeface="Calibri" panose="020F0502020204030204" charset="0"/>
                <a:cs typeface="Calibri" panose="020F0502020204030204" charset="0"/>
              </a:rPr>
              <a:t>of</a:t>
            </a:r>
            <a:r>
              <a:rPr sz="3600" spc="-8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600" spc="-10" dirty="0">
                <a:latin typeface="Calibri" panose="020F0502020204030204" charset="0"/>
                <a:cs typeface="Calibri" panose="020F0502020204030204" charset="0"/>
              </a:rPr>
              <a:t>Dispersion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7"/>
            <a:ext cx="7998460" cy="29184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Dispersion </a:t>
            </a:r>
            <a:r>
              <a:rPr sz="2400" spc="-40" dirty="0">
                <a:latin typeface="Calibri" panose="020F0502020204030204" charset="0"/>
                <a:cs typeface="Calibri" panose="020F0502020204030204" charset="0"/>
              </a:rPr>
              <a:t>refers </a:t>
            </a: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to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degree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variation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in  the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data,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that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is, the numerical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spread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(or 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compactness)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of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data.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355600" marR="861695" indent="-342900">
              <a:lnSpc>
                <a:spcPts val="3460"/>
              </a:lnSpc>
              <a:spcBef>
                <a:spcPts val="8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Several </a:t>
            </a:r>
            <a:r>
              <a:rPr sz="2400" spc="-20" dirty="0">
                <a:latin typeface="Calibri" panose="020F0502020204030204" charset="0"/>
                <a:cs typeface="Calibri" panose="020F0502020204030204" charset="0"/>
              </a:rPr>
              <a:t>statistical 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measures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characterize  dispersion: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Range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25" dirty="0">
                <a:latin typeface="Calibri" panose="020F0502020204030204" charset="0"/>
                <a:cs typeface="Calibri" panose="020F0502020204030204" charset="0"/>
              </a:rPr>
              <a:t>Variance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Interquartile</a:t>
            </a:r>
            <a:r>
              <a:rPr sz="2400" spc="-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Range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Standard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5" dirty="0">
                <a:latin typeface="Calibri" panose="020F0502020204030204" charset="0"/>
                <a:cs typeface="Calibri" panose="020F0502020204030204" charset="0"/>
              </a:rPr>
              <a:t>deviation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1253</Words>
  <Application>Microsoft Office PowerPoint</Application>
  <PresentationFormat>On-screen Show (4:3)</PresentationFormat>
  <Paragraphs>118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Carlito</vt:lpstr>
      <vt:lpstr>Office Theme</vt:lpstr>
      <vt:lpstr>Descriptive Statistical Measures</vt:lpstr>
      <vt:lpstr>Measures of Location</vt:lpstr>
      <vt:lpstr>Arithmetic Mean</vt:lpstr>
      <vt:lpstr>Median</vt:lpstr>
      <vt:lpstr>Mode</vt:lpstr>
      <vt:lpstr>Midrange</vt:lpstr>
      <vt:lpstr>Quoting Computer Repair Time</vt:lpstr>
      <vt:lpstr>Quoting Computer Repair Time</vt:lpstr>
      <vt:lpstr>Measures of Dispersion</vt:lpstr>
      <vt:lpstr>Interquartile Range</vt:lpstr>
      <vt:lpstr>Variance</vt:lpstr>
      <vt:lpstr>Standard Deviation</vt:lpstr>
      <vt:lpstr>Coefficient of Variation</vt:lpstr>
      <vt:lpstr>Grouped Data</vt:lpstr>
      <vt:lpstr>Measures of Association</vt:lpstr>
      <vt:lpstr>Covariance</vt:lpstr>
      <vt:lpstr>Correlation</vt:lpstr>
      <vt:lpstr>Excel Correlation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Statistical Measures</dc:title>
  <dc:creator>swapnil</dc:creator>
  <cp:lastModifiedBy>Shilpa Patil</cp:lastModifiedBy>
  <cp:revision>61</cp:revision>
  <dcterms:created xsi:type="dcterms:W3CDTF">2020-10-19T09:48:00Z</dcterms:created>
  <dcterms:modified xsi:type="dcterms:W3CDTF">2023-06-21T17:24:23Z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2019-12-04T05:30:00Z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2020-10-19T05:30:00Z</vt:filetime>
  </property>
  <property fmtid="{D5CDD505-2E9C-101B-9397-08002B2CF9AE}" pid="5" name="ICV">
    <vt:lpwstr>705BAB66334B4D8BACE6A601F12E37D3</vt:lpwstr>
  </property>
  <property fmtid="{D5CDD505-2E9C-101B-9397-08002B2CF9AE}" pid="6" name="KSOProductBuildVer">
    <vt:lpwstr>1033-11.2.0.11440</vt:lpwstr>
  </property>
</Properties>
</file>