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3558" y="461594"/>
            <a:ext cx="605688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46045" y="3797274"/>
            <a:ext cx="3851909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7613" y="461594"/>
            <a:ext cx="566877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406" y="1526794"/>
            <a:ext cx="7965186" cy="446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3436" y="2481452"/>
            <a:ext cx="4438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Regression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Analysis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168" y="1342390"/>
            <a:ext cx="8282432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57834">
              <a:lnSpc>
                <a:spcPts val="3080"/>
              </a:lnSpc>
              <a:spcBef>
                <a:spcPts val="100"/>
              </a:spcBef>
              <a:buFont typeface="Arial"/>
              <a:buChar char="•"/>
              <a:tabLst>
                <a:tab pos="482600" algn="l"/>
                <a:tab pos="483234" algn="l"/>
              </a:tabLst>
            </a:pPr>
            <a:r>
              <a:rPr sz="2700" dirty="0">
                <a:latin typeface="Carlito"/>
                <a:cs typeface="Carlito"/>
              </a:rPr>
              <a:t>Multiple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</a:t>
            </a:r>
          </a:p>
          <a:p>
            <a:pPr marL="256540">
              <a:lnSpc>
                <a:spcPts val="2915"/>
              </a:lnSpc>
            </a:pPr>
            <a:r>
              <a:rPr sz="2700" dirty="0">
                <a:latin typeface="Carlito"/>
                <a:cs typeface="Carlito"/>
              </a:rPr>
              <a:t>| </a:t>
            </a:r>
            <a:r>
              <a:rPr sz="2700" i="1" dirty="0">
                <a:latin typeface="Carlito"/>
                <a:cs typeface="Carlito"/>
              </a:rPr>
              <a:t>r </a:t>
            </a:r>
            <a:r>
              <a:rPr sz="2700" dirty="0">
                <a:latin typeface="Carlito"/>
                <a:cs typeface="Carlito"/>
              </a:rPr>
              <a:t>| </a:t>
            </a:r>
            <a:r>
              <a:rPr sz="2700" spc="-10" dirty="0">
                <a:latin typeface="Carlito"/>
                <a:cs typeface="Carlito"/>
              </a:rPr>
              <a:t>where </a:t>
            </a:r>
            <a:r>
              <a:rPr sz="2700" i="1" dirty="0">
                <a:latin typeface="Carlito"/>
                <a:cs typeface="Carlito"/>
              </a:rPr>
              <a:t>r </a:t>
            </a:r>
            <a:r>
              <a:rPr sz="2700" dirty="0">
                <a:latin typeface="Carlito"/>
                <a:cs typeface="Carlito"/>
              </a:rPr>
              <a:t>is the </a:t>
            </a:r>
            <a:r>
              <a:rPr sz="2700" spc="-5" dirty="0">
                <a:latin typeface="Carlito"/>
                <a:cs typeface="Carlito"/>
              </a:rPr>
              <a:t>sample </a:t>
            </a:r>
            <a:r>
              <a:rPr sz="2700" spc="-10" dirty="0">
                <a:latin typeface="Carlito"/>
                <a:cs typeface="Carlito"/>
              </a:rPr>
              <a:t>correlation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coefficient</a:t>
            </a:r>
            <a:endParaRPr sz="2700" dirty="0">
              <a:latin typeface="Carlito"/>
              <a:cs typeface="Carlito"/>
            </a:endParaRPr>
          </a:p>
          <a:p>
            <a:pPr marL="256540">
              <a:lnSpc>
                <a:spcPts val="3080"/>
              </a:lnSpc>
            </a:pPr>
            <a:r>
              <a:rPr sz="2700" i="1" dirty="0">
                <a:latin typeface="Carlito"/>
                <a:cs typeface="Carlito"/>
              </a:rPr>
              <a:t>r </a:t>
            </a:r>
            <a:r>
              <a:rPr sz="2700" spc="-5" dirty="0">
                <a:latin typeface="Carlito"/>
                <a:cs typeface="Carlito"/>
              </a:rPr>
              <a:t>varies </a:t>
            </a:r>
            <a:r>
              <a:rPr sz="2700" spc="-20" dirty="0">
                <a:latin typeface="Carlito"/>
                <a:cs typeface="Carlito"/>
              </a:rPr>
              <a:t>from </a:t>
            </a:r>
            <a:r>
              <a:rPr sz="2700" dirty="0">
                <a:latin typeface="Carlito"/>
                <a:cs typeface="Carlito"/>
              </a:rPr>
              <a:t>-1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5" dirty="0">
                <a:latin typeface="Carlito"/>
                <a:cs typeface="Carlito"/>
              </a:rPr>
              <a:t>+1 </a:t>
            </a:r>
            <a:r>
              <a:rPr sz="2700" dirty="0">
                <a:latin typeface="Carlito"/>
                <a:cs typeface="Carlito"/>
              </a:rPr>
              <a:t>(</a:t>
            </a:r>
            <a:r>
              <a:rPr sz="2700" i="1" dirty="0">
                <a:latin typeface="Carlito"/>
                <a:cs typeface="Carlito"/>
              </a:rPr>
              <a:t>r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15" dirty="0">
                <a:latin typeface="Carlito"/>
                <a:cs typeface="Carlito"/>
              </a:rPr>
              <a:t>negative </a:t>
            </a:r>
            <a:r>
              <a:rPr sz="2700" dirty="0">
                <a:latin typeface="Carlito"/>
                <a:cs typeface="Carlito"/>
              </a:rPr>
              <a:t>if </a:t>
            </a:r>
            <a:r>
              <a:rPr sz="2700" spc="-5" dirty="0">
                <a:latin typeface="Carlito"/>
                <a:cs typeface="Carlito"/>
              </a:rPr>
              <a:t>slope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negative)</a:t>
            </a:r>
            <a:endParaRPr sz="2700" dirty="0">
              <a:latin typeface="Carlito"/>
              <a:cs typeface="Carlito"/>
            </a:endParaRPr>
          </a:p>
          <a:p>
            <a:pPr marL="482600" indent="-457834">
              <a:lnSpc>
                <a:spcPts val="3080"/>
              </a:lnSpc>
              <a:spcBef>
                <a:spcPts val="325"/>
              </a:spcBef>
              <a:buFont typeface="Arial"/>
              <a:buChar char="•"/>
              <a:tabLst>
                <a:tab pos="482600" algn="l"/>
                <a:tab pos="483234" algn="l"/>
              </a:tabLst>
            </a:pPr>
            <a:r>
              <a:rPr sz="2700" dirty="0">
                <a:latin typeface="Carlito"/>
                <a:cs typeface="Carlito"/>
              </a:rPr>
              <a:t>R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Square</a:t>
            </a:r>
            <a:endParaRPr sz="2700" dirty="0">
              <a:latin typeface="Carlito"/>
              <a:cs typeface="Carlito"/>
            </a:endParaRPr>
          </a:p>
          <a:p>
            <a:pPr marL="256540">
              <a:lnSpc>
                <a:spcPts val="2915"/>
              </a:lnSpc>
            </a:pPr>
            <a:r>
              <a:rPr sz="2700" spc="-15" dirty="0">
                <a:latin typeface="Carlito"/>
                <a:cs typeface="Carlito"/>
              </a:rPr>
              <a:t>coefficient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spc="-10" dirty="0">
                <a:latin typeface="Carlito"/>
                <a:cs typeface="Carlito"/>
              </a:rPr>
              <a:t>determination,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i="1" dirty="0">
                <a:latin typeface="Carlito"/>
                <a:cs typeface="Carlito"/>
              </a:rPr>
              <a:t>R</a:t>
            </a:r>
            <a:r>
              <a:rPr sz="2700" baseline="24691" dirty="0">
                <a:latin typeface="Carlito"/>
                <a:cs typeface="Carlito"/>
              </a:rPr>
              <a:t>2</a:t>
            </a:r>
          </a:p>
          <a:p>
            <a:pPr marL="256540">
              <a:lnSpc>
                <a:spcPts val="3080"/>
              </a:lnSpc>
            </a:pPr>
            <a:r>
              <a:rPr sz="2700" spc="-10" dirty="0">
                <a:latin typeface="Carlito"/>
                <a:cs typeface="Carlito"/>
              </a:rPr>
              <a:t>varies </a:t>
            </a:r>
            <a:r>
              <a:rPr sz="2700" spc="-15" dirty="0">
                <a:latin typeface="Carlito"/>
                <a:cs typeface="Carlito"/>
              </a:rPr>
              <a:t>from </a:t>
            </a:r>
            <a:r>
              <a:rPr sz="2700" dirty="0">
                <a:latin typeface="Carlito"/>
                <a:cs typeface="Carlito"/>
              </a:rPr>
              <a:t>0 </a:t>
            </a:r>
            <a:r>
              <a:rPr sz="2700" spc="-5" dirty="0">
                <a:latin typeface="Carlito"/>
                <a:cs typeface="Carlito"/>
              </a:rPr>
              <a:t>(no fit)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1 </a:t>
            </a:r>
            <a:r>
              <a:rPr sz="2700" spc="-15" dirty="0">
                <a:latin typeface="Carlito"/>
                <a:cs typeface="Carlito"/>
              </a:rPr>
              <a:t>(perfect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fit)</a:t>
            </a:r>
            <a:endParaRPr sz="2700" dirty="0">
              <a:latin typeface="Carlito"/>
              <a:cs typeface="Carlito"/>
            </a:endParaRPr>
          </a:p>
          <a:p>
            <a:pPr marL="482600" indent="-457834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482600" algn="l"/>
                <a:tab pos="483234" algn="l"/>
              </a:tabLst>
            </a:pPr>
            <a:r>
              <a:rPr sz="2700" spc="-10" dirty="0">
                <a:latin typeface="Carlito"/>
                <a:cs typeface="Carlito"/>
              </a:rPr>
              <a:t>Adjusted </a:t>
            </a:r>
            <a:r>
              <a:rPr sz="2700" dirty="0">
                <a:latin typeface="Carlito"/>
                <a:cs typeface="Carlito"/>
              </a:rPr>
              <a:t>R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Square</a:t>
            </a:r>
            <a:endParaRPr sz="2700" dirty="0">
              <a:latin typeface="Carlito"/>
              <a:cs typeface="Carlito"/>
            </a:endParaRPr>
          </a:p>
          <a:p>
            <a:pPr marL="256540">
              <a:lnSpc>
                <a:spcPct val="100000"/>
              </a:lnSpc>
              <a:spcBef>
                <a:spcPts val="325"/>
              </a:spcBef>
            </a:pPr>
            <a:r>
              <a:rPr sz="2700" spc="-5" dirty="0">
                <a:latin typeface="Carlito"/>
                <a:cs typeface="Carlito"/>
              </a:rPr>
              <a:t>adjusts </a:t>
            </a:r>
            <a:r>
              <a:rPr sz="2700" i="1" spc="-5" dirty="0">
                <a:latin typeface="Carlito"/>
                <a:cs typeface="Carlito"/>
              </a:rPr>
              <a:t>R</a:t>
            </a:r>
            <a:r>
              <a:rPr sz="2700" spc="-7" baseline="24691" dirty="0">
                <a:latin typeface="Carlito"/>
                <a:cs typeface="Carlito"/>
              </a:rPr>
              <a:t>2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sample </a:t>
            </a:r>
            <a:r>
              <a:rPr sz="2700" spc="-20" dirty="0">
                <a:latin typeface="Carlito"/>
                <a:cs typeface="Carlito"/>
              </a:rPr>
              <a:t>size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number of </a:t>
            </a:r>
            <a:r>
              <a:rPr sz="2700" i="1" dirty="0">
                <a:latin typeface="Carlito"/>
                <a:cs typeface="Carlito"/>
              </a:rPr>
              <a:t>X</a:t>
            </a:r>
            <a:r>
              <a:rPr sz="2700" i="1" spc="-24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variables</a:t>
            </a:r>
            <a:endParaRPr sz="2700" dirty="0">
              <a:latin typeface="Carlito"/>
              <a:cs typeface="Carlito"/>
            </a:endParaRPr>
          </a:p>
          <a:p>
            <a:pPr marL="482600" indent="-457834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482600" algn="l"/>
                <a:tab pos="483234" algn="l"/>
              </a:tabLst>
            </a:pPr>
            <a:r>
              <a:rPr sz="2700" spc="-15" dirty="0">
                <a:latin typeface="Carlito"/>
                <a:cs typeface="Carlito"/>
              </a:rPr>
              <a:t>Standard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Error</a:t>
            </a:r>
            <a:endParaRPr sz="2700" dirty="0">
              <a:latin typeface="Carlito"/>
              <a:cs typeface="Carlito"/>
            </a:endParaRPr>
          </a:p>
          <a:p>
            <a:pPr marL="256540">
              <a:lnSpc>
                <a:spcPct val="100000"/>
              </a:lnSpc>
              <a:spcBef>
                <a:spcPts val="325"/>
              </a:spcBef>
            </a:pPr>
            <a:r>
              <a:rPr sz="2700" spc="-5" dirty="0">
                <a:latin typeface="Carlito"/>
                <a:cs typeface="Carlito"/>
              </a:rPr>
              <a:t>variability </a:t>
            </a:r>
            <a:r>
              <a:rPr sz="2700" spc="-10" dirty="0">
                <a:latin typeface="Carlito"/>
                <a:cs typeface="Carlito"/>
              </a:rPr>
              <a:t>between </a:t>
            </a:r>
            <a:r>
              <a:rPr sz="2700" spc="-5" dirty="0">
                <a:latin typeface="Carlito"/>
                <a:cs typeface="Carlito"/>
              </a:rPr>
              <a:t>observed </a:t>
            </a:r>
            <a:r>
              <a:rPr sz="2700" dirty="0">
                <a:latin typeface="Carlito"/>
                <a:cs typeface="Carlito"/>
              </a:rPr>
              <a:t>&amp; </a:t>
            </a:r>
            <a:r>
              <a:rPr sz="2700" spc="-10" dirty="0">
                <a:latin typeface="Carlito"/>
                <a:cs typeface="Carlito"/>
              </a:rPr>
              <a:t>predicted </a:t>
            </a:r>
            <a:r>
              <a:rPr sz="2700" i="1" dirty="0">
                <a:latin typeface="Carlito"/>
                <a:cs typeface="Carlito"/>
              </a:rPr>
              <a:t>Y</a:t>
            </a:r>
            <a:r>
              <a:rPr sz="2700" i="1" spc="-10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variables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461594"/>
            <a:ext cx="7177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 Linear</a:t>
            </a:r>
            <a:r>
              <a:rPr spc="-45" dirty="0"/>
              <a:t> </a:t>
            </a:r>
            <a:r>
              <a:rPr spc="-10" dirty="0"/>
              <a:t>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192" y="1332687"/>
            <a:ext cx="72542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Interpreting Regression Statistics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Simple </a:t>
            </a:r>
            <a:r>
              <a:rPr sz="2800" spc="-5" dirty="0">
                <a:latin typeface="Carlito"/>
                <a:cs typeface="Carlito"/>
              </a:rPr>
              <a:t>Linear  </a:t>
            </a:r>
            <a:r>
              <a:rPr sz="2800" spc="-15" dirty="0">
                <a:latin typeface="Carlito"/>
                <a:cs typeface="Carlito"/>
              </a:rPr>
              <a:t>Regression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Home </a:t>
            </a:r>
            <a:r>
              <a:rPr sz="2800" i="1" spc="-25" dirty="0">
                <a:latin typeface="Carlito"/>
                <a:cs typeface="Carlito"/>
              </a:rPr>
              <a:t>Market</a:t>
            </a:r>
            <a:r>
              <a:rPr sz="2800" i="1" spc="45" dirty="0">
                <a:latin typeface="Carlito"/>
                <a:cs typeface="Carlito"/>
              </a:rPr>
              <a:t> </a:t>
            </a:r>
            <a:r>
              <a:rPr sz="2800" i="1" spc="-30" dirty="0">
                <a:latin typeface="Carlito"/>
                <a:cs typeface="Carlito"/>
              </a:rPr>
              <a:t>Value</a:t>
            </a:r>
            <a:r>
              <a:rPr sz="2800" spc="-30" dirty="0"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461594"/>
            <a:ext cx="79247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Simple Linear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Regression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362136"/>
            <a:ext cx="7880350" cy="3497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1601"/>
            <a:ext cx="7934325" cy="2641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Multiple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Regression</a:t>
            </a:r>
            <a:r>
              <a:rPr sz="2200" spc="-10" dirty="0">
                <a:latin typeface="Carlito"/>
                <a:cs typeface="Carlito"/>
              </a:rPr>
              <a:t> has </a:t>
            </a:r>
            <a:r>
              <a:rPr sz="2200" spc="-15" dirty="0">
                <a:latin typeface="Carlito"/>
                <a:cs typeface="Carlito"/>
              </a:rPr>
              <a:t>more </a:t>
            </a:r>
            <a:r>
              <a:rPr sz="2200" spc="-5" dirty="0">
                <a:latin typeface="Carlito"/>
                <a:cs typeface="Carlito"/>
              </a:rPr>
              <a:t>than one independent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variable.</a:t>
            </a:r>
            <a:endParaRPr sz="2200" dirty="0">
              <a:latin typeface="Carlito"/>
              <a:cs typeface="Carlito"/>
            </a:endParaRPr>
          </a:p>
          <a:p>
            <a:pPr marL="579755" indent="-458470">
              <a:lnSpc>
                <a:spcPct val="100000"/>
              </a:lnSpc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multiple linear </a:t>
            </a:r>
            <a:r>
              <a:rPr sz="2200" spc="-10" dirty="0">
                <a:latin typeface="Carlito"/>
                <a:cs typeface="Carlito"/>
              </a:rPr>
              <a:t>regression </a:t>
            </a:r>
            <a:r>
              <a:rPr sz="2200" spc="-5" dirty="0">
                <a:latin typeface="Carlito"/>
                <a:cs typeface="Carlito"/>
              </a:rPr>
              <a:t>equation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is: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 dirty="0">
              <a:latin typeface="Carlito"/>
              <a:cs typeface="Carlito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endParaRPr lang="en-US" sz="2200" spc="-10" dirty="0">
              <a:latin typeface="Carlito"/>
              <a:cs typeface="Carlito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Interpreting Regression Results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i="1" spc="-5" dirty="0">
                <a:latin typeface="Carlito"/>
                <a:cs typeface="Carlito"/>
              </a:rPr>
              <a:t>Colleges </a:t>
            </a:r>
            <a:r>
              <a:rPr sz="2200" i="1" spc="-10" dirty="0">
                <a:latin typeface="Carlito"/>
                <a:cs typeface="Carlito"/>
              </a:rPr>
              <a:t>and </a:t>
            </a:r>
            <a:r>
              <a:rPr sz="2200" i="1" spc="-5" dirty="0">
                <a:latin typeface="Carlito"/>
                <a:cs typeface="Carlito"/>
              </a:rPr>
              <a:t>Universities</a:t>
            </a:r>
            <a:r>
              <a:rPr sz="2200" i="1" spc="7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Data</a:t>
            </a:r>
            <a:endParaRPr sz="2200" dirty="0">
              <a:latin typeface="Carlito"/>
              <a:cs typeface="Carlito"/>
            </a:endParaRPr>
          </a:p>
          <a:p>
            <a:pPr marL="579755" marR="18415" indent="-457834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2200" spc="-5" dirty="0">
                <a:latin typeface="Carlito"/>
                <a:cs typeface="Carlito"/>
              </a:rPr>
              <a:t>Colleges </a:t>
            </a:r>
            <a:r>
              <a:rPr sz="2200" dirty="0">
                <a:latin typeface="Carlito"/>
                <a:cs typeface="Carlito"/>
              </a:rPr>
              <a:t>try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predict student graduation </a:t>
            </a:r>
            <a:r>
              <a:rPr sz="2200" spc="-25" dirty="0">
                <a:latin typeface="Carlito"/>
                <a:cs typeface="Carlito"/>
              </a:rPr>
              <a:t>rates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variety </a:t>
            </a:r>
            <a:r>
              <a:rPr sz="2200" spc="-5" dirty="0">
                <a:latin typeface="Carlito"/>
                <a:cs typeface="Carlito"/>
              </a:rPr>
              <a:t>of  </a:t>
            </a:r>
            <a:r>
              <a:rPr sz="2200" spc="-10" dirty="0">
                <a:latin typeface="Carlito"/>
                <a:cs typeface="Carlito"/>
              </a:rPr>
              <a:t>characteristics, such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as: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038600"/>
            <a:ext cx="3124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88290" algn="l"/>
              </a:tabLst>
            </a:pPr>
            <a:r>
              <a:rPr sz="2200" spc="-5" dirty="0">
                <a:latin typeface="Carlito"/>
                <a:cs typeface="Carlito"/>
              </a:rPr>
              <a:t>Median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65" dirty="0">
                <a:latin typeface="Carlito"/>
                <a:cs typeface="Carlito"/>
              </a:rPr>
              <a:t>SAT</a:t>
            </a:r>
            <a:endParaRPr sz="2200" dirty="0">
              <a:latin typeface="Carlito"/>
              <a:cs typeface="Carlito"/>
            </a:endParaRPr>
          </a:p>
          <a:p>
            <a:pPr marL="287655" indent="-275590">
              <a:lnSpc>
                <a:spcPct val="100000"/>
              </a:lnSpc>
              <a:buAutoNum type="arabicPeriod"/>
              <a:tabLst>
                <a:tab pos="288290" algn="l"/>
              </a:tabLst>
            </a:pPr>
            <a:r>
              <a:rPr sz="2200" spc="-10" dirty="0">
                <a:latin typeface="Carlito"/>
                <a:cs typeface="Carlito"/>
              </a:rPr>
              <a:t>Expenditures/student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0" y="4038600"/>
            <a:ext cx="3429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88290" algn="l"/>
              </a:tabLst>
            </a:pPr>
            <a:r>
              <a:rPr sz="2200" spc="-10" dirty="0">
                <a:latin typeface="Carlito"/>
                <a:cs typeface="Carlito"/>
              </a:rPr>
              <a:t>Acceptance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rate</a:t>
            </a:r>
            <a:endParaRPr sz="2200" dirty="0">
              <a:latin typeface="Carlito"/>
              <a:cs typeface="Carlito"/>
            </a:endParaRPr>
          </a:p>
          <a:p>
            <a:pPr marL="519430" indent="-275590">
              <a:lnSpc>
                <a:spcPct val="100000"/>
              </a:lnSpc>
              <a:buAutoNum type="arabicPeriod" startAt="3"/>
              <a:tabLst>
                <a:tab pos="520065" algn="l"/>
              </a:tabLst>
            </a:pPr>
            <a:r>
              <a:rPr sz="2200" spc="-70" dirty="0">
                <a:latin typeface="Carlito"/>
                <a:cs typeface="Carlito"/>
              </a:rPr>
              <a:t>Top </a:t>
            </a:r>
            <a:r>
              <a:rPr sz="2200" spc="-5" dirty="0">
                <a:latin typeface="Carlito"/>
                <a:cs typeface="Carlito"/>
              </a:rPr>
              <a:t>10% of HS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class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461594"/>
            <a:ext cx="737184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 </a:t>
            </a:r>
            <a:r>
              <a:rPr spc="-5" dirty="0"/>
              <a:t>Linear</a:t>
            </a:r>
            <a:r>
              <a:rPr spc="-60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6" name="object 6"/>
          <p:cNvSpPr/>
          <p:nvPr/>
        </p:nvSpPr>
        <p:spPr>
          <a:xfrm>
            <a:off x="1752600" y="2243796"/>
            <a:ext cx="4610100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4953000"/>
            <a:ext cx="7162800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326" y="1351279"/>
            <a:ext cx="833587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Interpreting Regression Results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i="1" spc="-5" dirty="0">
                <a:latin typeface="Carlito"/>
                <a:cs typeface="Carlito"/>
              </a:rPr>
              <a:t>Colleges </a:t>
            </a:r>
            <a:r>
              <a:rPr sz="2800" i="1" spc="-10" dirty="0">
                <a:latin typeface="Carlito"/>
                <a:cs typeface="Carlito"/>
              </a:rPr>
              <a:t>and  </a:t>
            </a:r>
            <a:r>
              <a:rPr sz="2800" i="1" spc="-5" dirty="0">
                <a:latin typeface="Carlito"/>
                <a:cs typeface="Carlito"/>
              </a:rPr>
              <a:t>Universities</a:t>
            </a:r>
            <a:r>
              <a:rPr sz="2800" i="1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1000" y="381000"/>
            <a:ext cx="721944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 </a:t>
            </a:r>
            <a:r>
              <a:rPr spc="-5" dirty="0"/>
              <a:t>Linear</a:t>
            </a:r>
            <a:r>
              <a:rPr spc="-60" dirty="0"/>
              <a:t> </a:t>
            </a:r>
            <a:r>
              <a:rPr spc="-10" dirty="0"/>
              <a:t>Regression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5573" y="2348890"/>
            <a:ext cx="7586980" cy="3818254"/>
            <a:chOff x="755573" y="2348890"/>
            <a:chExt cx="7586980" cy="3818254"/>
          </a:xfrm>
        </p:grpSpPr>
        <p:sp>
          <p:nvSpPr>
            <p:cNvPr id="5" name="object 5"/>
            <p:cNvSpPr/>
            <p:nvPr/>
          </p:nvSpPr>
          <p:spPr>
            <a:xfrm>
              <a:off x="755573" y="2348890"/>
              <a:ext cx="7567549" cy="3817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2071" y="3068980"/>
              <a:ext cx="4191127" cy="74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2546" y="3059455"/>
              <a:ext cx="4210685" cy="760730"/>
            </a:xfrm>
            <a:custGeom>
              <a:avLst/>
              <a:gdLst/>
              <a:ahLst/>
              <a:cxnLst/>
              <a:rect l="l" t="t" r="r" b="b"/>
              <a:pathLst>
                <a:path w="4210684" h="760729">
                  <a:moveTo>
                    <a:pt x="0" y="760450"/>
                  </a:moveTo>
                  <a:lnTo>
                    <a:pt x="4210177" y="760450"/>
                  </a:lnTo>
                  <a:lnTo>
                    <a:pt x="4210177" y="0"/>
                  </a:lnTo>
                  <a:lnTo>
                    <a:pt x="0" y="0"/>
                  </a:lnTo>
                  <a:lnTo>
                    <a:pt x="0" y="760450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219200"/>
            <a:ext cx="8072755" cy="5452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Analytics </a:t>
            </a:r>
            <a:r>
              <a:rPr sz="2800" spc="-10" dirty="0">
                <a:latin typeface="Carlito"/>
                <a:cs typeface="Carlito"/>
              </a:rPr>
              <a:t>in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Practice:</a:t>
            </a:r>
            <a:endParaRPr sz="2800" dirty="0">
              <a:latin typeface="Carlito"/>
              <a:cs typeface="Carlito"/>
            </a:endParaRPr>
          </a:p>
          <a:p>
            <a:pPr marL="12700" marR="315785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rlito"/>
                <a:cs typeface="Carlito"/>
              </a:rPr>
              <a:t>Using Linear </a:t>
            </a:r>
            <a:r>
              <a:rPr sz="2800" spc="-15" dirty="0">
                <a:latin typeface="Carlito"/>
                <a:cs typeface="Carlito"/>
              </a:rPr>
              <a:t>Regression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Interactive </a:t>
            </a:r>
            <a:r>
              <a:rPr sz="2800" spc="-5" dirty="0">
                <a:latin typeface="Carlito"/>
                <a:cs typeface="Carlito"/>
              </a:rPr>
              <a:t>Risk </a:t>
            </a:r>
            <a:r>
              <a:rPr sz="2800" spc="-20" dirty="0">
                <a:latin typeface="Carlito"/>
                <a:cs typeface="Carlito"/>
              </a:rPr>
              <a:t>Simulators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10" dirty="0">
                <a:latin typeface="Carlito"/>
                <a:cs typeface="Carlito"/>
              </a:rPr>
              <a:t>Predict </a:t>
            </a:r>
            <a:r>
              <a:rPr sz="2800" spc="-20" dirty="0">
                <a:latin typeface="Carlito"/>
                <a:cs typeface="Carlito"/>
              </a:rPr>
              <a:t>Performance </a:t>
            </a:r>
            <a:r>
              <a:rPr sz="2800" spc="-15" dirty="0">
                <a:latin typeface="Carlito"/>
                <a:cs typeface="Carlito"/>
              </a:rPr>
              <a:t>at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ARAMARK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ARAMARK, </a:t>
            </a:r>
            <a:r>
              <a:rPr sz="2800" spc="-15" dirty="0">
                <a:latin typeface="Carlito"/>
                <a:cs typeface="Carlito"/>
              </a:rPr>
              <a:t>located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Philadelphia,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award-  </a:t>
            </a:r>
            <a:r>
              <a:rPr sz="2800" spc="-10" dirty="0">
                <a:latin typeface="Carlito"/>
                <a:cs typeface="Carlito"/>
              </a:rPr>
              <a:t>winning </a:t>
            </a:r>
            <a:r>
              <a:rPr sz="2800" spc="-15" dirty="0">
                <a:latin typeface="Carlito"/>
                <a:cs typeface="Carlito"/>
              </a:rPr>
              <a:t>provider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professional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services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They developed </a:t>
            </a:r>
            <a:r>
              <a:rPr sz="2800" spc="5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on-line </a:t>
            </a:r>
            <a:r>
              <a:rPr sz="2800" spc="-10" dirty="0">
                <a:latin typeface="Carlito"/>
                <a:cs typeface="Carlito"/>
              </a:rPr>
              <a:t>tool called </a:t>
            </a:r>
            <a:r>
              <a:rPr sz="2800" spc="-45" dirty="0">
                <a:latin typeface="Arial"/>
                <a:cs typeface="Arial"/>
              </a:rPr>
              <a:t>“interactive  </a:t>
            </a:r>
            <a:r>
              <a:rPr sz="2800" spc="-10" dirty="0">
                <a:latin typeface="Carlito"/>
                <a:cs typeface="Carlito"/>
              </a:rPr>
              <a:t>risk </a:t>
            </a:r>
            <a:r>
              <a:rPr sz="2800" spc="-70" dirty="0">
                <a:latin typeface="Arial"/>
                <a:cs typeface="Arial"/>
              </a:rPr>
              <a:t>simulators” </a:t>
            </a:r>
            <a:r>
              <a:rPr sz="2800" spc="-10" dirty="0">
                <a:latin typeface="Carlito"/>
                <a:cs typeface="Carlito"/>
              </a:rPr>
              <a:t>that allows </a:t>
            </a:r>
            <a:r>
              <a:rPr sz="2800" spc="-20" dirty="0">
                <a:latin typeface="Carlito"/>
                <a:cs typeface="Carlito"/>
              </a:rPr>
              <a:t>users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change </a:t>
            </a:r>
            <a:r>
              <a:rPr sz="2800" spc="-10" dirty="0">
                <a:latin typeface="Carlito"/>
                <a:cs typeface="Carlito"/>
              </a:rPr>
              <a:t>various  business metrics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immediately </a:t>
            </a:r>
            <a:r>
              <a:rPr sz="2800" spc="-5" dirty="0">
                <a:latin typeface="Carlito"/>
                <a:cs typeface="Carlito"/>
              </a:rPr>
              <a:t>see the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results.</a:t>
            </a:r>
            <a:endParaRPr sz="28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simulators </a:t>
            </a:r>
            <a:r>
              <a:rPr sz="2800" spc="-10" dirty="0">
                <a:latin typeface="Carlito"/>
                <a:cs typeface="Carlito"/>
              </a:rPr>
              <a:t>use linear </a:t>
            </a:r>
            <a:r>
              <a:rPr sz="2800" spc="-15" dirty="0">
                <a:latin typeface="Carlito"/>
                <a:cs typeface="Carlito"/>
              </a:rPr>
              <a:t>regression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2225" y="1109980"/>
            <a:ext cx="2170176" cy="184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479247"/>
            <a:ext cx="7924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 </a:t>
            </a:r>
            <a:r>
              <a:rPr spc="-5" dirty="0"/>
              <a:t>Linear</a:t>
            </a:r>
            <a:r>
              <a:rPr spc="-50" dirty="0"/>
              <a:t> </a:t>
            </a:r>
            <a:r>
              <a:rPr spc="-15" dirty="0"/>
              <a:t>Regression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371600"/>
            <a:ext cx="8229600" cy="14770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arlito"/>
                <a:cs typeface="Carlito"/>
              </a:rPr>
              <a:t>Risk </a:t>
            </a:r>
            <a:r>
              <a:rPr sz="2800" spc="-10" dirty="0">
                <a:latin typeface="Carlito"/>
                <a:cs typeface="Carlito"/>
              </a:rPr>
              <a:t>metrics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adjusted </a:t>
            </a:r>
            <a:r>
              <a:rPr sz="2800" spc="-10" dirty="0">
                <a:latin typeface="Carlito"/>
                <a:cs typeface="Carlito"/>
              </a:rPr>
              <a:t>using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sliders.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rlito"/>
                <a:cs typeface="Carlito"/>
              </a:rPr>
              <a:t>Allows </a:t>
            </a:r>
            <a:r>
              <a:rPr sz="2800" spc="-20" dirty="0">
                <a:latin typeface="Carlito"/>
                <a:cs typeface="Carlito"/>
              </a:rPr>
              <a:t>users </a:t>
            </a:r>
            <a:r>
              <a:rPr sz="2800" spc="-15" dirty="0">
                <a:latin typeface="Carlito"/>
                <a:cs typeface="Carlito"/>
              </a:rPr>
              <a:t>(managers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directors) to </a:t>
            </a:r>
            <a:r>
              <a:rPr sz="2800" spc="-5" dirty="0">
                <a:latin typeface="Carlito"/>
                <a:cs typeface="Carlito"/>
              </a:rPr>
              <a:t>see the  </a:t>
            </a:r>
            <a:r>
              <a:rPr sz="2800" spc="-10" dirty="0">
                <a:latin typeface="Carlito"/>
                <a:cs typeface="Carlito"/>
              </a:rPr>
              <a:t>impact </a:t>
            </a:r>
            <a:r>
              <a:rPr sz="2800" spc="-5" dirty="0">
                <a:latin typeface="Carlito"/>
                <a:cs typeface="Carlito"/>
              </a:rPr>
              <a:t>of these </a:t>
            </a:r>
            <a:r>
              <a:rPr sz="2800" spc="-15" dirty="0">
                <a:latin typeface="Carlito"/>
                <a:cs typeface="Carlito"/>
              </a:rPr>
              <a:t>risks </a:t>
            </a:r>
            <a:r>
              <a:rPr sz="2800" spc="-5" dirty="0">
                <a:latin typeface="Carlito"/>
                <a:cs typeface="Carlito"/>
              </a:rPr>
              <a:t>on the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business.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6500" y="3822700"/>
            <a:ext cx="64389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401193"/>
            <a:ext cx="8153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 </a:t>
            </a:r>
            <a:r>
              <a:rPr spc="-5" dirty="0"/>
              <a:t>Linear</a:t>
            </a:r>
            <a:r>
              <a:rPr spc="-15" dirty="0"/>
              <a:t> Regression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610600" cy="4323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Dealing </a:t>
            </a:r>
            <a:r>
              <a:rPr sz="2800" dirty="0"/>
              <a:t>with </a:t>
            </a:r>
            <a:r>
              <a:rPr sz="2800" spc="-15" dirty="0"/>
              <a:t>Categorical</a:t>
            </a:r>
            <a:r>
              <a:rPr sz="2800" spc="-20" dirty="0"/>
              <a:t> </a:t>
            </a:r>
            <a:r>
              <a:rPr sz="2800" spc="-25" dirty="0"/>
              <a:t>Variables</a:t>
            </a:r>
          </a:p>
          <a:p>
            <a:pPr marL="525780" indent="-457834">
              <a:lnSpc>
                <a:spcPct val="100000"/>
              </a:lnSpc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-10" dirty="0"/>
              <a:t>Must </a:t>
            </a:r>
            <a:r>
              <a:rPr sz="2800" spc="-5" dirty="0"/>
              <a:t>be </a:t>
            </a:r>
            <a:r>
              <a:rPr sz="2800" spc="-10" dirty="0"/>
              <a:t>coded numeric </a:t>
            </a:r>
            <a:r>
              <a:rPr sz="2800" spc="-5" dirty="0"/>
              <a:t>using </a:t>
            </a:r>
            <a:r>
              <a:rPr sz="2800" i="1" spc="-10" dirty="0">
                <a:latin typeface="Carlito"/>
                <a:cs typeface="Carlito"/>
              </a:rPr>
              <a:t>dummy</a:t>
            </a:r>
            <a:r>
              <a:rPr sz="2800" i="1" spc="-3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variables.</a:t>
            </a:r>
          </a:p>
          <a:p>
            <a:pPr marL="525780" indent="-457834">
              <a:lnSpc>
                <a:spcPct val="100000"/>
              </a:lnSpc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-15" dirty="0"/>
              <a:t>For </a:t>
            </a:r>
            <a:r>
              <a:rPr sz="2800" spc="-10" dirty="0"/>
              <a:t>variables </a:t>
            </a:r>
            <a:r>
              <a:rPr sz="2800" dirty="0"/>
              <a:t>with 2 </a:t>
            </a:r>
            <a:r>
              <a:rPr sz="2800" spc="-15" dirty="0"/>
              <a:t>categories, </a:t>
            </a:r>
            <a:r>
              <a:rPr sz="2800" spc="-10" dirty="0"/>
              <a:t>code </a:t>
            </a:r>
            <a:r>
              <a:rPr sz="2800" dirty="0"/>
              <a:t>as 0 and</a:t>
            </a:r>
            <a:r>
              <a:rPr sz="2800" spc="-75" dirty="0"/>
              <a:t> </a:t>
            </a:r>
            <a:r>
              <a:rPr sz="2800" dirty="0"/>
              <a:t>1.</a:t>
            </a:r>
          </a:p>
          <a:p>
            <a:pPr marL="525780" marR="319405" indent="-457834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-15" dirty="0"/>
              <a:t>For </a:t>
            </a:r>
            <a:r>
              <a:rPr sz="2800" spc="-10" dirty="0"/>
              <a:t>variables </a:t>
            </a:r>
            <a:r>
              <a:rPr sz="2800" dirty="0"/>
              <a:t>with </a:t>
            </a:r>
            <a:r>
              <a:rPr sz="2800" i="1" dirty="0">
                <a:latin typeface="Carlito"/>
                <a:cs typeface="Carlito"/>
              </a:rPr>
              <a:t>k </a:t>
            </a:r>
            <a:r>
              <a:rPr sz="2800" spc="-155" dirty="0">
                <a:latin typeface="Arial"/>
                <a:cs typeface="Arial"/>
              </a:rPr>
              <a:t>≥ </a:t>
            </a:r>
            <a:r>
              <a:rPr sz="2800" dirty="0"/>
              <a:t>3 </a:t>
            </a:r>
            <a:r>
              <a:rPr sz="2800" spc="-15" dirty="0"/>
              <a:t>categories, </a:t>
            </a:r>
            <a:r>
              <a:rPr sz="2800" spc="-20" dirty="0"/>
              <a:t>create </a:t>
            </a:r>
            <a:r>
              <a:rPr sz="2800" i="1" spc="220" dirty="0">
                <a:latin typeface="Carlito"/>
                <a:cs typeface="Carlito"/>
              </a:rPr>
              <a:t>k</a:t>
            </a:r>
            <a:r>
              <a:rPr sz="2800" spc="220" dirty="0">
                <a:latin typeface="Trebuchet MS"/>
                <a:cs typeface="Trebuchet MS"/>
              </a:rPr>
              <a:t>−</a:t>
            </a:r>
            <a:r>
              <a:rPr sz="2800" spc="220" dirty="0"/>
              <a:t>1  </a:t>
            </a:r>
            <a:r>
              <a:rPr sz="2800" spc="-5" dirty="0"/>
              <a:t>binary (0,1)</a:t>
            </a:r>
            <a:r>
              <a:rPr sz="2800" spc="10" dirty="0"/>
              <a:t> </a:t>
            </a:r>
            <a:r>
              <a:rPr sz="2800" spc="-10" dirty="0"/>
              <a:t>variables.</a:t>
            </a:r>
          </a:p>
          <a:p>
            <a:pPr marL="68580">
              <a:lnSpc>
                <a:spcPct val="100000"/>
              </a:lnSpc>
              <a:spcBef>
                <a:spcPts val="1110"/>
              </a:spcBef>
            </a:pPr>
            <a:r>
              <a:rPr sz="2800" spc="-15" dirty="0"/>
              <a:t>Interaction</a:t>
            </a:r>
            <a:r>
              <a:rPr sz="2800" spc="-40" dirty="0"/>
              <a:t> </a:t>
            </a:r>
            <a:r>
              <a:rPr sz="2800" spc="-55" dirty="0"/>
              <a:t>Terms</a:t>
            </a:r>
          </a:p>
          <a:p>
            <a:pPr marL="525780" marR="304800" indent="-457834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dirty="0"/>
              <a:t>A </a:t>
            </a:r>
            <a:r>
              <a:rPr sz="2800" spc="-10" dirty="0"/>
              <a:t>dependence between two variables </a:t>
            </a:r>
            <a:r>
              <a:rPr sz="2800" dirty="0"/>
              <a:t>is </a:t>
            </a:r>
            <a:r>
              <a:rPr sz="2800" spc="-10" dirty="0"/>
              <a:t>called  </a:t>
            </a:r>
            <a:r>
              <a:rPr sz="2800" spc="-15" dirty="0"/>
              <a:t>interaction.</a:t>
            </a:r>
          </a:p>
          <a:p>
            <a:pPr marL="525780" marR="68580" indent="-457834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-80" dirty="0"/>
              <a:t>Test </a:t>
            </a:r>
            <a:r>
              <a:rPr sz="2800" spc="-25" dirty="0"/>
              <a:t>for </a:t>
            </a:r>
            <a:r>
              <a:rPr sz="2800" spc="-15" dirty="0"/>
              <a:t>interaction </a:t>
            </a:r>
            <a:r>
              <a:rPr sz="2800" spc="-10" dirty="0"/>
              <a:t>by </a:t>
            </a:r>
            <a:r>
              <a:rPr sz="2800" spc="-5" dirty="0"/>
              <a:t>adding </a:t>
            </a:r>
            <a:r>
              <a:rPr sz="2800" dirty="0"/>
              <a:t>a </a:t>
            </a:r>
            <a:r>
              <a:rPr sz="2800" spc="-15" dirty="0"/>
              <a:t>new term to </a:t>
            </a:r>
            <a:r>
              <a:rPr sz="2800" dirty="0"/>
              <a:t>the  </a:t>
            </a:r>
            <a:r>
              <a:rPr sz="2800" spc="-5" dirty="0"/>
              <a:t>model, such </a:t>
            </a:r>
            <a:r>
              <a:rPr sz="2800" dirty="0"/>
              <a:t>as </a:t>
            </a:r>
            <a:r>
              <a:rPr sz="2800" i="1" dirty="0">
                <a:latin typeface="Carlito"/>
                <a:cs typeface="Carlito"/>
              </a:rPr>
              <a:t>X</a:t>
            </a:r>
            <a:r>
              <a:rPr sz="2800" baseline="-20833" dirty="0"/>
              <a:t>3 </a:t>
            </a:r>
            <a:r>
              <a:rPr sz="2800" dirty="0"/>
              <a:t>=</a:t>
            </a:r>
            <a:r>
              <a:rPr sz="2800" spc="-260" dirty="0"/>
              <a:t> </a:t>
            </a:r>
            <a:r>
              <a:rPr sz="2800" i="1" dirty="0">
                <a:latin typeface="Carlito"/>
                <a:cs typeface="Carlito"/>
              </a:rPr>
              <a:t>X</a:t>
            </a:r>
            <a:r>
              <a:rPr sz="2800" baseline="-20833" dirty="0"/>
              <a:t>1</a:t>
            </a:r>
            <a:r>
              <a:rPr sz="2800" i="1" dirty="0">
                <a:latin typeface="Carlito"/>
                <a:cs typeface="Carlito"/>
              </a:rPr>
              <a:t>X</a:t>
            </a:r>
            <a:r>
              <a:rPr sz="2800" baseline="-20833" dirty="0"/>
              <a:t>2.</a:t>
            </a:r>
            <a:endParaRPr sz="2800" baseline="-20833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461594"/>
            <a:ext cx="862954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Regression </a:t>
            </a:r>
            <a:r>
              <a:rPr sz="4000" dirty="0"/>
              <a:t>with </a:t>
            </a:r>
            <a:r>
              <a:rPr sz="4000" spc="-15" dirty="0"/>
              <a:t>Categorical</a:t>
            </a:r>
            <a:r>
              <a:rPr sz="4000" spc="-55" dirty="0"/>
              <a:t> </a:t>
            </a:r>
            <a:r>
              <a:rPr sz="4000" spc="-25" dirty="0"/>
              <a:t>Variables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88389"/>
            <a:ext cx="4645660" cy="41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A Model with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Categorical  </a:t>
            </a:r>
            <a:r>
              <a:rPr sz="3200" spc="-25" dirty="0">
                <a:latin typeface="Carlito"/>
                <a:cs typeface="Carlito"/>
              </a:rPr>
              <a:t>Variables</a:t>
            </a:r>
            <a:endParaRPr sz="3200" dirty="0">
              <a:latin typeface="Carlito"/>
              <a:cs typeface="Carlito"/>
            </a:endParaRPr>
          </a:p>
          <a:p>
            <a:pPr marL="355600" marR="67183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10" dirty="0">
                <a:latin typeface="Carlito"/>
                <a:cs typeface="Carlito"/>
              </a:rPr>
              <a:t>Employee </a:t>
            </a:r>
            <a:r>
              <a:rPr sz="3200" i="1" spc="-5" dirty="0">
                <a:latin typeface="Carlito"/>
                <a:cs typeface="Carlito"/>
              </a:rPr>
              <a:t>Salaries  </a:t>
            </a:r>
            <a:r>
              <a:rPr sz="3200" spc="-10" dirty="0">
                <a:latin typeface="Carlito"/>
                <a:cs typeface="Carlito"/>
              </a:rPr>
              <a:t>provides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35  </a:t>
            </a:r>
            <a:r>
              <a:rPr sz="3200" spc="-10" dirty="0">
                <a:latin typeface="Carlito"/>
                <a:cs typeface="Carlito"/>
              </a:rPr>
              <a:t>employees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Predict </a:t>
            </a:r>
            <a:r>
              <a:rPr sz="3200" i="1" spc="-5" dirty="0">
                <a:latin typeface="Carlito"/>
                <a:cs typeface="Carlito"/>
              </a:rPr>
              <a:t>Salary </a:t>
            </a:r>
            <a:r>
              <a:rPr sz="3200" spc="-5" dirty="0">
                <a:latin typeface="Carlito"/>
                <a:cs typeface="Carlito"/>
              </a:rPr>
              <a:t>using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Age</a:t>
            </a:r>
            <a:endParaRPr sz="3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and </a:t>
            </a:r>
            <a:r>
              <a:rPr sz="3200" i="1" spc="-15" dirty="0">
                <a:latin typeface="Carlito"/>
                <a:cs typeface="Carlito"/>
              </a:rPr>
              <a:t>MBA </a:t>
            </a:r>
            <a:r>
              <a:rPr sz="3200" spc="-10" dirty="0">
                <a:latin typeface="Carlito"/>
                <a:cs typeface="Carlito"/>
              </a:rPr>
              <a:t>(yes=1,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no=0)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1" y="519811"/>
            <a:ext cx="873071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Regression </a:t>
            </a:r>
            <a:r>
              <a:rPr sz="4000" dirty="0"/>
              <a:t>with </a:t>
            </a:r>
            <a:r>
              <a:rPr sz="4000" spc="-15" dirty="0"/>
              <a:t>Categorical</a:t>
            </a:r>
            <a:r>
              <a:rPr sz="4000" spc="-25" dirty="0"/>
              <a:t> </a:t>
            </a:r>
            <a:r>
              <a:rPr sz="4000" spc="-30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5436108" y="2492882"/>
            <a:ext cx="2981324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7284"/>
            <a:ext cx="7832090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Incorporating Interaction </a:t>
            </a:r>
            <a:r>
              <a:rPr sz="2800" u="heavy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Terms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 a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Regression</a:t>
            </a:r>
            <a:r>
              <a:rPr sz="2800" u="heavy" spc="1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Model</a:t>
            </a:r>
            <a:endParaRPr sz="2800">
              <a:latin typeface="Carlito"/>
              <a:cs typeface="Carlito"/>
            </a:endParaRPr>
          </a:p>
          <a:p>
            <a:pPr marL="355600" marR="42799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interaction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15" dirty="0">
                <a:latin typeface="Carlito"/>
                <a:cs typeface="Carlito"/>
              </a:rPr>
              <a:t>Age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MBA </a:t>
            </a:r>
            <a:r>
              <a:rPr sz="2800" spc="-5" dirty="0">
                <a:latin typeface="Carlito"/>
                <a:cs typeface="Carlito"/>
              </a:rPr>
              <a:t>and  include in the </a:t>
            </a:r>
            <a:r>
              <a:rPr sz="2800" spc="-15" dirty="0">
                <a:latin typeface="Carlito"/>
                <a:cs typeface="Carlito"/>
              </a:rPr>
              <a:t>regression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Interaction </a:t>
            </a:r>
            <a:r>
              <a:rPr sz="2800" spc="-5" dirty="0">
                <a:latin typeface="Carlito"/>
                <a:cs typeface="Carlito"/>
              </a:rPr>
              <a:t>= (Age)(MBA)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886200"/>
            <a:ext cx="5267325" cy="221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308" y="512063"/>
            <a:ext cx="8376247" cy="484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52614"/>
            <a:ext cx="706691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2800" spc="-5" dirty="0"/>
              <a:t>Salary = 3,323 + 984(Age) </a:t>
            </a:r>
            <a:r>
              <a:rPr sz="2800" spc="-25" dirty="0"/>
              <a:t>for </a:t>
            </a:r>
            <a:r>
              <a:rPr sz="2800" spc="-5" dirty="0"/>
              <a:t>those without </a:t>
            </a:r>
            <a:r>
              <a:rPr sz="2800" spc="-15" dirty="0"/>
              <a:t>MBA  </a:t>
            </a:r>
            <a:r>
              <a:rPr sz="2800" spc="-5" dirty="0"/>
              <a:t>Salary = 3,323 + 1410(Age) </a:t>
            </a:r>
            <a:r>
              <a:rPr sz="2800" spc="-25" dirty="0"/>
              <a:t>for </a:t>
            </a:r>
            <a:r>
              <a:rPr sz="2800" spc="-5" dirty="0"/>
              <a:t>those with</a:t>
            </a:r>
            <a:r>
              <a:rPr sz="2800" spc="110" dirty="0"/>
              <a:t> </a:t>
            </a:r>
            <a:r>
              <a:rPr sz="2800" spc="-15" dirty="0"/>
              <a:t>MBA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990600" y="2743200"/>
            <a:ext cx="6908800" cy="3583304"/>
            <a:chOff x="1117600" y="2367026"/>
            <a:chExt cx="6908800" cy="3583304"/>
          </a:xfrm>
        </p:grpSpPr>
        <p:sp>
          <p:nvSpPr>
            <p:cNvPr id="4" name="object 4"/>
            <p:cNvSpPr/>
            <p:nvPr/>
          </p:nvSpPr>
          <p:spPr>
            <a:xfrm>
              <a:off x="1117600" y="2367026"/>
              <a:ext cx="6908800" cy="35765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541020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838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838200" y="533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4F81BC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541020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533400"/>
                  </a:moveTo>
                  <a:lnTo>
                    <a:pt x="838200" y="5334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1675" y="3089338"/>
              <a:ext cx="2667000" cy="646430"/>
            </a:xfrm>
            <a:custGeom>
              <a:avLst/>
              <a:gdLst/>
              <a:ahLst/>
              <a:cxnLst/>
              <a:rect l="l" t="t" r="r" b="b"/>
              <a:pathLst>
                <a:path w="2667000" h="646429">
                  <a:moveTo>
                    <a:pt x="2667000" y="0"/>
                  </a:moveTo>
                  <a:lnTo>
                    <a:pt x="0" y="0"/>
                  </a:lnTo>
                  <a:lnTo>
                    <a:pt x="0" y="646112"/>
                  </a:lnTo>
                  <a:lnTo>
                    <a:pt x="2667000" y="646112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1675" y="3089338"/>
              <a:ext cx="2667000" cy="646430"/>
            </a:xfrm>
            <a:custGeom>
              <a:avLst/>
              <a:gdLst/>
              <a:ahLst/>
              <a:cxnLst/>
              <a:rect l="l" t="t" r="r" b="b"/>
              <a:pathLst>
                <a:path w="2667000" h="646429">
                  <a:moveTo>
                    <a:pt x="0" y="646112"/>
                  </a:moveTo>
                  <a:lnTo>
                    <a:pt x="2667000" y="646112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646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15308" y="512063"/>
            <a:ext cx="8376247" cy="484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3400" y="3429000"/>
            <a:ext cx="2667000" cy="6464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rlito"/>
                <a:cs typeface="Carlito"/>
              </a:rPr>
              <a:t>Adjusted </a:t>
            </a:r>
            <a:r>
              <a:rPr sz="1800" i="1" spc="-5" dirty="0">
                <a:latin typeface="Carlito"/>
                <a:cs typeface="Carlito"/>
              </a:rPr>
              <a:t>R</a:t>
            </a:r>
            <a:r>
              <a:rPr sz="1800" spc="-7" baseline="25462" dirty="0">
                <a:latin typeface="Carlito"/>
                <a:cs typeface="Carlito"/>
              </a:rPr>
              <a:t>2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0.976727</a:t>
            </a:r>
            <a:endParaRPr sz="1800" dirty="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(a slight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improvement)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594"/>
            <a:ext cx="580402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Regression</a:t>
            </a:r>
            <a:r>
              <a:rPr spc="-10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070850" cy="32579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  <a:tab pos="721360" algn="l"/>
                <a:tab pos="1099185" algn="l"/>
                <a:tab pos="1428115" algn="l"/>
                <a:tab pos="2144395" algn="l"/>
                <a:tab pos="2708910" algn="l"/>
                <a:tab pos="3992245" algn="l"/>
                <a:tab pos="6069330" algn="l"/>
                <a:tab pos="6757034" algn="l"/>
              </a:tabLst>
            </a:pPr>
            <a:r>
              <a:rPr sz="2700" dirty="0">
                <a:latin typeface="Carlito"/>
                <a:cs typeface="Carlito"/>
              </a:rPr>
              <a:t>It	is	a	</a:t>
            </a:r>
            <a:r>
              <a:rPr sz="2700" spc="-30" dirty="0">
                <a:latin typeface="Carlito"/>
                <a:cs typeface="Carlito"/>
              </a:rPr>
              <a:t>t</a:t>
            </a:r>
            <a:r>
              <a:rPr sz="2700" spc="-5" dirty="0">
                <a:latin typeface="Carlito"/>
                <a:cs typeface="Carlito"/>
              </a:rPr>
              <a:t>oo</a:t>
            </a:r>
            <a:r>
              <a:rPr sz="2700" dirty="0">
                <a:latin typeface="Carlito"/>
                <a:cs typeface="Carlito"/>
              </a:rPr>
              <a:t>l	</a:t>
            </a:r>
            <a:r>
              <a:rPr sz="2700" spc="-60" dirty="0">
                <a:latin typeface="Carlito"/>
                <a:cs typeface="Carlito"/>
              </a:rPr>
              <a:t>f</a:t>
            </a:r>
            <a:r>
              <a:rPr sz="2700" spc="-5" dirty="0">
                <a:latin typeface="Carlito"/>
                <a:cs typeface="Carlito"/>
              </a:rPr>
              <a:t>o</a:t>
            </a:r>
            <a:r>
              <a:rPr sz="2700" dirty="0">
                <a:latin typeface="Carlito"/>
                <a:cs typeface="Carlito"/>
              </a:rPr>
              <a:t>r	</a:t>
            </a:r>
            <a:r>
              <a:rPr sz="2700" spc="-5" dirty="0">
                <a:latin typeface="Carlito"/>
                <a:cs typeface="Carlito"/>
              </a:rPr>
              <a:t>buil</a:t>
            </a:r>
            <a:r>
              <a:rPr sz="2700" spc="-15" dirty="0">
                <a:latin typeface="Carlito"/>
                <a:cs typeface="Carlito"/>
              </a:rPr>
              <a:t>d</a:t>
            </a:r>
            <a:r>
              <a:rPr sz="2700" dirty="0">
                <a:latin typeface="Carlito"/>
                <a:cs typeface="Carlito"/>
              </a:rPr>
              <a:t>ing	m</a:t>
            </a:r>
            <a:r>
              <a:rPr sz="2700" spc="-20" dirty="0">
                <a:latin typeface="Carlito"/>
                <a:cs typeface="Carlito"/>
              </a:rPr>
              <a:t>a</a:t>
            </a:r>
            <a:r>
              <a:rPr sz="2700" dirty="0">
                <a:latin typeface="Carlito"/>
                <a:cs typeface="Carlito"/>
              </a:rPr>
              <a:t>t</a:t>
            </a:r>
            <a:r>
              <a:rPr sz="2700" spc="-20" dirty="0">
                <a:latin typeface="Carlito"/>
                <a:cs typeface="Carlito"/>
              </a:rPr>
              <a:t>h</a:t>
            </a:r>
            <a:r>
              <a:rPr sz="2700" spc="-15" dirty="0">
                <a:latin typeface="Carlito"/>
                <a:cs typeface="Carlito"/>
              </a:rPr>
              <a:t>e</a:t>
            </a:r>
            <a:r>
              <a:rPr sz="2700" dirty="0">
                <a:latin typeface="Carlito"/>
                <a:cs typeface="Carlito"/>
              </a:rPr>
              <a:t>m</a:t>
            </a:r>
            <a:r>
              <a:rPr sz="2700" spc="-20" dirty="0">
                <a:latin typeface="Carlito"/>
                <a:cs typeface="Carlito"/>
              </a:rPr>
              <a:t>a</a:t>
            </a:r>
            <a:r>
              <a:rPr sz="2700" dirty="0">
                <a:latin typeface="Carlito"/>
                <a:cs typeface="Carlito"/>
              </a:rPr>
              <a:t>ti</a:t>
            </a:r>
            <a:r>
              <a:rPr sz="2700" spc="-30" dirty="0">
                <a:latin typeface="Carlito"/>
                <a:cs typeface="Carlito"/>
              </a:rPr>
              <a:t>c</a:t>
            </a:r>
            <a:r>
              <a:rPr sz="2700" dirty="0">
                <a:latin typeface="Carlito"/>
                <a:cs typeface="Carlito"/>
              </a:rPr>
              <a:t>al	</a:t>
            </a:r>
            <a:r>
              <a:rPr sz="2700" spc="-10" dirty="0">
                <a:latin typeface="Carlito"/>
                <a:cs typeface="Carlito"/>
              </a:rPr>
              <a:t>a</a:t>
            </a:r>
            <a:r>
              <a:rPr sz="2700" spc="-15" dirty="0">
                <a:latin typeface="Carlito"/>
                <a:cs typeface="Carlito"/>
              </a:rPr>
              <a:t>n</a:t>
            </a:r>
            <a:r>
              <a:rPr sz="2700" dirty="0">
                <a:latin typeface="Carlito"/>
                <a:cs typeface="Carlito"/>
              </a:rPr>
              <a:t>d	</a:t>
            </a:r>
            <a:r>
              <a:rPr sz="2700" spc="-40" dirty="0">
                <a:latin typeface="Carlito"/>
                <a:cs typeface="Carlito"/>
              </a:rPr>
              <a:t>s</a:t>
            </a:r>
            <a:r>
              <a:rPr sz="2700" spc="-45" dirty="0">
                <a:latin typeface="Carlito"/>
                <a:cs typeface="Carlito"/>
              </a:rPr>
              <a:t>t</a:t>
            </a:r>
            <a:r>
              <a:rPr sz="2700" spc="-25" dirty="0">
                <a:latin typeface="Carlito"/>
                <a:cs typeface="Carlito"/>
              </a:rPr>
              <a:t>a</a:t>
            </a:r>
            <a:r>
              <a:rPr sz="2700" dirty="0">
                <a:latin typeface="Carlito"/>
                <a:cs typeface="Carlito"/>
              </a:rPr>
              <a:t>ti</a:t>
            </a:r>
            <a:r>
              <a:rPr sz="2700" spc="-40" dirty="0">
                <a:latin typeface="Carlito"/>
                <a:cs typeface="Carlito"/>
              </a:rPr>
              <a:t>s</a:t>
            </a:r>
            <a:r>
              <a:rPr sz="2700" dirty="0">
                <a:latin typeface="Carlito"/>
                <a:cs typeface="Carlito"/>
              </a:rPr>
              <a:t>ti</a:t>
            </a:r>
            <a:r>
              <a:rPr sz="2700" spc="-45" dirty="0">
                <a:latin typeface="Carlito"/>
                <a:cs typeface="Carlito"/>
              </a:rPr>
              <a:t>c</a:t>
            </a:r>
            <a:r>
              <a:rPr sz="2700" dirty="0">
                <a:latin typeface="Carlito"/>
                <a:cs typeface="Carlito"/>
              </a:rPr>
              <a:t>al  models </a:t>
            </a:r>
            <a:r>
              <a:rPr sz="2700" spc="-10" dirty="0">
                <a:latin typeface="Carlito"/>
                <a:cs typeface="Carlito"/>
              </a:rPr>
              <a:t>that </a:t>
            </a:r>
            <a:r>
              <a:rPr sz="2700" spc="-15" dirty="0">
                <a:latin typeface="Carlito"/>
                <a:cs typeface="Carlito"/>
              </a:rPr>
              <a:t>characterize </a:t>
            </a:r>
            <a:r>
              <a:rPr sz="2700" spc="-10" dirty="0">
                <a:latin typeface="Carlito"/>
                <a:cs typeface="Carlito"/>
              </a:rPr>
              <a:t>relationships</a:t>
            </a:r>
            <a:r>
              <a:rPr sz="2700" spc="-10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between</a:t>
            </a:r>
            <a:endParaRPr lang="en-US" sz="2700" spc="-1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400" dirty="0">
                <a:latin typeface="Carlito"/>
                <a:cs typeface="Carlito"/>
              </a:rPr>
              <a:t>A </a:t>
            </a:r>
            <a:r>
              <a:rPr lang="en-US" sz="2400" spc="-10" dirty="0">
                <a:latin typeface="Carlito"/>
                <a:cs typeface="Carlito"/>
              </a:rPr>
              <a:t>dependent variable</a:t>
            </a:r>
            <a:r>
              <a:rPr lang="en-US" sz="2400" spc="10" dirty="0">
                <a:latin typeface="Carlito"/>
                <a:cs typeface="Carlito"/>
              </a:rPr>
              <a:t> </a:t>
            </a:r>
            <a:r>
              <a:rPr lang="en-US" sz="2400" spc="-15" dirty="0">
                <a:latin typeface="Carlito"/>
                <a:cs typeface="Carlito"/>
              </a:rPr>
              <a:t>(ratio)</a:t>
            </a:r>
            <a:endParaRPr lang="en-US" sz="240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  <a:tab pos="1507490" algn="l"/>
                <a:tab pos="2235835" algn="l"/>
                <a:tab pos="2757805" algn="l"/>
                <a:tab pos="3670300" algn="l"/>
                <a:tab pos="5513070" algn="l"/>
                <a:tab pos="6871334" algn="l"/>
                <a:tab pos="7795259" algn="l"/>
              </a:tabLst>
            </a:pPr>
            <a:r>
              <a:rPr lang="en-US" sz="2400" dirty="0">
                <a:latin typeface="Carlito"/>
                <a:cs typeface="Carlito"/>
              </a:rPr>
              <a:t>And	</a:t>
            </a:r>
            <a:r>
              <a:rPr lang="en-US" sz="2400" spc="-5" dirty="0">
                <a:latin typeface="Carlito"/>
                <a:cs typeface="Carlito"/>
              </a:rPr>
              <a:t>on</a:t>
            </a:r>
            <a:r>
              <a:rPr lang="en-US" sz="2400" dirty="0">
                <a:latin typeface="Carlito"/>
                <a:cs typeface="Carlito"/>
              </a:rPr>
              <a:t>e	</a:t>
            </a:r>
            <a:r>
              <a:rPr lang="en-US" sz="2400" spc="-10" dirty="0">
                <a:latin typeface="Carlito"/>
                <a:cs typeface="Carlito"/>
              </a:rPr>
              <a:t>o</a:t>
            </a:r>
            <a:r>
              <a:rPr lang="en-US" sz="2400" dirty="0">
                <a:latin typeface="Carlito"/>
                <a:cs typeface="Carlito"/>
              </a:rPr>
              <a:t>r	mo</a:t>
            </a:r>
            <a:r>
              <a:rPr lang="en-US" sz="2400" spc="-40" dirty="0">
                <a:latin typeface="Carlito"/>
                <a:cs typeface="Carlito"/>
              </a:rPr>
              <a:t>r</a:t>
            </a:r>
            <a:r>
              <a:rPr lang="en-US" sz="2400" dirty="0">
                <a:latin typeface="Carlito"/>
                <a:cs typeface="Carlito"/>
              </a:rPr>
              <a:t>e	indep</a:t>
            </a:r>
            <a:r>
              <a:rPr lang="en-US" sz="2400" spc="5" dirty="0">
                <a:latin typeface="Carlito"/>
                <a:cs typeface="Carlito"/>
              </a:rPr>
              <a:t>e</a:t>
            </a:r>
            <a:r>
              <a:rPr lang="en-US" sz="2400" spc="-5" dirty="0">
                <a:latin typeface="Carlito"/>
                <a:cs typeface="Carlito"/>
              </a:rPr>
              <a:t>nde</a:t>
            </a:r>
            <a:r>
              <a:rPr lang="en-US" sz="2400" spc="-25" dirty="0">
                <a:latin typeface="Carlito"/>
                <a:cs typeface="Carlito"/>
              </a:rPr>
              <a:t>n</a:t>
            </a:r>
            <a:r>
              <a:rPr lang="en-US" sz="2400" dirty="0">
                <a:latin typeface="Carlito"/>
                <a:cs typeface="Carlito"/>
              </a:rPr>
              <a:t>t	</a:t>
            </a:r>
            <a:r>
              <a:rPr lang="en-US" sz="2400" spc="-40" dirty="0">
                <a:latin typeface="Carlito"/>
                <a:cs typeface="Carlito"/>
              </a:rPr>
              <a:t>v</a:t>
            </a:r>
            <a:r>
              <a:rPr lang="en-US" sz="2400" dirty="0">
                <a:latin typeface="Carlito"/>
                <a:cs typeface="Carlito"/>
              </a:rPr>
              <a:t>aria</a:t>
            </a:r>
            <a:r>
              <a:rPr lang="en-US" sz="2400" spc="-5" dirty="0">
                <a:latin typeface="Carlito"/>
                <a:cs typeface="Carlito"/>
              </a:rPr>
              <a:t>ble</a:t>
            </a:r>
            <a:r>
              <a:rPr lang="en-US" sz="2400" dirty="0">
                <a:latin typeface="Carlito"/>
                <a:cs typeface="Carlito"/>
              </a:rPr>
              <a:t>s	</a:t>
            </a:r>
            <a:r>
              <a:rPr lang="en-US" sz="2400" spc="-5" dirty="0">
                <a:latin typeface="Carlito"/>
                <a:cs typeface="Carlito"/>
              </a:rPr>
              <a:t>(</a:t>
            </a:r>
            <a:r>
              <a:rPr lang="en-US" sz="2400" spc="-45" dirty="0">
                <a:latin typeface="Carlito"/>
                <a:cs typeface="Carlito"/>
              </a:rPr>
              <a:t>r</a:t>
            </a:r>
            <a:r>
              <a:rPr lang="en-US" sz="2400" spc="-25" dirty="0">
                <a:latin typeface="Carlito"/>
                <a:cs typeface="Carlito"/>
              </a:rPr>
              <a:t>a</a:t>
            </a:r>
            <a:r>
              <a:rPr lang="en-US" sz="2400" dirty="0">
                <a:latin typeface="Carlito"/>
                <a:cs typeface="Carlito"/>
              </a:rPr>
              <a:t>tio	</a:t>
            </a:r>
            <a:r>
              <a:rPr lang="en-US" sz="2400" spc="-20" dirty="0">
                <a:latin typeface="Carlito"/>
                <a:cs typeface="Carlito"/>
              </a:rPr>
              <a:t>or  </a:t>
            </a:r>
            <a:r>
              <a:rPr lang="en-US" sz="2400" spc="-10" dirty="0">
                <a:latin typeface="Carlito"/>
                <a:cs typeface="Carlito"/>
              </a:rPr>
              <a:t>categorical)</a:t>
            </a:r>
            <a:endParaRPr lang="en-US" sz="2700" spc="-10" dirty="0">
              <a:latin typeface="Carlito"/>
              <a:cs typeface="Carlito"/>
            </a:endParaRPr>
          </a:p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  <a:tab pos="721360" algn="l"/>
                <a:tab pos="1099185" algn="l"/>
                <a:tab pos="1428115" algn="l"/>
                <a:tab pos="2144395" algn="l"/>
                <a:tab pos="2708910" algn="l"/>
                <a:tab pos="3992245" algn="l"/>
                <a:tab pos="6069330" algn="l"/>
                <a:tab pos="6757034" algn="l"/>
              </a:tabLst>
            </a:pPr>
            <a:r>
              <a:rPr lang="en-US" sz="2700" dirty="0">
                <a:latin typeface="Carlito"/>
                <a:cs typeface="Carlito"/>
              </a:rPr>
              <a:t>The relationship may be linear, non linear or no relationship at all.</a:t>
            </a:r>
            <a:endParaRPr sz="270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60"/>
              </a:spcBef>
              <a:tabLst>
                <a:tab pos="756920" algn="l"/>
                <a:tab pos="1507490" algn="l"/>
                <a:tab pos="2235835" algn="l"/>
                <a:tab pos="2757805" algn="l"/>
                <a:tab pos="3670300" algn="l"/>
                <a:tab pos="5513070" algn="l"/>
                <a:tab pos="6871334" algn="l"/>
                <a:tab pos="7795259" algn="l"/>
              </a:tabLst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648200"/>
            <a:ext cx="7115175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86687"/>
            <a:ext cx="7929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 </a:t>
            </a:r>
            <a:r>
              <a:rPr sz="2800" spc="-15" dirty="0"/>
              <a:t>Regression </a:t>
            </a:r>
            <a:r>
              <a:rPr sz="2800" spc="-5" dirty="0"/>
              <a:t>Model with </a:t>
            </a:r>
            <a:r>
              <a:rPr sz="2800" spc="-10" dirty="0"/>
              <a:t>Multiple Levels </a:t>
            </a:r>
            <a:r>
              <a:rPr sz="2800" spc="-5" dirty="0"/>
              <a:t>of </a:t>
            </a:r>
            <a:r>
              <a:rPr sz="2800" spc="-15" dirty="0"/>
              <a:t>Categorical  </a:t>
            </a:r>
            <a:r>
              <a:rPr sz="2800" spc="-25" dirty="0"/>
              <a:t>Variables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2125725"/>
            <a:ext cx="7548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15" dirty="0">
                <a:latin typeface="Carlito"/>
                <a:cs typeface="Carlito"/>
              </a:rPr>
              <a:t>Surface </a:t>
            </a:r>
            <a:r>
              <a:rPr sz="2800" i="1" spc="-10" dirty="0">
                <a:latin typeface="Carlito"/>
                <a:cs typeface="Carlito"/>
              </a:rPr>
              <a:t>Finish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10" dirty="0">
                <a:latin typeface="Carlito"/>
                <a:cs typeface="Carlito"/>
              </a:rPr>
              <a:t>measurements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35  </a:t>
            </a:r>
            <a:r>
              <a:rPr sz="2800" spc="-10" dirty="0">
                <a:latin typeface="Carlito"/>
                <a:cs typeface="Carlito"/>
              </a:rPr>
              <a:t>parts </a:t>
            </a:r>
            <a:r>
              <a:rPr sz="2800" spc="-15" dirty="0">
                <a:latin typeface="Carlito"/>
                <a:cs typeface="Carlito"/>
              </a:rPr>
              <a:t>produced </a:t>
            </a:r>
            <a:r>
              <a:rPr sz="2800" spc="-5" dirty="0">
                <a:latin typeface="Carlito"/>
                <a:cs typeface="Carlito"/>
              </a:rPr>
              <a:t>on a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lathe.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750" y="4589398"/>
            <a:ext cx="4076700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225" y="3246373"/>
            <a:ext cx="307657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7479" y="4981999"/>
            <a:ext cx="3765003" cy="1039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425" y="512063"/>
            <a:ext cx="8371707" cy="484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0" y="3124200"/>
            <a:ext cx="3390900" cy="3267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983" y="1495120"/>
            <a:ext cx="361187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 </a:t>
            </a:r>
            <a:r>
              <a:rPr sz="2800" spc="-15" dirty="0"/>
              <a:t>Regression </a:t>
            </a:r>
            <a:r>
              <a:rPr sz="2800" spc="-5" dirty="0"/>
              <a:t>Model with  </a:t>
            </a:r>
            <a:r>
              <a:rPr sz="2800" spc="-10" dirty="0"/>
              <a:t>Multiple Levels of  </a:t>
            </a:r>
            <a:r>
              <a:rPr sz="2800" spc="-15" dirty="0"/>
              <a:t>Categorical</a:t>
            </a:r>
            <a:r>
              <a:rPr sz="2800" spc="-45" dirty="0"/>
              <a:t> </a:t>
            </a:r>
            <a:r>
              <a:rPr sz="2800" spc="-25" dirty="0"/>
              <a:t>Variables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2983" y="2927985"/>
            <a:ext cx="43459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2800" spc="-70" dirty="0">
                <a:latin typeface="Carlito"/>
                <a:cs typeface="Carlito"/>
              </a:rPr>
              <a:t>Tool </a:t>
            </a:r>
            <a:r>
              <a:rPr sz="2800" spc="-40" dirty="0">
                <a:latin typeface="Carlito"/>
                <a:cs typeface="Carlito"/>
              </a:rPr>
              <a:t>Type </a:t>
            </a:r>
            <a:r>
              <a:rPr sz="2800" spc="-10" dirty="0">
                <a:latin typeface="Carlito"/>
                <a:cs typeface="Carlito"/>
              </a:rPr>
              <a:t>(A,B,C,D)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now  coded </a:t>
            </a:r>
            <a:r>
              <a:rPr sz="2800" spc="-5" dirty="0">
                <a:latin typeface="Carlito"/>
                <a:cs typeface="Carlito"/>
              </a:rPr>
              <a:t>as 3 </a:t>
            </a:r>
            <a:r>
              <a:rPr sz="2800" spc="-20" dirty="0">
                <a:latin typeface="Carlito"/>
                <a:cs typeface="Carlito"/>
              </a:rPr>
              <a:t>dummy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variables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1525" y="1412773"/>
            <a:ext cx="2835275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192" y="512063"/>
            <a:ext cx="8376213" cy="484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53413"/>
            <a:ext cx="7929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 </a:t>
            </a:r>
            <a:r>
              <a:rPr sz="2800" spc="-15" dirty="0"/>
              <a:t>Regression </a:t>
            </a:r>
            <a:r>
              <a:rPr sz="2800" spc="-5" dirty="0"/>
              <a:t>Model with </a:t>
            </a:r>
            <a:r>
              <a:rPr sz="2800" spc="-10" dirty="0"/>
              <a:t>Multiple Levels </a:t>
            </a:r>
            <a:r>
              <a:rPr sz="2800" spc="-5" dirty="0"/>
              <a:t>of </a:t>
            </a:r>
            <a:r>
              <a:rPr sz="2800" spc="-15" dirty="0"/>
              <a:t>Categorical  </a:t>
            </a:r>
            <a:r>
              <a:rPr sz="2800" spc="-25" dirty="0"/>
              <a:t>Variables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2276868"/>
            <a:ext cx="7610475" cy="4038600"/>
            <a:chOff x="838200" y="2276868"/>
            <a:chExt cx="7610475" cy="4038600"/>
          </a:xfrm>
        </p:grpSpPr>
        <p:sp>
          <p:nvSpPr>
            <p:cNvPr id="4" name="object 4"/>
            <p:cNvSpPr/>
            <p:nvPr/>
          </p:nvSpPr>
          <p:spPr>
            <a:xfrm>
              <a:off x="838200" y="2276868"/>
              <a:ext cx="7610475" cy="403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0800" y="5205412"/>
              <a:ext cx="914400" cy="876300"/>
            </a:xfrm>
            <a:custGeom>
              <a:avLst/>
              <a:gdLst/>
              <a:ahLst/>
              <a:cxnLst/>
              <a:rect l="l" t="t" r="r" b="b"/>
              <a:pathLst>
                <a:path w="914400" h="876300">
                  <a:moveTo>
                    <a:pt x="9144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914400" y="8763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5205412"/>
              <a:ext cx="914400" cy="876300"/>
            </a:xfrm>
            <a:custGeom>
              <a:avLst/>
              <a:gdLst/>
              <a:ahLst/>
              <a:cxnLst/>
              <a:rect l="l" t="t" r="r" b="b"/>
              <a:pathLst>
                <a:path w="914400" h="876300">
                  <a:moveTo>
                    <a:pt x="0" y="876300"/>
                  </a:moveTo>
                  <a:lnTo>
                    <a:pt x="914400" y="876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7201" y="2590800"/>
              <a:ext cx="4419600" cy="1200150"/>
            </a:xfrm>
            <a:custGeom>
              <a:avLst/>
              <a:gdLst/>
              <a:ahLst/>
              <a:cxnLst/>
              <a:rect l="l" t="t" r="r" b="b"/>
              <a:pathLst>
                <a:path w="4419600" h="1200150">
                  <a:moveTo>
                    <a:pt x="441960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4419600" y="120015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7201" y="2590800"/>
              <a:ext cx="4419600" cy="1200150"/>
            </a:xfrm>
            <a:custGeom>
              <a:avLst/>
              <a:gdLst/>
              <a:ahLst/>
              <a:cxnLst/>
              <a:rect l="l" t="t" r="r" b="b"/>
              <a:pathLst>
                <a:path w="4419600" h="1200150">
                  <a:moveTo>
                    <a:pt x="0" y="1200150"/>
                  </a:moveTo>
                  <a:lnTo>
                    <a:pt x="4419600" y="120015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8425" y="512063"/>
            <a:ext cx="8371707" cy="484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0" y="2590800"/>
            <a:ext cx="4419600" cy="113941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1440" marR="760730" algn="just">
              <a:lnSpc>
                <a:spcPct val="100000"/>
              </a:lnSpc>
              <a:spcBef>
                <a:spcPts val="245"/>
              </a:spcBef>
            </a:pPr>
            <a:r>
              <a:rPr sz="1800" spc="-45" dirty="0">
                <a:latin typeface="Carlito"/>
                <a:cs typeface="Carlito"/>
              </a:rPr>
              <a:t>Tool </a:t>
            </a:r>
            <a:r>
              <a:rPr sz="1800" dirty="0">
                <a:latin typeface="Carlito"/>
                <a:cs typeface="Carlito"/>
              </a:rPr>
              <a:t>A: </a:t>
            </a:r>
            <a:r>
              <a:rPr sz="1800" spc="-25" dirty="0">
                <a:latin typeface="Carlito"/>
                <a:cs typeface="Carlito"/>
              </a:rPr>
              <a:t>Surf. </a:t>
            </a:r>
            <a:r>
              <a:rPr sz="1800" spc="-5" dirty="0">
                <a:latin typeface="Carlito"/>
                <a:cs typeface="Carlito"/>
              </a:rPr>
              <a:t>Finish </a:t>
            </a:r>
            <a:r>
              <a:rPr sz="1800" dirty="0">
                <a:latin typeface="Carlito"/>
                <a:cs typeface="Carlito"/>
              </a:rPr>
              <a:t>= 24.5 + 0.098 </a:t>
            </a:r>
            <a:r>
              <a:rPr sz="1800" spc="-45" dirty="0">
                <a:latin typeface="Carlito"/>
                <a:cs typeface="Carlito"/>
              </a:rPr>
              <a:t>Tool </a:t>
            </a:r>
            <a:r>
              <a:rPr sz="1800" dirty="0">
                <a:latin typeface="Carlito"/>
                <a:cs typeface="Carlito"/>
              </a:rPr>
              <a:t>B: </a:t>
            </a:r>
            <a:r>
              <a:rPr sz="1800" spc="-30" dirty="0">
                <a:latin typeface="Carlito"/>
                <a:cs typeface="Carlito"/>
              </a:rPr>
              <a:t>Surf. </a:t>
            </a:r>
            <a:r>
              <a:rPr sz="1800" spc="-5" dirty="0">
                <a:latin typeface="Carlito"/>
                <a:cs typeface="Carlito"/>
              </a:rPr>
              <a:t>Finish </a:t>
            </a:r>
            <a:r>
              <a:rPr sz="1800" dirty="0">
                <a:latin typeface="Carlito"/>
                <a:cs typeface="Carlito"/>
              </a:rPr>
              <a:t>= 11.2 + 0.098 </a:t>
            </a:r>
            <a:r>
              <a:rPr sz="1800" spc="-45" dirty="0">
                <a:latin typeface="Carlito"/>
                <a:cs typeface="Carlito"/>
              </a:rPr>
              <a:t>Tool </a:t>
            </a:r>
            <a:r>
              <a:rPr sz="1800" spc="-5" dirty="0">
                <a:latin typeface="Carlito"/>
                <a:cs typeface="Carlito"/>
              </a:rPr>
              <a:t>C: </a:t>
            </a:r>
            <a:r>
              <a:rPr sz="1800" spc="-30" dirty="0">
                <a:latin typeface="Carlito"/>
                <a:cs typeface="Carlito"/>
              </a:rPr>
              <a:t>Surf. </a:t>
            </a:r>
            <a:r>
              <a:rPr sz="1800" spc="-5" dirty="0">
                <a:latin typeface="Carlito"/>
                <a:cs typeface="Carlito"/>
              </a:rPr>
              <a:t>Finish </a:t>
            </a:r>
            <a:r>
              <a:rPr sz="1800" dirty="0">
                <a:latin typeface="Carlito"/>
                <a:cs typeface="Carlito"/>
              </a:rPr>
              <a:t>= 4.0 + 0.098 </a:t>
            </a:r>
            <a:r>
              <a:rPr sz="1800" spc="-45" dirty="0">
                <a:latin typeface="Carlito"/>
                <a:cs typeface="Carlito"/>
              </a:rPr>
              <a:t>Tool </a:t>
            </a:r>
            <a:r>
              <a:rPr sz="1800" spc="-5" dirty="0">
                <a:latin typeface="Carlito"/>
                <a:cs typeface="Carlito"/>
              </a:rPr>
              <a:t>D: </a:t>
            </a:r>
            <a:r>
              <a:rPr sz="1800" spc="-30" dirty="0">
                <a:latin typeface="Carlito"/>
                <a:cs typeface="Carlito"/>
              </a:rPr>
              <a:t>Surf. </a:t>
            </a:r>
            <a:r>
              <a:rPr sz="1800" spc="-5" dirty="0">
                <a:latin typeface="Carlito"/>
                <a:cs typeface="Carlito"/>
              </a:rPr>
              <a:t>Finish </a:t>
            </a:r>
            <a:r>
              <a:rPr sz="1800" dirty="0">
                <a:latin typeface="Carlito"/>
                <a:cs typeface="Carlito"/>
              </a:rPr>
              <a:t>= -1.6 + 0.098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1594"/>
            <a:ext cx="758329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Types </a:t>
            </a:r>
            <a:r>
              <a:rPr dirty="0"/>
              <a:t>of </a:t>
            </a:r>
            <a:r>
              <a:rPr spc="-10" dirty="0"/>
              <a:t>Regression</a:t>
            </a:r>
            <a:r>
              <a:rPr spc="-30" dirty="0"/>
              <a:t> </a:t>
            </a:r>
            <a:r>
              <a:rPr dirty="0"/>
              <a:t>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rlito"/>
              </a:rPr>
              <a:t>Based on type of independent variable</a:t>
            </a:r>
          </a:p>
          <a:p>
            <a:pPr lvl="1"/>
            <a:r>
              <a:rPr lang="en-US" sz="2400" dirty="0">
                <a:latin typeface="Carlito"/>
              </a:rPr>
              <a:t>-Regression model for cross sectional data</a:t>
            </a:r>
          </a:p>
          <a:p>
            <a:pPr lvl="1"/>
            <a:r>
              <a:rPr lang="en-US" sz="2400" dirty="0">
                <a:latin typeface="Carlito"/>
              </a:rPr>
              <a:t>-Regression model for time series data</a:t>
            </a:r>
          </a:p>
          <a:p>
            <a:pPr lvl="1"/>
            <a:endParaRPr lang="en-US" sz="2400" dirty="0">
              <a:latin typeface="Carlito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arlito"/>
              </a:rPr>
              <a:t>Based on number of independent variable</a:t>
            </a:r>
          </a:p>
          <a:p>
            <a:r>
              <a:rPr lang="en-US" sz="2400" dirty="0">
                <a:latin typeface="Carlito"/>
              </a:rPr>
              <a:t>         -Simple regression involves a single independent variable.</a:t>
            </a:r>
          </a:p>
          <a:p>
            <a:r>
              <a:rPr lang="en-US" sz="2400" dirty="0">
                <a:latin typeface="Carlito"/>
              </a:rPr>
              <a:t>         -Multiple regression involves two or more independent variable.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61594"/>
            <a:ext cx="6949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 Linear</a:t>
            </a:r>
            <a:r>
              <a:rPr spc="-45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402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It </a:t>
            </a:r>
            <a:r>
              <a:rPr sz="3200" spc="-15" dirty="0">
                <a:latin typeface="Carlito"/>
                <a:cs typeface="Carlito"/>
              </a:rPr>
              <a:t>involves </a:t>
            </a:r>
            <a:r>
              <a:rPr sz="3200" spc="-5" dirty="0">
                <a:latin typeface="Carlito"/>
                <a:cs typeface="Carlito"/>
              </a:rPr>
              <a:t>finding </a:t>
            </a:r>
            <a:r>
              <a:rPr sz="3200" dirty="0">
                <a:latin typeface="Carlito"/>
                <a:cs typeface="Carlito"/>
              </a:rPr>
              <a:t>a linear </a:t>
            </a:r>
            <a:r>
              <a:rPr sz="3200" spc="-10" dirty="0">
                <a:latin typeface="Carlito"/>
                <a:cs typeface="Carlito"/>
              </a:rPr>
              <a:t>relationship  between </a:t>
            </a:r>
            <a:r>
              <a:rPr sz="3200" dirty="0">
                <a:latin typeface="Carlito"/>
                <a:cs typeface="Carlito"/>
              </a:rPr>
              <a:t>one </a:t>
            </a:r>
            <a:r>
              <a:rPr sz="3200" spc="-5" dirty="0">
                <a:latin typeface="Carlito"/>
                <a:cs typeface="Carlito"/>
              </a:rPr>
              <a:t>independent variable </a:t>
            </a:r>
            <a:r>
              <a:rPr sz="3200" dirty="0">
                <a:latin typeface="Carlito"/>
                <a:cs typeface="Carlito"/>
              </a:rPr>
              <a:t>X and </a:t>
            </a:r>
            <a:r>
              <a:rPr sz="3200" spc="-5" dirty="0">
                <a:latin typeface="Carlito"/>
                <a:cs typeface="Carlito"/>
              </a:rPr>
              <a:t>one  </a:t>
            </a:r>
            <a:r>
              <a:rPr sz="3200" spc="-10" dirty="0">
                <a:latin typeface="Carlito"/>
                <a:cs typeface="Carlito"/>
              </a:rPr>
              <a:t>dependent variable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90" dirty="0">
                <a:latin typeface="Carlito"/>
                <a:cs typeface="Carlito"/>
              </a:rPr>
              <a:t>Y.</a:t>
            </a:r>
            <a:endParaRPr sz="320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Verify </a:t>
            </a:r>
            <a:r>
              <a:rPr sz="3200" spc="-10" dirty="0">
                <a:latin typeface="Carlito"/>
                <a:cs typeface="Carlito"/>
              </a:rPr>
              <a:t>that general relationship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linear  </a:t>
            </a:r>
            <a:r>
              <a:rPr sz="3200" spc="-20" dirty="0">
                <a:latin typeface="Carlito"/>
                <a:cs typeface="Carlito"/>
              </a:rPr>
              <a:t>(scatter </a:t>
            </a:r>
            <a:r>
              <a:rPr sz="3200" spc="-5" dirty="0">
                <a:latin typeface="Carlito"/>
                <a:cs typeface="Carlito"/>
              </a:rPr>
              <a:t>plot </a:t>
            </a:r>
            <a:r>
              <a:rPr sz="3200" dirty="0">
                <a:latin typeface="Carlito"/>
                <a:cs typeface="Carlito"/>
              </a:rPr>
              <a:t>Home </a:t>
            </a:r>
            <a:r>
              <a:rPr sz="3200" spc="-25" dirty="0">
                <a:latin typeface="Carlito"/>
                <a:cs typeface="Carlito"/>
              </a:rPr>
              <a:t>Market </a:t>
            </a:r>
            <a:r>
              <a:rPr sz="3200" spc="-40" dirty="0">
                <a:latin typeface="Carlito"/>
                <a:cs typeface="Carlito"/>
              </a:rPr>
              <a:t>Value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data)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Express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relationship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a simple linear  </a:t>
            </a:r>
            <a:r>
              <a:rPr sz="3200" spc="-5" dirty="0">
                <a:latin typeface="Carlito"/>
                <a:cs typeface="Carlito"/>
              </a:rPr>
              <a:t>equation (find </a:t>
            </a:r>
            <a:r>
              <a:rPr sz="3200" spc="-10" dirty="0">
                <a:latin typeface="Carlito"/>
                <a:cs typeface="Carlito"/>
              </a:rPr>
              <a:t>best </a:t>
            </a:r>
            <a:r>
              <a:rPr sz="3200" spc="-5" dirty="0">
                <a:latin typeface="Carlito"/>
                <a:cs typeface="Carlito"/>
              </a:rPr>
              <a:t>fitting </a:t>
            </a:r>
            <a:r>
              <a:rPr sz="3200" dirty="0">
                <a:latin typeface="Carlito"/>
                <a:cs typeface="Carlito"/>
              </a:rPr>
              <a:t>line </a:t>
            </a:r>
            <a:r>
              <a:rPr sz="3200" spc="-5" dirty="0">
                <a:latin typeface="Carlito"/>
                <a:cs typeface="Carlito"/>
              </a:rPr>
              <a:t>using </a:t>
            </a:r>
            <a:r>
              <a:rPr sz="3200" spc="-15" dirty="0">
                <a:latin typeface="Carlito"/>
                <a:cs typeface="Carlito"/>
              </a:rPr>
              <a:t>Excel  </a:t>
            </a:r>
            <a:r>
              <a:rPr sz="3200" spc="-50" dirty="0">
                <a:latin typeface="Carlito"/>
                <a:cs typeface="Carlito"/>
              </a:rPr>
              <a:t>Trend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tool)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461594"/>
            <a:ext cx="67379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 </a:t>
            </a:r>
            <a:r>
              <a:rPr dirty="0"/>
              <a:t>Home </a:t>
            </a:r>
            <a:r>
              <a:rPr spc="-30" dirty="0"/>
              <a:t>Market</a:t>
            </a:r>
            <a:r>
              <a:rPr spc="-55" dirty="0"/>
              <a:t> </a:t>
            </a:r>
            <a:r>
              <a:rPr spc="-50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076063" y="1601342"/>
            <a:ext cx="3343275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700" y="3637026"/>
            <a:ext cx="3759200" cy="2287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891" y="2000834"/>
            <a:ext cx="3755390" cy="321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latin typeface="Carlito"/>
                <a:cs typeface="Carlito"/>
              </a:rPr>
              <a:t>Size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5" dirty="0">
                <a:latin typeface="Carlito"/>
                <a:cs typeface="Carlito"/>
              </a:rPr>
              <a:t>house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typically  </a:t>
            </a:r>
            <a:r>
              <a:rPr sz="2700" spc="-15" dirty="0">
                <a:latin typeface="Carlito"/>
                <a:cs typeface="Carlito"/>
              </a:rPr>
              <a:t>related to </a:t>
            </a:r>
            <a:r>
              <a:rPr sz="2700" dirty="0">
                <a:latin typeface="Carlito"/>
                <a:cs typeface="Carlito"/>
              </a:rPr>
              <a:t>its </a:t>
            </a:r>
            <a:r>
              <a:rPr sz="2700" spc="-20" dirty="0">
                <a:latin typeface="Carlito"/>
                <a:cs typeface="Carlito"/>
              </a:rPr>
              <a:t>market</a:t>
            </a:r>
            <a:r>
              <a:rPr sz="2700" spc="-8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value.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700" i="1" dirty="0">
                <a:latin typeface="Carlito"/>
                <a:cs typeface="Carlito"/>
              </a:rPr>
              <a:t>X </a:t>
            </a:r>
            <a:r>
              <a:rPr sz="2700" dirty="0">
                <a:latin typeface="Carlito"/>
                <a:cs typeface="Carlito"/>
              </a:rPr>
              <a:t>= </a:t>
            </a:r>
            <a:r>
              <a:rPr sz="2700" spc="-15" dirty="0">
                <a:latin typeface="Carlito"/>
                <a:cs typeface="Carlito"/>
              </a:rPr>
              <a:t>square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footage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i="1" dirty="0">
                <a:latin typeface="Carlito"/>
                <a:cs typeface="Carlito"/>
              </a:rPr>
              <a:t>Y </a:t>
            </a:r>
            <a:r>
              <a:rPr sz="2700" dirty="0">
                <a:latin typeface="Carlito"/>
                <a:cs typeface="Carlito"/>
              </a:rPr>
              <a:t>= </a:t>
            </a:r>
            <a:r>
              <a:rPr sz="2700" spc="-20" dirty="0">
                <a:latin typeface="Carlito"/>
                <a:cs typeface="Carlito"/>
              </a:rPr>
              <a:t>market </a:t>
            </a:r>
            <a:r>
              <a:rPr sz="2700" spc="-10" dirty="0">
                <a:latin typeface="Carlito"/>
                <a:cs typeface="Carlito"/>
              </a:rPr>
              <a:t>value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($)</a:t>
            </a:r>
            <a:endParaRPr sz="2700">
              <a:latin typeface="Carlito"/>
              <a:cs typeface="Carlito"/>
            </a:endParaRPr>
          </a:p>
          <a:p>
            <a:pPr marL="12700" marR="143510">
              <a:lnSpc>
                <a:spcPct val="100000"/>
              </a:lnSpc>
              <a:spcBef>
                <a:spcPts val="1205"/>
              </a:spcBef>
            </a:pP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20" dirty="0">
                <a:latin typeface="Carlito"/>
                <a:cs typeface="Carlito"/>
              </a:rPr>
              <a:t>scatter </a:t>
            </a:r>
            <a:r>
              <a:rPr sz="2700" spc="-5" dirty="0">
                <a:latin typeface="Carlito"/>
                <a:cs typeface="Carlito"/>
              </a:rPr>
              <a:t>plot </a:t>
            </a:r>
            <a:r>
              <a:rPr sz="2700" dirty="0">
                <a:latin typeface="Carlito"/>
                <a:cs typeface="Carlito"/>
              </a:rPr>
              <a:t>of </a:t>
            </a:r>
            <a:r>
              <a:rPr sz="2700" spc="-10" dirty="0">
                <a:latin typeface="Carlito"/>
                <a:cs typeface="Carlito"/>
              </a:rPr>
              <a:t>the</a:t>
            </a:r>
            <a:r>
              <a:rPr sz="2700" spc="-12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full  </a:t>
            </a:r>
            <a:r>
              <a:rPr sz="2700" spc="-20" dirty="0">
                <a:latin typeface="Carlito"/>
                <a:cs typeface="Carlito"/>
              </a:rPr>
              <a:t>data </a:t>
            </a:r>
            <a:r>
              <a:rPr sz="2700" spc="-10" dirty="0">
                <a:latin typeface="Carlito"/>
                <a:cs typeface="Carlito"/>
              </a:rPr>
              <a:t>set </a:t>
            </a:r>
            <a:r>
              <a:rPr sz="2700" spc="-5" dirty="0">
                <a:latin typeface="Carlito"/>
                <a:cs typeface="Carlito"/>
              </a:rPr>
              <a:t>(42 homes)  </a:t>
            </a:r>
            <a:r>
              <a:rPr sz="2700" spc="-10" dirty="0">
                <a:latin typeface="Carlito"/>
                <a:cs typeface="Carlito"/>
              </a:rPr>
              <a:t>indicates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5" dirty="0">
                <a:latin typeface="Carlito"/>
                <a:cs typeface="Carlito"/>
              </a:rPr>
              <a:t>linear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trend.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213634"/>
            <a:ext cx="726440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rlito"/>
                <a:cs typeface="Carlito"/>
              </a:rPr>
              <a:t>Finding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Best-Fitting Regression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Line</a:t>
            </a:r>
            <a:endParaRPr sz="28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10" dirty="0">
                <a:latin typeface="Carlito"/>
                <a:cs typeface="Carlito"/>
              </a:rPr>
              <a:t>possible lines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shown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below.</a:t>
            </a:r>
            <a:endParaRPr sz="28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Line </a:t>
            </a:r>
            <a:r>
              <a:rPr sz="2800" spc="-5" dirty="0">
                <a:latin typeface="Carlito"/>
                <a:cs typeface="Carlito"/>
              </a:rPr>
              <a:t>A is clearly a </a:t>
            </a:r>
            <a:r>
              <a:rPr sz="2800" spc="-20" dirty="0">
                <a:latin typeface="Carlito"/>
                <a:cs typeface="Carlito"/>
              </a:rPr>
              <a:t>better </a:t>
            </a:r>
            <a:r>
              <a:rPr sz="2800" spc="-5" dirty="0">
                <a:latin typeface="Carlito"/>
                <a:cs typeface="Carlito"/>
              </a:rPr>
              <a:t>fit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want to </a:t>
            </a:r>
            <a:r>
              <a:rPr sz="2800" spc="-10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best </a:t>
            </a:r>
            <a:r>
              <a:rPr sz="2800" spc="-15" dirty="0">
                <a:latin typeface="Carlito"/>
                <a:cs typeface="Carlito"/>
              </a:rPr>
              <a:t>regression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287" y="3733800"/>
            <a:ext cx="2953513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Y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5" dirty="0">
                <a:latin typeface="Carlito"/>
                <a:cs typeface="Carlito"/>
              </a:rPr>
              <a:t>b</a:t>
            </a:r>
            <a:r>
              <a:rPr sz="2775" spc="7" baseline="-21021" dirty="0">
                <a:latin typeface="Carlito"/>
                <a:cs typeface="Carlito"/>
              </a:rPr>
              <a:t>0 </a:t>
            </a:r>
            <a:r>
              <a:rPr sz="2800" spc="-5" dirty="0">
                <a:latin typeface="Carlito"/>
                <a:cs typeface="Carlito"/>
              </a:rPr>
              <a:t>+</a:t>
            </a:r>
            <a:r>
              <a:rPr sz="2800" spc="-204" dirty="0">
                <a:latin typeface="Carlito"/>
                <a:cs typeface="Carlito"/>
              </a:rPr>
              <a:t> </a:t>
            </a:r>
            <a:r>
              <a:rPr sz="2800" i="1" dirty="0">
                <a:latin typeface="Carlito"/>
                <a:cs typeface="Carlito"/>
              </a:rPr>
              <a:t>b</a:t>
            </a:r>
            <a:r>
              <a:rPr sz="2775" baseline="-21021" dirty="0">
                <a:latin typeface="Carlito"/>
                <a:cs typeface="Carlito"/>
              </a:rPr>
              <a:t>1</a:t>
            </a:r>
            <a:r>
              <a:rPr sz="2800" i="1" dirty="0">
                <a:latin typeface="Carlito"/>
                <a:cs typeface="Carlito"/>
              </a:rPr>
              <a:t>X</a:t>
            </a:r>
            <a:endParaRPr sz="28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2800" i="1" spc="-5" dirty="0">
                <a:latin typeface="Carlito"/>
                <a:cs typeface="Carlito"/>
              </a:rPr>
              <a:t>where</a:t>
            </a:r>
            <a:endParaRPr sz="28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2800" i="1" dirty="0">
                <a:latin typeface="Carlito"/>
                <a:cs typeface="Carlito"/>
              </a:rPr>
              <a:t>b</a:t>
            </a:r>
            <a:r>
              <a:rPr sz="2775" baseline="-21021" dirty="0">
                <a:latin typeface="Carlito"/>
                <a:cs typeface="Carlito"/>
              </a:rPr>
              <a:t>0 </a:t>
            </a:r>
            <a:r>
              <a:rPr sz="2800" spc="-5" dirty="0">
                <a:latin typeface="Carlito"/>
                <a:cs typeface="Carlito"/>
              </a:rPr>
              <a:t>is the</a:t>
            </a:r>
            <a:r>
              <a:rPr sz="2800" spc="-2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intercept</a:t>
            </a:r>
            <a:endParaRPr sz="28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2800" i="1" dirty="0">
                <a:latin typeface="Carlito"/>
                <a:cs typeface="Carlito"/>
              </a:rPr>
              <a:t>b</a:t>
            </a:r>
            <a:r>
              <a:rPr sz="2775" baseline="-21021" dirty="0">
                <a:latin typeface="Carlito"/>
                <a:cs typeface="Carlito"/>
              </a:rPr>
              <a:t>1 </a:t>
            </a:r>
            <a:r>
              <a:rPr sz="2800" spc="-5" dirty="0">
                <a:latin typeface="Carlito"/>
                <a:cs typeface="Carlito"/>
              </a:rPr>
              <a:t>is the</a:t>
            </a:r>
            <a:r>
              <a:rPr sz="2800" spc="-2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slope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461594"/>
            <a:ext cx="6949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 Linear</a:t>
            </a:r>
            <a:r>
              <a:rPr spc="-45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4118990" y="3386607"/>
            <a:ext cx="4291584" cy="260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1232" y="321995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^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6872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 Linear</a:t>
            </a:r>
            <a:r>
              <a:rPr spc="-45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612775" y="2651125"/>
            <a:ext cx="5183251" cy="3171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61050" y="2667000"/>
            <a:ext cx="2799080" cy="3200400"/>
            <a:chOff x="5861050" y="2667000"/>
            <a:chExt cx="2799080" cy="2767330"/>
          </a:xfrm>
        </p:grpSpPr>
        <p:sp>
          <p:nvSpPr>
            <p:cNvPr id="5" name="object 5"/>
            <p:cNvSpPr/>
            <p:nvPr/>
          </p:nvSpPr>
          <p:spPr>
            <a:xfrm>
              <a:off x="5867400" y="2673350"/>
              <a:ext cx="2786380" cy="2754630"/>
            </a:xfrm>
            <a:custGeom>
              <a:avLst/>
              <a:gdLst/>
              <a:ahLst/>
              <a:cxnLst/>
              <a:rect l="l" t="t" r="r" b="b"/>
              <a:pathLst>
                <a:path w="2786379" h="2754629">
                  <a:moveTo>
                    <a:pt x="2786126" y="0"/>
                  </a:moveTo>
                  <a:lnTo>
                    <a:pt x="0" y="0"/>
                  </a:lnTo>
                  <a:lnTo>
                    <a:pt x="0" y="2754376"/>
                  </a:lnTo>
                  <a:lnTo>
                    <a:pt x="2786126" y="2754376"/>
                  </a:lnTo>
                  <a:lnTo>
                    <a:pt x="2786126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7400" y="2673350"/>
              <a:ext cx="2786380" cy="2754630"/>
            </a:xfrm>
            <a:custGeom>
              <a:avLst/>
              <a:gdLst/>
              <a:ahLst/>
              <a:cxnLst/>
              <a:rect l="l" t="t" r="r" b="b"/>
              <a:pathLst>
                <a:path w="2786379" h="2754629">
                  <a:moveTo>
                    <a:pt x="0" y="2754376"/>
                  </a:moveTo>
                  <a:lnTo>
                    <a:pt x="2786126" y="2754376"/>
                  </a:lnTo>
                  <a:lnTo>
                    <a:pt x="2786126" y="0"/>
                  </a:lnTo>
                  <a:lnTo>
                    <a:pt x="0" y="0"/>
                  </a:lnTo>
                  <a:lnTo>
                    <a:pt x="0" y="27543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113561"/>
            <a:ext cx="8039100" cy="2882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arlito"/>
                <a:cs typeface="Carlito"/>
              </a:rPr>
              <a:t>Using </a:t>
            </a:r>
            <a:r>
              <a:rPr sz="2800" spc="-15" dirty="0">
                <a:latin typeface="Carlito"/>
                <a:cs typeface="Carlito"/>
              </a:rPr>
              <a:t>Excel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Find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Best Regression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Market </a:t>
            </a:r>
            <a:r>
              <a:rPr sz="2800" spc="-10" dirty="0">
                <a:latin typeface="Carlito"/>
                <a:cs typeface="Carlito"/>
              </a:rPr>
              <a:t>value </a:t>
            </a:r>
            <a:r>
              <a:rPr sz="2800" spc="-5" dirty="0">
                <a:latin typeface="Carlito"/>
                <a:cs typeface="Carlito"/>
              </a:rPr>
              <a:t>= 32673 + </a:t>
            </a:r>
            <a:r>
              <a:rPr sz="2800" spc="-10" dirty="0">
                <a:latin typeface="Carlito"/>
                <a:cs typeface="Carlito"/>
              </a:rPr>
              <a:t>35.036(square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feet)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arlito"/>
              <a:cs typeface="Carlito"/>
            </a:endParaRPr>
          </a:p>
          <a:p>
            <a:pPr marL="5423535" marR="5080" algn="just">
              <a:lnSpc>
                <a:spcPct val="100000"/>
              </a:lnSpc>
            </a:pPr>
            <a:r>
              <a:rPr sz="2100" spc="-5" dirty="0">
                <a:latin typeface="Carlito"/>
                <a:cs typeface="Carlito"/>
              </a:rPr>
              <a:t>The regression </a:t>
            </a:r>
            <a:r>
              <a:rPr sz="2100" dirty="0">
                <a:latin typeface="Carlito"/>
                <a:cs typeface="Carlito"/>
              </a:rPr>
              <a:t>model  </a:t>
            </a:r>
            <a:r>
              <a:rPr sz="2100" spc="-10" dirty="0">
                <a:latin typeface="Carlito"/>
                <a:cs typeface="Carlito"/>
              </a:rPr>
              <a:t>explains variation </a:t>
            </a:r>
            <a:r>
              <a:rPr sz="2100" spc="-5" dirty="0">
                <a:latin typeface="Carlito"/>
                <a:cs typeface="Carlito"/>
              </a:rPr>
              <a:t>in  </a:t>
            </a:r>
            <a:r>
              <a:rPr sz="2100" spc="-15" dirty="0">
                <a:latin typeface="Carlito"/>
                <a:cs typeface="Carlito"/>
              </a:rPr>
              <a:t>market </a:t>
            </a:r>
            <a:r>
              <a:rPr sz="2100" spc="-10" dirty="0">
                <a:latin typeface="Carlito"/>
                <a:cs typeface="Carlito"/>
              </a:rPr>
              <a:t>value </a:t>
            </a:r>
            <a:r>
              <a:rPr sz="2100" dirty="0">
                <a:latin typeface="Carlito"/>
                <a:cs typeface="Carlito"/>
              </a:rPr>
              <a:t>due </a:t>
            </a:r>
            <a:r>
              <a:rPr sz="2100" spc="-20" dirty="0">
                <a:latin typeface="Carlito"/>
                <a:cs typeface="Carlito"/>
              </a:rPr>
              <a:t>to  size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home.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9728" y="4046677"/>
            <a:ext cx="261683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>
              <a:lnSpc>
                <a:spcPct val="100000"/>
              </a:lnSpc>
              <a:spcBef>
                <a:spcPts val="100"/>
              </a:spcBef>
            </a:pPr>
            <a:r>
              <a:rPr lang="en-US" sz="2100" dirty="0">
                <a:latin typeface="Carlito"/>
                <a:cs typeface="Carlito"/>
              </a:rPr>
              <a:t>It provides better estimates of market value  than simply using the average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61594"/>
            <a:ext cx="6949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 Linear</a:t>
            </a:r>
            <a:r>
              <a:rPr spc="-45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5337175" y="2057400"/>
            <a:ext cx="3041650" cy="179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168" y="1339342"/>
            <a:ext cx="7876032" cy="447558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105" marR="209550" indent="-25654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Using </a:t>
            </a:r>
            <a:r>
              <a:rPr sz="2800" spc="-15" dirty="0">
                <a:latin typeface="Carlito"/>
                <a:cs typeface="Carlito"/>
              </a:rPr>
              <a:t>Excel </a:t>
            </a:r>
            <a:r>
              <a:rPr sz="2800" spc="-10" dirty="0">
                <a:latin typeface="Carlito"/>
                <a:cs typeface="Carlito"/>
              </a:rPr>
              <a:t>Functions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Find Least-Squares  </a:t>
            </a:r>
            <a:r>
              <a:rPr sz="2800" spc="-15" dirty="0">
                <a:latin typeface="Carlito"/>
                <a:cs typeface="Carlito"/>
              </a:rPr>
              <a:t>Coefficients</a:t>
            </a:r>
            <a:endParaRPr sz="2800" dirty="0">
              <a:latin typeface="Carlito"/>
              <a:cs typeface="Carlito"/>
            </a:endParaRPr>
          </a:p>
          <a:p>
            <a:pPr marL="533400" indent="-457834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533400" algn="l"/>
                <a:tab pos="534035" algn="l"/>
              </a:tabLst>
            </a:pPr>
            <a:r>
              <a:rPr sz="2800" spc="-10" dirty="0">
                <a:latin typeface="Carlito"/>
                <a:cs typeface="Carlito"/>
              </a:rPr>
              <a:t>Slope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5" dirty="0">
                <a:latin typeface="Carlito"/>
                <a:cs typeface="Carlito"/>
              </a:rPr>
              <a:t>b</a:t>
            </a:r>
            <a:r>
              <a:rPr sz="2775" spc="7" baseline="-21021" dirty="0">
                <a:latin typeface="Carlito"/>
                <a:cs typeface="Carlito"/>
              </a:rPr>
              <a:t>1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35.036</a:t>
            </a:r>
            <a:endParaRPr sz="2800" dirty="0">
              <a:latin typeface="Carlito"/>
              <a:cs typeface="Carlito"/>
            </a:endParaRPr>
          </a:p>
          <a:p>
            <a:pPr marL="397510">
              <a:lnSpc>
                <a:spcPct val="100000"/>
              </a:lnSpc>
              <a:spcBef>
                <a:spcPts val="335"/>
              </a:spcBef>
            </a:pPr>
            <a:r>
              <a:rPr sz="2800" spc="-15" dirty="0">
                <a:latin typeface="Carlito"/>
                <a:cs typeface="Carlito"/>
              </a:rPr>
              <a:t>=SLOPE(C4:C45,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B4:B45)</a:t>
            </a:r>
            <a:endParaRPr sz="2800" dirty="0">
              <a:latin typeface="Carlito"/>
              <a:cs typeface="Carlito"/>
            </a:endParaRPr>
          </a:p>
          <a:p>
            <a:pPr marL="533400" indent="-457834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533400" algn="l"/>
                <a:tab pos="534035" algn="l"/>
              </a:tabLst>
            </a:pPr>
            <a:r>
              <a:rPr sz="2800" spc="-15" dirty="0">
                <a:latin typeface="Carlito"/>
                <a:cs typeface="Carlito"/>
              </a:rPr>
              <a:t>Intercept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dirty="0">
                <a:latin typeface="Carlito"/>
                <a:cs typeface="Carlito"/>
              </a:rPr>
              <a:t>b</a:t>
            </a:r>
            <a:r>
              <a:rPr sz="2775" baseline="-21021" dirty="0">
                <a:latin typeface="Carlito"/>
                <a:cs typeface="Carlito"/>
              </a:rPr>
              <a:t>0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32,673</a:t>
            </a:r>
            <a:endParaRPr sz="2800" dirty="0">
              <a:latin typeface="Carlito"/>
              <a:cs typeface="Carlito"/>
            </a:endParaRPr>
          </a:p>
          <a:p>
            <a:pPr marL="397510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latin typeface="Carlito"/>
                <a:cs typeface="Carlito"/>
              </a:rPr>
              <a:t>=INTERCEPT(C4:C45,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B4:B45)</a:t>
            </a:r>
            <a:endParaRPr sz="2800" dirty="0">
              <a:latin typeface="Carlito"/>
              <a:cs typeface="Carlito"/>
            </a:endParaRPr>
          </a:p>
          <a:p>
            <a:pPr marL="533400" indent="-457834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533400" algn="l"/>
                <a:tab pos="534035" algn="l"/>
              </a:tabLst>
            </a:pPr>
            <a:r>
              <a:rPr sz="2800" spc="-15" dirty="0">
                <a:latin typeface="Carlito"/>
                <a:cs typeface="Carlito"/>
              </a:rPr>
              <a:t>Estimate </a:t>
            </a:r>
            <a:r>
              <a:rPr sz="2800" i="1" spc="-5" dirty="0">
                <a:latin typeface="Carlito"/>
                <a:cs typeface="Carlito"/>
              </a:rPr>
              <a:t>Y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Carlito"/>
                <a:cs typeface="Carlito"/>
              </a:rPr>
              <a:t>= 1800 </a:t>
            </a:r>
            <a:r>
              <a:rPr sz="2800" spc="-15" dirty="0">
                <a:latin typeface="Carlito"/>
                <a:cs typeface="Carlito"/>
              </a:rPr>
              <a:t>square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feet</a:t>
            </a:r>
            <a:endParaRPr sz="2800" dirty="0">
              <a:latin typeface="Carlito"/>
              <a:cs typeface="Carlito"/>
            </a:endParaRPr>
          </a:p>
          <a:p>
            <a:pPr marL="721995">
              <a:lnSpc>
                <a:spcPct val="100000"/>
              </a:lnSpc>
              <a:spcBef>
                <a:spcPts val="265"/>
              </a:spcBef>
            </a:pPr>
            <a:r>
              <a:rPr sz="2800" i="1" spc="-355" dirty="0">
                <a:latin typeface="Carlito"/>
                <a:cs typeface="Carlito"/>
              </a:rPr>
              <a:t>Y</a:t>
            </a:r>
            <a:r>
              <a:rPr lang="en-US" sz="2800" i="1" spc="-355" dirty="0">
                <a:latin typeface="Carlito"/>
                <a:cs typeface="Carlito"/>
              </a:rPr>
              <a:t> </a:t>
            </a:r>
            <a:r>
              <a:rPr sz="2700" spc="-532" baseline="41666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 32,673 + </a:t>
            </a:r>
            <a:r>
              <a:rPr sz="2800" dirty="0">
                <a:latin typeface="Carlito"/>
                <a:cs typeface="Carlito"/>
              </a:rPr>
              <a:t>35.036(1800)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$95,737.80</a:t>
            </a:r>
            <a:endParaRPr sz="2800" dirty="0">
              <a:latin typeface="Carlito"/>
              <a:cs typeface="Carlito"/>
            </a:endParaRPr>
          </a:p>
          <a:p>
            <a:pPr marL="88391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arlito"/>
                <a:cs typeface="Carlito"/>
              </a:rPr>
              <a:t>=TREND(C4:C45, B4:B45,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1800)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46904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1046"/>
            <a:ext cx="3253104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795"/>
              </a:spcBef>
            </a:pPr>
            <a:r>
              <a:rPr sz="30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Excel </a:t>
            </a:r>
            <a:r>
              <a:rPr sz="3000" i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Regression</a:t>
            </a:r>
            <a:r>
              <a:rPr sz="3000" i="1" u="heavy" spc="-7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tool 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i="1" spc="-10" dirty="0">
                <a:latin typeface="Carlito"/>
                <a:cs typeface="Carlito"/>
              </a:rPr>
              <a:t>Data</a:t>
            </a:r>
            <a:endParaRPr sz="3000">
              <a:latin typeface="Carlito"/>
              <a:cs typeface="Carlito"/>
            </a:endParaRPr>
          </a:p>
          <a:p>
            <a:pPr marL="12700" marR="1145540">
              <a:lnSpc>
                <a:spcPct val="80000"/>
              </a:lnSpc>
              <a:spcBef>
                <a:spcPts val="30"/>
              </a:spcBef>
            </a:pPr>
            <a:r>
              <a:rPr sz="3000" i="1" spc="-10" dirty="0">
                <a:latin typeface="Carlito"/>
                <a:cs typeface="Carlito"/>
              </a:rPr>
              <a:t>Data</a:t>
            </a:r>
            <a:r>
              <a:rPr sz="3000" i="1" spc="-114" dirty="0">
                <a:latin typeface="Carlito"/>
                <a:cs typeface="Carlito"/>
              </a:rPr>
              <a:t> </a:t>
            </a:r>
            <a:r>
              <a:rPr sz="3000" i="1" spc="-5" dirty="0">
                <a:latin typeface="Carlito"/>
                <a:cs typeface="Carlito"/>
              </a:rPr>
              <a:t>Analysis  </a:t>
            </a:r>
            <a:r>
              <a:rPr sz="3000" i="1" spc="-10" dirty="0">
                <a:latin typeface="Carlito"/>
                <a:cs typeface="Carlito"/>
              </a:rPr>
              <a:t>Regression</a:t>
            </a:r>
            <a:endParaRPr sz="3000">
              <a:latin typeface="Carlito"/>
              <a:cs typeface="Carlito"/>
            </a:endParaRPr>
          </a:p>
          <a:p>
            <a:pPr marL="355600">
              <a:lnSpc>
                <a:spcPts val="2520"/>
              </a:lnSpc>
            </a:pPr>
            <a:r>
              <a:rPr sz="3000" i="1" dirty="0">
                <a:latin typeface="Carlito"/>
                <a:cs typeface="Carlito"/>
              </a:rPr>
              <a:t>Input Y</a:t>
            </a:r>
            <a:r>
              <a:rPr sz="3000" i="1" spc="-80" dirty="0">
                <a:latin typeface="Carlito"/>
                <a:cs typeface="Carlito"/>
              </a:rPr>
              <a:t> </a:t>
            </a:r>
            <a:r>
              <a:rPr sz="3000" i="1" dirty="0">
                <a:latin typeface="Carlito"/>
                <a:cs typeface="Carlito"/>
              </a:rPr>
              <a:t>Range</a:t>
            </a:r>
            <a:endParaRPr sz="3000">
              <a:latin typeface="Carlito"/>
              <a:cs typeface="Carlito"/>
            </a:endParaRPr>
          </a:p>
          <a:p>
            <a:pPr marL="355600" marR="734695">
              <a:lnSpc>
                <a:spcPts val="2880"/>
              </a:lnSpc>
              <a:spcBef>
                <a:spcPts val="335"/>
              </a:spcBef>
            </a:pPr>
            <a:r>
              <a:rPr sz="3000" i="1" dirty="0">
                <a:latin typeface="Carlito"/>
                <a:cs typeface="Carlito"/>
              </a:rPr>
              <a:t>Input X</a:t>
            </a:r>
            <a:r>
              <a:rPr sz="3000" i="1" spc="-150" dirty="0">
                <a:latin typeface="Carlito"/>
                <a:cs typeface="Carlito"/>
              </a:rPr>
              <a:t> </a:t>
            </a:r>
            <a:r>
              <a:rPr sz="3000" i="1" dirty="0">
                <a:latin typeface="Carlito"/>
                <a:cs typeface="Carlito"/>
              </a:rPr>
              <a:t>Range  </a:t>
            </a:r>
            <a:r>
              <a:rPr sz="3000" i="1" spc="-5" dirty="0">
                <a:latin typeface="Carlito"/>
                <a:cs typeface="Carlito"/>
              </a:rPr>
              <a:t>Labels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28575">
              <a:lnSpc>
                <a:spcPts val="2880"/>
              </a:lnSpc>
            </a:pPr>
            <a:r>
              <a:rPr sz="3000" spc="-20" dirty="0">
                <a:latin typeface="Carlito"/>
                <a:cs typeface="Carlito"/>
              </a:rPr>
              <a:t>Excel </a:t>
            </a:r>
            <a:r>
              <a:rPr sz="3000" spc="-5" dirty="0">
                <a:latin typeface="Carlito"/>
                <a:cs typeface="Carlito"/>
              </a:rPr>
              <a:t>outputs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table 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15" dirty="0">
                <a:latin typeface="Carlito"/>
                <a:cs typeface="Carlito"/>
              </a:rPr>
              <a:t>many </a:t>
            </a:r>
            <a:r>
              <a:rPr sz="3000" spc="-10" dirty="0">
                <a:latin typeface="Carlito"/>
                <a:cs typeface="Carlito"/>
              </a:rPr>
              <a:t>useful  regression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statistics.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1" y="263093"/>
            <a:ext cx="71015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 Linear</a:t>
            </a:r>
            <a:r>
              <a:rPr spc="-45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4499990" y="1700783"/>
            <a:ext cx="4210049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888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926</Words>
  <Application>Microsoft Office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Carlito</vt:lpstr>
      <vt:lpstr>Trebuchet MS</vt:lpstr>
      <vt:lpstr>Wingdings</vt:lpstr>
      <vt:lpstr>Office Theme</vt:lpstr>
      <vt:lpstr>PowerPoint Presentation</vt:lpstr>
      <vt:lpstr>Regression Analysis</vt:lpstr>
      <vt:lpstr>Types of Regression Models</vt:lpstr>
      <vt:lpstr>Simple Linear Regression</vt:lpstr>
      <vt:lpstr>Example: Home Market Value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PowerPoint Presentation</vt:lpstr>
      <vt:lpstr>Multiple Linear Regression</vt:lpstr>
      <vt:lpstr>Multiple Linear Regression</vt:lpstr>
      <vt:lpstr>Multiple Linear Regression</vt:lpstr>
      <vt:lpstr>Multiple Linear Regression</vt:lpstr>
      <vt:lpstr>Regression with Categorical Variables</vt:lpstr>
      <vt:lpstr>Regression with Categorical Variables</vt:lpstr>
      <vt:lpstr>PowerPoint Presentation</vt:lpstr>
      <vt:lpstr>Salary = 3,323 + 984(Age) for those without MBA  Salary = 3,323 + 1410(Age) for those with MBA</vt:lpstr>
      <vt:lpstr>A Regression Model with Multiple Levels of Categorical  Variables</vt:lpstr>
      <vt:lpstr>A Regression Model with  Multiple Levels of  Categorical Variables</vt:lpstr>
      <vt:lpstr>A Regression Model with Multiple Levels of Categorical 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Trendline and Regression Analysis</dc:title>
  <dc:creator>Swapnil Shrivastava</dc:creator>
  <cp:lastModifiedBy>Shilpa Sitaram Patil</cp:lastModifiedBy>
  <cp:revision>43</cp:revision>
  <dcterms:created xsi:type="dcterms:W3CDTF">2020-10-19T09:54:42Z</dcterms:created>
  <dcterms:modified xsi:type="dcterms:W3CDTF">2024-11-19T03:39:21Z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2020-10-19T00:00:00Z</vt:filetime>
  </property>
</Properties>
</file>