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3769" y="2589402"/>
            <a:ext cx="683646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48813" y="4647057"/>
            <a:ext cx="324637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653" y="221691"/>
            <a:ext cx="869269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45081"/>
            <a:ext cx="7791450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Visualizing and </a:t>
            </a:r>
            <a:r>
              <a:rPr spc="-195" dirty="0"/>
              <a:t>Exploring</a:t>
            </a:r>
            <a:r>
              <a:rPr spc="-265" dirty="0"/>
              <a:t> </a:t>
            </a:r>
            <a:r>
              <a:rPr spc="-245" dirty="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2289" y="461594"/>
            <a:ext cx="2982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/>
              <a:t>Scatter</a:t>
            </a:r>
            <a:r>
              <a:rPr sz="4400" spc="-295" dirty="0"/>
              <a:t> </a:t>
            </a:r>
            <a:r>
              <a:rPr sz="4400" spc="-200" dirty="0"/>
              <a:t>Chart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8038465" cy="17018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442595" indent="-342900">
              <a:lnSpc>
                <a:spcPct val="8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35" dirty="0">
                <a:latin typeface="Arial"/>
                <a:cs typeface="Arial"/>
              </a:rPr>
              <a:t>It </a:t>
            </a:r>
            <a:r>
              <a:rPr sz="2500" spc="-120" dirty="0">
                <a:latin typeface="Arial"/>
                <a:cs typeface="Arial"/>
              </a:rPr>
              <a:t>show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65" dirty="0">
                <a:latin typeface="Arial"/>
                <a:cs typeface="Arial"/>
              </a:rPr>
              <a:t>relationship </a:t>
            </a:r>
            <a:r>
              <a:rPr sz="2500" spc="-75" dirty="0">
                <a:latin typeface="Arial"/>
                <a:cs typeface="Arial"/>
              </a:rPr>
              <a:t>between </a:t>
            </a:r>
            <a:r>
              <a:rPr sz="2500" spc="5" dirty="0">
                <a:latin typeface="Arial"/>
                <a:cs typeface="Arial"/>
              </a:rPr>
              <a:t>two </a:t>
            </a:r>
            <a:r>
              <a:rPr sz="2500" spc="-105" dirty="0">
                <a:latin typeface="Arial"/>
                <a:cs typeface="Arial"/>
              </a:rPr>
              <a:t>variables. </a:t>
            </a:r>
            <a:r>
              <a:rPr sz="2500" spc="-305" dirty="0">
                <a:latin typeface="Arial"/>
                <a:cs typeface="Arial"/>
              </a:rPr>
              <a:t>To  </a:t>
            </a:r>
            <a:r>
              <a:rPr sz="2500" spc="-75" dirty="0">
                <a:latin typeface="Arial"/>
                <a:cs typeface="Arial"/>
              </a:rPr>
              <a:t>construct </a:t>
            </a:r>
            <a:r>
              <a:rPr sz="2500" spc="-195" dirty="0">
                <a:latin typeface="Arial"/>
                <a:cs typeface="Arial"/>
              </a:rPr>
              <a:t>a </a:t>
            </a:r>
            <a:r>
              <a:rPr sz="2500" spc="-110" dirty="0">
                <a:latin typeface="Arial"/>
                <a:cs typeface="Arial"/>
              </a:rPr>
              <a:t>scatter, </a:t>
            </a:r>
            <a:r>
              <a:rPr sz="2500" spc="-95" dirty="0">
                <a:latin typeface="Arial"/>
                <a:cs typeface="Arial"/>
              </a:rPr>
              <a:t>we </a:t>
            </a:r>
            <a:r>
              <a:rPr sz="2500" spc="-114" dirty="0">
                <a:latin typeface="Arial"/>
                <a:cs typeface="Arial"/>
              </a:rPr>
              <a:t>need </a:t>
            </a:r>
            <a:r>
              <a:rPr sz="2500" spc="-100" dirty="0">
                <a:latin typeface="Arial"/>
                <a:cs typeface="Arial"/>
              </a:rPr>
              <a:t>observations </a:t>
            </a:r>
            <a:r>
              <a:rPr sz="2500" spc="-5" dirty="0">
                <a:latin typeface="Arial"/>
                <a:cs typeface="Arial"/>
              </a:rPr>
              <a:t>that </a:t>
            </a:r>
            <a:r>
              <a:rPr sz="2500" spc="-120" dirty="0">
                <a:latin typeface="Arial"/>
                <a:cs typeface="Arial"/>
              </a:rPr>
              <a:t>consist</a:t>
            </a:r>
            <a:r>
              <a:rPr sz="2500" spc="-3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of  </a:t>
            </a:r>
            <a:r>
              <a:rPr sz="2500" spc="-110" dirty="0">
                <a:latin typeface="Arial"/>
                <a:cs typeface="Arial"/>
              </a:rPr>
              <a:t>pairs </a:t>
            </a:r>
            <a:r>
              <a:rPr sz="2500" spc="-5" dirty="0">
                <a:latin typeface="Arial"/>
                <a:cs typeface="Arial"/>
              </a:rPr>
              <a:t>of</a:t>
            </a:r>
            <a:r>
              <a:rPr sz="2500" spc="-170" dirty="0">
                <a:latin typeface="Arial"/>
                <a:cs typeface="Arial"/>
              </a:rPr>
              <a:t> </a:t>
            </a:r>
            <a:r>
              <a:rPr sz="2500" spc="-105" dirty="0">
                <a:latin typeface="Arial"/>
                <a:cs typeface="Arial"/>
              </a:rPr>
              <a:t>variables.</a:t>
            </a:r>
            <a:endParaRPr sz="2500">
              <a:latin typeface="Arial"/>
              <a:cs typeface="Arial"/>
            </a:endParaRPr>
          </a:p>
          <a:p>
            <a:pPr marL="355600" marR="5080" indent="-342900">
              <a:lnSpc>
                <a:spcPts val="24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  <a:tab pos="5381625" algn="l"/>
              </a:tabLst>
            </a:pPr>
            <a:r>
              <a:rPr sz="2500" spc="-225" dirty="0">
                <a:latin typeface="Arial"/>
                <a:cs typeface="Arial"/>
              </a:rPr>
              <a:t>A </a:t>
            </a:r>
            <a:r>
              <a:rPr sz="2500" spc="-90" dirty="0">
                <a:latin typeface="Arial"/>
                <a:cs typeface="Arial"/>
              </a:rPr>
              <a:t>scatter </a:t>
            </a:r>
            <a:r>
              <a:rPr sz="2500" spc="-60" dirty="0">
                <a:latin typeface="Arial"/>
                <a:cs typeface="Arial"/>
              </a:rPr>
              <a:t>chart </a:t>
            </a:r>
            <a:r>
              <a:rPr sz="2500" spc="-10" dirty="0">
                <a:latin typeface="Arial"/>
                <a:cs typeface="Arial"/>
              </a:rPr>
              <a:t>of </a:t>
            </a:r>
            <a:r>
              <a:rPr sz="2500" spc="-135" dirty="0">
                <a:latin typeface="Arial"/>
                <a:cs typeface="Arial"/>
              </a:rPr>
              <a:t>house </a:t>
            </a:r>
            <a:r>
              <a:rPr sz="2500" spc="-190" dirty="0">
                <a:latin typeface="Arial"/>
                <a:cs typeface="Arial"/>
              </a:rPr>
              <a:t>size </a:t>
            </a:r>
            <a:r>
              <a:rPr sz="2500" spc="-50" dirty="0">
                <a:latin typeface="Arial"/>
                <a:cs typeface="Arial"/>
              </a:rPr>
              <a:t>(in </a:t>
            </a:r>
            <a:r>
              <a:rPr sz="2500" spc="-135" dirty="0">
                <a:latin typeface="Arial"/>
                <a:cs typeface="Arial"/>
              </a:rPr>
              <a:t>square </a:t>
            </a:r>
            <a:r>
              <a:rPr sz="2500" spc="-50" dirty="0">
                <a:latin typeface="Arial"/>
                <a:cs typeface="Arial"/>
              </a:rPr>
              <a:t>feet) </a:t>
            </a:r>
            <a:r>
              <a:rPr sz="2500" spc="-160" dirty="0">
                <a:latin typeface="Arial"/>
                <a:cs typeface="Arial"/>
              </a:rPr>
              <a:t>versus </a:t>
            </a:r>
            <a:r>
              <a:rPr sz="2500" spc="-30" dirty="0">
                <a:latin typeface="Arial"/>
                <a:cs typeface="Arial"/>
              </a:rPr>
              <a:t>the  </a:t>
            </a:r>
            <a:r>
              <a:rPr sz="2500" spc="-105" dirty="0">
                <a:latin typeface="Arial"/>
                <a:cs typeface="Arial"/>
              </a:rPr>
              <a:t>home </a:t>
            </a:r>
            <a:r>
              <a:rPr sz="2500" spc="-80" dirty="0">
                <a:latin typeface="Arial"/>
                <a:cs typeface="Arial"/>
              </a:rPr>
              <a:t>market </a:t>
            </a:r>
            <a:r>
              <a:rPr sz="2500" spc="-114" dirty="0">
                <a:latin typeface="Arial"/>
                <a:cs typeface="Arial"/>
              </a:rPr>
              <a:t>value </a:t>
            </a:r>
            <a:r>
              <a:rPr sz="2500" spc="-30" dirty="0">
                <a:latin typeface="Arial"/>
                <a:cs typeface="Arial"/>
              </a:rPr>
              <a:t>from the</a:t>
            </a:r>
            <a:r>
              <a:rPr sz="2500" spc="-260" dirty="0">
                <a:latin typeface="Arial"/>
                <a:cs typeface="Arial"/>
              </a:rPr>
              <a:t> </a:t>
            </a:r>
            <a:r>
              <a:rPr sz="2500" spc="-204" dirty="0">
                <a:latin typeface="Arial"/>
                <a:cs typeface="Arial"/>
              </a:rPr>
              <a:t>Excel</a:t>
            </a:r>
            <a:r>
              <a:rPr sz="2500" spc="-90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file	</a:t>
            </a:r>
            <a:r>
              <a:rPr sz="2500" spc="-145" dirty="0">
                <a:latin typeface="Arial"/>
                <a:cs typeface="Arial"/>
              </a:rPr>
              <a:t>Home </a:t>
            </a:r>
            <a:r>
              <a:rPr sz="2500" spc="-50" dirty="0">
                <a:latin typeface="Arial"/>
                <a:cs typeface="Arial"/>
              </a:rPr>
              <a:t>Market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145" dirty="0">
                <a:latin typeface="Arial"/>
                <a:cs typeface="Arial"/>
              </a:rPr>
              <a:t>Value.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3276587"/>
            <a:ext cx="4946269" cy="3015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242" y="461594"/>
            <a:ext cx="2985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Bubble</a:t>
            </a:r>
            <a:r>
              <a:rPr sz="4400" spc="-325" dirty="0"/>
              <a:t> </a:t>
            </a:r>
            <a:r>
              <a:rPr sz="4400" spc="-200" dirty="0"/>
              <a:t>Chart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8054340" cy="183578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200" dirty="0">
                <a:latin typeface="Arial"/>
                <a:cs typeface="Arial"/>
              </a:rPr>
              <a:t>A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bubble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chart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is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75" dirty="0">
                <a:latin typeface="Arial"/>
                <a:cs typeface="Arial"/>
              </a:rPr>
              <a:t>a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type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scatter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chart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in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which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65" dirty="0">
                <a:latin typeface="Arial"/>
                <a:cs typeface="Arial"/>
              </a:rPr>
              <a:t>size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data  </a:t>
            </a:r>
            <a:r>
              <a:rPr sz="2200" spc="-85" dirty="0">
                <a:latin typeface="Arial"/>
                <a:cs typeface="Arial"/>
              </a:rPr>
              <a:t>marker </a:t>
            </a:r>
            <a:r>
              <a:rPr sz="2200" spc="-105" dirty="0">
                <a:latin typeface="Arial"/>
                <a:cs typeface="Arial"/>
              </a:rPr>
              <a:t>corresponds </a:t>
            </a:r>
            <a:r>
              <a:rPr sz="2200" spc="10" dirty="0">
                <a:latin typeface="Arial"/>
                <a:cs typeface="Arial"/>
              </a:rPr>
              <a:t>to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105" dirty="0">
                <a:latin typeface="Arial"/>
                <a:cs typeface="Arial"/>
              </a:rPr>
              <a:t>value </a:t>
            </a:r>
            <a:r>
              <a:rPr sz="2200" spc="-10" dirty="0">
                <a:latin typeface="Arial"/>
                <a:cs typeface="Arial"/>
              </a:rPr>
              <a:t>of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third</a:t>
            </a:r>
            <a:r>
              <a:rPr sz="2200" spc="-42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variable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30" dirty="0">
                <a:latin typeface="Arial"/>
                <a:cs typeface="Arial"/>
              </a:rPr>
              <a:t>It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175" dirty="0">
                <a:latin typeface="Arial"/>
                <a:cs typeface="Arial"/>
              </a:rPr>
              <a:t>a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way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to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plot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three</a:t>
            </a:r>
            <a:r>
              <a:rPr sz="2200" spc="-100" dirty="0">
                <a:latin typeface="Arial"/>
                <a:cs typeface="Arial"/>
              </a:rPr>
              <a:t> variables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in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two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dimensions.</a:t>
            </a:r>
            <a:endParaRPr sz="2200">
              <a:latin typeface="Arial"/>
              <a:cs typeface="Arial"/>
            </a:endParaRPr>
          </a:p>
          <a:p>
            <a:pPr marL="355600" marR="190500" indent="-342900">
              <a:lnSpc>
                <a:spcPct val="8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200" dirty="0">
                <a:latin typeface="Arial"/>
                <a:cs typeface="Arial"/>
              </a:rPr>
              <a:t>A </a:t>
            </a:r>
            <a:r>
              <a:rPr sz="2200" spc="-70" dirty="0">
                <a:latin typeface="Arial"/>
                <a:cs typeface="Arial"/>
              </a:rPr>
              <a:t>bubble </a:t>
            </a:r>
            <a:r>
              <a:rPr sz="2200" spc="-55" dirty="0">
                <a:latin typeface="Arial"/>
                <a:cs typeface="Arial"/>
              </a:rPr>
              <a:t>chart </a:t>
            </a:r>
            <a:r>
              <a:rPr sz="2200" spc="-10" dirty="0">
                <a:latin typeface="Arial"/>
                <a:cs typeface="Arial"/>
              </a:rPr>
              <a:t>for </a:t>
            </a:r>
            <a:r>
              <a:rPr sz="2200" spc="-95" dirty="0">
                <a:latin typeface="Arial"/>
                <a:cs typeface="Arial"/>
              </a:rPr>
              <a:t>displaying </a:t>
            </a:r>
            <a:r>
              <a:rPr sz="2200" spc="-70" dirty="0">
                <a:latin typeface="Arial"/>
                <a:cs typeface="Arial"/>
              </a:rPr>
              <a:t>price, </a:t>
            </a:r>
            <a:r>
              <a:rPr sz="2200" spc="-210" dirty="0">
                <a:latin typeface="Arial"/>
                <a:cs typeface="Arial"/>
              </a:rPr>
              <a:t>P/E </a:t>
            </a:r>
            <a:r>
              <a:rPr sz="2200" spc="-70" dirty="0">
                <a:latin typeface="Arial"/>
                <a:cs typeface="Arial"/>
              </a:rPr>
              <a:t>(price/earnings) </a:t>
            </a:r>
            <a:r>
              <a:rPr sz="2200" spc="-40" dirty="0">
                <a:latin typeface="Arial"/>
                <a:cs typeface="Arial"/>
              </a:rPr>
              <a:t>ratio, </a:t>
            </a:r>
            <a:r>
              <a:rPr sz="2200" spc="-105" dirty="0">
                <a:latin typeface="Arial"/>
                <a:cs typeface="Arial"/>
              </a:rPr>
              <a:t>and  </a:t>
            </a:r>
            <a:r>
              <a:rPr sz="2200" spc="-70" dirty="0">
                <a:latin typeface="Arial"/>
                <a:cs typeface="Arial"/>
              </a:rPr>
              <a:t>market capitalization </a:t>
            </a:r>
            <a:r>
              <a:rPr sz="2200" spc="-10" dirty="0">
                <a:latin typeface="Arial"/>
                <a:cs typeface="Arial"/>
              </a:rPr>
              <a:t>for </a:t>
            </a:r>
            <a:r>
              <a:rPr sz="2200" spc="-50" dirty="0">
                <a:latin typeface="Arial"/>
                <a:cs typeface="Arial"/>
              </a:rPr>
              <a:t>five </a:t>
            </a:r>
            <a:r>
              <a:rPr sz="2200" spc="-30" dirty="0">
                <a:latin typeface="Arial"/>
                <a:cs typeface="Arial"/>
              </a:rPr>
              <a:t>different </a:t>
            </a:r>
            <a:r>
              <a:rPr sz="2200" spc="-135" dirty="0">
                <a:latin typeface="Arial"/>
                <a:cs typeface="Arial"/>
              </a:rPr>
              <a:t>stocks </a:t>
            </a:r>
            <a:r>
              <a:rPr sz="2200" spc="-70" dirty="0">
                <a:latin typeface="Arial"/>
                <a:cs typeface="Arial"/>
              </a:rPr>
              <a:t>on </a:t>
            </a:r>
            <a:r>
              <a:rPr sz="2200" spc="-95" dirty="0">
                <a:latin typeface="Arial"/>
                <a:cs typeface="Arial"/>
              </a:rPr>
              <a:t>one </a:t>
            </a:r>
            <a:r>
              <a:rPr sz="2200" spc="-50" dirty="0">
                <a:latin typeface="Arial"/>
                <a:cs typeface="Arial"/>
              </a:rPr>
              <a:t>particular</a:t>
            </a:r>
            <a:r>
              <a:rPr sz="2200" spc="-450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day  </a:t>
            </a:r>
            <a:r>
              <a:rPr sz="2200" spc="-30" dirty="0">
                <a:latin typeface="Arial"/>
                <a:cs typeface="Arial"/>
              </a:rPr>
              <a:t>in the </a:t>
            </a:r>
            <a:r>
              <a:rPr sz="2200" spc="-180" dirty="0">
                <a:latin typeface="Arial"/>
                <a:cs typeface="Arial"/>
              </a:rPr>
              <a:t>Excel </a:t>
            </a:r>
            <a:r>
              <a:rPr sz="2200" spc="-15" dirty="0">
                <a:latin typeface="Arial"/>
                <a:cs typeface="Arial"/>
              </a:rPr>
              <a:t>file </a:t>
            </a:r>
            <a:r>
              <a:rPr sz="2200" spc="-145" dirty="0">
                <a:latin typeface="Arial"/>
                <a:cs typeface="Arial"/>
              </a:rPr>
              <a:t>Stock</a:t>
            </a:r>
            <a:r>
              <a:rPr sz="2200" spc="-33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Comparison.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3505136"/>
            <a:ext cx="5261863" cy="2767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092" y="461594"/>
            <a:ext cx="6132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/>
              <a:t>Miscellaneous </a:t>
            </a:r>
            <a:r>
              <a:rPr sz="4400" spc="-350" dirty="0"/>
              <a:t>Excel</a:t>
            </a:r>
            <a:r>
              <a:rPr sz="4400" spc="-355" dirty="0"/>
              <a:t> </a:t>
            </a:r>
            <a:r>
              <a:rPr sz="4400" spc="-245" dirty="0"/>
              <a:t>Charts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45668" y="1537461"/>
            <a:ext cx="7887970" cy="43884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45"/>
              </a:spcBef>
              <a:buSzPct val="96296"/>
              <a:buChar char="•"/>
              <a:tabLst>
                <a:tab pos="133985" algn="l"/>
              </a:tabLst>
            </a:pPr>
            <a:r>
              <a:rPr sz="2700" spc="-175" dirty="0">
                <a:latin typeface="Arial"/>
                <a:cs typeface="Arial"/>
              </a:rPr>
              <a:t>Stock </a:t>
            </a:r>
            <a:r>
              <a:rPr sz="2700" spc="-60" dirty="0">
                <a:latin typeface="Arial"/>
                <a:cs typeface="Arial"/>
              </a:rPr>
              <a:t>chart: </a:t>
            </a:r>
            <a:r>
              <a:rPr sz="2700" spc="-100" dirty="0">
                <a:latin typeface="Arial"/>
                <a:cs typeface="Arial"/>
              </a:rPr>
              <a:t>allows </a:t>
            </a:r>
            <a:r>
              <a:rPr sz="2700" spc="20" dirty="0">
                <a:latin typeface="Arial"/>
                <a:cs typeface="Arial"/>
              </a:rPr>
              <a:t>to </a:t>
            </a:r>
            <a:r>
              <a:rPr sz="2700" dirty="0">
                <a:latin typeface="Arial"/>
                <a:cs typeface="Arial"/>
              </a:rPr>
              <a:t>plot </a:t>
            </a:r>
            <a:r>
              <a:rPr sz="2700" spc="-130" dirty="0">
                <a:latin typeface="Arial"/>
                <a:cs typeface="Arial"/>
              </a:rPr>
              <a:t>stock </a:t>
            </a:r>
            <a:r>
              <a:rPr sz="2700" spc="-114" dirty="0">
                <a:latin typeface="Arial"/>
                <a:cs typeface="Arial"/>
              </a:rPr>
              <a:t>prices, </a:t>
            </a:r>
            <a:r>
              <a:rPr sz="2700" spc="-175" dirty="0">
                <a:latin typeface="Arial"/>
                <a:cs typeface="Arial"/>
              </a:rPr>
              <a:t>such </a:t>
            </a:r>
            <a:r>
              <a:rPr sz="2700" spc="-254" dirty="0">
                <a:latin typeface="Arial"/>
                <a:cs typeface="Arial"/>
              </a:rPr>
              <a:t>as 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spc="-535" dirty="0"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daily  </a:t>
            </a:r>
            <a:r>
              <a:rPr sz="2700" spc="-95" dirty="0">
                <a:latin typeface="Arial"/>
                <a:cs typeface="Arial"/>
              </a:rPr>
              <a:t>high, </a:t>
            </a:r>
            <a:r>
              <a:rPr sz="2700" spc="-30" dirty="0">
                <a:latin typeface="Arial"/>
                <a:cs typeface="Arial"/>
              </a:rPr>
              <a:t>low </a:t>
            </a:r>
            <a:r>
              <a:rPr sz="2700" spc="-125" dirty="0">
                <a:latin typeface="Arial"/>
                <a:cs typeface="Arial"/>
              </a:rPr>
              <a:t>and </a:t>
            </a:r>
            <a:r>
              <a:rPr sz="2700" spc="-135" dirty="0">
                <a:latin typeface="Arial"/>
                <a:cs typeface="Arial"/>
              </a:rPr>
              <a:t>close. </a:t>
            </a:r>
            <a:r>
              <a:rPr sz="2700" spc="40" dirty="0">
                <a:latin typeface="Arial"/>
                <a:cs typeface="Arial"/>
              </a:rPr>
              <a:t>It </a:t>
            </a:r>
            <a:r>
              <a:rPr sz="2700" spc="-160" dirty="0">
                <a:latin typeface="Arial"/>
                <a:cs typeface="Arial"/>
              </a:rPr>
              <a:t>may </a:t>
            </a:r>
            <a:r>
              <a:rPr sz="2700" spc="-145" dirty="0">
                <a:latin typeface="Arial"/>
                <a:cs typeface="Arial"/>
              </a:rPr>
              <a:t>also </a:t>
            </a:r>
            <a:r>
              <a:rPr sz="2700" spc="-125" dirty="0">
                <a:latin typeface="Arial"/>
                <a:cs typeface="Arial"/>
              </a:rPr>
              <a:t>be </a:t>
            </a:r>
            <a:r>
              <a:rPr sz="2700" spc="-160" dirty="0">
                <a:latin typeface="Arial"/>
                <a:cs typeface="Arial"/>
              </a:rPr>
              <a:t>used </a:t>
            </a:r>
            <a:r>
              <a:rPr sz="2700" spc="-10" dirty="0">
                <a:latin typeface="Arial"/>
                <a:cs typeface="Arial"/>
              </a:rPr>
              <a:t>for </a:t>
            </a:r>
            <a:r>
              <a:rPr sz="2700" spc="-75" dirty="0">
                <a:latin typeface="Arial"/>
                <a:cs typeface="Arial"/>
              </a:rPr>
              <a:t>scientific  </a:t>
            </a:r>
            <a:r>
              <a:rPr sz="2700" spc="-110" dirty="0">
                <a:latin typeface="Arial"/>
                <a:cs typeface="Arial"/>
              </a:rPr>
              <a:t>data </a:t>
            </a:r>
            <a:r>
              <a:rPr sz="2700" spc="-175" dirty="0">
                <a:latin typeface="Arial"/>
                <a:cs typeface="Arial"/>
              </a:rPr>
              <a:t>such </a:t>
            </a:r>
            <a:r>
              <a:rPr sz="2700" spc="-254" dirty="0">
                <a:latin typeface="Arial"/>
                <a:cs typeface="Arial"/>
              </a:rPr>
              <a:t>as </a:t>
            </a:r>
            <a:r>
              <a:rPr sz="2700" spc="-70" dirty="0">
                <a:latin typeface="Arial"/>
                <a:cs typeface="Arial"/>
              </a:rPr>
              <a:t>temperature</a:t>
            </a:r>
            <a:r>
              <a:rPr sz="2700" spc="-95" dirty="0">
                <a:latin typeface="Arial"/>
                <a:cs typeface="Arial"/>
              </a:rPr>
              <a:t> </a:t>
            </a:r>
            <a:r>
              <a:rPr sz="2700" spc="-155" dirty="0">
                <a:latin typeface="Arial"/>
                <a:cs typeface="Arial"/>
              </a:rPr>
              <a:t>change.</a:t>
            </a:r>
            <a:endParaRPr sz="2700">
              <a:latin typeface="Arial"/>
              <a:cs typeface="Arial"/>
            </a:endParaRPr>
          </a:p>
          <a:p>
            <a:pPr marL="133350" indent="-121285">
              <a:lnSpc>
                <a:spcPct val="100000"/>
              </a:lnSpc>
              <a:buSzPct val="96296"/>
              <a:buChar char="•"/>
              <a:tabLst>
                <a:tab pos="133985" algn="l"/>
              </a:tabLst>
            </a:pPr>
            <a:r>
              <a:rPr sz="2700" spc="-170" dirty="0">
                <a:latin typeface="Arial"/>
                <a:cs typeface="Arial"/>
              </a:rPr>
              <a:t>Surface </a:t>
            </a:r>
            <a:r>
              <a:rPr sz="2700" spc="-60" dirty="0">
                <a:latin typeface="Arial"/>
                <a:cs typeface="Arial"/>
              </a:rPr>
              <a:t>chart: </a:t>
            </a:r>
            <a:r>
              <a:rPr sz="2700" spc="-165" dirty="0">
                <a:latin typeface="Arial"/>
                <a:cs typeface="Arial"/>
              </a:rPr>
              <a:t>shows </a:t>
            </a:r>
            <a:r>
              <a:rPr sz="2700" spc="-55" dirty="0">
                <a:latin typeface="Arial"/>
                <a:cs typeface="Arial"/>
              </a:rPr>
              <a:t>three </a:t>
            </a:r>
            <a:r>
              <a:rPr sz="2700" spc="-100" dirty="0">
                <a:latin typeface="Arial"/>
                <a:cs typeface="Arial"/>
              </a:rPr>
              <a:t>dimensional</a:t>
            </a:r>
            <a:r>
              <a:rPr sz="2700" spc="-365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data</a:t>
            </a:r>
            <a:endParaRPr sz="2700">
              <a:latin typeface="Arial"/>
              <a:cs typeface="Arial"/>
            </a:endParaRPr>
          </a:p>
          <a:p>
            <a:pPr marL="12700" marR="575945">
              <a:lnSpc>
                <a:spcPct val="80000"/>
              </a:lnSpc>
              <a:spcBef>
                <a:spcPts val="650"/>
              </a:spcBef>
              <a:buSzPct val="96296"/>
              <a:buChar char="•"/>
              <a:tabLst>
                <a:tab pos="133985" algn="l"/>
              </a:tabLst>
            </a:pPr>
            <a:r>
              <a:rPr sz="2700" spc="-105" dirty="0">
                <a:latin typeface="Arial"/>
                <a:cs typeface="Arial"/>
              </a:rPr>
              <a:t>Doughnut </a:t>
            </a:r>
            <a:r>
              <a:rPr sz="2700" spc="-60" dirty="0">
                <a:latin typeface="Arial"/>
                <a:cs typeface="Arial"/>
              </a:rPr>
              <a:t>chart: </a:t>
            </a:r>
            <a:r>
              <a:rPr sz="2700" spc="-85" dirty="0">
                <a:latin typeface="Arial"/>
                <a:cs typeface="Arial"/>
              </a:rPr>
              <a:t>like </a:t>
            </a:r>
            <a:r>
              <a:rPr sz="2700" spc="-80" dirty="0">
                <a:latin typeface="Arial"/>
                <a:cs typeface="Arial"/>
              </a:rPr>
              <a:t>pie </a:t>
            </a:r>
            <a:r>
              <a:rPr sz="2700" spc="-65" dirty="0">
                <a:latin typeface="Arial"/>
                <a:cs typeface="Arial"/>
              </a:rPr>
              <a:t>chart </a:t>
            </a:r>
            <a:r>
              <a:rPr sz="2700" spc="-10" dirty="0">
                <a:latin typeface="Arial"/>
                <a:cs typeface="Arial"/>
              </a:rPr>
              <a:t>but</a:t>
            </a:r>
            <a:r>
              <a:rPr sz="2700" spc="-545" dirty="0">
                <a:latin typeface="Arial"/>
                <a:cs typeface="Arial"/>
              </a:rPr>
              <a:t> </a:t>
            </a:r>
            <a:r>
              <a:rPr sz="2700" spc="-180" dirty="0">
                <a:latin typeface="Arial"/>
                <a:cs typeface="Arial"/>
              </a:rPr>
              <a:t>can </a:t>
            </a:r>
            <a:r>
              <a:rPr sz="2700" spc="-85" dirty="0">
                <a:latin typeface="Arial"/>
                <a:cs typeface="Arial"/>
              </a:rPr>
              <a:t>contain more  </a:t>
            </a:r>
            <a:r>
              <a:rPr sz="2700" spc="-55" dirty="0">
                <a:latin typeface="Arial"/>
                <a:cs typeface="Arial"/>
              </a:rPr>
              <a:t>than </a:t>
            </a:r>
            <a:r>
              <a:rPr sz="2700" spc="-110" dirty="0">
                <a:latin typeface="Arial"/>
                <a:cs typeface="Arial"/>
              </a:rPr>
              <a:t>one data</a:t>
            </a:r>
            <a:r>
              <a:rPr sz="2700" spc="-315" dirty="0">
                <a:latin typeface="Arial"/>
                <a:cs typeface="Arial"/>
              </a:rPr>
              <a:t> </a:t>
            </a:r>
            <a:r>
              <a:rPr sz="2700" spc="-150" dirty="0">
                <a:latin typeface="Arial"/>
                <a:cs typeface="Arial"/>
              </a:rPr>
              <a:t>series</a:t>
            </a:r>
            <a:endParaRPr sz="2700">
              <a:latin typeface="Arial"/>
              <a:cs typeface="Arial"/>
            </a:endParaRPr>
          </a:p>
          <a:p>
            <a:pPr marL="12700" marR="241300">
              <a:lnSpc>
                <a:spcPct val="80000"/>
              </a:lnSpc>
              <a:spcBef>
                <a:spcPts val="650"/>
              </a:spcBef>
              <a:buSzPct val="96296"/>
              <a:buChar char="•"/>
              <a:tabLst>
                <a:tab pos="133985" algn="l"/>
              </a:tabLst>
            </a:pPr>
            <a:r>
              <a:rPr sz="2700" spc="-190" dirty="0">
                <a:latin typeface="Arial"/>
                <a:cs typeface="Arial"/>
              </a:rPr>
              <a:t>Radar </a:t>
            </a:r>
            <a:r>
              <a:rPr sz="2700" spc="-60" dirty="0">
                <a:latin typeface="Arial"/>
                <a:cs typeface="Arial"/>
              </a:rPr>
              <a:t>chart: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allows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you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20" dirty="0">
                <a:latin typeface="Arial"/>
                <a:cs typeface="Arial"/>
              </a:rPr>
              <a:t>to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plot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multiple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-120" dirty="0">
                <a:latin typeface="Arial"/>
                <a:cs typeface="Arial"/>
              </a:rPr>
              <a:t>dimensions</a:t>
            </a:r>
            <a:r>
              <a:rPr sz="2700" spc="-185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of  </a:t>
            </a:r>
            <a:r>
              <a:rPr sz="2700" spc="-145" dirty="0">
                <a:latin typeface="Arial"/>
                <a:cs typeface="Arial"/>
              </a:rPr>
              <a:t>several </a:t>
            </a:r>
            <a:r>
              <a:rPr sz="2700" spc="-110" dirty="0">
                <a:latin typeface="Arial"/>
                <a:cs typeface="Arial"/>
              </a:rPr>
              <a:t>data</a:t>
            </a:r>
            <a:r>
              <a:rPr sz="2700" spc="-170" dirty="0">
                <a:latin typeface="Arial"/>
                <a:cs typeface="Arial"/>
              </a:rPr>
              <a:t> </a:t>
            </a:r>
            <a:r>
              <a:rPr sz="2700" spc="-135" dirty="0">
                <a:latin typeface="Arial"/>
                <a:cs typeface="Arial"/>
              </a:rPr>
              <a:t>series.</a:t>
            </a:r>
            <a:endParaRPr sz="2700">
              <a:latin typeface="Arial"/>
              <a:cs typeface="Arial"/>
            </a:endParaRPr>
          </a:p>
          <a:p>
            <a:pPr marL="12700" marR="247650">
              <a:lnSpc>
                <a:spcPct val="80000"/>
              </a:lnSpc>
              <a:spcBef>
                <a:spcPts val="650"/>
              </a:spcBef>
              <a:buSzPct val="96296"/>
              <a:buChar char="•"/>
              <a:tabLst>
                <a:tab pos="133985" algn="l"/>
              </a:tabLst>
            </a:pPr>
            <a:r>
              <a:rPr sz="2700" spc="-145" dirty="0">
                <a:latin typeface="Arial"/>
                <a:cs typeface="Arial"/>
              </a:rPr>
              <a:t>Geographic </a:t>
            </a:r>
            <a:r>
              <a:rPr sz="2700" spc="-100" dirty="0">
                <a:latin typeface="Arial"/>
                <a:cs typeface="Arial"/>
              </a:rPr>
              <a:t>mapping: </a:t>
            </a:r>
            <a:r>
              <a:rPr sz="2700" spc="-114" dirty="0">
                <a:latin typeface="Arial"/>
                <a:cs typeface="Arial"/>
              </a:rPr>
              <a:t>available </a:t>
            </a:r>
            <a:r>
              <a:rPr sz="2700" spc="-65" dirty="0">
                <a:latin typeface="Arial"/>
                <a:cs typeface="Arial"/>
              </a:rPr>
              <a:t>through </a:t>
            </a:r>
            <a:r>
              <a:rPr sz="2700" spc="-45" dirty="0">
                <a:latin typeface="Arial"/>
                <a:cs typeface="Arial"/>
              </a:rPr>
              <a:t>Microsoft  </a:t>
            </a:r>
            <a:r>
              <a:rPr sz="2700" spc="-90" dirty="0">
                <a:latin typeface="Arial"/>
                <a:cs typeface="Arial"/>
              </a:rPr>
              <a:t>MapPoint </a:t>
            </a:r>
            <a:r>
              <a:rPr sz="2700" spc="-125" dirty="0">
                <a:latin typeface="Arial"/>
                <a:cs typeface="Arial"/>
              </a:rPr>
              <a:t>2010. </a:t>
            </a:r>
            <a:r>
              <a:rPr sz="2700" spc="40" dirty="0">
                <a:latin typeface="Arial"/>
                <a:cs typeface="Arial"/>
              </a:rPr>
              <a:t>It </a:t>
            </a:r>
            <a:r>
              <a:rPr sz="2700" spc="-140" dirty="0">
                <a:latin typeface="Arial"/>
                <a:cs typeface="Arial"/>
              </a:rPr>
              <a:t>is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135" dirty="0">
                <a:latin typeface="Arial"/>
                <a:cs typeface="Arial"/>
              </a:rPr>
              <a:t>geographic </a:t>
            </a:r>
            <a:r>
              <a:rPr sz="2700" spc="-110" dirty="0">
                <a:latin typeface="Arial"/>
                <a:cs typeface="Arial"/>
              </a:rPr>
              <a:t>data mapping </a:t>
            </a:r>
            <a:r>
              <a:rPr sz="2700" spc="-5" dirty="0">
                <a:latin typeface="Arial"/>
                <a:cs typeface="Arial"/>
              </a:rPr>
              <a:t>tool</a:t>
            </a:r>
            <a:r>
              <a:rPr sz="2700" spc="-445" dirty="0">
                <a:latin typeface="Arial"/>
                <a:cs typeface="Arial"/>
              </a:rPr>
              <a:t> </a:t>
            </a:r>
            <a:r>
              <a:rPr sz="2700" spc="20" dirty="0">
                <a:latin typeface="Arial"/>
                <a:cs typeface="Arial"/>
              </a:rPr>
              <a:t>to  </a:t>
            </a:r>
            <a:r>
              <a:rPr sz="2700" spc="-130" dirty="0">
                <a:latin typeface="Arial"/>
                <a:cs typeface="Arial"/>
              </a:rPr>
              <a:t>visualize </a:t>
            </a:r>
            <a:r>
              <a:rPr sz="2700" spc="-110" dirty="0">
                <a:latin typeface="Arial"/>
                <a:cs typeface="Arial"/>
              </a:rPr>
              <a:t>data </a:t>
            </a:r>
            <a:r>
              <a:rPr sz="2700" spc="-40" dirty="0">
                <a:latin typeface="Arial"/>
                <a:cs typeface="Arial"/>
              </a:rPr>
              <a:t>imported </a:t>
            </a:r>
            <a:r>
              <a:rPr sz="2700" spc="-30" dirty="0">
                <a:latin typeface="Arial"/>
                <a:cs typeface="Arial"/>
              </a:rPr>
              <a:t>from </a:t>
            </a:r>
            <a:r>
              <a:rPr sz="2700" spc="-215" dirty="0">
                <a:latin typeface="Arial"/>
                <a:cs typeface="Arial"/>
              </a:rPr>
              <a:t>Excel </a:t>
            </a:r>
            <a:r>
              <a:rPr sz="2700" spc="-125" dirty="0">
                <a:latin typeface="Arial"/>
                <a:cs typeface="Arial"/>
              </a:rPr>
              <a:t>and </a:t>
            </a:r>
            <a:r>
              <a:rPr sz="2700" spc="-30" dirty="0">
                <a:latin typeface="Arial"/>
                <a:cs typeface="Arial"/>
              </a:rPr>
              <a:t>other </a:t>
            </a:r>
            <a:r>
              <a:rPr sz="2700" spc="-110" dirty="0">
                <a:latin typeface="Arial"/>
                <a:cs typeface="Arial"/>
              </a:rPr>
              <a:t>data  </a:t>
            </a:r>
            <a:r>
              <a:rPr sz="2700" spc="-150" dirty="0">
                <a:latin typeface="Arial"/>
                <a:cs typeface="Arial"/>
              </a:rPr>
              <a:t>sources.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664" y="461594"/>
            <a:ext cx="4603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0" dirty="0"/>
              <a:t>Sorting </a:t>
            </a:r>
            <a:r>
              <a:rPr sz="4400" spc="-165" dirty="0"/>
              <a:t>data </a:t>
            </a:r>
            <a:r>
              <a:rPr sz="4400" spc="-60" dirty="0"/>
              <a:t>in</a:t>
            </a:r>
            <a:r>
              <a:rPr sz="4400" spc="-405" dirty="0"/>
              <a:t> </a:t>
            </a:r>
            <a:r>
              <a:rPr sz="4400" spc="-350" dirty="0"/>
              <a:t>Excel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983220" cy="43668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123189" indent="-342900" algn="just">
              <a:lnSpc>
                <a:spcPct val="80000"/>
              </a:lnSpc>
              <a:spcBef>
                <a:spcPts val="820"/>
              </a:spcBef>
              <a:buChar char="•"/>
              <a:tabLst>
                <a:tab pos="355600" algn="l"/>
              </a:tabLst>
            </a:pPr>
            <a:r>
              <a:rPr sz="3000" spc="-220" dirty="0">
                <a:latin typeface="Arial"/>
                <a:cs typeface="Arial"/>
              </a:rPr>
              <a:t>The </a:t>
            </a:r>
            <a:r>
              <a:rPr sz="3000" spc="-80" dirty="0">
                <a:latin typeface="Arial"/>
                <a:cs typeface="Arial"/>
              </a:rPr>
              <a:t>sorting </a:t>
            </a:r>
            <a:r>
              <a:rPr sz="3000" spc="-75" dirty="0">
                <a:latin typeface="Arial"/>
                <a:cs typeface="Arial"/>
              </a:rPr>
              <a:t>options </a:t>
            </a:r>
            <a:r>
              <a:rPr sz="3000" spc="-195" dirty="0">
                <a:latin typeface="Arial"/>
                <a:cs typeface="Arial"/>
              </a:rPr>
              <a:t>can </a:t>
            </a:r>
            <a:r>
              <a:rPr sz="3000" spc="-140" dirty="0">
                <a:latin typeface="Arial"/>
                <a:cs typeface="Arial"/>
              </a:rPr>
              <a:t>be </a:t>
            </a:r>
            <a:r>
              <a:rPr sz="3000" spc="-75" dirty="0">
                <a:latin typeface="Arial"/>
                <a:cs typeface="Arial"/>
              </a:rPr>
              <a:t>found </a:t>
            </a:r>
            <a:r>
              <a:rPr sz="3000" spc="-90" dirty="0">
                <a:latin typeface="Arial"/>
                <a:cs typeface="Arial"/>
              </a:rPr>
              <a:t>under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465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Data  </a:t>
            </a:r>
            <a:r>
              <a:rPr sz="3000" spc="-65" dirty="0">
                <a:latin typeface="Arial"/>
                <a:cs typeface="Arial"/>
              </a:rPr>
              <a:t>tab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in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Sort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45" dirty="0">
                <a:latin typeface="Arial"/>
                <a:cs typeface="Arial"/>
              </a:rPr>
              <a:t>&amp;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Filter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group.</a:t>
            </a:r>
            <a:endParaRPr sz="3000" dirty="0">
              <a:latin typeface="Arial"/>
              <a:cs typeface="Arial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sz="3000" spc="-175" dirty="0">
                <a:latin typeface="Arial"/>
                <a:cs typeface="Arial"/>
              </a:rPr>
              <a:t>Select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45" dirty="0">
                <a:latin typeface="Arial"/>
                <a:cs typeface="Arial"/>
              </a:rPr>
              <a:t>single </a:t>
            </a:r>
            <a:r>
              <a:rPr sz="3000" spc="-95" dirty="0">
                <a:latin typeface="Arial"/>
                <a:cs typeface="Arial"/>
              </a:rPr>
              <a:t>cell </a:t>
            </a:r>
            <a:r>
              <a:rPr sz="3000" spc="-40" dirty="0">
                <a:latin typeface="Arial"/>
                <a:cs typeface="Arial"/>
              </a:rPr>
              <a:t>in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10" dirty="0">
                <a:latin typeface="Arial"/>
                <a:cs typeface="Arial"/>
              </a:rPr>
              <a:t>column </a:t>
            </a:r>
            <a:r>
              <a:rPr sz="3000" spc="-125" dirty="0">
                <a:latin typeface="Arial"/>
                <a:cs typeface="Arial"/>
              </a:rPr>
              <a:t>you </a:t>
            </a:r>
            <a:r>
              <a:rPr sz="3000" spc="-60" dirty="0">
                <a:latin typeface="Arial"/>
                <a:cs typeface="Arial"/>
              </a:rPr>
              <a:t>want </a:t>
            </a:r>
            <a:r>
              <a:rPr sz="3000" spc="30" dirty="0">
                <a:latin typeface="Arial"/>
                <a:cs typeface="Arial"/>
              </a:rPr>
              <a:t>to</a:t>
            </a:r>
            <a:r>
              <a:rPr sz="3000" spc="-610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sort  </a:t>
            </a:r>
            <a:r>
              <a:rPr sz="3000" spc="-95" dirty="0">
                <a:latin typeface="Arial"/>
                <a:cs typeface="Arial"/>
              </a:rPr>
              <a:t>on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and</a:t>
            </a:r>
            <a:endParaRPr sz="30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5"/>
              </a:spcBef>
              <a:buChar char="–"/>
              <a:tabLst>
                <a:tab pos="756920" algn="l"/>
              </a:tabLst>
            </a:pPr>
            <a:r>
              <a:rPr sz="2600" spc="-160" dirty="0">
                <a:latin typeface="Arial"/>
                <a:cs typeface="Arial"/>
              </a:rPr>
              <a:t>Click </a:t>
            </a:r>
            <a:r>
              <a:rPr sz="2600" spc="-200" dirty="0">
                <a:latin typeface="Arial"/>
                <a:cs typeface="Arial"/>
              </a:rPr>
              <a:t>“AZ </a:t>
            </a:r>
            <a:r>
              <a:rPr sz="2600" spc="-70" dirty="0">
                <a:latin typeface="Arial"/>
                <a:cs typeface="Arial"/>
              </a:rPr>
              <a:t>down </a:t>
            </a:r>
            <a:r>
              <a:rPr sz="2600" spc="5" dirty="0">
                <a:latin typeface="Arial"/>
                <a:cs typeface="Arial"/>
              </a:rPr>
              <a:t>arrow” </a:t>
            </a:r>
            <a:r>
              <a:rPr sz="2600" spc="-30" dirty="0">
                <a:latin typeface="Arial"/>
                <a:cs typeface="Arial"/>
              </a:rPr>
              <a:t>: </a:t>
            </a:r>
            <a:r>
              <a:rPr sz="2600" spc="-70" dirty="0">
                <a:latin typeface="Arial"/>
                <a:cs typeface="Arial"/>
              </a:rPr>
              <a:t>sorting </a:t>
            </a:r>
            <a:r>
              <a:rPr sz="2600" spc="-30" dirty="0">
                <a:latin typeface="Arial"/>
                <a:cs typeface="Arial"/>
              </a:rPr>
              <a:t>in</a:t>
            </a:r>
            <a:r>
              <a:rPr sz="2600" spc="-475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ascending </a:t>
            </a:r>
            <a:r>
              <a:rPr sz="2600" spc="-60" dirty="0">
                <a:latin typeface="Arial"/>
                <a:cs typeface="Arial"/>
              </a:rPr>
              <a:t>order</a:t>
            </a:r>
            <a:endParaRPr sz="26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160" dirty="0">
                <a:latin typeface="Arial"/>
                <a:cs typeface="Arial"/>
              </a:rPr>
              <a:t>Click </a:t>
            </a:r>
            <a:r>
              <a:rPr sz="2600" spc="-195" dirty="0">
                <a:latin typeface="Arial"/>
                <a:cs typeface="Arial"/>
              </a:rPr>
              <a:t>“AZ </a:t>
            </a:r>
            <a:r>
              <a:rPr sz="2600" spc="-80" dirty="0">
                <a:latin typeface="Arial"/>
                <a:cs typeface="Arial"/>
              </a:rPr>
              <a:t>up </a:t>
            </a:r>
            <a:r>
              <a:rPr sz="2600" spc="-50" dirty="0">
                <a:latin typeface="Arial"/>
                <a:cs typeface="Arial"/>
              </a:rPr>
              <a:t>arrow: </a:t>
            </a:r>
            <a:r>
              <a:rPr sz="2600" spc="-70" dirty="0">
                <a:latin typeface="Arial"/>
                <a:cs typeface="Arial"/>
              </a:rPr>
              <a:t>sorting </a:t>
            </a:r>
            <a:r>
              <a:rPr sz="2600" spc="-30" dirty="0">
                <a:latin typeface="Arial"/>
                <a:cs typeface="Arial"/>
              </a:rPr>
              <a:t>in </a:t>
            </a:r>
            <a:r>
              <a:rPr sz="2600" spc="-135" dirty="0">
                <a:latin typeface="Arial"/>
                <a:cs typeface="Arial"/>
              </a:rPr>
              <a:t>descending</a:t>
            </a:r>
            <a:r>
              <a:rPr sz="2600" spc="-46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order</a:t>
            </a:r>
            <a:endParaRPr sz="2600" dirty="0">
              <a:latin typeface="Arial"/>
              <a:cs typeface="Arial"/>
            </a:endParaRPr>
          </a:p>
          <a:p>
            <a:pPr marL="756285" marR="237490" lvl="1" indent="-287020" algn="just">
              <a:lnSpc>
                <a:spcPts val="25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600" spc="-160" dirty="0">
                <a:latin typeface="Arial"/>
                <a:cs typeface="Arial"/>
              </a:rPr>
              <a:t>Click </a:t>
            </a:r>
            <a:r>
              <a:rPr sz="2600" spc="-95" dirty="0">
                <a:latin typeface="Arial"/>
                <a:cs typeface="Arial"/>
              </a:rPr>
              <a:t>Sort: </a:t>
            </a:r>
            <a:r>
              <a:rPr sz="2600" spc="-110" dirty="0">
                <a:latin typeface="Arial"/>
                <a:cs typeface="Arial"/>
              </a:rPr>
              <a:t>specify </a:t>
            </a:r>
            <a:r>
              <a:rPr sz="2600" spc="-40" dirty="0">
                <a:latin typeface="Arial"/>
                <a:cs typeface="Arial"/>
              </a:rPr>
              <a:t>criteria </a:t>
            </a:r>
            <a:r>
              <a:rPr sz="2600" spc="-10" dirty="0">
                <a:latin typeface="Arial"/>
                <a:cs typeface="Arial"/>
              </a:rPr>
              <a:t>for </a:t>
            </a:r>
            <a:r>
              <a:rPr sz="2600" spc="-80" dirty="0">
                <a:latin typeface="Arial"/>
                <a:cs typeface="Arial"/>
              </a:rPr>
              <a:t>more </a:t>
            </a:r>
            <a:r>
              <a:rPr sz="2600" spc="-145" dirty="0">
                <a:latin typeface="Arial"/>
                <a:cs typeface="Arial"/>
              </a:rPr>
              <a:t>advanced</a:t>
            </a:r>
            <a:r>
              <a:rPr sz="2600" spc="-52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sorting  </a:t>
            </a:r>
            <a:r>
              <a:rPr sz="2600" spc="-85" dirty="0">
                <a:latin typeface="Arial"/>
                <a:cs typeface="Arial"/>
              </a:rPr>
              <a:t>capabilities</a:t>
            </a:r>
            <a:endParaRPr sz="2600" dirty="0">
              <a:latin typeface="Arial"/>
              <a:cs typeface="Arial"/>
            </a:endParaRPr>
          </a:p>
          <a:p>
            <a:pPr marL="355600" marR="259715" indent="-342900" algn="just">
              <a:lnSpc>
                <a:spcPct val="8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3000" spc="-180" dirty="0">
                <a:latin typeface="Arial"/>
                <a:cs typeface="Arial"/>
              </a:rPr>
              <a:t>Example: </a:t>
            </a:r>
            <a:r>
              <a:rPr sz="3000" spc="-125" dirty="0">
                <a:latin typeface="Arial"/>
                <a:cs typeface="Arial"/>
              </a:rPr>
              <a:t>Sorting </a:t>
            </a:r>
            <a:r>
              <a:rPr sz="3000" spc="-160" dirty="0">
                <a:latin typeface="Arial"/>
                <a:cs typeface="Arial"/>
              </a:rPr>
              <a:t>purchase </a:t>
            </a:r>
            <a:r>
              <a:rPr sz="3000" spc="-120" dirty="0">
                <a:latin typeface="Arial"/>
                <a:cs typeface="Arial"/>
              </a:rPr>
              <a:t>orders </a:t>
            </a:r>
            <a:r>
              <a:rPr sz="3000" spc="-10" dirty="0">
                <a:latin typeface="Arial"/>
                <a:cs typeface="Arial"/>
              </a:rPr>
              <a:t>for </a:t>
            </a:r>
            <a:r>
              <a:rPr sz="3000" spc="-160" dirty="0">
                <a:latin typeface="Arial"/>
                <a:cs typeface="Arial"/>
              </a:rPr>
              <a:t>an</a:t>
            </a:r>
            <a:r>
              <a:rPr sz="3000" spc="-375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aircraft  </a:t>
            </a:r>
            <a:r>
              <a:rPr sz="3000" spc="-100" dirty="0">
                <a:latin typeface="Arial"/>
                <a:cs typeface="Arial"/>
              </a:rPr>
              <a:t>component </a:t>
            </a:r>
            <a:r>
              <a:rPr sz="3000" spc="-85" dirty="0">
                <a:latin typeface="Arial"/>
                <a:cs typeface="Arial"/>
              </a:rPr>
              <a:t>manufacturer </a:t>
            </a:r>
            <a:r>
              <a:rPr sz="3000" spc="-155" dirty="0">
                <a:latin typeface="Arial"/>
                <a:cs typeface="Arial"/>
              </a:rPr>
              <a:t>using </a:t>
            </a:r>
            <a:r>
              <a:rPr sz="3000" spc="-204" dirty="0">
                <a:latin typeface="Arial"/>
                <a:cs typeface="Arial"/>
              </a:rPr>
              <a:t>Purchase</a:t>
            </a:r>
            <a:r>
              <a:rPr sz="3000" spc="-32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Order  </a:t>
            </a:r>
            <a:r>
              <a:rPr sz="3000" spc="-245" dirty="0">
                <a:latin typeface="Arial"/>
                <a:cs typeface="Arial"/>
              </a:rPr>
              <a:t>Excel</a:t>
            </a:r>
            <a:r>
              <a:rPr sz="3000" spc="-19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file.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592" y="461594"/>
            <a:ext cx="3466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5" dirty="0"/>
              <a:t>Pareto</a:t>
            </a:r>
            <a:r>
              <a:rPr sz="4400" spc="-280" dirty="0"/>
              <a:t> </a:t>
            </a:r>
            <a:r>
              <a:rPr sz="4400" spc="-254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8030209" cy="44615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24130" indent="-342900" algn="just">
              <a:lnSpc>
                <a:spcPct val="90000"/>
              </a:lnSpc>
              <a:spcBef>
                <a:spcPts val="459"/>
              </a:spcBef>
              <a:buChar char="•"/>
              <a:tabLst>
                <a:tab pos="355600" algn="l"/>
              </a:tabLst>
            </a:pPr>
            <a:r>
              <a:rPr sz="3000" spc="-180" dirty="0">
                <a:latin typeface="Arial"/>
                <a:cs typeface="Arial"/>
              </a:rPr>
              <a:t>An </a:t>
            </a:r>
            <a:r>
              <a:rPr sz="3000" spc="-70" dirty="0">
                <a:latin typeface="Arial"/>
                <a:cs typeface="Arial"/>
              </a:rPr>
              <a:t>Italian </a:t>
            </a:r>
            <a:r>
              <a:rPr sz="3000" spc="-110" dirty="0">
                <a:latin typeface="Arial"/>
                <a:cs typeface="Arial"/>
              </a:rPr>
              <a:t>economist, </a:t>
            </a:r>
            <a:r>
              <a:rPr sz="3000" spc="-75" dirty="0">
                <a:latin typeface="Arial"/>
                <a:cs typeface="Arial"/>
              </a:rPr>
              <a:t>Vilfredo </a:t>
            </a:r>
            <a:r>
              <a:rPr sz="3000" spc="-145" dirty="0">
                <a:latin typeface="Arial"/>
                <a:cs typeface="Arial"/>
              </a:rPr>
              <a:t>Pareto, </a:t>
            </a:r>
            <a:r>
              <a:rPr sz="3000" spc="-140" dirty="0">
                <a:latin typeface="Arial"/>
                <a:cs typeface="Arial"/>
              </a:rPr>
              <a:t>observed</a:t>
            </a:r>
            <a:r>
              <a:rPr sz="3000" spc="-400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in  </a:t>
            </a:r>
            <a:r>
              <a:rPr sz="3000" spc="-150" dirty="0">
                <a:latin typeface="Arial"/>
                <a:cs typeface="Arial"/>
              </a:rPr>
              <a:t>1906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that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235" dirty="0">
                <a:latin typeface="Arial"/>
                <a:cs typeface="Arial"/>
              </a:rPr>
              <a:t>a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large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proportion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the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wealth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in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Italy  </a:t>
            </a:r>
            <a:r>
              <a:rPr sz="3000" spc="-204" dirty="0">
                <a:latin typeface="Arial"/>
                <a:cs typeface="Arial"/>
              </a:rPr>
              <a:t>was </a:t>
            </a:r>
            <a:r>
              <a:rPr sz="3000" spc="-100" dirty="0">
                <a:latin typeface="Arial"/>
                <a:cs typeface="Arial"/>
              </a:rPr>
              <a:t>owned </a:t>
            </a:r>
            <a:r>
              <a:rPr sz="3000" spc="-130" dirty="0">
                <a:latin typeface="Arial"/>
                <a:cs typeface="Arial"/>
              </a:rPr>
              <a:t>by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30" dirty="0">
                <a:latin typeface="Arial"/>
                <a:cs typeface="Arial"/>
              </a:rPr>
              <a:t>small </a:t>
            </a:r>
            <a:r>
              <a:rPr sz="3000" spc="-35" dirty="0">
                <a:latin typeface="Arial"/>
                <a:cs typeface="Arial"/>
              </a:rPr>
              <a:t>proportion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48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people.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35" dirty="0">
                <a:latin typeface="Arial"/>
                <a:cs typeface="Arial"/>
              </a:rPr>
              <a:t>Similarly, </a:t>
            </a:r>
            <a:r>
              <a:rPr sz="3000" spc="-195" dirty="0">
                <a:latin typeface="Arial"/>
                <a:cs typeface="Arial"/>
              </a:rPr>
              <a:t>businesses </a:t>
            </a:r>
            <a:r>
              <a:rPr sz="3000" spc="-30" dirty="0">
                <a:latin typeface="Arial"/>
                <a:cs typeface="Arial"/>
              </a:rPr>
              <a:t>often </a:t>
            </a:r>
            <a:r>
              <a:rPr sz="3000" spc="-25" dirty="0">
                <a:latin typeface="Arial"/>
                <a:cs typeface="Arial"/>
              </a:rPr>
              <a:t>find </a:t>
            </a:r>
            <a:r>
              <a:rPr sz="3000" spc="-85" dirty="0">
                <a:latin typeface="Arial"/>
                <a:cs typeface="Arial"/>
              </a:rPr>
              <a:t>situations </a:t>
            </a:r>
            <a:r>
              <a:rPr sz="3000" spc="-95" dirty="0">
                <a:latin typeface="Arial"/>
                <a:cs typeface="Arial"/>
              </a:rPr>
              <a:t>where</a:t>
            </a:r>
            <a:r>
              <a:rPr sz="3000" spc="-505" dirty="0">
                <a:latin typeface="Arial"/>
                <a:cs typeface="Arial"/>
              </a:rPr>
              <a:t> </a:t>
            </a:r>
            <a:r>
              <a:rPr sz="3000" spc="-235" dirty="0">
                <a:latin typeface="Arial"/>
                <a:cs typeface="Arial"/>
              </a:rPr>
              <a:t>a  </a:t>
            </a:r>
            <a:r>
              <a:rPr sz="3000" spc="-135" dirty="0">
                <a:latin typeface="Arial"/>
                <a:cs typeface="Arial"/>
              </a:rPr>
              <a:t>large </a:t>
            </a:r>
            <a:r>
              <a:rPr sz="3000" spc="-35" dirty="0">
                <a:latin typeface="Arial"/>
                <a:cs typeface="Arial"/>
              </a:rPr>
              <a:t>proportion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210" dirty="0">
                <a:latin typeface="Arial"/>
                <a:cs typeface="Arial"/>
              </a:rPr>
              <a:t>sales </a:t>
            </a:r>
            <a:r>
              <a:rPr sz="3000" spc="-160" dirty="0">
                <a:latin typeface="Arial"/>
                <a:cs typeface="Arial"/>
              </a:rPr>
              <a:t>come </a:t>
            </a:r>
            <a:r>
              <a:rPr sz="3000" spc="-35" dirty="0">
                <a:latin typeface="Arial"/>
                <a:cs typeface="Arial"/>
              </a:rPr>
              <a:t>from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30" dirty="0">
                <a:latin typeface="Arial"/>
                <a:cs typeface="Arial"/>
              </a:rPr>
              <a:t>small  </a:t>
            </a:r>
            <a:r>
              <a:rPr sz="3000" spc="-35" dirty="0">
                <a:latin typeface="Arial"/>
                <a:cs typeface="Arial"/>
              </a:rPr>
              <a:t>proportion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300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customers.</a:t>
            </a:r>
            <a:endParaRPr sz="3000">
              <a:latin typeface="Arial"/>
              <a:cs typeface="Arial"/>
            </a:endParaRPr>
          </a:p>
          <a:p>
            <a:pPr marL="355600" marR="1040765" indent="-342900">
              <a:lnSpc>
                <a:spcPts val="3240"/>
              </a:lnSpc>
              <a:spcBef>
                <a:spcPts val="765"/>
              </a:spcBef>
              <a:buFont typeface="Arial"/>
              <a:buChar char="•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sz="3000" spc="-270" dirty="0">
                <a:latin typeface="Arial"/>
                <a:cs typeface="Arial"/>
              </a:rPr>
              <a:t>A </a:t>
            </a:r>
            <a:r>
              <a:rPr sz="3000" spc="-150" dirty="0">
                <a:latin typeface="Arial"/>
                <a:cs typeface="Arial"/>
              </a:rPr>
              <a:t>Pareto </a:t>
            </a:r>
            <a:r>
              <a:rPr sz="3000" spc="-170" dirty="0">
                <a:latin typeface="Arial"/>
                <a:cs typeface="Arial"/>
              </a:rPr>
              <a:t>analysis </a:t>
            </a:r>
            <a:r>
              <a:rPr sz="3000" spc="-135" dirty="0">
                <a:latin typeface="Arial"/>
                <a:cs typeface="Arial"/>
              </a:rPr>
              <a:t>involves </a:t>
            </a:r>
            <a:r>
              <a:rPr sz="3000" spc="-80" dirty="0">
                <a:latin typeface="Arial"/>
                <a:cs typeface="Arial"/>
              </a:rPr>
              <a:t>sorting </a:t>
            </a:r>
            <a:r>
              <a:rPr sz="3000" spc="-114" dirty="0">
                <a:latin typeface="Arial"/>
                <a:cs typeface="Arial"/>
              </a:rPr>
              <a:t>data </a:t>
            </a:r>
            <a:r>
              <a:rPr sz="3000" spc="-140" dirty="0">
                <a:latin typeface="Arial"/>
                <a:cs typeface="Arial"/>
              </a:rPr>
              <a:t>and  </a:t>
            </a:r>
            <a:r>
              <a:rPr sz="3000" spc="-110" dirty="0">
                <a:latin typeface="Arial"/>
                <a:cs typeface="Arial"/>
              </a:rPr>
              <a:t>calculating </a:t>
            </a:r>
            <a:r>
              <a:rPr sz="3000" spc="-95" dirty="0">
                <a:latin typeface="Arial"/>
                <a:cs typeface="Arial"/>
              </a:rPr>
              <a:t>cumulative</a:t>
            </a:r>
            <a:r>
              <a:rPr sz="3000" spc="-28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proportions.</a:t>
            </a:r>
            <a:endParaRPr sz="3000">
              <a:latin typeface="Arial"/>
              <a:cs typeface="Arial"/>
            </a:endParaRPr>
          </a:p>
          <a:p>
            <a:pPr marL="355600" marR="120650" indent="-342900">
              <a:lnSpc>
                <a:spcPts val="324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15" dirty="0">
                <a:latin typeface="Arial"/>
                <a:cs typeface="Arial"/>
              </a:rPr>
              <a:t>The </a:t>
            </a:r>
            <a:r>
              <a:rPr sz="3000" spc="-245" dirty="0">
                <a:latin typeface="Arial"/>
                <a:cs typeface="Arial"/>
              </a:rPr>
              <a:t>Excel </a:t>
            </a:r>
            <a:r>
              <a:rPr sz="3000" spc="-20" dirty="0">
                <a:latin typeface="Arial"/>
                <a:cs typeface="Arial"/>
              </a:rPr>
              <a:t>file </a:t>
            </a:r>
            <a:r>
              <a:rPr sz="3000" spc="-165" dirty="0">
                <a:latin typeface="Arial"/>
                <a:cs typeface="Arial"/>
              </a:rPr>
              <a:t>Bicycle </a:t>
            </a:r>
            <a:r>
              <a:rPr sz="3000" spc="-80" dirty="0">
                <a:latin typeface="Arial"/>
                <a:cs typeface="Arial"/>
              </a:rPr>
              <a:t>Inventory </a:t>
            </a:r>
            <a:r>
              <a:rPr sz="3000" spc="-100" dirty="0">
                <a:latin typeface="Arial"/>
                <a:cs typeface="Arial"/>
              </a:rPr>
              <a:t>lists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370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inventory 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30" dirty="0">
                <a:latin typeface="Arial"/>
                <a:cs typeface="Arial"/>
              </a:rPr>
              <a:t>bicycle models </a:t>
            </a:r>
            <a:r>
              <a:rPr sz="3000" spc="-85" dirty="0">
                <a:latin typeface="Arial"/>
                <a:cs typeface="Arial"/>
              </a:rPr>
              <a:t>In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85" dirty="0">
                <a:latin typeface="Arial"/>
                <a:cs typeface="Arial"/>
              </a:rPr>
              <a:t>sporting </a:t>
            </a:r>
            <a:r>
              <a:rPr sz="3000" spc="-140" dirty="0">
                <a:latin typeface="Arial"/>
                <a:cs typeface="Arial"/>
              </a:rPr>
              <a:t>good</a:t>
            </a:r>
            <a:r>
              <a:rPr sz="3000" spc="-48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store.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1054" marR="5080" indent="-2567305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Applying </a:t>
            </a:r>
            <a:r>
              <a:rPr spc="-195" dirty="0"/>
              <a:t>Pareto </a:t>
            </a:r>
            <a:r>
              <a:rPr spc="-229" dirty="0"/>
              <a:t>Analysis </a:t>
            </a:r>
            <a:r>
              <a:rPr spc="40" dirty="0"/>
              <a:t>to</a:t>
            </a:r>
            <a:r>
              <a:rPr spc="-335" dirty="0"/>
              <a:t> </a:t>
            </a:r>
            <a:r>
              <a:rPr spc="-220" dirty="0"/>
              <a:t>Bicycle  </a:t>
            </a:r>
            <a:r>
              <a:rPr spc="-110" dirty="0"/>
              <a:t>Inventory</a:t>
            </a:r>
          </a:p>
        </p:txBody>
      </p:sp>
      <p:sp>
        <p:nvSpPr>
          <p:cNvPr id="3" name="object 3"/>
          <p:cNvSpPr/>
          <p:nvPr/>
        </p:nvSpPr>
        <p:spPr>
          <a:xfrm>
            <a:off x="424543" y="1752600"/>
            <a:ext cx="8156575" cy="387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6525" y="5762625"/>
            <a:ext cx="6251575" cy="339725"/>
          </a:xfrm>
          <a:prstGeom prst="rect">
            <a:avLst/>
          </a:prstGeom>
          <a:solidFill>
            <a:srgbClr val="EDEBE0"/>
          </a:solidFill>
          <a:ln w="317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600" spc="-155" dirty="0">
                <a:latin typeface="Arial"/>
                <a:cs typeface="Arial"/>
              </a:rPr>
              <a:t>75%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75" dirty="0">
                <a:latin typeface="Arial"/>
                <a:cs typeface="Arial"/>
              </a:rPr>
              <a:t>bicycle </a:t>
            </a:r>
            <a:r>
              <a:rPr sz="1600" spc="-40" dirty="0">
                <a:latin typeface="Arial"/>
                <a:cs typeface="Arial"/>
              </a:rPr>
              <a:t>inventory </a:t>
            </a:r>
            <a:r>
              <a:rPr sz="1600" spc="-75" dirty="0">
                <a:latin typeface="Arial"/>
                <a:cs typeface="Arial"/>
              </a:rPr>
              <a:t>value </a:t>
            </a:r>
            <a:r>
              <a:rPr sz="1600" spc="-110" dirty="0">
                <a:latin typeface="Arial"/>
                <a:cs typeface="Arial"/>
              </a:rPr>
              <a:t>comes </a:t>
            </a:r>
            <a:r>
              <a:rPr sz="1600" spc="-20" dirty="0">
                <a:latin typeface="Arial"/>
                <a:cs typeface="Arial"/>
              </a:rPr>
              <a:t>from </a:t>
            </a:r>
            <a:r>
              <a:rPr sz="1600" spc="-155" dirty="0">
                <a:latin typeface="Arial"/>
                <a:cs typeface="Arial"/>
              </a:rPr>
              <a:t>40% </a:t>
            </a:r>
            <a:r>
              <a:rPr sz="1600" spc="-35" dirty="0">
                <a:latin typeface="Arial"/>
                <a:cs typeface="Arial"/>
              </a:rPr>
              <a:t>(9/24)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items.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142" y="461594"/>
            <a:ext cx="3066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20" dirty="0"/>
              <a:t>Filtering</a:t>
            </a:r>
            <a:r>
              <a:rPr sz="4400" spc="-295" dirty="0"/>
              <a:t> </a:t>
            </a:r>
            <a:r>
              <a:rPr sz="4400" spc="-245" dirty="0"/>
              <a:t>Data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955280" cy="46005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85" dirty="0">
                <a:latin typeface="Arial"/>
                <a:cs typeface="Arial"/>
              </a:rPr>
              <a:t>Auto </a:t>
            </a:r>
            <a:r>
              <a:rPr sz="3200" spc="-70" dirty="0">
                <a:latin typeface="Arial"/>
                <a:cs typeface="Arial"/>
              </a:rPr>
              <a:t>Filter: </a:t>
            </a:r>
            <a:r>
              <a:rPr sz="3200" spc="-120" dirty="0">
                <a:latin typeface="Arial"/>
                <a:cs typeface="Arial"/>
              </a:rPr>
              <a:t>simple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criteria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85" dirty="0">
                <a:latin typeface="Arial"/>
                <a:cs typeface="Arial"/>
              </a:rPr>
              <a:t>Advanced </a:t>
            </a:r>
            <a:r>
              <a:rPr sz="3200" spc="-70" dirty="0">
                <a:latin typeface="Arial"/>
                <a:cs typeface="Arial"/>
              </a:rPr>
              <a:t>Filter: </a:t>
            </a:r>
            <a:r>
              <a:rPr sz="3200" spc="-95" dirty="0">
                <a:latin typeface="Arial"/>
                <a:cs typeface="Arial"/>
              </a:rPr>
              <a:t>more </a:t>
            </a:r>
            <a:r>
              <a:rPr sz="3200" spc="-145" dirty="0">
                <a:latin typeface="Arial"/>
                <a:cs typeface="Arial"/>
              </a:rPr>
              <a:t>complex</a:t>
            </a:r>
            <a:r>
              <a:rPr sz="3200" spc="-35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criteria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90" dirty="0">
                <a:latin typeface="Arial"/>
                <a:cs typeface="Arial"/>
              </a:rPr>
              <a:t>In </a:t>
            </a:r>
            <a:r>
              <a:rPr sz="3200" spc="-215" dirty="0">
                <a:latin typeface="Arial"/>
                <a:cs typeface="Arial"/>
              </a:rPr>
              <a:t>Purchase </a:t>
            </a:r>
            <a:r>
              <a:rPr sz="3200" spc="-125" dirty="0">
                <a:latin typeface="Arial"/>
                <a:cs typeface="Arial"/>
              </a:rPr>
              <a:t>Order </a:t>
            </a:r>
            <a:r>
              <a:rPr sz="3200" spc="-254" dirty="0">
                <a:latin typeface="Arial"/>
                <a:cs typeface="Arial"/>
              </a:rPr>
              <a:t>Excel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file</a:t>
            </a:r>
            <a:endParaRPr sz="32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80" dirty="0">
                <a:latin typeface="Arial"/>
                <a:cs typeface="Arial"/>
              </a:rPr>
              <a:t>extract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130" dirty="0">
                <a:latin typeface="Arial"/>
                <a:cs typeface="Arial"/>
              </a:rPr>
              <a:t>records </a:t>
            </a:r>
            <a:r>
              <a:rPr sz="2800" spc="-110" dirty="0">
                <a:latin typeface="Arial"/>
                <a:cs typeface="Arial"/>
              </a:rPr>
              <a:t>corresponding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-57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item </a:t>
            </a:r>
            <a:r>
              <a:rPr sz="2800" spc="-65" dirty="0">
                <a:latin typeface="Arial"/>
                <a:cs typeface="Arial"/>
              </a:rPr>
              <a:t>Bolt-  </a:t>
            </a:r>
            <a:r>
              <a:rPr sz="2800" spc="-15" dirty="0">
                <a:latin typeface="Arial"/>
                <a:cs typeface="Arial"/>
              </a:rPr>
              <a:t>nut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package.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45" dirty="0">
                <a:latin typeface="Arial"/>
                <a:cs typeface="Arial"/>
              </a:rPr>
              <a:t>Identify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130" dirty="0">
                <a:latin typeface="Arial"/>
                <a:cs typeface="Arial"/>
              </a:rPr>
              <a:t>records </a:t>
            </a:r>
            <a:r>
              <a:rPr sz="2800" spc="-135" dirty="0">
                <a:latin typeface="Arial"/>
                <a:cs typeface="Arial"/>
              </a:rPr>
              <a:t>whose </a:t>
            </a:r>
            <a:r>
              <a:rPr sz="2800" spc="-30" dirty="0">
                <a:latin typeface="Arial"/>
                <a:cs typeface="Arial"/>
              </a:rPr>
              <a:t>item </a:t>
            </a:r>
            <a:r>
              <a:rPr sz="2800" spc="-130" dirty="0">
                <a:latin typeface="Arial"/>
                <a:cs typeface="Arial"/>
              </a:rPr>
              <a:t>cost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40" dirty="0">
                <a:latin typeface="Arial"/>
                <a:cs typeface="Arial"/>
              </a:rPr>
              <a:t>at</a:t>
            </a:r>
            <a:r>
              <a:rPr sz="2800" spc="-47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least</a:t>
            </a:r>
            <a:endParaRPr sz="28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800" spc="-150" dirty="0">
                <a:latin typeface="Arial"/>
                <a:cs typeface="Arial"/>
              </a:rPr>
              <a:t>$200</a:t>
            </a:r>
            <a:endParaRPr sz="2800" dirty="0">
              <a:latin typeface="Arial"/>
              <a:cs typeface="Arial"/>
            </a:endParaRPr>
          </a:p>
          <a:p>
            <a:pPr marL="756285" marR="14732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70" dirty="0">
                <a:latin typeface="Arial"/>
                <a:cs typeface="Arial"/>
              </a:rPr>
              <a:t>Filter </a:t>
            </a:r>
            <a:r>
              <a:rPr sz="2800" spc="-125" dirty="0">
                <a:latin typeface="Arial"/>
                <a:cs typeface="Arial"/>
              </a:rPr>
              <a:t>by </a:t>
            </a:r>
            <a:r>
              <a:rPr sz="2800" spc="-50" dirty="0">
                <a:latin typeface="Arial"/>
                <a:cs typeface="Arial"/>
              </a:rPr>
              <a:t>Bolt-nut </a:t>
            </a:r>
            <a:r>
              <a:rPr sz="2800" spc="-195" dirty="0">
                <a:latin typeface="Arial"/>
                <a:cs typeface="Arial"/>
              </a:rPr>
              <a:t>package </a:t>
            </a:r>
            <a:r>
              <a:rPr sz="2800" spc="-60" dirty="0">
                <a:latin typeface="Arial"/>
                <a:cs typeface="Arial"/>
              </a:rPr>
              <a:t>followed </a:t>
            </a:r>
            <a:r>
              <a:rPr sz="2800" spc="-125" dirty="0">
                <a:latin typeface="Arial"/>
                <a:cs typeface="Arial"/>
              </a:rPr>
              <a:t>by </a:t>
            </a:r>
            <a:r>
              <a:rPr sz="2800" spc="-65" dirty="0">
                <a:latin typeface="Arial"/>
                <a:cs typeface="Arial"/>
              </a:rPr>
              <a:t>order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date 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20" dirty="0">
                <a:latin typeface="Arial"/>
                <a:cs typeface="Arial"/>
              </a:rPr>
              <a:t>select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114" dirty="0">
                <a:latin typeface="Arial"/>
                <a:cs typeface="Arial"/>
              </a:rPr>
              <a:t>orders </a:t>
            </a:r>
            <a:r>
              <a:rPr sz="2800" spc="-165" dirty="0">
                <a:latin typeface="Arial"/>
                <a:cs typeface="Arial"/>
              </a:rPr>
              <a:t>processed </a:t>
            </a:r>
            <a:r>
              <a:rPr sz="2800" spc="-35" dirty="0">
                <a:latin typeface="Arial"/>
                <a:cs typeface="Arial"/>
              </a:rPr>
              <a:t>in</a:t>
            </a:r>
            <a:r>
              <a:rPr sz="2800" spc="-25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September.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Discovering</a:t>
            </a:r>
            <a:r>
              <a:rPr spc="-210" dirty="0"/>
              <a:t> </a:t>
            </a:r>
            <a:r>
              <a:rPr spc="-260" dirty="0" smtClean="0"/>
              <a:t>Value</a:t>
            </a:r>
            <a:r>
              <a:rPr lang="en-US" spc="-260" dirty="0" smtClean="0"/>
              <a:t> -</a:t>
            </a:r>
            <a:r>
              <a:rPr lang="en-US" spc="-260" dirty="0" smtClean="0">
                <a:solidFill>
                  <a:srgbClr val="FF0000"/>
                </a:solidFill>
              </a:rPr>
              <a:t>doubts</a:t>
            </a:r>
            <a:endParaRPr spc="-260" dirty="0">
              <a:solidFill>
                <a:srgbClr val="FF0000"/>
              </a:solidFill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of </a:t>
            </a:r>
            <a:r>
              <a:rPr spc="-225" dirty="0"/>
              <a:t>Data </a:t>
            </a:r>
            <a:r>
              <a:rPr spc="-229" dirty="0"/>
              <a:t>Analysis </a:t>
            </a:r>
            <a:r>
              <a:rPr spc="-60" dirty="0"/>
              <a:t>at </a:t>
            </a:r>
            <a:r>
              <a:rPr spc="-195" dirty="0"/>
              <a:t>Alders</a:t>
            </a:r>
            <a:r>
              <a:rPr spc="-605" dirty="0"/>
              <a:t> </a:t>
            </a:r>
            <a:r>
              <a:rPr spc="-80" dirty="0"/>
              <a:t>International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17294"/>
            <a:ext cx="5177790" cy="44157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9525" indent="-342900" algn="just">
              <a:lnSpc>
                <a:spcPts val="2880"/>
              </a:lnSpc>
              <a:spcBef>
                <a:spcPts val="795"/>
              </a:spcBef>
              <a:buChar char="•"/>
              <a:tabLst>
                <a:tab pos="355600" algn="l"/>
              </a:tabLst>
            </a:pPr>
            <a:r>
              <a:rPr sz="3000" spc="-100" dirty="0">
                <a:latin typeface="Arial"/>
                <a:cs typeface="Arial"/>
              </a:rPr>
              <a:t>Duty </a:t>
            </a:r>
            <a:r>
              <a:rPr sz="3000" spc="-70" dirty="0">
                <a:latin typeface="Arial"/>
                <a:cs typeface="Arial"/>
              </a:rPr>
              <a:t>free </a:t>
            </a:r>
            <a:r>
              <a:rPr sz="3000" spc="-100" dirty="0">
                <a:latin typeface="Arial"/>
                <a:cs typeface="Arial"/>
              </a:rPr>
              <a:t>operations </a:t>
            </a:r>
            <a:r>
              <a:rPr sz="3000" spc="-65" dirty="0">
                <a:latin typeface="Arial"/>
                <a:cs typeface="Arial"/>
              </a:rPr>
              <a:t>at  airports, </a:t>
            </a:r>
            <a:r>
              <a:rPr sz="3000" spc="-130" dirty="0">
                <a:latin typeface="Arial"/>
                <a:cs typeface="Arial"/>
              </a:rPr>
              <a:t>seaports,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etc.</a:t>
            </a:r>
            <a:endParaRPr sz="3000">
              <a:latin typeface="Arial"/>
              <a:cs typeface="Arial"/>
            </a:endParaRPr>
          </a:p>
          <a:p>
            <a:pPr marL="355600" marR="6985" indent="-342900" algn="just">
              <a:lnSpc>
                <a:spcPts val="288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3000" spc="-55" dirty="0">
                <a:latin typeface="Arial"/>
                <a:cs typeface="Arial"/>
              </a:rPr>
              <a:t>Maintain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20" dirty="0">
                <a:latin typeface="Arial"/>
                <a:cs typeface="Arial"/>
              </a:rPr>
              <a:t>data </a:t>
            </a:r>
            <a:r>
              <a:rPr sz="3000" spc="-140" dirty="0">
                <a:latin typeface="Arial"/>
                <a:cs typeface="Arial"/>
              </a:rPr>
              <a:t>warehouse </a:t>
            </a:r>
            <a:r>
              <a:rPr sz="3000" spc="5" dirty="0">
                <a:latin typeface="Arial"/>
                <a:cs typeface="Arial"/>
              </a:rPr>
              <a:t>to  </a:t>
            </a:r>
            <a:r>
              <a:rPr sz="3000" spc="-90" dirty="0">
                <a:latin typeface="Arial"/>
                <a:cs typeface="Arial"/>
              </a:rPr>
              <a:t>track </a:t>
            </a:r>
            <a:r>
              <a:rPr sz="3000" spc="-80" dirty="0">
                <a:latin typeface="Arial"/>
                <a:cs typeface="Arial"/>
              </a:rPr>
              <a:t>point-of-sale </a:t>
            </a:r>
            <a:r>
              <a:rPr sz="3000" spc="-45" dirty="0">
                <a:latin typeface="Arial"/>
                <a:cs typeface="Arial"/>
              </a:rPr>
              <a:t>information 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75" dirty="0">
                <a:latin typeface="Arial"/>
                <a:cs typeface="Arial"/>
              </a:rPr>
              <a:t>inventory</a:t>
            </a:r>
            <a:r>
              <a:rPr sz="3000" spc="-19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levels.</a:t>
            </a:r>
            <a:endParaRPr sz="3000">
              <a:latin typeface="Arial"/>
              <a:cs typeface="Arial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725"/>
              </a:spcBef>
              <a:buChar char="•"/>
              <a:tabLst>
                <a:tab pos="355600" algn="l"/>
              </a:tabLst>
            </a:pPr>
            <a:r>
              <a:rPr sz="3000" spc="-150" dirty="0">
                <a:latin typeface="Arial"/>
                <a:cs typeface="Arial"/>
              </a:rPr>
              <a:t>Pareto </a:t>
            </a:r>
            <a:r>
              <a:rPr sz="3000" spc="-175" dirty="0">
                <a:latin typeface="Arial"/>
                <a:cs typeface="Arial"/>
              </a:rPr>
              <a:t>analysis </a:t>
            </a:r>
            <a:r>
              <a:rPr sz="3000" spc="-130" dirty="0">
                <a:latin typeface="Arial"/>
                <a:cs typeface="Arial"/>
              </a:rPr>
              <a:t>revealed </a:t>
            </a:r>
            <a:r>
              <a:rPr sz="3000" spc="-5" dirty="0">
                <a:latin typeface="Arial"/>
                <a:cs typeface="Arial"/>
              </a:rPr>
              <a:t>that  </a:t>
            </a:r>
            <a:r>
              <a:rPr sz="3000" spc="-275" dirty="0">
                <a:latin typeface="Arial"/>
                <a:cs typeface="Arial"/>
              </a:rPr>
              <a:t>80%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40" dirty="0">
                <a:latin typeface="Arial"/>
                <a:cs typeface="Arial"/>
              </a:rPr>
              <a:t>profits </a:t>
            </a:r>
            <a:r>
              <a:rPr sz="3000" spc="-105" dirty="0">
                <a:latin typeface="Arial"/>
                <a:cs typeface="Arial"/>
              </a:rPr>
              <a:t>were </a:t>
            </a:r>
            <a:r>
              <a:rPr sz="3000" spc="-130" dirty="0">
                <a:latin typeface="Arial"/>
                <a:cs typeface="Arial"/>
              </a:rPr>
              <a:t>generated  </a:t>
            </a:r>
            <a:r>
              <a:rPr sz="3000" spc="-35" dirty="0">
                <a:latin typeface="Arial"/>
                <a:cs typeface="Arial"/>
              </a:rPr>
              <a:t>from </a:t>
            </a:r>
            <a:r>
              <a:rPr sz="3000" spc="-275" dirty="0">
                <a:latin typeface="Arial"/>
                <a:cs typeface="Arial"/>
              </a:rPr>
              <a:t>20%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0" dirty="0">
                <a:latin typeface="Arial"/>
                <a:cs typeface="Arial"/>
              </a:rPr>
              <a:t>their </a:t>
            </a:r>
            <a:r>
              <a:rPr sz="3000" spc="-70" dirty="0">
                <a:latin typeface="Arial"/>
                <a:cs typeface="Arial"/>
              </a:rPr>
              <a:t>product  </a:t>
            </a:r>
            <a:r>
              <a:rPr sz="3000" spc="-110" dirty="0">
                <a:latin typeface="Arial"/>
                <a:cs typeface="Arial"/>
              </a:rPr>
              <a:t>lines.</a:t>
            </a:r>
            <a:endParaRPr sz="3000">
              <a:latin typeface="Arial"/>
              <a:cs typeface="Arial"/>
            </a:endParaRPr>
          </a:p>
          <a:p>
            <a:pPr marL="355600" marR="6985" indent="-342900" algn="just">
              <a:lnSpc>
                <a:spcPts val="288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3000" spc="-120" dirty="0">
                <a:latin typeface="Arial"/>
                <a:cs typeface="Arial"/>
              </a:rPr>
              <a:t>Allows </a:t>
            </a:r>
            <a:r>
              <a:rPr sz="3000" spc="-125" dirty="0">
                <a:latin typeface="Arial"/>
                <a:cs typeface="Arial"/>
              </a:rPr>
              <a:t>selective </a:t>
            </a:r>
            <a:r>
              <a:rPr sz="3000" spc="-55" dirty="0">
                <a:latin typeface="Arial"/>
                <a:cs typeface="Arial"/>
              </a:rPr>
              <a:t>elimination </a:t>
            </a:r>
            <a:r>
              <a:rPr sz="3000" spc="-5" dirty="0">
                <a:latin typeface="Arial"/>
                <a:cs typeface="Arial"/>
              </a:rPr>
              <a:t>of  </a:t>
            </a:r>
            <a:r>
              <a:rPr sz="3000" spc="-210" dirty="0">
                <a:latin typeface="Arial"/>
                <a:cs typeface="Arial"/>
              </a:rPr>
              <a:t>less </a:t>
            </a:r>
            <a:r>
              <a:rPr sz="3000" spc="-50" dirty="0">
                <a:latin typeface="Arial"/>
                <a:cs typeface="Arial"/>
              </a:rPr>
              <a:t>profitable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items.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600" y="1905000"/>
            <a:ext cx="265023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65245" marR="5080" indent="-3232785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Statistical </a:t>
            </a:r>
            <a:r>
              <a:rPr spc="-110" dirty="0"/>
              <a:t>Methods </a:t>
            </a:r>
            <a:r>
              <a:rPr spc="-15" dirty="0"/>
              <a:t>for</a:t>
            </a:r>
            <a:r>
              <a:rPr spc="-445" dirty="0"/>
              <a:t> </a:t>
            </a:r>
            <a:r>
              <a:rPr spc="-215" dirty="0"/>
              <a:t>Summarizing  </a:t>
            </a:r>
            <a:r>
              <a:rPr spc="-225" dirty="0" smtClean="0"/>
              <a:t>Data</a:t>
            </a:r>
            <a:r>
              <a:rPr lang="en-US" spc="-225" dirty="0" smtClean="0"/>
              <a:t> -</a:t>
            </a:r>
            <a:r>
              <a:rPr lang="en-US" spc="-225" dirty="0" smtClean="0">
                <a:solidFill>
                  <a:srgbClr val="FF0000"/>
                </a:solidFill>
              </a:rPr>
              <a:t>doubts</a:t>
            </a:r>
            <a:endParaRPr spc="-22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10599"/>
            <a:ext cx="7850505" cy="362919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5" dirty="0">
                <a:latin typeface="Arial"/>
                <a:cs typeface="Arial"/>
              </a:rPr>
              <a:t>A </a:t>
            </a:r>
            <a:r>
              <a:rPr lang="en-US" sz="3200" spc="-285" dirty="0" smtClean="0">
                <a:latin typeface="Arial"/>
                <a:cs typeface="Arial"/>
              </a:rPr>
              <a:t> </a:t>
            </a:r>
            <a:r>
              <a:rPr sz="3200" spc="-85" dirty="0" smtClean="0">
                <a:latin typeface="Arial"/>
                <a:cs typeface="Arial"/>
              </a:rPr>
              <a:t>statistic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50" dirty="0">
                <a:latin typeface="Arial"/>
                <a:cs typeface="Arial"/>
              </a:rPr>
              <a:t>summary </a:t>
            </a:r>
            <a:r>
              <a:rPr sz="3200" spc="-170" dirty="0">
                <a:latin typeface="Arial"/>
                <a:cs typeface="Arial"/>
              </a:rPr>
              <a:t>measure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data.</a:t>
            </a:r>
            <a:endParaRPr sz="3200" dirty="0">
              <a:latin typeface="Arial"/>
              <a:cs typeface="Arial"/>
            </a:endParaRPr>
          </a:p>
          <a:p>
            <a:pPr marL="355600" marR="1183005" indent="-342900">
              <a:lnSpc>
                <a:spcPts val="346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latin typeface="Arial"/>
                <a:cs typeface="Arial"/>
              </a:rPr>
              <a:t>Descriptive </a:t>
            </a:r>
            <a:r>
              <a:rPr sz="3200" spc="-114" dirty="0">
                <a:latin typeface="Arial"/>
                <a:cs typeface="Arial"/>
              </a:rPr>
              <a:t>statistics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110" dirty="0">
                <a:latin typeface="Arial"/>
                <a:cs typeface="Arial"/>
              </a:rPr>
              <a:t>methods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that  </a:t>
            </a:r>
            <a:r>
              <a:rPr sz="3200" spc="-145" dirty="0">
                <a:latin typeface="Arial"/>
                <a:cs typeface="Arial"/>
              </a:rPr>
              <a:t>describe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65" dirty="0">
                <a:latin typeface="Arial"/>
                <a:cs typeface="Arial"/>
              </a:rPr>
              <a:t>summarize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data.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ts val="346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0" dirty="0">
                <a:latin typeface="Arial"/>
                <a:cs typeface="Arial"/>
              </a:rPr>
              <a:t>Microsoft </a:t>
            </a:r>
            <a:r>
              <a:rPr sz="3200" spc="-254" dirty="0">
                <a:latin typeface="Arial"/>
                <a:cs typeface="Arial"/>
              </a:rPr>
              <a:t>Excel </a:t>
            </a:r>
            <a:r>
              <a:rPr sz="3200" spc="-114" dirty="0">
                <a:latin typeface="Arial"/>
                <a:cs typeface="Arial"/>
              </a:rPr>
              <a:t>supports </a:t>
            </a:r>
            <a:r>
              <a:rPr sz="3200" spc="-95" dirty="0">
                <a:latin typeface="Arial"/>
                <a:cs typeface="Arial"/>
              </a:rPr>
              <a:t>statistical </a:t>
            </a:r>
            <a:r>
              <a:rPr sz="3200" spc="-180" dirty="0">
                <a:latin typeface="Arial"/>
                <a:cs typeface="Arial"/>
              </a:rPr>
              <a:t>analysis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  </a:t>
            </a:r>
            <a:r>
              <a:rPr sz="3200" spc="10" dirty="0">
                <a:latin typeface="Arial"/>
                <a:cs typeface="Arial"/>
              </a:rPr>
              <a:t>two</a:t>
            </a:r>
            <a:r>
              <a:rPr sz="3200" spc="-185" dirty="0">
                <a:latin typeface="Arial"/>
                <a:cs typeface="Arial"/>
              </a:rPr>
              <a:t> ways:</a:t>
            </a:r>
            <a:endParaRPr sz="3200" dirty="0">
              <a:latin typeface="Arial"/>
              <a:cs typeface="Arial"/>
            </a:endParaRPr>
          </a:p>
          <a:p>
            <a:pPr marL="1328420" lvl="1" indent="-401955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1329055" algn="l"/>
              </a:tabLst>
            </a:pPr>
            <a:r>
              <a:rPr sz="3200" spc="-120" dirty="0">
                <a:latin typeface="Arial"/>
                <a:cs typeface="Arial"/>
              </a:rPr>
              <a:t>Statistical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functions</a:t>
            </a:r>
            <a:endParaRPr sz="3200" dirty="0">
              <a:latin typeface="Arial"/>
              <a:cs typeface="Arial"/>
            </a:endParaRPr>
          </a:p>
          <a:p>
            <a:pPr marL="1328420" lvl="1" indent="-40195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1329055" algn="l"/>
              </a:tabLst>
            </a:pPr>
            <a:r>
              <a:rPr sz="3200" spc="-185" dirty="0">
                <a:latin typeface="Arial"/>
                <a:cs typeface="Arial"/>
              </a:rPr>
              <a:t>Analysis </a:t>
            </a:r>
            <a:r>
              <a:rPr sz="3200" spc="-195" dirty="0">
                <a:latin typeface="Arial"/>
                <a:cs typeface="Arial"/>
              </a:rPr>
              <a:t>Toolpak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add-in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5410200"/>
            <a:ext cx="7010400" cy="462280"/>
          </a:xfrm>
          <a:prstGeom prst="rect">
            <a:avLst/>
          </a:prstGeom>
          <a:solidFill>
            <a:srgbClr val="4F81BC">
              <a:alpha val="5097"/>
            </a:srgbClr>
          </a:solidFill>
          <a:ln w="9525">
            <a:solidFill>
              <a:srgbClr val="385D89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sz="2400" spc="-90" dirty="0">
                <a:latin typeface="Arial"/>
                <a:cs typeface="Arial"/>
              </a:rPr>
              <a:t>Statistical </a:t>
            </a:r>
            <a:r>
              <a:rPr sz="2400" spc="-85" dirty="0">
                <a:latin typeface="Arial"/>
                <a:cs typeface="Arial"/>
              </a:rPr>
              <a:t>methods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105" dirty="0">
                <a:latin typeface="Arial"/>
                <a:cs typeface="Arial"/>
              </a:rPr>
              <a:t>essential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70" dirty="0">
                <a:latin typeface="Arial"/>
                <a:cs typeface="Arial"/>
              </a:rPr>
              <a:t>Business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Analytics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65245" marR="5080" indent="-343154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Frequency </a:t>
            </a:r>
            <a:r>
              <a:rPr spc="-70" dirty="0"/>
              <a:t>Distribution </a:t>
            </a:r>
            <a:r>
              <a:rPr spc="-15" dirty="0"/>
              <a:t>for</a:t>
            </a:r>
            <a:r>
              <a:rPr spc="-370" dirty="0"/>
              <a:t> </a:t>
            </a:r>
            <a:r>
              <a:rPr spc="-200" dirty="0"/>
              <a:t>Categorical  </a:t>
            </a:r>
            <a:r>
              <a:rPr spc="-225" dirty="0"/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pc="-225" dirty="0"/>
              <a:t>A </a:t>
            </a:r>
            <a:r>
              <a:rPr spc="-90" dirty="0"/>
              <a:t>frequency </a:t>
            </a:r>
            <a:r>
              <a:rPr spc="-30" dirty="0"/>
              <a:t>distribution </a:t>
            </a:r>
            <a:r>
              <a:rPr spc="-130" dirty="0"/>
              <a:t>is </a:t>
            </a:r>
            <a:r>
              <a:rPr spc="-195" dirty="0"/>
              <a:t>a </a:t>
            </a:r>
            <a:r>
              <a:rPr spc="-60" dirty="0"/>
              <a:t>table </a:t>
            </a:r>
            <a:r>
              <a:rPr spc="-5" dirty="0"/>
              <a:t>that </a:t>
            </a:r>
            <a:r>
              <a:rPr spc="-155" dirty="0"/>
              <a:t>shows </a:t>
            </a:r>
            <a:r>
              <a:rPr spc="-30" dirty="0"/>
              <a:t>the</a:t>
            </a:r>
            <a:r>
              <a:rPr spc="-265" dirty="0"/>
              <a:t> </a:t>
            </a:r>
            <a:r>
              <a:rPr spc="-80" dirty="0"/>
              <a:t>number  </a:t>
            </a:r>
            <a:r>
              <a:rPr spc="-10" dirty="0"/>
              <a:t>of </a:t>
            </a:r>
            <a:r>
              <a:rPr spc="-100" dirty="0"/>
              <a:t>observations </a:t>
            </a:r>
            <a:r>
              <a:rPr spc="-35" dirty="0"/>
              <a:t>in </a:t>
            </a:r>
            <a:r>
              <a:rPr spc="-155" dirty="0"/>
              <a:t>each </a:t>
            </a:r>
            <a:r>
              <a:rPr spc="-10" dirty="0"/>
              <a:t>of </a:t>
            </a:r>
            <a:r>
              <a:rPr spc="-135" dirty="0"/>
              <a:t>several </a:t>
            </a:r>
            <a:r>
              <a:rPr spc="-90" dirty="0"/>
              <a:t>nonoverlapping</a:t>
            </a:r>
            <a:r>
              <a:rPr spc="-425" dirty="0"/>
              <a:t> </a:t>
            </a:r>
            <a:r>
              <a:rPr spc="-120" dirty="0"/>
              <a:t>groups.</a:t>
            </a:r>
          </a:p>
          <a:p>
            <a:pPr marL="355600" marR="689610" indent="-342900">
              <a:lnSpc>
                <a:spcPts val="24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pc="-125" dirty="0"/>
              <a:t>Categorical </a:t>
            </a:r>
            <a:r>
              <a:rPr spc="-110" dirty="0"/>
              <a:t>variables </a:t>
            </a:r>
            <a:r>
              <a:rPr spc="-60" dirty="0"/>
              <a:t>naturally </a:t>
            </a:r>
            <a:r>
              <a:rPr spc="-70" dirty="0"/>
              <a:t>define </a:t>
            </a:r>
            <a:r>
              <a:rPr spc="-30" dirty="0"/>
              <a:t>the </a:t>
            </a:r>
            <a:r>
              <a:rPr spc="-125" dirty="0"/>
              <a:t>groups </a:t>
            </a:r>
            <a:r>
              <a:rPr spc="-30" dirty="0"/>
              <a:t>in</a:t>
            </a:r>
            <a:r>
              <a:rPr spc="-415" dirty="0"/>
              <a:t> </a:t>
            </a:r>
            <a:r>
              <a:rPr spc="-195" dirty="0"/>
              <a:t>a  </a:t>
            </a:r>
            <a:r>
              <a:rPr spc="-90" dirty="0"/>
              <a:t>frequency</a:t>
            </a:r>
            <a:r>
              <a:rPr spc="-114" dirty="0"/>
              <a:t> </a:t>
            </a:r>
            <a:r>
              <a:rPr spc="-35" dirty="0"/>
              <a:t>distribution.</a:t>
            </a: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pc="-185" dirty="0"/>
              <a:t>The </a:t>
            </a:r>
            <a:r>
              <a:rPr spc="-135" dirty="0"/>
              <a:t>purchase </a:t>
            </a:r>
            <a:r>
              <a:rPr spc="-100" dirty="0"/>
              <a:t>orders </a:t>
            </a:r>
            <a:r>
              <a:rPr spc="-114" dirty="0"/>
              <a:t>are placed</a:t>
            </a:r>
            <a:r>
              <a:rPr spc="-100" dirty="0"/>
              <a:t> </a:t>
            </a:r>
            <a:r>
              <a:rPr spc="-15" dirty="0"/>
              <a:t>for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23228" y="3298063"/>
            <a:ext cx="2198370" cy="2312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spc="-40" dirty="0">
                <a:latin typeface="Arial"/>
                <a:cs typeface="Arial"/>
              </a:rPr>
              <a:t>Bolt-nut</a:t>
            </a:r>
            <a:r>
              <a:rPr sz="2500" spc="-235" dirty="0">
                <a:latin typeface="Arial"/>
                <a:cs typeface="Arial"/>
              </a:rPr>
              <a:t> </a:t>
            </a:r>
            <a:r>
              <a:rPr sz="2500" spc="-175" dirty="0">
                <a:latin typeface="Arial"/>
                <a:cs typeface="Arial"/>
              </a:rPr>
              <a:t>package  </a:t>
            </a:r>
            <a:r>
              <a:rPr sz="2500" spc="-165" dirty="0">
                <a:latin typeface="Arial"/>
                <a:cs typeface="Arial"/>
              </a:rPr>
              <a:t>Pressure </a:t>
            </a:r>
            <a:r>
              <a:rPr sz="2500" spc="-210" dirty="0">
                <a:latin typeface="Arial"/>
                <a:cs typeface="Arial"/>
              </a:rPr>
              <a:t>Gauge  </a:t>
            </a:r>
            <a:r>
              <a:rPr sz="2500" spc="-185" dirty="0">
                <a:latin typeface="Arial"/>
                <a:cs typeface="Arial"/>
              </a:rPr>
              <a:t>O-Ring</a:t>
            </a:r>
            <a:endParaRPr sz="2500">
              <a:latin typeface="Arial"/>
              <a:cs typeface="Arial"/>
            </a:endParaRPr>
          </a:p>
          <a:p>
            <a:pPr marL="12700" marR="647065">
              <a:lnSpc>
                <a:spcPct val="100000"/>
              </a:lnSpc>
            </a:pPr>
            <a:r>
              <a:rPr sz="2500" spc="-130" dirty="0">
                <a:latin typeface="Arial"/>
                <a:cs typeface="Arial"/>
              </a:rPr>
              <a:t>Hatch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170" dirty="0">
                <a:latin typeface="Arial"/>
                <a:cs typeface="Arial"/>
              </a:rPr>
              <a:t>Decal  </a:t>
            </a:r>
            <a:r>
              <a:rPr sz="2500" spc="-175" dirty="0">
                <a:latin typeface="Arial"/>
                <a:cs typeface="Arial"/>
              </a:rPr>
              <a:t>Gasket  </a:t>
            </a:r>
            <a:r>
              <a:rPr sz="2500" spc="-170" dirty="0">
                <a:latin typeface="Arial"/>
                <a:cs typeface="Arial"/>
              </a:rPr>
              <a:t>Panel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165" dirty="0">
                <a:latin typeface="Arial"/>
                <a:cs typeface="Arial"/>
              </a:rPr>
              <a:t>Decal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3298063"/>
            <a:ext cx="2607310" cy="269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2565" algn="just">
              <a:lnSpc>
                <a:spcPct val="100000"/>
              </a:lnSpc>
              <a:spcBef>
                <a:spcPts val="95"/>
              </a:spcBef>
            </a:pPr>
            <a:r>
              <a:rPr sz="2500" spc="-70" dirty="0">
                <a:latin typeface="Arial"/>
                <a:cs typeface="Arial"/>
              </a:rPr>
              <a:t>Airframe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fasteners  </a:t>
            </a:r>
            <a:r>
              <a:rPr sz="2500" spc="-135" dirty="0">
                <a:latin typeface="Arial"/>
                <a:cs typeface="Arial"/>
              </a:rPr>
              <a:t>Shielded </a:t>
            </a:r>
            <a:r>
              <a:rPr sz="2500" spc="-60" dirty="0">
                <a:latin typeface="Arial"/>
                <a:cs typeface="Arial"/>
              </a:rPr>
              <a:t>Cable/ft.  </a:t>
            </a:r>
            <a:r>
              <a:rPr sz="2500" spc="-190" dirty="0">
                <a:latin typeface="Arial"/>
                <a:cs typeface="Arial"/>
              </a:rPr>
              <a:t>Side</a:t>
            </a:r>
            <a:r>
              <a:rPr sz="2500" spc="-150" dirty="0">
                <a:latin typeface="Arial"/>
                <a:cs typeface="Arial"/>
              </a:rPr>
              <a:t> </a:t>
            </a:r>
            <a:r>
              <a:rPr sz="2500" spc="-170" dirty="0">
                <a:latin typeface="Arial"/>
                <a:cs typeface="Arial"/>
              </a:rPr>
              <a:t>Panel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500" spc="-100" dirty="0">
                <a:latin typeface="Arial"/>
                <a:cs typeface="Arial"/>
              </a:rPr>
              <a:t>Electrical</a:t>
            </a:r>
            <a:r>
              <a:rPr sz="2500" spc="-170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Connector  </a:t>
            </a:r>
            <a:r>
              <a:rPr sz="2500" spc="-85" dirty="0">
                <a:latin typeface="Arial"/>
                <a:cs typeface="Arial"/>
              </a:rPr>
              <a:t>Control </a:t>
            </a:r>
            <a:r>
              <a:rPr sz="2500" spc="-170" dirty="0">
                <a:latin typeface="Arial"/>
                <a:cs typeface="Arial"/>
              </a:rPr>
              <a:t>Panel  </a:t>
            </a:r>
            <a:r>
              <a:rPr sz="2500" spc="-90" dirty="0">
                <a:latin typeface="Arial"/>
                <a:cs typeface="Arial"/>
              </a:rPr>
              <a:t>Machined </a:t>
            </a:r>
            <a:r>
              <a:rPr sz="2500" spc="-175" dirty="0">
                <a:latin typeface="Arial"/>
                <a:cs typeface="Arial"/>
              </a:rPr>
              <a:t>Valve  </a:t>
            </a:r>
            <a:r>
              <a:rPr sz="2500" spc="-100" dirty="0">
                <a:latin typeface="Arial"/>
                <a:cs typeface="Arial"/>
              </a:rPr>
              <a:t>Door</a:t>
            </a:r>
            <a:r>
              <a:rPr sz="2500" spc="-155" dirty="0">
                <a:latin typeface="Arial"/>
                <a:cs typeface="Arial"/>
              </a:rPr>
              <a:t> </a:t>
            </a:r>
            <a:r>
              <a:rPr sz="2500" spc="-165" dirty="0">
                <a:latin typeface="Arial"/>
                <a:cs typeface="Arial"/>
              </a:rPr>
              <a:t>Decal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9217" y="461594"/>
            <a:ext cx="18472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45" dirty="0"/>
              <a:t>C</a:t>
            </a:r>
            <a:r>
              <a:rPr sz="4400" spc="-409" dirty="0"/>
              <a:t>o</a:t>
            </a:r>
            <a:r>
              <a:rPr sz="4400" spc="-170" dirty="0"/>
              <a:t>n</a:t>
            </a:r>
            <a:r>
              <a:rPr sz="4400" spc="200" dirty="0"/>
              <a:t>t</a:t>
            </a:r>
            <a:r>
              <a:rPr sz="4400" spc="-195" dirty="0"/>
              <a:t>e</a:t>
            </a:r>
            <a:r>
              <a:rPr sz="4400" spc="-229" dirty="0"/>
              <a:t>n</a:t>
            </a:r>
            <a:r>
              <a:rPr sz="4400" spc="250" dirty="0"/>
              <a:t>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245350" cy="3359252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Arial"/>
                <a:cs typeface="Arial"/>
              </a:rPr>
              <a:t>Plotting </a:t>
            </a:r>
            <a:r>
              <a:rPr sz="3200" spc="-120" dirty="0">
                <a:latin typeface="Arial"/>
                <a:cs typeface="Arial"/>
              </a:rPr>
              <a:t>data </a:t>
            </a:r>
            <a:r>
              <a:rPr sz="3200" spc="-100" dirty="0">
                <a:latin typeface="Arial"/>
                <a:cs typeface="Arial"/>
              </a:rPr>
              <a:t>on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chart</a:t>
            </a:r>
            <a:endParaRPr sz="3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45" dirty="0">
                <a:latin typeface="Arial"/>
                <a:cs typeface="Arial"/>
              </a:rPr>
              <a:t>Column, </a:t>
            </a:r>
            <a:r>
              <a:rPr sz="2800" spc="-155" dirty="0">
                <a:latin typeface="Arial"/>
                <a:cs typeface="Arial"/>
              </a:rPr>
              <a:t>bar, </a:t>
            </a:r>
            <a:r>
              <a:rPr sz="2800" spc="-65" dirty="0">
                <a:latin typeface="Arial"/>
                <a:cs typeface="Arial"/>
              </a:rPr>
              <a:t>line,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240" dirty="0">
                <a:latin typeface="Arial"/>
                <a:cs typeface="Arial"/>
              </a:rPr>
              <a:t>pie….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0" dirty="0">
                <a:latin typeface="Arial"/>
                <a:cs typeface="Arial"/>
              </a:rPr>
              <a:t>Extracting </a:t>
            </a:r>
            <a:r>
              <a:rPr sz="3200" spc="-125" dirty="0">
                <a:latin typeface="Arial"/>
                <a:cs typeface="Arial"/>
              </a:rPr>
              <a:t>data </a:t>
            </a:r>
            <a:r>
              <a:rPr sz="3200" spc="-30" dirty="0">
                <a:latin typeface="Arial"/>
                <a:cs typeface="Arial"/>
              </a:rPr>
              <a:t>from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database</a:t>
            </a:r>
            <a:endParaRPr sz="3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120" dirty="0">
                <a:latin typeface="Arial"/>
                <a:cs typeface="Arial"/>
              </a:rPr>
              <a:t>Sorting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filtering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Arial"/>
                <a:cs typeface="Arial"/>
              </a:rPr>
              <a:t>Manipulating </a:t>
            </a:r>
            <a:r>
              <a:rPr sz="3200" spc="-145" dirty="0">
                <a:latin typeface="Arial"/>
                <a:cs typeface="Arial"/>
              </a:rPr>
              <a:t>and summarizing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data</a:t>
            </a:r>
            <a:endParaRPr sz="3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5" dirty="0" smtClean="0">
                <a:latin typeface="Arial"/>
                <a:cs typeface="Arial"/>
              </a:rPr>
              <a:t>Pivot</a:t>
            </a:r>
            <a:r>
              <a:rPr sz="2800" spc="-155" dirty="0" smtClean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table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260985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Constructing </a:t>
            </a:r>
            <a:r>
              <a:rPr spc="-310" dirty="0"/>
              <a:t>a </a:t>
            </a:r>
            <a:r>
              <a:rPr spc="-220" dirty="0"/>
              <a:t>Frequency </a:t>
            </a:r>
            <a:r>
              <a:rPr spc="-70" dirty="0"/>
              <a:t>Distribution</a:t>
            </a:r>
            <a:r>
              <a:rPr spc="-195" dirty="0"/>
              <a:t> </a:t>
            </a:r>
            <a:r>
              <a:rPr spc="-15" dirty="0"/>
              <a:t>for  </a:t>
            </a:r>
            <a:r>
              <a:rPr spc="-150" dirty="0"/>
              <a:t>Items </a:t>
            </a:r>
            <a:r>
              <a:rPr spc="-50" dirty="0"/>
              <a:t>in </a:t>
            </a:r>
            <a:r>
              <a:rPr spc="-45" dirty="0"/>
              <a:t>the </a:t>
            </a:r>
            <a:r>
              <a:rPr spc="-270" dirty="0"/>
              <a:t>Purchase </a:t>
            </a:r>
            <a:r>
              <a:rPr spc="-220" dirty="0"/>
              <a:t>Orders</a:t>
            </a:r>
            <a:r>
              <a:rPr spc="-545" dirty="0"/>
              <a:t> </a:t>
            </a:r>
            <a:r>
              <a:rPr spc="-254" dirty="0"/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514600"/>
            <a:ext cx="4629150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0" y="2514600"/>
            <a:ext cx="3171825" cy="316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 marR="5080" indent="-260985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Constructing </a:t>
            </a:r>
            <a:r>
              <a:rPr spc="-310" dirty="0"/>
              <a:t>a </a:t>
            </a:r>
            <a:r>
              <a:rPr spc="-220" dirty="0"/>
              <a:t>Frequency </a:t>
            </a:r>
            <a:r>
              <a:rPr spc="-70" dirty="0"/>
              <a:t>Distribution</a:t>
            </a:r>
            <a:r>
              <a:rPr spc="-180" dirty="0"/>
              <a:t> </a:t>
            </a:r>
            <a:r>
              <a:rPr spc="-15" dirty="0"/>
              <a:t>for  </a:t>
            </a:r>
            <a:r>
              <a:rPr spc="-150" dirty="0"/>
              <a:t>Items </a:t>
            </a:r>
            <a:r>
              <a:rPr spc="-50" dirty="0"/>
              <a:t>in </a:t>
            </a:r>
            <a:r>
              <a:rPr spc="-45" dirty="0"/>
              <a:t>the </a:t>
            </a:r>
            <a:r>
              <a:rPr spc="-270" dirty="0"/>
              <a:t>Purchase </a:t>
            </a:r>
            <a:r>
              <a:rPr spc="-220" dirty="0"/>
              <a:t>Orders</a:t>
            </a:r>
            <a:r>
              <a:rPr spc="-530" dirty="0"/>
              <a:t> </a:t>
            </a:r>
            <a:r>
              <a:rPr spc="-254" dirty="0"/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2409825"/>
            <a:ext cx="54102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150" y="461594"/>
            <a:ext cx="71488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/>
              <a:t>Relative </a:t>
            </a:r>
            <a:r>
              <a:rPr sz="4400" spc="-235" dirty="0"/>
              <a:t>Frequency</a:t>
            </a:r>
            <a:r>
              <a:rPr sz="4400" spc="-350" dirty="0"/>
              <a:t> </a:t>
            </a:r>
            <a:r>
              <a:rPr sz="4400" spc="-70" dirty="0"/>
              <a:t>Distribution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8797"/>
            <a:ext cx="7604125" cy="44164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201930" indent="-342900">
              <a:lnSpc>
                <a:spcPts val="346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50" dirty="0">
                <a:latin typeface="Arial"/>
                <a:cs typeface="Arial"/>
              </a:rPr>
              <a:t>It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204" dirty="0">
                <a:latin typeface="Arial"/>
                <a:cs typeface="Arial"/>
              </a:rPr>
              <a:t>express </a:t>
            </a:r>
            <a:r>
              <a:rPr sz="3200" spc="-125" dirty="0">
                <a:latin typeface="Arial"/>
                <a:cs typeface="Arial"/>
              </a:rPr>
              <a:t>frequencies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55" dirty="0">
                <a:latin typeface="Arial"/>
                <a:cs typeface="Arial"/>
              </a:rPr>
              <a:t>fraction,</a:t>
            </a:r>
            <a:r>
              <a:rPr sz="3200" spc="-42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or  </a:t>
            </a:r>
            <a:r>
              <a:rPr sz="3200" spc="-35" dirty="0">
                <a:latin typeface="Arial"/>
                <a:cs typeface="Arial"/>
              </a:rPr>
              <a:t>proportion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47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total.</a:t>
            </a:r>
            <a:endParaRPr sz="3200">
              <a:latin typeface="Arial"/>
              <a:cs typeface="Arial"/>
            </a:endParaRPr>
          </a:p>
          <a:p>
            <a:pPr marL="355600" marR="67310" indent="-342900">
              <a:lnSpc>
                <a:spcPts val="346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data set </a:t>
            </a:r>
            <a:r>
              <a:rPr sz="3200" spc="-235" dirty="0">
                <a:latin typeface="Arial"/>
                <a:cs typeface="Arial"/>
              </a:rPr>
              <a:t>has </a:t>
            </a:r>
            <a:r>
              <a:rPr sz="3200" spc="-100" dirty="0">
                <a:latin typeface="Arial"/>
                <a:cs typeface="Arial"/>
              </a:rPr>
              <a:t>n </a:t>
            </a:r>
            <a:r>
              <a:rPr sz="3200" spc="-125" dirty="0">
                <a:latin typeface="Arial"/>
                <a:cs typeface="Arial"/>
              </a:rPr>
              <a:t>observations,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434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relative  </a:t>
            </a:r>
            <a:r>
              <a:rPr sz="3200" spc="-110" dirty="0">
                <a:latin typeface="Arial"/>
                <a:cs typeface="Arial"/>
              </a:rPr>
              <a:t>frequency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35" dirty="0">
                <a:latin typeface="Arial"/>
                <a:cs typeface="Arial"/>
              </a:rPr>
              <a:t>category </a:t>
            </a:r>
            <a:r>
              <a:rPr sz="3200" spc="-85" dirty="0">
                <a:latin typeface="Arial"/>
                <a:cs typeface="Arial"/>
              </a:rPr>
              <a:t>I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05" dirty="0">
                <a:latin typeface="Arial"/>
                <a:cs typeface="Arial"/>
              </a:rPr>
              <a:t>computed</a:t>
            </a:r>
            <a:r>
              <a:rPr sz="3200" spc="-530" dirty="0">
                <a:latin typeface="Arial"/>
                <a:cs typeface="Arial"/>
              </a:rPr>
              <a:t> </a:t>
            </a:r>
            <a:r>
              <a:rPr sz="3200" spc="-300" dirty="0">
                <a:latin typeface="Arial"/>
                <a:cs typeface="Arial"/>
              </a:rPr>
              <a:t>as</a:t>
            </a:r>
            <a:endParaRPr sz="32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1130"/>
              </a:spcBef>
            </a:pPr>
            <a:r>
              <a:rPr sz="2400" spc="-60" dirty="0">
                <a:latin typeface="Arial"/>
                <a:cs typeface="Arial"/>
              </a:rPr>
              <a:t>relative </a:t>
            </a:r>
            <a:r>
              <a:rPr sz="2400" spc="-85" dirty="0">
                <a:latin typeface="Arial"/>
                <a:cs typeface="Arial"/>
              </a:rPr>
              <a:t>frequency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05" dirty="0">
                <a:latin typeface="Arial"/>
                <a:cs typeface="Arial"/>
              </a:rPr>
              <a:t>category </a:t>
            </a:r>
            <a:r>
              <a:rPr sz="2400" spc="15" dirty="0">
                <a:latin typeface="Arial"/>
                <a:cs typeface="Arial"/>
              </a:rPr>
              <a:t>i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85" dirty="0">
                <a:latin typeface="Arial"/>
                <a:cs typeface="Arial"/>
              </a:rPr>
              <a:t>frequency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category </a:t>
            </a:r>
            <a:r>
              <a:rPr sz="2400" spc="15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5589905">
              <a:lnSpc>
                <a:spcPct val="100000"/>
              </a:lnSpc>
              <a:spcBef>
                <a:spcPts val="944"/>
              </a:spcBef>
            </a:pPr>
            <a:r>
              <a:rPr sz="2800" spc="-9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8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5" dirty="0">
                <a:latin typeface="Arial"/>
                <a:cs typeface="Arial"/>
              </a:rPr>
              <a:t>A </a:t>
            </a:r>
            <a:r>
              <a:rPr sz="3200" spc="-75" dirty="0">
                <a:latin typeface="Arial"/>
                <a:cs typeface="Arial"/>
              </a:rPr>
              <a:t>relative </a:t>
            </a:r>
            <a:r>
              <a:rPr sz="3200" spc="-110" dirty="0">
                <a:latin typeface="Arial"/>
                <a:cs typeface="Arial"/>
              </a:rPr>
              <a:t>frequency </a:t>
            </a:r>
            <a:r>
              <a:rPr sz="3200" spc="-40" dirty="0">
                <a:latin typeface="Arial"/>
                <a:cs typeface="Arial"/>
              </a:rPr>
              <a:t>distribution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70" dirty="0">
                <a:latin typeface="Arial"/>
                <a:cs typeface="Arial"/>
              </a:rPr>
              <a:t>tabular  </a:t>
            </a:r>
            <a:r>
              <a:rPr sz="3200" spc="-150" dirty="0">
                <a:latin typeface="Arial"/>
                <a:cs typeface="Arial"/>
              </a:rPr>
              <a:t>summary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75" dirty="0">
                <a:latin typeface="Arial"/>
                <a:cs typeface="Arial"/>
              </a:rPr>
              <a:t>relative </a:t>
            </a:r>
            <a:r>
              <a:rPr sz="3200" spc="-125" dirty="0">
                <a:latin typeface="Arial"/>
                <a:cs typeface="Arial"/>
              </a:rPr>
              <a:t>frequencies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65" dirty="0">
                <a:latin typeface="Arial"/>
                <a:cs typeface="Arial"/>
              </a:rPr>
              <a:t>all  </a:t>
            </a:r>
            <a:r>
              <a:rPr sz="3200" spc="-140" dirty="0">
                <a:latin typeface="Arial"/>
                <a:cs typeface="Arial"/>
              </a:rPr>
              <a:t>categories.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4114800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43505" marR="5080" indent="-1878330">
              <a:lnSpc>
                <a:spcPct val="100000"/>
              </a:lnSpc>
              <a:spcBef>
                <a:spcPts val="95"/>
              </a:spcBef>
            </a:pPr>
            <a:r>
              <a:rPr spc="-195" dirty="0"/>
              <a:t>Relative </a:t>
            </a:r>
            <a:r>
              <a:rPr spc="-220" dirty="0"/>
              <a:t>Frequency </a:t>
            </a:r>
            <a:r>
              <a:rPr spc="-70" dirty="0"/>
              <a:t>Distribution</a:t>
            </a:r>
            <a:r>
              <a:rPr spc="-250" dirty="0"/>
              <a:t> </a:t>
            </a:r>
            <a:r>
              <a:rPr spc="-15" dirty="0"/>
              <a:t>for  </a:t>
            </a:r>
            <a:r>
              <a:rPr spc="-150" dirty="0"/>
              <a:t>Items</a:t>
            </a:r>
            <a:r>
              <a:rPr spc="-210" dirty="0"/>
              <a:t> </a:t>
            </a:r>
            <a:r>
              <a:rPr spc="-254" dirty="0"/>
              <a:t>Purchased</a:t>
            </a:r>
          </a:p>
        </p:txBody>
      </p:sp>
      <p:sp>
        <p:nvSpPr>
          <p:cNvPr id="3" name="object 3"/>
          <p:cNvSpPr/>
          <p:nvPr/>
        </p:nvSpPr>
        <p:spPr>
          <a:xfrm>
            <a:off x="4241800" y="2667000"/>
            <a:ext cx="4224274" cy="3028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2753994"/>
            <a:ext cx="25095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Arial"/>
                <a:cs typeface="Arial"/>
              </a:rPr>
              <a:t>Compute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relative  </a:t>
            </a:r>
            <a:r>
              <a:rPr sz="2800" spc="-114" dirty="0">
                <a:latin typeface="Arial"/>
                <a:cs typeface="Arial"/>
              </a:rPr>
              <a:t>frequencies </a:t>
            </a:r>
            <a:r>
              <a:rPr sz="2800" spc="-125" dirty="0">
                <a:latin typeface="Arial"/>
                <a:cs typeface="Arial"/>
              </a:rPr>
              <a:t>by  </a:t>
            </a:r>
            <a:r>
              <a:rPr sz="2800" spc="-85" dirty="0">
                <a:latin typeface="Arial"/>
                <a:cs typeface="Arial"/>
              </a:rPr>
              <a:t>dividing </a:t>
            </a:r>
            <a:r>
              <a:rPr sz="2800" spc="-175" dirty="0">
                <a:latin typeface="Arial"/>
                <a:cs typeface="Arial"/>
              </a:rPr>
              <a:t>each  </a:t>
            </a:r>
            <a:r>
              <a:rPr sz="2800" spc="-105" dirty="0">
                <a:latin typeface="Arial"/>
                <a:cs typeface="Arial"/>
              </a:rPr>
              <a:t>frequency </a:t>
            </a:r>
            <a:r>
              <a:rPr sz="2800" spc="-125" dirty="0">
                <a:latin typeface="Arial"/>
                <a:cs typeface="Arial"/>
              </a:rPr>
              <a:t>by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94.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5420" y="461594"/>
            <a:ext cx="4692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0" dirty="0"/>
              <a:t>Excel </a:t>
            </a:r>
            <a:r>
              <a:rPr sz="4400" spc="-195" dirty="0"/>
              <a:t>Histogram </a:t>
            </a:r>
            <a:r>
              <a:rPr sz="4400" spc="-290" dirty="0"/>
              <a:t>Tool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70990"/>
            <a:ext cx="8010525" cy="44018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240" dirty="0">
                <a:latin typeface="Arial"/>
                <a:cs typeface="Arial"/>
              </a:rPr>
              <a:t>A </a:t>
            </a:r>
            <a:r>
              <a:rPr sz="2700" spc="-114" dirty="0">
                <a:latin typeface="Arial"/>
                <a:cs typeface="Arial"/>
              </a:rPr>
              <a:t>graphical </a:t>
            </a:r>
            <a:r>
              <a:rPr sz="2700" spc="-60" dirty="0">
                <a:latin typeface="Arial"/>
                <a:cs typeface="Arial"/>
              </a:rPr>
              <a:t>depiction </a:t>
            </a:r>
            <a:r>
              <a:rPr sz="2700" spc="-5" dirty="0">
                <a:latin typeface="Arial"/>
                <a:cs typeface="Arial"/>
              </a:rPr>
              <a:t>of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95" dirty="0">
                <a:latin typeface="Arial"/>
                <a:cs typeface="Arial"/>
              </a:rPr>
              <a:t>frequency </a:t>
            </a:r>
            <a:r>
              <a:rPr sz="2700" spc="-30" dirty="0">
                <a:latin typeface="Arial"/>
                <a:cs typeface="Arial"/>
              </a:rPr>
              <a:t>distribution </a:t>
            </a:r>
            <a:r>
              <a:rPr sz="2700" spc="-15" dirty="0">
                <a:latin typeface="Arial"/>
                <a:cs typeface="Arial"/>
              </a:rPr>
              <a:t>for  </a:t>
            </a:r>
            <a:r>
              <a:rPr sz="2700" spc="-90" dirty="0">
                <a:latin typeface="Arial"/>
                <a:cs typeface="Arial"/>
              </a:rPr>
              <a:t>numerical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data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sz="2700" spc="-35" dirty="0">
                <a:latin typeface="Arial"/>
                <a:cs typeface="Arial"/>
              </a:rPr>
              <a:t>in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form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210" dirty="0">
                <a:latin typeface="Arial"/>
                <a:cs typeface="Arial"/>
              </a:rPr>
              <a:t>a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95" dirty="0">
                <a:latin typeface="Arial"/>
                <a:cs typeface="Arial"/>
              </a:rPr>
              <a:t>column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chart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40" dirty="0">
                <a:latin typeface="Arial"/>
                <a:cs typeface="Arial"/>
              </a:rPr>
              <a:t>is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called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210" dirty="0">
                <a:latin typeface="Arial"/>
                <a:cs typeface="Arial"/>
              </a:rPr>
              <a:t>a  </a:t>
            </a:r>
            <a:r>
              <a:rPr sz="2700" spc="-100" dirty="0">
                <a:latin typeface="Arial"/>
                <a:cs typeface="Arial"/>
              </a:rPr>
              <a:t>histogram.</a:t>
            </a:r>
            <a:endParaRPr sz="2700" dirty="0">
              <a:latin typeface="Arial"/>
              <a:cs typeface="Arial"/>
            </a:endParaRPr>
          </a:p>
          <a:p>
            <a:pPr marL="355600" marR="452755" indent="-342900">
              <a:lnSpc>
                <a:spcPts val="292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65" dirty="0">
                <a:latin typeface="Arial"/>
                <a:cs typeface="Arial"/>
              </a:rPr>
              <a:t>Click </a:t>
            </a: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-160" dirty="0">
                <a:latin typeface="Arial"/>
                <a:cs typeface="Arial"/>
              </a:rPr>
              <a:t>Data Analysis </a:t>
            </a:r>
            <a:r>
              <a:rPr sz="2700" spc="-65" dirty="0">
                <a:latin typeface="Arial"/>
                <a:cs typeface="Arial"/>
              </a:rPr>
              <a:t>tools </a:t>
            </a:r>
            <a:r>
              <a:rPr sz="2700" spc="-20" dirty="0">
                <a:latin typeface="Arial"/>
                <a:cs typeface="Arial"/>
              </a:rPr>
              <a:t>button </a:t>
            </a:r>
            <a:r>
              <a:rPr sz="2700" spc="-35" dirty="0">
                <a:latin typeface="Arial"/>
                <a:cs typeface="Arial"/>
              </a:rPr>
              <a:t>in </a:t>
            </a: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-160" dirty="0">
                <a:latin typeface="Arial"/>
                <a:cs typeface="Arial"/>
              </a:rPr>
              <a:t>Analysis  </a:t>
            </a:r>
            <a:r>
              <a:rPr sz="2700" spc="-100" dirty="0">
                <a:latin typeface="Arial"/>
                <a:cs typeface="Arial"/>
              </a:rPr>
              <a:t>group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80" dirty="0">
                <a:latin typeface="Arial"/>
                <a:cs typeface="Arial"/>
              </a:rPr>
              <a:t>under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spc="-160" dirty="0">
                <a:latin typeface="Arial"/>
                <a:cs typeface="Arial"/>
              </a:rPr>
              <a:t> Data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tab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35" dirty="0">
                <a:latin typeface="Arial"/>
                <a:cs typeface="Arial"/>
              </a:rPr>
              <a:t>in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40" dirty="0">
                <a:latin typeface="Arial"/>
                <a:cs typeface="Arial"/>
              </a:rPr>
              <a:t>the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220" dirty="0">
                <a:latin typeface="Arial"/>
                <a:cs typeface="Arial"/>
              </a:rPr>
              <a:t>Excel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menu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90" dirty="0">
                <a:latin typeface="Arial"/>
                <a:cs typeface="Arial"/>
              </a:rPr>
              <a:t>bar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and  </a:t>
            </a:r>
            <a:r>
              <a:rPr sz="2700" spc="-114" dirty="0">
                <a:latin typeface="Arial"/>
                <a:cs typeface="Arial"/>
              </a:rPr>
              <a:t>select </a:t>
            </a:r>
            <a:r>
              <a:rPr sz="2700" spc="-125" dirty="0">
                <a:latin typeface="Arial"/>
                <a:cs typeface="Arial"/>
              </a:rPr>
              <a:t>Histogram </a:t>
            </a:r>
            <a:r>
              <a:rPr sz="2700" spc="-30" dirty="0">
                <a:latin typeface="Arial"/>
                <a:cs typeface="Arial"/>
              </a:rPr>
              <a:t>from the</a:t>
            </a:r>
            <a:r>
              <a:rPr sz="2700" spc="-355" dirty="0">
                <a:latin typeface="Arial"/>
                <a:cs typeface="Arial"/>
              </a:rPr>
              <a:t> </a:t>
            </a:r>
            <a:r>
              <a:rPr sz="2700" spc="-45" dirty="0">
                <a:latin typeface="Arial"/>
                <a:cs typeface="Arial"/>
              </a:rPr>
              <a:t>list.</a:t>
            </a:r>
            <a:endParaRPr sz="27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Char char="–"/>
              <a:tabLst>
                <a:tab pos="756920" algn="l"/>
              </a:tabLst>
            </a:pPr>
            <a:r>
              <a:rPr sz="2400" spc="-30" dirty="0">
                <a:latin typeface="Arial"/>
                <a:cs typeface="Arial"/>
              </a:rPr>
              <a:t>Input </a:t>
            </a:r>
            <a:r>
              <a:rPr sz="2400" spc="-130" dirty="0">
                <a:latin typeface="Arial"/>
                <a:cs typeface="Arial"/>
              </a:rPr>
              <a:t>range </a:t>
            </a:r>
            <a:r>
              <a:rPr sz="2400" spc="-25" dirty="0">
                <a:latin typeface="Arial"/>
                <a:cs typeface="Arial"/>
              </a:rPr>
              <a:t>: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sz="2400" spc="-120" dirty="0">
                <a:latin typeface="Arial"/>
                <a:cs typeface="Arial"/>
              </a:rPr>
              <a:t>Bin </a:t>
            </a:r>
            <a:r>
              <a:rPr sz="2400" spc="-114" dirty="0">
                <a:latin typeface="Arial"/>
                <a:cs typeface="Arial"/>
              </a:rPr>
              <a:t>range: </a:t>
            </a:r>
            <a:r>
              <a:rPr sz="2400" spc="-120" dirty="0">
                <a:latin typeface="Arial"/>
                <a:cs typeface="Arial"/>
              </a:rPr>
              <a:t>groups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frequency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distribution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Char char="–"/>
              <a:tabLst>
                <a:tab pos="756920" algn="l"/>
              </a:tabLst>
            </a:pPr>
            <a:r>
              <a:rPr sz="2400" spc="-195" dirty="0">
                <a:latin typeface="Arial"/>
                <a:cs typeface="Arial"/>
              </a:rPr>
              <a:t>Check </a:t>
            </a:r>
            <a:r>
              <a:rPr sz="2400" spc="-10" dirty="0">
                <a:latin typeface="Arial"/>
                <a:cs typeface="Arial"/>
              </a:rPr>
              <a:t>output </a:t>
            </a:r>
            <a:r>
              <a:rPr sz="2400" spc="-125" dirty="0">
                <a:latin typeface="Arial"/>
                <a:cs typeface="Arial"/>
              </a:rPr>
              <a:t>box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10" dirty="0">
                <a:latin typeface="Arial"/>
                <a:cs typeface="Arial"/>
              </a:rPr>
              <a:t>display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histogram.</a:t>
            </a:r>
            <a:endParaRPr sz="2400" dirty="0">
              <a:latin typeface="Arial"/>
              <a:cs typeface="Arial"/>
            </a:endParaRPr>
          </a:p>
          <a:p>
            <a:pPr marL="355600" marR="245745" indent="-342900">
              <a:lnSpc>
                <a:spcPts val="292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60" dirty="0">
                <a:latin typeface="Arial"/>
                <a:cs typeface="Arial"/>
              </a:rPr>
              <a:t>Create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95" dirty="0">
                <a:latin typeface="Arial"/>
                <a:cs typeface="Arial"/>
              </a:rPr>
              <a:t>frequency </a:t>
            </a:r>
            <a:r>
              <a:rPr sz="2700" spc="-30" dirty="0">
                <a:latin typeface="Arial"/>
                <a:cs typeface="Arial"/>
              </a:rPr>
              <a:t>distribution </a:t>
            </a:r>
            <a:r>
              <a:rPr sz="2700" spc="-130" dirty="0">
                <a:latin typeface="Arial"/>
                <a:cs typeface="Arial"/>
              </a:rPr>
              <a:t>and </a:t>
            </a:r>
            <a:r>
              <a:rPr sz="2700" spc="-105" dirty="0">
                <a:latin typeface="Arial"/>
                <a:cs typeface="Arial"/>
              </a:rPr>
              <a:t>histogram </a:t>
            </a:r>
            <a:r>
              <a:rPr sz="2700" spc="-10" dirty="0">
                <a:latin typeface="Arial"/>
                <a:cs typeface="Arial"/>
              </a:rPr>
              <a:t>for</a:t>
            </a:r>
            <a:r>
              <a:rPr sz="2700" spc="-380" dirty="0">
                <a:latin typeface="Arial"/>
                <a:cs typeface="Arial"/>
              </a:rPr>
              <a:t> </a:t>
            </a:r>
            <a:r>
              <a:rPr sz="2700" spc="-35" dirty="0">
                <a:latin typeface="Arial"/>
                <a:cs typeface="Arial"/>
              </a:rPr>
              <a:t>the  </a:t>
            </a:r>
            <a:r>
              <a:rPr sz="2700" spc="-120" dirty="0">
                <a:latin typeface="Arial"/>
                <a:cs typeface="Arial"/>
              </a:rPr>
              <a:t>A/P </a:t>
            </a:r>
            <a:r>
              <a:rPr sz="2700" spc="-80" dirty="0">
                <a:latin typeface="Arial"/>
                <a:cs typeface="Arial"/>
              </a:rPr>
              <a:t>terms </a:t>
            </a:r>
            <a:r>
              <a:rPr sz="2700" spc="-95" dirty="0">
                <a:latin typeface="Arial"/>
                <a:cs typeface="Arial"/>
              </a:rPr>
              <a:t>variable </a:t>
            </a:r>
            <a:r>
              <a:rPr sz="2700" spc="-35" dirty="0">
                <a:latin typeface="Arial"/>
                <a:cs typeface="Arial"/>
              </a:rPr>
              <a:t>in </a:t>
            </a: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-185" dirty="0">
                <a:latin typeface="Arial"/>
                <a:cs typeface="Arial"/>
              </a:rPr>
              <a:t>Purchase </a:t>
            </a:r>
            <a:r>
              <a:rPr sz="2700" spc="-150" dirty="0">
                <a:latin typeface="Arial"/>
                <a:cs typeface="Arial"/>
              </a:rPr>
              <a:t>Orders</a:t>
            </a:r>
            <a:r>
              <a:rPr sz="2700" spc="-515" dirty="0">
                <a:latin typeface="Arial"/>
                <a:cs typeface="Arial"/>
              </a:rPr>
              <a:t> </a:t>
            </a:r>
            <a:r>
              <a:rPr sz="2700" spc="-140" dirty="0">
                <a:latin typeface="Arial"/>
                <a:cs typeface="Arial"/>
              </a:rPr>
              <a:t>database.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3938" y="461594"/>
            <a:ext cx="2519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0" dirty="0"/>
              <a:t>Percentiles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9740" y="1570990"/>
            <a:ext cx="8188325" cy="41827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31800" marR="270510" indent="-342900" algn="just">
              <a:lnSpc>
                <a:spcPts val="2920"/>
              </a:lnSpc>
              <a:spcBef>
                <a:spcPts val="459"/>
              </a:spcBef>
              <a:buChar char="•"/>
              <a:tabLst>
                <a:tab pos="431165" algn="l"/>
                <a:tab pos="431800" algn="l"/>
              </a:tabLst>
            </a:pPr>
            <a:r>
              <a:rPr sz="2400" spc="-145" dirty="0">
                <a:latin typeface="Arial"/>
                <a:cs typeface="Arial"/>
              </a:rPr>
              <a:t>Standardized </a:t>
            </a:r>
            <a:r>
              <a:rPr sz="2400" spc="-105" dirty="0">
                <a:latin typeface="Arial"/>
                <a:cs typeface="Arial"/>
              </a:rPr>
              <a:t>tests </a:t>
            </a:r>
            <a:r>
              <a:rPr sz="2400" spc="-160" dirty="0">
                <a:latin typeface="Arial"/>
                <a:cs typeface="Arial"/>
              </a:rPr>
              <a:t>used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125" dirty="0">
                <a:latin typeface="Arial"/>
                <a:cs typeface="Arial"/>
              </a:rPr>
              <a:t>college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114" dirty="0">
                <a:latin typeface="Arial"/>
                <a:cs typeface="Arial"/>
              </a:rPr>
              <a:t>graduate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school  </a:t>
            </a:r>
            <a:r>
              <a:rPr sz="2400" spc="-100" dirty="0">
                <a:latin typeface="Arial"/>
                <a:cs typeface="Arial"/>
              </a:rPr>
              <a:t>entrance </a:t>
            </a:r>
            <a:r>
              <a:rPr sz="2400" spc="-110" dirty="0">
                <a:latin typeface="Arial"/>
                <a:cs typeface="Arial"/>
              </a:rPr>
              <a:t>examinations </a:t>
            </a:r>
            <a:r>
              <a:rPr sz="2400" spc="-365" dirty="0">
                <a:latin typeface="Arial"/>
                <a:cs typeface="Arial"/>
              </a:rPr>
              <a:t>(SAT, ACT, </a:t>
            </a:r>
            <a:r>
              <a:rPr sz="2400" spc="-300" dirty="0">
                <a:latin typeface="Arial"/>
                <a:cs typeface="Arial"/>
              </a:rPr>
              <a:t>GMAT, </a:t>
            </a:r>
            <a:r>
              <a:rPr sz="2400" spc="-455" dirty="0">
                <a:latin typeface="Arial"/>
                <a:cs typeface="Arial"/>
              </a:rPr>
              <a:t>GRE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etc)</a:t>
            </a:r>
            <a:endParaRPr sz="2400" dirty="0">
              <a:latin typeface="Arial"/>
              <a:cs typeface="Arial"/>
            </a:endParaRPr>
          </a:p>
          <a:p>
            <a:pPr marL="431800" marR="93980" indent="-342900" algn="just">
              <a:lnSpc>
                <a:spcPts val="2920"/>
              </a:lnSpc>
              <a:spcBef>
                <a:spcPts val="645"/>
              </a:spcBef>
              <a:buChar char="•"/>
              <a:tabLst>
                <a:tab pos="431165" algn="l"/>
                <a:tab pos="431800" algn="l"/>
              </a:tabLst>
            </a:pPr>
            <a:r>
              <a:rPr sz="2400" spc="-125" dirty="0">
                <a:latin typeface="Arial"/>
                <a:cs typeface="Arial"/>
              </a:rPr>
              <a:t>Percentiles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specify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percent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other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test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takers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who  </a:t>
            </a:r>
            <a:r>
              <a:rPr sz="2400" spc="-145" dirty="0">
                <a:latin typeface="Arial"/>
                <a:cs typeface="Arial"/>
              </a:rPr>
              <a:t>scored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at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below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score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particular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individual.</a:t>
            </a:r>
            <a:endParaRPr sz="2400" dirty="0">
              <a:latin typeface="Arial"/>
              <a:cs typeface="Arial"/>
            </a:endParaRPr>
          </a:p>
          <a:p>
            <a:pPr marL="431800" marR="227329" indent="-342900" algn="just">
              <a:lnSpc>
                <a:spcPts val="2920"/>
              </a:lnSpc>
              <a:spcBef>
                <a:spcPts val="640"/>
              </a:spcBef>
              <a:buChar char="•"/>
              <a:tabLst>
                <a:tab pos="431165" algn="l"/>
                <a:tab pos="431800" algn="l"/>
              </a:tabLst>
            </a:pPr>
            <a:r>
              <a:rPr sz="2400" spc="-195" dirty="0">
                <a:latin typeface="Arial"/>
                <a:cs typeface="Arial"/>
              </a:rPr>
              <a:t>The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kth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percentile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value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at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below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which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at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least  </a:t>
            </a:r>
            <a:r>
              <a:rPr sz="2400" spc="-125" dirty="0">
                <a:latin typeface="Arial"/>
                <a:cs typeface="Arial"/>
              </a:rPr>
              <a:t>k </a:t>
            </a:r>
            <a:r>
              <a:rPr sz="2400" spc="-85" dirty="0">
                <a:latin typeface="Arial"/>
                <a:cs typeface="Arial"/>
              </a:rPr>
              <a:t>percent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observation</a:t>
            </a:r>
            <a:r>
              <a:rPr sz="2400" spc="-57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lie.</a:t>
            </a:r>
            <a:endParaRPr sz="2400" dirty="0">
              <a:latin typeface="Arial"/>
              <a:cs typeface="Arial"/>
            </a:endParaRPr>
          </a:p>
          <a:p>
            <a:pPr marL="431800" marR="386715" indent="-342900" algn="just">
              <a:lnSpc>
                <a:spcPts val="2920"/>
              </a:lnSpc>
              <a:spcBef>
                <a:spcPts val="640"/>
              </a:spcBef>
              <a:buChar char="•"/>
              <a:tabLst>
                <a:tab pos="431165" algn="l"/>
                <a:tab pos="431800" algn="l"/>
              </a:tabLst>
            </a:pPr>
            <a:r>
              <a:rPr sz="2400" spc="-220" dirty="0">
                <a:latin typeface="Arial"/>
                <a:cs typeface="Arial"/>
              </a:rPr>
              <a:t>Excel </a:t>
            </a:r>
            <a:r>
              <a:rPr sz="2400" spc="-45" dirty="0">
                <a:latin typeface="Arial"/>
                <a:cs typeface="Arial"/>
              </a:rPr>
              <a:t>function </a:t>
            </a:r>
            <a:r>
              <a:rPr sz="2400" spc="-260" dirty="0">
                <a:latin typeface="Arial"/>
                <a:cs typeface="Arial"/>
              </a:rPr>
              <a:t>PERCENTILE.INC(array,k) </a:t>
            </a:r>
            <a:r>
              <a:rPr sz="2400" spc="-120" dirty="0">
                <a:latin typeface="Arial"/>
                <a:cs typeface="Arial"/>
              </a:rPr>
              <a:t>computes </a:t>
            </a:r>
            <a:r>
              <a:rPr sz="2400" spc="-25" dirty="0">
                <a:latin typeface="Arial"/>
                <a:cs typeface="Arial"/>
              </a:rPr>
              <a:t>kth  </a:t>
            </a:r>
            <a:r>
              <a:rPr sz="2400" spc="-70" dirty="0">
                <a:latin typeface="Arial"/>
                <a:cs typeface="Arial"/>
              </a:rPr>
              <a:t>percentile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data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where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k</a:t>
            </a:r>
            <a:r>
              <a:rPr sz="2400" spc="-140" dirty="0">
                <a:latin typeface="Arial"/>
                <a:cs typeface="Arial"/>
              </a:rPr>
              <a:t> is </a:t>
            </a:r>
            <a:r>
              <a:rPr sz="2400" spc="-35" dirty="0">
                <a:latin typeface="Arial"/>
                <a:cs typeface="Arial"/>
              </a:rPr>
              <a:t>in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range </a:t>
            </a:r>
            <a:r>
              <a:rPr sz="2400" spc="-135" dirty="0">
                <a:latin typeface="Arial"/>
                <a:cs typeface="Arial"/>
              </a:rPr>
              <a:t>0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1.</a:t>
            </a:r>
            <a:endParaRPr sz="2400" dirty="0">
              <a:latin typeface="Arial"/>
              <a:cs typeface="Arial"/>
            </a:endParaRPr>
          </a:p>
          <a:p>
            <a:pPr marL="431800" indent="-342900" algn="just">
              <a:lnSpc>
                <a:spcPct val="100000"/>
              </a:lnSpc>
              <a:spcBef>
                <a:spcPts val="280"/>
              </a:spcBef>
              <a:buChar char="•"/>
              <a:tabLst>
                <a:tab pos="431165" algn="l"/>
                <a:tab pos="431800" algn="l"/>
              </a:tabLst>
            </a:pPr>
            <a:r>
              <a:rPr sz="2400" spc="-225" dirty="0">
                <a:latin typeface="Arial"/>
                <a:cs typeface="Arial"/>
              </a:rPr>
              <a:t>Rank </a:t>
            </a:r>
            <a:r>
              <a:rPr sz="2400" spc="-125" dirty="0">
                <a:latin typeface="Arial"/>
                <a:cs typeface="Arial"/>
              </a:rPr>
              <a:t>and </a:t>
            </a:r>
            <a:r>
              <a:rPr sz="2400" spc="-110" dirty="0">
                <a:latin typeface="Arial"/>
                <a:cs typeface="Arial"/>
              </a:rPr>
              <a:t>Percentile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tool</a:t>
            </a:r>
            <a:endParaRPr sz="2400" dirty="0">
              <a:latin typeface="Arial"/>
              <a:cs typeface="Arial"/>
            </a:endParaRPr>
          </a:p>
          <a:p>
            <a:pPr marL="431800" indent="-342900" algn="just">
              <a:lnSpc>
                <a:spcPct val="100000"/>
              </a:lnSpc>
              <a:spcBef>
                <a:spcPts val="325"/>
              </a:spcBef>
              <a:buChar char="•"/>
              <a:tabLst>
                <a:tab pos="431165" algn="l"/>
                <a:tab pos="431800" algn="l"/>
              </a:tabLst>
            </a:pPr>
            <a:r>
              <a:rPr sz="2400" spc="-140" dirty="0">
                <a:latin typeface="Arial"/>
                <a:cs typeface="Arial"/>
              </a:rPr>
              <a:t>Calculate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90</a:t>
            </a:r>
            <a:r>
              <a:rPr sz="2400" spc="-82" baseline="24691" dirty="0">
                <a:latin typeface="Arial"/>
                <a:cs typeface="Arial"/>
              </a:rPr>
              <a:t>th</a:t>
            </a:r>
            <a:r>
              <a:rPr sz="2400" spc="-120" baseline="24691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percentile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202" y="461594"/>
            <a:ext cx="2101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5" dirty="0"/>
              <a:t>Quartiles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240" y="1537461"/>
            <a:ext cx="7956550" cy="4260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</a:tabLst>
            </a:pPr>
            <a:r>
              <a:rPr sz="2700" spc="-90" dirty="0">
                <a:latin typeface="Arial"/>
                <a:cs typeface="Arial"/>
              </a:rPr>
              <a:t>Quartiles </a:t>
            </a:r>
            <a:r>
              <a:rPr sz="2700" spc="-120" dirty="0">
                <a:latin typeface="Arial"/>
                <a:cs typeface="Arial"/>
              </a:rPr>
              <a:t>break </a:t>
            </a: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-110" dirty="0">
                <a:latin typeface="Arial"/>
                <a:cs typeface="Arial"/>
              </a:rPr>
              <a:t>data </a:t>
            </a:r>
            <a:r>
              <a:rPr sz="2700" spc="-15" dirty="0">
                <a:latin typeface="Arial"/>
                <a:cs typeface="Arial"/>
              </a:rPr>
              <a:t>into </a:t>
            </a:r>
            <a:r>
              <a:rPr sz="2700" spc="-30" dirty="0">
                <a:latin typeface="Arial"/>
                <a:cs typeface="Arial"/>
              </a:rPr>
              <a:t>four</a:t>
            </a:r>
            <a:r>
              <a:rPr sz="2700" spc="-560" dirty="0"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parts</a:t>
            </a:r>
            <a:endParaRPr sz="2700" dirty="0">
              <a:latin typeface="Arial"/>
              <a:cs typeface="Arial"/>
            </a:endParaRPr>
          </a:p>
          <a:p>
            <a:pPr marL="768985" marR="17780" lvl="1" indent="-287020">
              <a:lnSpc>
                <a:spcPts val="2310"/>
              </a:lnSpc>
              <a:spcBef>
                <a:spcPts val="560"/>
              </a:spcBef>
              <a:buChar char="–"/>
              <a:tabLst>
                <a:tab pos="769620" algn="l"/>
              </a:tabLst>
            </a:pPr>
            <a:r>
              <a:rPr sz="2400" spc="-55" dirty="0">
                <a:latin typeface="Arial"/>
                <a:cs typeface="Arial"/>
              </a:rPr>
              <a:t>25</a:t>
            </a:r>
            <a:r>
              <a:rPr sz="2400" spc="-82" baseline="24305" dirty="0">
                <a:latin typeface="Arial"/>
                <a:cs typeface="Arial"/>
              </a:rPr>
              <a:t>th </a:t>
            </a:r>
            <a:r>
              <a:rPr sz="2400" spc="-65" dirty="0">
                <a:latin typeface="Arial"/>
                <a:cs typeface="Arial"/>
              </a:rPr>
              <a:t>percentile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called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first </a:t>
            </a:r>
            <a:r>
              <a:rPr sz="2400" spc="-40" dirty="0">
                <a:latin typeface="Arial"/>
                <a:cs typeface="Arial"/>
              </a:rPr>
              <a:t>quartile </a:t>
            </a:r>
            <a:r>
              <a:rPr sz="2400" spc="-145" dirty="0">
                <a:latin typeface="Arial"/>
                <a:cs typeface="Arial"/>
              </a:rPr>
              <a:t>Q1. </a:t>
            </a:r>
            <a:r>
              <a:rPr sz="2400" spc="-170" dirty="0">
                <a:latin typeface="Arial"/>
                <a:cs typeface="Arial"/>
              </a:rPr>
              <a:t>One </a:t>
            </a:r>
            <a:r>
              <a:rPr sz="2400" spc="-10" dirty="0">
                <a:latin typeface="Arial"/>
                <a:cs typeface="Arial"/>
              </a:rPr>
              <a:t>fourth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35" dirty="0">
                <a:latin typeface="Arial"/>
                <a:cs typeface="Arial"/>
              </a:rPr>
              <a:t>fall </a:t>
            </a:r>
            <a:r>
              <a:rPr sz="2400" spc="-65" dirty="0">
                <a:latin typeface="Arial"/>
                <a:cs typeface="Arial"/>
              </a:rPr>
              <a:t>below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Q1</a:t>
            </a:r>
            <a:endParaRPr sz="2400" dirty="0">
              <a:latin typeface="Arial"/>
              <a:cs typeface="Arial"/>
            </a:endParaRPr>
          </a:p>
          <a:p>
            <a:pPr marL="768985" marR="421005" lvl="1" indent="-287020">
              <a:lnSpc>
                <a:spcPct val="80000"/>
              </a:lnSpc>
              <a:spcBef>
                <a:spcPts val="595"/>
              </a:spcBef>
              <a:buChar char="–"/>
              <a:tabLst>
                <a:tab pos="769620" algn="l"/>
              </a:tabLst>
            </a:pPr>
            <a:r>
              <a:rPr sz="2400" spc="-55" dirty="0">
                <a:latin typeface="Arial"/>
                <a:cs typeface="Arial"/>
              </a:rPr>
              <a:t>50</a:t>
            </a:r>
            <a:r>
              <a:rPr sz="2400" spc="-82" baseline="24305" dirty="0">
                <a:latin typeface="Arial"/>
                <a:cs typeface="Arial"/>
              </a:rPr>
              <a:t>th </a:t>
            </a:r>
            <a:r>
              <a:rPr sz="2400" spc="-65" dirty="0">
                <a:latin typeface="Arial"/>
                <a:cs typeface="Arial"/>
              </a:rPr>
              <a:t>percentile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called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5" dirty="0">
                <a:latin typeface="Arial"/>
                <a:cs typeface="Arial"/>
              </a:rPr>
              <a:t>second </a:t>
            </a:r>
            <a:r>
              <a:rPr sz="2400" spc="-40" dirty="0">
                <a:latin typeface="Arial"/>
                <a:cs typeface="Arial"/>
              </a:rPr>
              <a:t>quartile. </a:t>
            </a:r>
            <a:r>
              <a:rPr sz="2400" spc="-90" dirty="0">
                <a:latin typeface="Arial"/>
                <a:cs typeface="Arial"/>
              </a:rPr>
              <a:t>Half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35" dirty="0">
                <a:latin typeface="Arial"/>
                <a:cs typeface="Arial"/>
              </a:rPr>
              <a:t>fall </a:t>
            </a:r>
            <a:r>
              <a:rPr sz="2400" spc="-65" dirty="0">
                <a:latin typeface="Arial"/>
                <a:cs typeface="Arial"/>
              </a:rPr>
              <a:t>below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Q2.</a:t>
            </a:r>
            <a:endParaRPr sz="2400" dirty="0">
              <a:latin typeface="Arial"/>
              <a:cs typeface="Arial"/>
            </a:endParaRPr>
          </a:p>
          <a:p>
            <a:pPr marL="768985" marR="22860" lvl="1" indent="-287020">
              <a:lnSpc>
                <a:spcPts val="2310"/>
              </a:lnSpc>
              <a:spcBef>
                <a:spcPts val="550"/>
              </a:spcBef>
              <a:buChar char="–"/>
              <a:tabLst>
                <a:tab pos="769620" algn="l"/>
              </a:tabLst>
            </a:pPr>
            <a:r>
              <a:rPr sz="2400" spc="-55" dirty="0">
                <a:latin typeface="Arial"/>
                <a:cs typeface="Arial"/>
              </a:rPr>
              <a:t>75</a:t>
            </a:r>
            <a:r>
              <a:rPr sz="2400" spc="-82" baseline="24305" dirty="0">
                <a:latin typeface="Arial"/>
                <a:cs typeface="Arial"/>
              </a:rPr>
              <a:t>th </a:t>
            </a:r>
            <a:r>
              <a:rPr sz="2400" spc="-65" dirty="0">
                <a:latin typeface="Arial"/>
                <a:cs typeface="Arial"/>
              </a:rPr>
              <a:t>percentile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called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third </a:t>
            </a:r>
            <a:r>
              <a:rPr sz="2400" spc="-40" dirty="0">
                <a:latin typeface="Arial"/>
                <a:cs typeface="Arial"/>
              </a:rPr>
              <a:t>quartile </a:t>
            </a:r>
            <a:r>
              <a:rPr sz="2400" spc="-145" dirty="0">
                <a:latin typeface="Arial"/>
                <a:cs typeface="Arial"/>
              </a:rPr>
              <a:t>Q3. </a:t>
            </a:r>
            <a:r>
              <a:rPr sz="2400" spc="-135" dirty="0">
                <a:latin typeface="Arial"/>
                <a:cs typeface="Arial"/>
              </a:rPr>
              <a:t>Three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fourth 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65" dirty="0">
                <a:latin typeface="Arial"/>
                <a:cs typeface="Arial"/>
              </a:rPr>
              <a:t>below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Q3.</a:t>
            </a:r>
            <a:endParaRPr sz="2400" dirty="0">
              <a:latin typeface="Arial"/>
              <a:cs typeface="Arial"/>
            </a:endParaRPr>
          </a:p>
          <a:p>
            <a:pPr marL="768985" lvl="1" indent="-287020">
              <a:lnSpc>
                <a:spcPts val="2875"/>
              </a:lnSpc>
              <a:spcBef>
                <a:spcPts val="15"/>
              </a:spcBef>
              <a:buChar char="–"/>
              <a:tabLst>
                <a:tab pos="769620" algn="l"/>
              </a:tabLst>
            </a:pPr>
            <a:r>
              <a:rPr sz="2400" spc="-70" dirty="0">
                <a:latin typeface="Arial"/>
                <a:cs typeface="Arial"/>
              </a:rPr>
              <a:t>100</a:t>
            </a:r>
            <a:r>
              <a:rPr sz="2400" spc="-104" baseline="24305" dirty="0">
                <a:latin typeface="Arial"/>
                <a:cs typeface="Arial"/>
              </a:rPr>
              <a:t>th </a:t>
            </a:r>
            <a:r>
              <a:rPr sz="2400" spc="-65" dirty="0">
                <a:latin typeface="Arial"/>
                <a:cs typeface="Arial"/>
              </a:rPr>
              <a:t>percentile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called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fourth </a:t>
            </a:r>
            <a:r>
              <a:rPr sz="2400" spc="-40" dirty="0">
                <a:latin typeface="Arial"/>
                <a:cs typeface="Arial"/>
              </a:rPr>
              <a:t>quartile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Q4.</a:t>
            </a:r>
            <a:endParaRPr sz="2400" dirty="0">
              <a:latin typeface="Arial"/>
              <a:cs typeface="Arial"/>
            </a:endParaRPr>
          </a:p>
          <a:p>
            <a:pPr marL="368300" marR="392430" indent="-342900">
              <a:lnSpc>
                <a:spcPct val="80000"/>
              </a:lnSpc>
              <a:spcBef>
                <a:spcPts val="640"/>
              </a:spcBef>
              <a:buChar char="•"/>
              <a:tabLst>
                <a:tab pos="367665" algn="l"/>
                <a:tab pos="368300" algn="l"/>
              </a:tabLst>
            </a:pPr>
            <a:r>
              <a:rPr sz="2700" spc="-220" dirty="0">
                <a:latin typeface="Arial"/>
                <a:cs typeface="Arial"/>
              </a:rPr>
              <a:t>Excel </a:t>
            </a:r>
            <a:r>
              <a:rPr sz="2700" spc="-45" dirty="0">
                <a:latin typeface="Arial"/>
                <a:cs typeface="Arial"/>
              </a:rPr>
              <a:t>function </a:t>
            </a:r>
            <a:r>
              <a:rPr sz="2700" spc="-235" dirty="0">
                <a:latin typeface="Arial"/>
                <a:cs typeface="Arial"/>
              </a:rPr>
              <a:t>QUARTILE.INC(array, </a:t>
            </a:r>
            <a:r>
              <a:rPr sz="2700" spc="-50" dirty="0">
                <a:latin typeface="Arial"/>
                <a:cs typeface="Arial"/>
              </a:rPr>
              <a:t>quart) </a:t>
            </a:r>
            <a:r>
              <a:rPr sz="2700" spc="-140" dirty="0">
                <a:latin typeface="Arial"/>
                <a:cs typeface="Arial"/>
              </a:rPr>
              <a:t>is </a:t>
            </a:r>
            <a:r>
              <a:rPr sz="2700" spc="-160" dirty="0">
                <a:latin typeface="Arial"/>
                <a:cs typeface="Arial"/>
              </a:rPr>
              <a:t>used </a:t>
            </a:r>
            <a:r>
              <a:rPr sz="2700" spc="20" dirty="0">
                <a:latin typeface="Arial"/>
                <a:cs typeface="Arial"/>
              </a:rPr>
              <a:t>to  </a:t>
            </a:r>
            <a:r>
              <a:rPr sz="2700" spc="-90" dirty="0">
                <a:latin typeface="Arial"/>
                <a:cs typeface="Arial"/>
              </a:rPr>
              <a:t>compute </a:t>
            </a:r>
            <a:r>
              <a:rPr sz="2700" spc="-70" dirty="0">
                <a:latin typeface="Arial"/>
                <a:cs typeface="Arial"/>
              </a:rPr>
              <a:t>quartiles. </a:t>
            </a:r>
            <a:r>
              <a:rPr sz="2700" spc="-80" dirty="0">
                <a:latin typeface="Arial"/>
                <a:cs typeface="Arial"/>
              </a:rPr>
              <a:t>Quart </a:t>
            </a:r>
            <a:r>
              <a:rPr sz="2700" spc="-140" dirty="0">
                <a:latin typeface="Arial"/>
                <a:cs typeface="Arial"/>
              </a:rPr>
              <a:t>is </a:t>
            </a:r>
            <a:r>
              <a:rPr sz="2700" spc="-80" dirty="0">
                <a:latin typeface="Arial"/>
                <a:cs typeface="Arial"/>
              </a:rPr>
              <a:t>between </a:t>
            </a:r>
            <a:r>
              <a:rPr sz="2700" spc="-135" dirty="0">
                <a:latin typeface="Arial"/>
                <a:cs typeface="Arial"/>
              </a:rPr>
              <a:t>1 </a:t>
            </a:r>
            <a:r>
              <a:rPr sz="2700" spc="-125" dirty="0">
                <a:latin typeface="Arial"/>
                <a:cs typeface="Arial"/>
              </a:rPr>
              <a:t>and</a:t>
            </a:r>
            <a:r>
              <a:rPr sz="2700" spc="-530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4.</a:t>
            </a:r>
            <a:endParaRPr sz="2700" dirty="0">
              <a:latin typeface="Arial"/>
              <a:cs typeface="Arial"/>
            </a:endParaRPr>
          </a:p>
          <a:p>
            <a:pPr marL="368300" marR="390525" indent="-342900">
              <a:lnSpc>
                <a:spcPts val="2590"/>
              </a:lnSpc>
              <a:spcBef>
                <a:spcPts val="630"/>
              </a:spcBef>
              <a:buChar char="•"/>
              <a:tabLst>
                <a:tab pos="367665" algn="l"/>
                <a:tab pos="368300" algn="l"/>
              </a:tabLst>
            </a:pPr>
            <a:r>
              <a:rPr sz="2700" spc="-130" dirty="0">
                <a:latin typeface="Arial"/>
                <a:cs typeface="Arial"/>
              </a:rPr>
              <a:t>Compute</a:t>
            </a:r>
            <a:r>
              <a:rPr sz="2700" spc="-180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sz="2700" spc="-70" dirty="0">
                <a:latin typeface="Arial"/>
                <a:cs typeface="Arial"/>
              </a:rPr>
              <a:t>quartiles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for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cost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70" dirty="0">
                <a:latin typeface="Arial"/>
                <a:cs typeface="Arial"/>
              </a:rPr>
              <a:t>per</a:t>
            </a:r>
            <a:r>
              <a:rPr sz="2700" spc="-170" dirty="0">
                <a:latin typeface="Arial"/>
                <a:cs typeface="Arial"/>
              </a:rPr>
              <a:t> </a:t>
            </a:r>
            <a:r>
              <a:rPr sz="2700" spc="-60" dirty="0">
                <a:latin typeface="Arial"/>
                <a:cs typeface="Arial"/>
              </a:rPr>
              <a:t>order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data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sz="2700" spc="-35" dirty="0">
                <a:latin typeface="Arial"/>
                <a:cs typeface="Arial"/>
              </a:rPr>
              <a:t>in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the  </a:t>
            </a:r>
            <a:r>
              <a:rPr sz="2700" spc="-185" dirty="0">
                <a:latin typeface="Arial"/>
                <a:cs typeface="Arial"/>
              </a:rPr>
              <a:t>Purchase </a:t>
            </a:r>
            <a:r>
              <a:rPr sz="2700" spc="-150" dirty="0">
                <a:latin typeface="Arial"/>
                <a:cs typeface="Arial"/>
              </a:rPr>
              <a:t>Orders </a:t>
            </a:r>
            <a:r>
              <a:rPr sz="2700" spc="-140" dirty="0">
                <a:latin typeface="Arial"/>
                <a:cs typeface="Arial"/>
              </a:rPr>
              <a:t>database.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608" y="461594"/>
            <a:ext cx="3971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85" dirty="0"/>
              <a:t>Cross</a:t>
            </a:r>
            <a:r>
              <a:rPr sz="4400" spc="-280" dirty="0"/>
              <a:t> </a:t>
            </a:r>
            <a:r>
              <a:rPr sz="4400" spc="-210" dirty="0"/>
              <a:t>Tabulations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8062595" cy="4268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48895" indent="-342900" algn="just">
              <a:lnSpc>
                <a:spcPct val="9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45" dirty="0">
                <a:latin typeface="Arial"/>
                <a:cs typeface="Arial"/>
              </a:rPr>
              <a:t>It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is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235" dirty="0">
                <a:latin typeface="Arial"/>
                <a:cs typeface="Arial"/>
              </a:rPr>
              <a:t>a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tabular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method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displays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number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120" dirty="0">
                <a:latin typeface="Arial"/>
                <a:cs typeface="Arial"/>
              </a:rPr>
              <a:t>observations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235" dirty="0">
                <a:latin typeface="Arial"/>
                <a:cs typeface="Arial"/>
              </a:rPr>
              <a:t>a </a:t>
            </a:r>
            <a:r>
              <a:rPr sz="2800" spc="-114" dirty="0">
                <a:latin typeface="Arial"/>
                <a:cs typeface="Arial"/>
              </a:rPr>
              <a:t>data </a:t>
            </a:r>
            <a:r>
              <a:rPr sz="2800" spc="-120" dirty="0">
                <a:latin typeface="Arial"/>
                <a:cs typeface="Arial"/>
              </a:rPr>
              <a:t>set </a:t>
            </a: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40" dirty="0">
                <a:latin typeface="Arial"/>
                <a:cs typeface="Arial"/>
              </a:rPr>
              <a:t>different  </a:t>
            </a:r>
            <a:r>
              <a:rPr sz="2800" spc="-150" dirty="0">
                <a:latin typeface="Arial"/>
                <a:cs typeface="Arial"/>
              </a:rPr>
              <a:t>subcategories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10" dirty="0">
                <a:latin typeface="Arial"/>
                <a:cs typeface="Arial"/>
              </a:rPr>
              <a:t>two </a:t>
            </a:r>
            <a:r>
              <a:rPr sz="2800" spc="-125" dirty="0">
                <a:latin typeface="Arial"/>
                <a:cs typeface="Arial"/>
              </a:rPr>
              <a:t>categorical</a:t>
            </a:r>
            <a:r>
              <a:rPr sz="2800" spc="-52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variables.</a:t>
            </a:r>
            <a:endParaRPr sz="2800" dirty="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45" dirty="0">
                <a:latin typeface="Arial"/>
                <a:cs typeface="Arial"/>
              </a:rPr>
              <a:t>It </a:t>
            </a:r>
            <a:r>
              <a:rPr sz="2800" spc="-155" dirty="0">
                <a:latin typeface="Arial"/>
                <a:cs typeface="Arial"/>
              </a:rPr>
              <a:t>is </a:t>
            </a:r>
            <a:r>
              <a:rPr sz="2800" spc="-30" dirty="0">
                <a:latin typeface="Arial"/>
                <a:cs typeface="Arial"/>
              </a:rPr>
              <a:t>often </a:t>
            </a:r>
            <a:r>
              <a:rPr sz="2800" spc="-125" dirty="0">
                <a:latin typeface="Arial"/>
                <a:cs typeface="Arial"/>
              </a:rPr>
              <a:t>called </a:t>
            </a:r>
            <a:r>
              <a:rPr sz="2800" spc="-120" dirty="0">
                <a:latin typeface="Arial"/>
                <a:cs typeface="Arial"/>
              </a:rPr>
              <a:t>contingency</a:t>
            </a:r>
            <a:r>
              <a:rPr sz="2800" spc="-59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table</a:t>
            </a:r>
            <a:endParaRPr sz="2800" dirty="0">
              <a:latin typeface="Arial"/>
              <a:cs typeface="Arial"/>
            </a:endParaRPr>
          </a:p>
          <a:p>
            <a:pPr marL="355600" marR="129539" indent="-342900" algn="just">
              <a:lnSpc>
                <a:spcPts val="324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20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subcategories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35" dirty="0">
                <a:latin typeface="Arial"/>
                <a:cs typeface="Arial"/>
              </a:rPr>
              <a:t>variables </a:t>
            </a:r>
            <a:r>
              <a:rPr sz="2800" spc="-100" dirty="0">
                <a:latin typeface="Arial"/>
                <a:cs typeface="Arial"/>
              </a:rPr>
              <a:t>must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mutually  </a:t>
            </a:r>
            <a:r>
              <a:rPr sz="2800" spc="-165" dirty="0">
                <a:latin typeface="Arial"/>
                <a:cs typeface="Arial"/>
              </a:rPr>
              <a:t>exclusive </a:t>
            </a:r>
            <a:r>
              <a:rPr sz="2800" spc="-140" dirty="0">
                <a:latin typeface="Arial"/>
                <a:cs typeface="Arial"/>
              </a:rPr>
              <a:t>and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exhaustive.</a:t>
            </a:r>
            <a:endParaRPr sz="28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10" dirty="0">
                <a:latin typeface="Arial"/>
                <a:cs typeface="Arial"/>
              </a:rPr>
              <a:t>Used </a:t>
            </a:r>
            <a:r>
              <a:rPr sz="2800" spc="-45" dirty="0">
                <a:latin typeface="Arial"/>
                <a:cs typeface="Arial"/>
              </a:rPr>
              <a:t>in </a:t>
            </a:r>
            <a:r>
              <a:rPr sz="2800" spc="-100" dirty="0">
                <a:latin typeface="Arial"/>
                <a:cs typeface="Arial"/>
              </a:rPr>
              <a:t>marketing </a:t>
            </a:r>
            <a:r>
              <a:rPr sz="2800" spc="-155" dirty="0">
                <a:latin typeface="Arial"/>
                <a:cs typeface="Arial"/>
              </a:rPr>
              <a:t>research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90" dirty="0">
                <a:latin typeface="Arial"/>
                <a:cs typeface="Arial"/>
              </a:rPr>
              <a:t>provide insight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into  </a:t>
            </a:r>
            <a:r>
              <a:rPr sz="2800" spc="-120" dirty="0">
                <a:latin typeface="Arial"/>
                <a:cs typeface="Arial"/>
              </a:rPr>
              <a:t>characteristics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different </a:t>
            </a:r>
            <a:r>
              <a:rPr sz="2800" spc="-90" dirty="0">
                <a:latin typeface="Arial"/>
                <a:cs typeface="Arial"/>
              </a:rPr>
              <a:t>market </a:t>
            </a:r>
            <a:r>
              <a:rPr sz="2800" spc="-170" dirty="0">
                <a:latin typeface="Arial"/>
                <a:cs typeface="Arial"/>
              </a:rPr>
              <a:t>segments</a:t>
            </a:r>
            <a:r>
              <a:rPr sz="2800" spc="-61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using  </a:t>
            </a:r>
            <a:r>
              <a:rPr sz="2800" spc="-125" dirty="0">
                <a:latin typeface="Arial"/>
                <a:cs typeface="Arial"/>
              </a:rPr>
              <a:t>categorical </a:t>
            </a:r>
            <a:r>
              <a:rPr sz="2800" spc="-135" dirty="0">
                <a:latin typeface="Arial"/>
                <a:cs typeface="Arial"/>
              </a:rPr>
              <a:t>variables </a:t>
            </a:r>
            <a:r>
              <a:rPr sz="2800" spc="-190" dirty="0">
                <a:latin typeface="Arial"/>
                <a:cs typeface="Arial"/>
              </a:rPr>
              <a:t>such </a:t>
            </a:r>
            <a:r>
              <a:rPr sz="2800" spc="-280" dirty="0">
                <a:latin typeface="Arial"/>
                <a:cs typeface="Arial"/>
              </a:rPr>
              <a:t>as </a:t>
            </a:r>
            <a:r>
              <a:rPr sz="2800" spc="-135" dirty="0">
                <a:latin typeface="Arial"/>
                <a:cs typeface="Arial"/>
              </a:rPr>
              <a:t>gender </a:t>
            </a:r>
            <a:r>
              <a:rPr sz="2800" spc="-100" dirty="0">
                <a:latin typeface="Arial"/>
                <a:cs typeface="Arial"/>
              </a:rPr>
              <a:t>education  </a:t>
            </a:r>
            <a:r>
              <a:rPr sz="2800" spc="-105" dirty="0">
                <a:latin typeface="Arial"/>
                <a:cs typeface="Arial"/>
              </a:rPr>
              <a:t>level, </a:t>
            </a:r>
            <a:r>
              <a:rPr sz="2800" spc="-50" dirty="0">
                <a:latin typeface="Arial"/>
                <a:cs typeface="Arial"/>
              </a:rPr>
              <a:t>marital </a:t>
            </a:r>
            <a:r>
              <a:rPr sz="2800" spc="-125" dirty="0">
                <a:latin typeface="Arial"/>
                <a:cs typeface="Arial"/>
              </a:rPr>
              <a:t>status </a:t>
            </a:r>
            <a:r>
              <a:rPr sz="2800" spc="-140" dirty="0">
                <a:latin typeface="Arial"/>
                <a:cs typeface="Arial"/>
              </a:rPr>
              <a:t>and </a:t>
            </a:r>
            <a:r>
              <a:rPr sz="2800" spc="-210" dirty="0">
                <a:latin typeface="Arial"/>
                <a:cs typeface="Arial"/>
              </a:rPr>
              <a:t>so</a:t>
            </a:r>
            <a:r>
              <a:rPr sz="2800" spc="-42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on.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086" y="461594"/>
            <a:ext cx="74079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Exploring </a:t>
            </a:r>
            <a:r>
              <a:rPr sz="4400" spc="-250" dirty="0"/>
              <a:t>Data </a:t>
            </a:r>
            <a:r>
              <a:rPr sz="4400" spc="-260" dirty="0"/>
              <a:t>Using</a:t>
            </a:r>
            <a:r>
              <a:rPr sz="4400" spc="-280" dirty="0"/>
              <a:t> </a:t>
            </a:r>
            <a:r>
              <a:rPr sz="4400" spc="-254" dirty="0"/>
              <a:t>PivotTables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830184" cy="44481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45" dirty="0">
                <a:latin typeface="Arial"/>
                <a:cs typeface="Arial"/>
              </a:rPr>
              <a:t>It </a:t>
            </a:r>
            <a:r>
              <a:rPr sz="3000" spc="-114" dirty="0">
                <a:latin typeface="Arial"/>
                <a:cs typeface="Arial"/>
              </a:rPr>
              <a:t>allows </a:t>
            </a:r>
            <a:r>
              <a:rPr sz="3000" spc="30" dirty="0">
                <a:latin typeface="Arial"/>
                <a:cs typeface="Arial"/>
              </a:rPr>
              <a:t>to</a:t>
            </a:r>
            <a:r>
              <a:rPr sz="3000" spc="-55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create </a:t>
            </a:r>
            <a:r>
              <a:rPr sz="3000" spc="-125" dirty="0">
                <a:latin typeface="Arial"/>
                <a:cs typeface="Arial"/>
              </a:rPr>
              <a:t>custom </a:t>
            </a:r>
            <a:r>
              <a:rPr sz="3000" spc="-150" dirty="0">
                <a:latin typeface="Arial"/>
                <a:cs typeface="Arial"/>
              </a:rPr>
              <a:t>summaries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114" dirty="0">
                <a:latin typeface="Arial"/>
                <a:cs typeface="Arial"/>
              </a:rPr>
              <a:t>charts 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200" dirty="0">
                <a:latin typeface="Arial"/>
                <a:cs typeface="Arial"/>
              </a:rPr>
              <a:t>key </a:t>
            </a:r>
            <a:r>
              <a:rPr sz="3000" spc="-45" dirty="0">
                <a:latin typeface="Arial"/>
                <a:cs typeface="Arial"/>
              </a:rPr>
              <a:t>information </a:t>
            </a:r>
            <a:r>
              <a:rPr sz="3000" spc="-35" dirty="0">
                <a:latin typeface="Arial"/>
                <a:cs typeface="Arial"/>
              </a:rPr>
              <a:t>in the</a:t>
            </a:r>
            <a:r>
              <a:rPr sz="3000" spc="-55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data.</a:t>
            </a:r>
            <a:endParaRPr sz="3000">
              <a:latin typeface="Arial"/>
              <a:cs typeface="Arial"/>
            </a:endParaRPr>
          </a:p>
          <a:p>
            <a:pPr marL="355600" marR="248285" indent="-342900">
              <a:lnSpc>
                <a:spcPts val="288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10" dirty="0">
                <a:latin typeface="Arial"/>
                <a:cs typeface="Arial"/>
              </a:rPr>
              <a:t>They </a:t>
            </a:r>
            <a:r>
              <a:rPr sz="3000" spc="-195" dirty="0">
                <a:latin typeface="Arial"/>
                <a:cs typeface="Arial"/>
              </a:rPr>
              <a:t>can </a:t>
            </a:r>
            <a:r>
              <a:rPr sz="3000" spc="-140" dirty="0">
                <a:latin typeface="Arial"/>
                <a:cs typeface="Arial"/>
              </a:rPr>
              <a:t>be </a:t>
            </a:r>
            <a:r>
              <a:rPr sz="3000" spc="-180" dirty="0">
                <a:latin typeface="Arial"/>
                <a:cs typeface="Arial"/>
              </a:rPr>
              <a:t>used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100" dirty="0">
                <a:latin typeface="Arial"/>
                <a:cs typeface="Arial"/>
              </a:rPr>
              <a:t>quickly </a:t>
            </a:r>
            <a:r>
              <a:rPr sz="3000" spc="-120" dirty="0">
                <a:latin typeface="Arial"/>
                <a:cs typeface="Arial"/>
              </a:rPr>
              <a:t>create </a:t>
            </a:r>
            <a:r>
              <a:rPr sz="3000" spc="-175" dirty="0">
                <a:latin typeface="Arial"/>
                <a:cs typeface="Arial"/>
              </a:rPr>
              <a:t>cross-  </a:t>
            </a:r>
            <a:r>
              <a:rPr sz="3000" spc="-80" dirty="0">
                <a:latin typeface="Arial"/>
                <a:cs typeface="Arial"/>
              </a:rPr>
              <a:t>tabulations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and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25" dirty="0">
                <a:latin typeface="Arial"/>
                <a:cs typeface="Arial"/>
              </a:rPr>
              <a:t>to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drill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down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into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235" dirty="0">
                <a:latin typeface="Arial"/>
                <a:cs typeface="Arial"/>
              </a:rPr>
              <a:t>a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large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set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of  </a:t>
            </a:r>
            <a:r>
              <a:rPr sz="3000" spc="-114" dirty="0">
                <a:latin typeface="Arial"/>
                <a:cs typeface="Arial"/>
              </a:rPr>
              <a:t>data </a:t>
            </a:r>
            <a:r>
              <a:rPr sz="3000" spc="-40" dirty="0">
                <a:latin typeface="Arial"/>
                <a:cs typeface="Arial"/>
              </a:rPr>
              <a:t>in </a:t>
            </a:r>
            <a:r>
              <a:rPr sz="3000" spc="-130" dirty="0">
                <a:latin typeface="Arial"/>
                <a:cs typeface="Arial"/>
              </a:rPr>
              <a:t>numerous</a:t>
            </a:r>
            <a:r>
              <a:rPr sz="3000" spc="-345" dirty="0">
                <a:latin typeface="Arial"/>
                <a:cs typeface="Arial"/>
              </a:rPr>
              <a:t> </a:t>
            </a:r>
            <a:r>
              <a:rPr sz="3000" spc="-190" dirty="0">
                <a:latin typeface="Arial"/>
                <a:cs typeface="Arial"/>
              </a:rPr>
              <a:t>ways.</a:t>
            </a:r>
            <a:endParaRPr sz="3000">
              <a:latin typeface="Arial"/>
              <a:cs typeface="Arial"/>
            </a:endParaRPr>
          </a:p>
          <a:p>
            <a:pPr marL="355600" marR="869315" indent="-342900">
              <a:lnSpc>
                <a:spcPts val="288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75" dirty="0">
                <a:latin typeface="Arial"/>
                <a:cs typeface="Arial"/>
              </a:rPr>
              <a:t>Create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200" dirty="0">
                <a:latin typeface="Arial"/>
                <a:cs typeface="Arial"/>
              </a:rPr>
              <a:t>cross </a:t>
            </a:r>
            <a:r>
              <a:rPr sz="3000" spc="-55" dirty="0">
                <a:latin typeface="Arial"/>
                <a:cs typeface="Arial"/>
              </a:rPr>
              <a:t>tabulation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05" dirty="0">
                <a:latin typeface="Arial"/>
                <a:cs typeface="Arial"/>
              </a:rPr>
              <a:t>region </a:t>
            </a:r>
            <a:r>
              <a:rPr sz="3000" spc="-215" dirty="0">
                <a:latin typeface="Arial"/>
                <a:cs typeface="Arial"/>
              </a:rPr>
              <a:t>sales</a:t>
            </a:r>
            <a:r>
              <a:rPr sz="3000" spc="-355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by  </a:t>
            </a:r>
            <a:r>
              <a:rPr sz="3000" spc="-70" dirty="0">
                <a:latin typeface="Arial"/>
                <a:cs typeface="Arial"/>
              </a:rPr>
              <a:t>product </a:t>
            </a:r>
            <a:r>
              <a:rPr sz="3000" spc="-155" dirty="0">
                <a:latin typeface="Arial"/>
                <a:cs typeface="Arial"/>
              </a:rPr>
              <a:t>using </a:t>
            </a:r>
            <a:r>
              <a:rPr sz="3000" spc="-190" dirty="0">
                <a:latin typeface="Arial"/>
                <a:cs typeface="Arial"/>
              </a:rPr>
              <a:t>SalesTransaction</a:t>
            </a:r>
            <a:r>
              <a:rPr sz="3000" spc="-275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database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0"/>
              </a:spcBef>
              <a:buChar char="–"/>
              <a:tabLst>
                <a:tab pos="756920" algn="l"/>
              </a:tabLst>
            </a:pPr>
            <a:r>
              <a:rPr sz="2600" spc="-135" dirty="0">
                <a:latin typeface="Arial"/>
                <a:cs typeface="Arial"/>
              </a:rPr>
              <a:t>Column </a:t>
            </a:r>
            <a:r>
              <a:rPr sz="2600" spc="-150" dirty="0">
                <a:latin typeface="Arial"/>
                <a:cs typeface="Arial"/>
              </a:rPr>
              <a:t>–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product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210" dirty="0">
                <a:latin typeface="Arial"/>
                <a:cs typeface="Arial"/>
              </a:rPr>
              <a:t>Row </a:t>
            </a:r>
            <a:r>
              <a:rPr sz="2600" spc="-30" dirty="0">
                <a:latin typeface="Arial"/>
                <a:cs typeface="Arial"/>
              </a:rPr>
              <a:t>: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region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–"/>
              <a:tabLst>
                <a:tab pos="756920" algn="l"/>
              </a:tabLst>
            </a:pPr>
            <a:r>
              <a:rPr sz="2600" spc="-185" dirty="0">
                <a:latin typeface="Arial"/>
                <a:cs typeface="Arial"/>
              </a:rPr>
              <a:t>Values </a:t>
            </a:r>
            <a:r>
              <a:rPr sz="2600" spc="-150" dirty="0">
                <a:latin typeface="Arial"/>
                <a:cs typeface="Arial"/>
              </a:rPr>
              <a:t>– </a:t>
            </a:r>
            <a:r>
              <a:rPr sz="2600" spc="-155" dirty="0">
                <a:latin typeface="Arial"/>
                <a:cs typeface="Arial"/>
              </a:rPr>
              <a:t>sum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95" dirty="0">
                <a:latin typeface="Arial"/>
                <a:cs typeface="Arial"/>
              </a:rPr>
              <a:t>customer</a:t>
            </a:r>
            <a:r>
              <a:rPr sz="2600" spc="-28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id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60" dirty="0">
                <a:latin typeface="Arial"/>
                <a:cs typeface="Arial"/>
              </a:rPr>
              <a:t>Filter </a:t>
            </a:r>
            <a:r>
              <a:rPr sz="2600" spc="-70" dirty="0">
                <a:latin typeface="Arial"/>
                <a:cs typeface="Arial"/>
              </a:rPr>
              <a:t>-</a:t>
            </a:r>
            <a:r>
              <a:rPr sz="2600" spc="-24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payment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005" y="461594"/>
            <a:ext cx="2189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0" dirty="0"/>
              <a:t>Summa</a:t>
            </a:r>
            <a:r>
              <a:rPr sz="4400" spc="-120" dirty="0"/>
              <a:t>r</a:t>
            </a:r>
            <a:r>
              <a:rPr sz="4400" spc="-210" dirty="0"/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9090"/>
            <a:ext cx="8055609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05" dirty="0">
                <a:latin typeface="Arial"/>
                <a:cs typeface="Arial"/>
              </a:rPr>
              <a:t>Making </a:t>
            </a:r>
            <a:r>
              <a:rPr sz="3000" spc="-225" dirty="0">
                <a:latin typeface="Arial"/>
                <a:cs typeface="Arial"/>
              </a:rPr>
              <a:t>sense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35" dirty="0">
                <a:latin typeface="Arial"/>
                <a:cs typeface="Arial"/>
              </a:rPr>
              <a:t>large </a:t>
            </a:r>
            <a:r>
              <a:rPr sz="3000" spc="-70" dirty="0">
                <a:latin typeface="Arial"/>
                <a:cs typeface="Arial"/>
              </a:rPr>
              <a:t>quantities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55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disparate </a:t>
            </a:r>
            <a:r>
              <a:rPr sz="3000" spc="-114" dirty="0">
                <a:latin typeface="Arial"/>
                <a:cs typeface="Arial"/>
              </a:rPr>
              <a:t>data 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190" dirty="0">
                <a:latin typeface="Arial"/>
                <a:cs typeface="Arial"/>
              </a:rPr>
              <a:t>necessary </a:t>
            </a:r>
            <a:r>
              <a:rPr sz="3000" spc="-5" dirty="0">
                <a:latin typeface="Arial"/>
                <a:cs typeface="Arial"/>
              </a:rPr>
              <a:t>not </a:t>
            </a:r>
            <a:r>
              <a:rPr sz="3000" spc="-80" dirty="0">
                <a:latin typeface="Arial"/>
                <a:cs typeface="Arial"/>
              </a:rPr>
              <a:t>only </a:t>
            </a:r>
            <a:r>
              <a:rPr sz="3000" spc="-10" dirty="0">
                <a:latin typeface="Arial"/>
                <a:cs typeface="Arial"/>
              </a:rPr>
              <a:t>for </a:t>
            </a:r>
            <a:r>
              <a:rPr sz="3000" spc="-140" dirty="0">
                <a:latin typeface="Arial"/>
                <a:cs typeface="Arial"/>
              </a:rPr>
              <a:t>gaining </a:t>
            </a:r>
            <a:r>
              <a:rPr sz="3000" spc="-70" dirty="0">
                <a:latin typeface="Arial"/>
                <a:cs typeface="Arial"/>
              </a:rPr>
              <a:t>competitive  </a:t>
            </a:r>
            <a:r>
              <a:rPr sz="3000" spc="-160" dirty="0">
                <a:latin typeface="Arial"/>
                <a:cs typeface="Arial"/>
              </a:rPr>
              <a:t>advantage </a:t>
            </a:r>
            <a:r>
              <a:rPr sz="3000" spc="-40" dirty="0">
                <a:latin typeface="Arial"/>
                <a:cs typeface="Arial"/>
              </a:rPr>
              <a:t>in </a:t>
            </a:r>
            <a:r>
              <a:rPr sz="3000" spc="-120" dirty="0">
                <a:latin typeface="Arial"/>
                <a:cs typeface="Arial"/>
              </a:rPr>
              <a:t>today’s </a:t>
            </a:r>
            <a:r>
              <a:rPr sz="3000" spc="-185" dirty="0">
                <a:latin typeface="Arial"/>
                <a:cs typeface="Arial"/>
              </a:rPr>
              <a:t>business </a:t>
            </a:r>
            <a:r>
              <a:rPr sz="3000" spc="-85" dirty="0">
                <a:latin typeface="Arial"/>
                <a:cs typeface="Arial"/>
              </a:rPr>
              <a:t>environment </a:t>
            </a:r>
            <a:r>
              <a:rPr sz="3000" spc="-10" dirty="0">
                <a:latin typeface="Arial"/>
                <a:cs typeface="Arial"/>
              </a:rPr>
              <a:t>but  </a:t>
            </a:r>
            <a:r>
              <a:rPr sz="3000" spc="-160" dirty="0">
                <a:latin typeface="Arial"/>
                <a:cs typeface="Arial"/>
              </a:rPr>
              <a:t>also </a:t>
            </a:r>
            <a:r>
              <a:rPr sz="3000" spc="-110" dirty="0">
                <a:latin typeface="Arial"/>
                <a:cs typeface="Arial"/>
              </a:rPr>
              <a:t>surviving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data.</a:t>
            </a:r>
            <a:endParaRPr sz="3000" dirty="0">
              <a:latin typeface="Arial"/>
              <a:cs typeface="Arial"/>
            </a:endParaRPr>
          </a:p>
          <a:p>
            <a:pPr marL="355600" marR="4572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70" dirty="0">
                <a:latin typeface="Arial"/>
                <a:cs typeface="Arial"/>
              </a:rPr>
              <a:t>Data </a:t>
            </a:r>
            <a:r>
              <a:rPr sz="3000" spc="-120" dirty="0">
                <a:latin typeface="Arial"/>
                <a:cs typeface="Arial"/>
              </a:rPr>
              <a:t>Visualization </a:t>
            </a:r>
            <a:r>
              <a:rPr sz="3000" spc="-160" dirty="0">
                <a:latin typeface="Arial"/>
                <a:cs typeface="Arial"/>
              </a:rPr>
              <a:t>is </a:t>
            </a:r>
            <a:r>
              <a:rPr sz="3000" spc="-30" dirty="0">
                <a:latin typeface="Arial"/>
                <a:cs typeface="Arial"/>
              </a:rPr>
              <a:t>important </a:t>
            </a:r>
            <a:r>
              <a:rPr sz="3000" spc="-15" dirty="0">
                <a:latin typeface="Arial"/>
                <a:cs typeface="Arial"/>
              </a:rPr>
              <a:t>for </a:t>
            </a:r>
            <a:r>
              <a:rPr sz="3000" spc="-80" dirty="0">
                <a:latin typeface="Arial"/>
                <a:cs typeface="Arial"/>
              </a:rPr>
              <a:t>building  </a:t>
            </a:r>
            <a:r>
              <a:rPr sz="3000" spc="-125" dirty="0">
                <a:latin typeface="Arial"/>
                <a:cs typeface="Arial"/>
              </a:rPr>
              <a:t>decision </a:t>
            </a:r>
            <a:r>
              <a:rPr sz="3000" spc="-130" dirty="0">
                <a:latin typeface="Arial"/>
                <a:cs typeface="Arial"/>
              </a:rPr>
              <a:t>models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15" dirty="0">
                <a:latin typeface="Arial"/>
                <a:cs typeface="Arial"/>
              </a:rPr>
              <a:t>for </a:t>
            </a:r>
            <a:r>
              <a:rPr sz="3000" spc="-50" dirty="0">
                <a:latin typeface="Arial"/>
                <a:cs typeface="Arial"/>
              </a:rPr>
              <a:t>interpreting </a:t>
            </a:r>
            <a:r>
              <a:rPr sz="3000" spc="-10" dirty="0">
                <a:latin typeface="Arial"/>
                <a:cs typeface="Arial"/>
              </a:rPr>
              <a:t>their</a:t>
            </a:r>
            <a:r>
              <a:rPr sz="3000" spc="-484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results.</a:t>
            </a:r>
            <a:endParaRPr sz="3000" dirty="0">
              <a:latin typeface="Arial"/>
              <a:cs typeface="Arial"/>
            </a:endParaRPr>
          </a:p>
          <a:p>
            <a:pPr marL="355600" marR="56197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70" dirty="0">
                <a:latin typeface="Arial"/>
                <a:cs typeface="Arial"/>
              </a:rPr>
              <a:t>Frequency </a:t>
            </a:r>
            <a:r>
              <a:rPr sz="3000" spc="-40" dirty="0">
                <a:latin typeface="Arial"/>
                <a:cs typeface="Arial"/>
              </a:rPr>
              <a:t>distribution, </a:t>
            </a:r>
            <a:r>
              <a:rPr sz="3000" spc="-130" dirty="0">
                <a:latin typeface="Arial"/>
                <a:cs typeface="Arial"/>
              </a:rPr>
              <a:t>histograms, </a:t>
            </a:r>
            <a:r>
              <a:rPr sz="3000" spc="-140" dirty="0">
                <a:latin typeface="Arial"/>
                <a:cs typeface="Arial"/>
              </a:rPr>
              <a:t>and</a:t>
            </a:r>
            <a:r>
              <a:rPr sz="3000" spc="-335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cross-  </a:t>
            </a:r>
            <a:r>
              <a:rPr sz="3000" spc="-80" dirty="0">
                <a:latin typeface="Arial"/>
                <a:cs typeface="Arial"/>
              </a:rPr>
              <a:t>tabulations </a:t>
            </a:r>
            <a:r>
              <a:rPr sz="3000" spc="-135" dirty="0">
                <a:latin typeface="Arial"/>
                <a:cs typeface="Arial"/>
              </a:rPr>
              <a:t>are </a:t>
            </a:r>
            <a:r>
              <a:rPr sz="3000" spc="-65" dirty="0">
                <a:latin typeface="Arial"/>
                <a:cs typeface="Arial"/>
              </a:rPr>
              <a:t>tabular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130" dirty="0">
                <a:latin typeface="Arial"/>
                <a:cs typeface="Arial"/>
              </a:rPr>
              <a:t>visual </a:t>
            </a:r>
            <a:r>
              <a:rPr sz="3000" spc="-70" dirty="0">
                <a:latin typeface="Arial"/>
                <a:cs typeface="Arial"/>
              </a:rPr>
              <a:t>tools </a:t>
            </a:r>
            <a:r>
              <a:rPr sz="3000" spc="-10" dirty="0">
                <a:latin typeface="Arial"/>
                <a:cs typeface="Arial"/>
              </a:rPr>
              <a:t>of  </a:t>
            </a:r>
            <a:r>
              <a:rPr sz="3000" spc="-100" dirty="0">
                <a:latin typeface="Arial"/>
                <a:cs typeface="Arial"/>
              </a:rPr>
              <a:t>descriptive</a:t>
            </a:r>
            <a:r>
              <a:rPr sz="3000" spc="-19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statistics.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317" y="461594"/>
            <a:ext cx="4071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5" dirty="0"/>
              <a:t>Data</a:t>
            </a:r>
            <a:r>
              <a:rPr sz="4400" spc="-310" dirty="0"/>
              <a:t> </a:t>
            </a:r>
            <a:r>
              <a:rPr sz="4400" spc="-170" dirty="0"/>
              <a:t>Visualization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69493" y="1545081"/>
            <a:ext cx="8072120" cy="27857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6350" indent="-342900">
              <a:lnSpc>
                <a:spcPts val="24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  <a:tab pos="715010" algn="l"/>
                <a:tab pos="1405255" algn="l"/>
                <a:tab pos="1845945" algn="l"/>
                <a:tab pos="4013200" algn="l"/>
                <a:tab pos="4839335" algn="l"/>
                <a:tab pos="5201920" algn="l"/>
                <a:tab pos="5828665" algn="l"/>
                <a:tab pos="6793230" algn="l"/>
              </a:tabLst>
            </a:pPr>
            <a:r>
              <a:rPr sz="2500" spc="-225" dirty="0">
                <a:latin typeface="Arial"/>
                <a:cs typeface="Arial"/>
              </a:rPr>
              <a:t>A	</a:t>
            </a:r>
            <a:r>
              <a:rPr sz="2500" spc="-45" dirty="0">
                <a:latin typeface="Arial"/>
                <a:cs typeface="Arial"/>
              </a:rPr>
              <a:t>w</a:t>
            </a:r>
            <a:r>
              <a:rPr sz="2500" spc="-240" dirty="0">
                <a:latin typeface="Arial"/>
                <a:cs typeface="Arial"/>
              </a:rPr>
              <a:t>a</a:t>
            </a:r>
            <a:r>
              <a:rPr sz="2500" spc="-125" dirty="0">
                <a:latin typeface="Arial"/>
                <a:cs typeface="Arial"/>
              </a:rPr>
              <a:t>y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of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220" dirty="0">
                <a:latin typeface="Arial"/>
                <a:cs typeface="Arial"/>
              </a:rPr>
              <a:t>c</a:t>
            </a:r>
            <a:r>
              <a:rPr sz="2500" spc="-85" dirty="0">
                <a:latin typeface="Arial"/>
                <a:cs typeface="Arial"/>
              </a:rPr>
              <a:t>om</a:t>
            </a:r>
            <a:r>
              <a:rPr sz="2500" spc="-90" dirty="0">
                <a:latin typeface="Arial"/>
                <a:cs typeface="Arial"/>
              </a:rPr>
              <a:t>m</a:t>
            </a:r>
            <a:r>
              <a:rPr sz="2500" spc="-65" dirty="0">
                <a:latin typeface="Arial"/>
                <a:cs typeface="Arial"/>
              </a:rPr>
              <a:t>un</a:t>
            </a:r>
            <a:r>
              <a:rPr sz="2500" spc="-20" dirty="0">
                <a:latin typeface="Arial"/>
                <a:cs typeface="Arial"/>
              </a:rPr>
              <a:t>i</a:t>
            </a:r>
            <a:r>
              <a:rPr sz="2500" spc="-220" dirty="0">
                <a:latin typeface="Arial"/>
                <a:cs typeface="Arial"/>
              </a:rPr>
              <a:t>c</a:t>
            </a:r>
            <a:r>
              <a:rPr sz="2500" spc="-204" dirty="0">
                <a:latin typeface="Arial"/>
                <a:cs typeface="Arial"/>
              </a:rPr>
              <a:t>a</a:t>
            </a:r>
            <a:r>
              <a:rPr sz="2500" spc="-35" dirty="0">
                <a:latin typeface="Arial"/>
                <a:cs typeface="Arial"/>
              </a:rPr>
              <a:t>ting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145" dirty="0">
                <a:latin typeface="Arial"/>
                <a:cs typeface="Arial"/>
              </a:rPr>
              <a:t>d</a:t>
            </a:r>
            <a:r>
              <a:rPr sz="2500" spc="-165" dirty="0">
                <a:latin typeface="Arial"/>
                <a:cs typeface="Arial"/>
              </a:rPr>
              <a:t>a</a:t>
            </a:r>
            <a:r>
              <a:rPr sz="2500" spc="105" dirty="0">
                <a:latin typeface="Arial"/>
                <a:cs typeface="Arial"/>
              </a:rPr>
              <a:t>t</a:t>
            </a:r>
            <a:r>
              <a:rPr sz="2500" spc="-190" dirty="0">
                <a:latin typeface="Arial"/>
                <a:cs typeface="Arial"/>
              </a:rPr>
              <a:t>a</a:t>
            </a:r>
            <a:r>
              <a:rPr sz="2500" spc="-65" dirty="0">
                <a:latin typeface="Arial"/>
                <a:cs typeface="Arial"/>
              </a:rPr>
              <a:t>.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30" dirty="0">
                <a:latin typeface="Arial"/>
                <a:cs typeface="Arial"/>
              </a:rPr>
              <a:t>I</a:t>
            </a:r>
            <a:r>
              <a:rPr sz="2500" spc="3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220" dirty="0">
                <a:latin typeface="Arial"/>
                <a:cs typeface="Arial"/>
              </a:rPr>
              <a:t>c</a:t>
            </a:r>
            <a:r>
              <a:rPr sz="2500" spc="-140" dirty="0">
                <a:latin typeface="Arial"/>
                <a:cs typeface="Arial"/>
              </a:rPr>
              <a:t>an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5" dirty="0">
                <a:latin typeface="Arial"/>
                <a:cs typeface="Arial"/>
              </a:rPr>
              <a:t>r</a:t>
            </a:r>
            <a:r>
              <a:rPr sz="2500" spc="-145" dirty="0">
                <a:latin typeface="Arial"/>
                <a:cs typeface="Arial"/>
              </a:rPr>
              <a:t>e</a:t>
            </a:r>
            <a:r>
              <a:rPr sz="2500" spc="-160" dirty="0">
                <a:latin typeface="Arial"/>
                <a:cs typeface="Arial"/>
              </a:rPr>
              <a:t>v</a:t>
            </a:r>
            <a:r>
              <a:rPr sz="2500" spc="-175" dirty="0">
                <a:latin typeface="Arial"/>
                <a:cs typeface="Arial"/>
              </a:rPr>
              <a:t>e</a:t>
            </a:r>
            <a:r>
              <a:rPr sz="2500" spc="-170" dirty="0">
                <a:latin typeface="Arial"/>
                <a:cs typeface="Arial"/>
              </a:rPr>
              <a:t>a</a:t>
            </a:r>
            <a:r>
              <a:rPr sz="2500" spc="15" dirty="0">
                <a:latin typeface="Arial"/>
                <a:cs typeface="Arial"/>
              </a:rPr>
              <a:t>l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80" dirty="0">
                <a:latin typeface="Arial"/>
                <a:cs typeface="Arial"/>
              </a:rPr>
              <a:t>surprisi</a:t>
            </a:r>
            <a:r>
              <a:rPr sz="2500" spc="-95" dirty="0">
                <a:latin typeface="Arial"/>
                <a:cs typeface="Arial"/>
              </a:rPr>
              <a:t>n</a:t>
            </a:r>
            <a:r>
              <a:rPr sz="2500" spc="-145" dirty="0">
                <a:latin typeface="Arial"/>
                <a:cs typeface="Arial"/>
              </a:rPr>
              <a:t>g  </a:t>
            </a:r>
            <a:r>
              <a:rPr sz="2500" spc="-70" dirty="0">
                <a:latin typeface="Arial"/>
                <a:cs typeface="Arial"/>
              </a:rPr>
              <a:t>patterns </a:t>
            </a:r>
            <a:r>
              <a:rPr sz="2500" spc="-120" dirty="0">
                <a:latin typeface="Arial"/>
                <a:cs typeface="Arial"/>
              </a:rPr>
              <a:t>and</a:t>
            </a:r>
            <a:r>
              <a:rPr sz="2500" spc="-204" dirty="0">
                <a:latin typeface="Arial"/>
                <a:cs typeface="Arial"/>
              </a:rPr>
              <a:t> </a:t>
            </a:r>
            <a:r>
              <a:rPr sz="2500" spc="-80" dirty="0">
                <a:latin typeface="Arial"/>
                <a:cs typeface="Arial"/>
              </a:rPr>
              <a:t>relationships.</a:t>
            </a:r>
            <a:endParaRPr sz="2500">
              <a:latin typeface="Arial"/>
              <a:cs typeface="Arial"/>
            </a:endParaRPr>
          </a:p>
          <a:p>
            <a:pPr marL="355600" marR="5080" indent="-342900">
              <a:lnSpc>
                <a:spcPts val="24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  <a:tab pos="760730" algn="l"/>
                <a:tab pos="1176655" algn="l"/>
                <a:tab pos="2693035" algn="l"/>
                <a:tab pos="3283585" algn="l"/>
                <a:tab pos="4537710" algn="l"/>
                <a:tab pos="5822950" algn="l"/>
                <a:tab pos="6983730" algn="l"/>
                <a:tab pos="7689850" algn="l"/>
              </a:tabLst>
            </a:pPr>
            <a:r>
              <a:rPr sz="2500" spc="25" dirty="0">
                <a:latin typeface="Arial"/>
                <a:cs typeface="Arial"/>
              </a:rPr>
              <a:t>I</a:t>
            </a:r>
            <a:r>
              <a:rPr sz="2500" spc="3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130" dirty="0">
                <a:latin typeface="Arial"/>
                <a:cs typeface="Arial"/>
              </a:rPr>
              <a:t>is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15" dirty="0">
                <a:latin typeface="Arial"/>
                <a:cs typeface="Arial"/>
              </a:rPr>
              <a:t>i</a:t>
            </a:r>
            <a:r>
              <a:rPr sz="2500" spc="-50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por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140" dirty="0">
                <a:latin typeface="Arial"/>
                <a:cs typeface="Arial"/>
              </a:rPr>
              <a:t>a</a:t>
            </a:r>
            <a:r>
              <a:rPr sz="2500" spc="-165" dirty="0">
                <a:latin typeface="Arial"/>
                <a:cs typeface="Arial"/>
              </a:rPr>
              <a:t>n</a:t>
            </a:r>
            <a:r>
              <a:rPr sz="2500" spc="140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5" dirty="0">
                <a:latin typeface="Arial"/>
                <a:cs typeface="Arial"/>
              </a:rPr>
              <a:t>f</a:t>
            </a:r>
            <a:r>
              <a:rPr sz="2500" spc="-30" dirty="0">
                <a:latin typeface="Arial"/>
                <a:cs typeface="Arial"/>
              </a:rPr>
              <a:t>o</a:t>
            </a:r>
            <a:r>
              <a:rPr sz="2500" spc="-15" dirty="0">
                <a:latin typeface="Arial"/>
                <a:cs typeface="Arial"/>
              </a:rPr>
              <a:t>r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45" dirty="0">
                <a:latin typeface="Arial"/>
                <a:cs typeface="Arial"/>
              </a:rPr>
              <a:t>buil</a:t>
            </a:r>
            <a:r>
              <a:rPr sz="2500" spc="-65" dirty="0">
                <a:latin typeface="Arial"/>
                <a:cs typeface="Arial"/>
              </a:rPr>
              <a:t>d</a:t>
            </a:r>
            <a:r>
              <a:rPr sz="2500" spc="-95" dirty="0">
                <a:latin typeface="Arial"/>
                <a:cs typeface="Arial"/>
              </a:rPr>
              <a:t>ing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80" dirty="0">
                <a:latin typeface="Arial"/>
                <a:cs typeface="Arial"/>
              </a:rPr>
              <a:t>d</a:t>
            </a:r>
            <a:r>
              <a:rPr sz="2500" spc="-105" dirty="0">
                <a:latin typeface="Arial"/>
                <a:cs typeface="Arial"/>
              </a:rPr>
              <a:t>ecision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110" dirty="0">
                <a:latin typeface="Arial"/>
                <a:cs typeface="Arial"/>
              </a:rPr>
              <a:t>models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140" dirty="0">
                <a:latin typeface="Arial"/>
                <a:cs typeface="Arial"/>
              </a:rPr>
              <a:t>a</a:t>
            </a:r>
            <a:r>
              <a:rPr sz="2500" spc="-130" dirty="0">
                <a:latin typeface="Arial"/>
                <a:cs typeface="Arial"/>
              </a:rPr>
              <a:t>n</a:t>
            </a:r>
            <a:r>
              <a:rPr sz="2500" spc="-80" dirty="0">
                <a:latin typeface="Arial"/>
                <a:cs typeface="Arial"/>
              </a:rPr>
              <a:t>d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20" dirty="0">
                <a:latin typeface="Arial"/>
                <a:cs typeface="Arial"/>
              </a:rPr>
              <a:t>f</a:t>
            </a:r>
            <a:r>
              <a:rPr sz="2500" spc="-20" dirty="0">
                <a:latin typeface="Arial"/>
                <a:cs typeface="Arial"/>
              </a:rPr>
              <a:t>or  </a:t>
            </a:r>
            <a:r>
              <a:rPr sz="2500" spc="-40" dirty="0">
                <a:latin typeface="Arial"/>
                <a:cs typeface="Arial"/>
              </a:rPr>
              <a:t>interpreting </a:t>
            </a:r>
            <a:r>
              <a:rPr sz="2500" spc="-10" dirty="0">
                <a:latin typeface="Arial"/>
                <a:cs typeface="Arial"/>
              </a:rPr>
              <a:t>their</a:t>
            </a:r>
            <a:r>
              <a:rPr sz="2500" spc="-220" dirty="0">
                <a:latin typeface="Arial"/>
                <a:cs typeface="Arial"/>
              </a:rPr>
              <a:t> </a:t>
            </a:r>
            <a:r>
              <a:rPr sz="2500" spc="-85" dirty="0">
                <a:latin typeface="Arial"/>
                <a:cs typeface="Arial"/>
              </a:rPr>
              <a:t>results.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60" dirty="0">
                <a:latin typeface="Arial"/>
                <a:cs typeface="Arial"/>
              </a:rPr>
              <a:t>Techniques </a:t>
            </a:r>
            <a:r>
              <a:rPr sz="2500" spc="-10" dirty="0">
                <a:latin typeface="Arial"/>
                <a:cs typeface="Arial"/>
              </a:rPr>
              <a:t>for </a:t>
            </a:r>
            <a:r>
              <a:rPr sz="2500" spc="-95" dirty="0">
                <a:latin typeface="Arial"/>
                <a:cs typeface="Arial"/>
              </a:rPr>
              <a:t>doing </a:t>
            </a:r>
            <a:r>
              <a:rPr sz="2500" spc="-50" dirty="0">
                <a:latin typeface="Arial"/>
                <a:cs typeface="Arial"/>
              </a:rPr>
              <a:t>this </a:t>
            </a:r>
            <a:r>
              <a:rPr sz="2500" spc="-160" dirty="0">
                <a:latin typeface="Arial"/>
                <a:cs typeface="Arial"/>
              </a:rPr>
              <a:t>ranges</a:t>
            </a:r>
            <a:r>
              <a:rPr sz="2500" spc="-335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from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5" dirty="0">
                <a:latin typeface="Arial"/>
                <a:cs typeface="Arial"/>
              </a:rPr>
              <a:t>Plotting </a:t>
            </a:r>
            <a:r>
              <a:rPr sz="2200" spc="-90" dirty="0">
                <a:latin typeface="Arial"/>
                <a:cs typeface="Arial"/>
              </a:rPr>
              <a:t>data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charts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200" spc="-95" dirty="0">
                <a:latin typeface="Arial"/>
                <a:cs typeface="Arial"/>
              </a:rPr>
              <a:t>Extracting </a:t>
            </a:r>
            <a:r>
              <a:rPr sz="2200" spc="-90" dirty="0">
                <a:latin typeface="Arial"/>
                <a:cs typeface="Arial"/>
              </a:rPr>
              <a:t>data </a:t>
            </a:r>
            <a:r>
              <a:rPr sz="2200" spc="-25" dirty="0">
                <a:latin typeface="Arial"/>
                <a:cs typeface="Arial"/>
              </a:rPr>
              <a:t>from </a:t>
            </a:r>
            <a:r>
              <a:rPr sz="2200" spc="-135" dirty="0">
                <a:latin typeface="Arial"/>
                <a:cs typeface="Arial"/>
              </a:rPr>
              <a:t>databases</a:t>
            </a:r>
            <a:r>
              <a:rPr sz="2200" spc="-26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200" spc="-55" dirty="0">
                <a:latin typeface="Arial"/>
                <a:cs typeface="Arial"/>
              </a:rPr>
              <a:t>Manipulating </a:t>
            </a:r>
            <a:r>
              <a:rPr sz="2200" spc="-105" dirty="0">
                <a:latin typeface="Arial"/>
                <a:cs typeface="Arial"/>
              </a:rPr>
              <a:t>and summarizing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4927" y="3733800"/>
            <a:ext cx="3246247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317" y="461594"/>
            <a:ext cx="3296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/>
              <a:t>Creating</a:t>
            </a:r>
            <a:r>
              <a:rPr sz="4400" spc="-300" dirty="0"/>
              <a:t> </a:t>
            </a:r>
            <a:r>
              <a:rPr sz="4400" spc="-200" dirty="0"/>
              <a:t>Chart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7610"/>
            <a:ext cx="7760970" cy="43700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95" dirty="0">
                <a:latin typeface="Arial"/>
                <a:cs typeface="Arial"/>
              </a:rPr>
              <a:t>Highlight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60" dirty="0">
                <a:latin typeface="Arial"/>
                <a:cs typeface="Arial"/>
              </a:rPr>
              <a:t>range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38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data.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75" dirty="0">
                <a:latin typeface="Arial"/>
                <a:cs typeface="Arial"/>
              </a:rPr>
              <a:t>Select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65" dirty="0">
                <a:latin typeface="Arial"/>
                <a:cs typeface="Arial"/>
              </a:rPr>
              <a:t>insert</a:t>
            </a:r>
            <a:r>
              <a:rPr sz="3000" spc="-330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tab.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85" dirty="0">
                <a:latin typeface="Arial"/>
                <a:cs typeface="Arial"/>
              </a:rPr>
              <a:t>Click </a:t>
            </a:r>
            <a:r>
              <a:rPr sz="3000" spc="-95" dirty="0">
                <a:latin typeface="Arial"/>
                <a:cs typeface="Arial"/>
              </a:rPr>
              <a:t>on </a:t>
            </a:r>
            <a:r>
              <a:rPr sz="3000" spc="-70" dirty="0">
                <a:latin typeface="Arial"/>
                <a:cs typeface="Arial"/>
              </a:rPr>
              <a:t>chart </a:t>
            </a:r>
            <a:r>
              <a:rPr sz="3000" spc="-65" dirty="0">
                <a:latin typeface="Arial"/>
                <a:cs typeface="Arial"/>
              </a:rPr>
              <a:t>type, </a:t>
            </a:r>
            <a:r>
              <a:rPr sz="3000" spc="-55" dirty="0">
                <a:latin typeface="Arial"/>
                <a:cs typeface="Arial"/>
              </a:rPr>
              <a:t>then</a:t>
            </a:r>
            <a:r>
              <a:rPr sz="3000" spc="-450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subtype.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50" dirty="0">
                <a:latin typeface="Arial"/>
                <a:cs typeface="Arial"/>
              </a:rPr>
              <a:t>Use </a:t>
            </a:r>
            <a:r>
              <a:rPr sz="3000" spc="-70" dirty="0">
                <a:latin typeface="Arial"/>
                <a:cs typeface="Arial"/>
              </a:rPr>
              <a:t>chart tools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145" dirty="0">
                <a:latin typeface="Arial"/>
                <a:cs typeface="Arial"/>
              </a:rPr>
              <a:t>customize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515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chart.</a:t>
            </a:r>
            <a:endParaRPr sz="3000">
              <a:latin typeface="Arial"/>
              <a:cs typeface="Arial"/>
            </a:endParaRPr>
          </a:p>
          <a:p>
            <a:pPr marL="355600" marR="460375" indent="-342900">
              <a:lnSpc>
                <a:spcPts val="324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95" dirty="0">
                <a:latin typeface="Arial"/>
                <a:cs typeface="Arial"/>
              </a:rPr>
              <a:t>Design </a:t>
            </a:r>
            <a:r>
              <a:rPr sz="3000" spc="-65" dirty="0">
                <a:latin typeface="Arial"/>
                <a:cs typeface="Arial"/>
              </a:rPr>
              <a:t>tab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185" dirty="0">
                <a:latin typeface="Arial"/>
                <a:cs typeface="Arial"/>
              </a:rPr>
              <a:t>change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65" dirty="0">
                <a:latin typeface="Arial"/>
                <a:cs typeface="Arial"/>
              </a:rPr>
              <a:t>type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70" dirty="0">
                <a:latin typeface="Arial"/>
                <a:cs typeface="Arial"/>
              </a:rPr>
              <a:t>chart, </a:t>
            </a:r>
            <a:r>
              <a:rPr sz="3000" spc="-114" dirty="0">
                <a:latin typeface="Arial"/>
                <a:cs typeface="Arial"/>
              </a:rPr>
              <a:t>data  </a:t>
            </a:r>
            <a:r>
              <a:rPr sz="3000" spc="-100" dirty="0">
                <a:latin typeface="Arial"/>
                <a:cs typeface="Arial"/>
              </a:rPr>
              <a:t>included </a:t>
            </a:r>
            <a:r>
              <a:rPr sz="3000" spc="-40" dirty="0">
                <a:latin typeface="Arial"/>
                <a:cs typeface="Arial"/>
              </a:rPr>
              <a:t>in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620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chart, </a:t>
            </a:r>
            <a:r>
              <a:rPr sz="3000" spc="-70" dirty="0">
                <a:latin typeface="Arial"/>
                <a:cs typeface="Arial"/>
              </a:rPr>
              <a:t>chart </a:t>
            </a:r>
            <a:r>
              <a:rPr sz="3000" spc="-80" dirty="0">
                <a:latin typeface="Arial"/>
                <a:cs typeface="Arial"/>
              </a:rPr>
              <a:t>layout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135" dirty="0">
                <a:latin typeface="Arial"/>
                <a:cs typeface="Arial"/>
              </a:rPr>
              <a:t>styles.</a:t>
            </a:r>
            <a:endParaRPr sz="3000">
              <a:latin typeface="Arial"/>
              <a:cs typeface="Arial"/>
            </a:endParaRPr>
          </a:p>
          <a:p>
            <a:pPr marL="355600" marR="410209" indent="-342900">
              <a:lnSpc>
                <a:spcPts val="324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55" dirty="0">
                <a:latin typeface="Arial"/>
                <a:cs typeface="Arial"/>
              </a:rPr>
              <a:t>Layout </a:t>
            </a:r>
            <a:r>
              <a:rPr sz="3000" spc="-65" dirty="0">
                <a:latin typeface="Arial"/>
                <a:cs typeface="Arial"/>
              </a:rPr>
              <a:t>tab </a:t>
            </a:r>
            <a:r>
              <a:rPr sz="3000" spc="25" dirty="0">
                <a:latin typeface="Arial"/>
                <a:cs typeface="Arial"/>
              </a:rPr>
              <a:t>to </a:t>
            </a:r>
            <a:r>
              <a:rPr sz="3000" spc="-55" dirty="0">
                <a:latin typeface="Arial"/>
                <a:cs typeface="Arial"/>
              </a:rPr>
              <a:t>modify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80" dirty="0">
                <a:latin typeface="Arial"/>
                <a:cs typeface="Arial"/>
              </a:rPr>
              <a:t>layout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25" dirty="0">
                <a:latin typeface="Arial"/>
                <a:cs typeface="Arial"/>
              </a:rPr>
              <a:t>titles </a:t>
            </a:r>
            <a:r>
              <a:rPr sz="3000" spc="-140" dirty="0">
                <a:latin typeface="Arial"/>
                <a:cs typeface="Arial"/>
              </a:rPr>
              <a:t>and  </a:t>
            </a:r>
            <a:r>
              <a:rPr sz="3000" spc="-130" dirty="0">
                <a:latin typeface="Arial"/>
                <a:cs typeface="Arial"/>
              </a:rPr>
              <a:t>labels, </a:t>
            </a:r>
            <a:r>
              <a:rPr sz="3000" spc="-265" dirty="0">
                <a:latin typeface="Arial"/>
                <a:cs typeface="Arial"/>
              </a:rPr>
              <a:t>axes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100" dirty="0">
                <a:latin typeface="Arial"/>
                <a:cs typeface="Arial"/>
              </a:rPr>
              <a:t>grid-lines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35" dirty="0">
                <a:latin typeface="Arial"/>
                <a:cs typeface="Arial"/>
              </a:rPr>
              <a:t>other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features.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25" dirty="0">
                <a:latin typeface="Arial"/>
                <a:cs typeface="Arial"/>
              </a:rPr>
              <a:t>Format </a:t>
            </a:r>
            <a:r>
              <a:rPr sz="3000" spc="-65" dirty="0">
                <a:latin typeface="Arial"/>
                <a:cs typeface="Arial"/>
              </a:rPr>
              <a:t>tab </a:t>
            </a:r>
            <a:r>
              <a:rPr sz="3000" spc="-120" dirty="0">
                <a:latin typeface="Arial"/>
                <a:cs typeface="Arial"/>
              </a:rPr>
              <a:t>provides </a:t>
            </a:r>
            <a:r>
              <a:rPr sz="3000" spc="-125" dirty="0">
                <a:latin typeface="Arial"/>
                <a:cs typeface="Arial"/>
              </a:rPr>
              <a:t>various </a:t>
            </a:r>
            <a:r>
              <a:rPr sz="3000" spc="-45" dirty="0">
                <a:latin typeface="Arial"/>
                <a:cs typeface="Arial"/>
              </a:rPr>
              <a:t>formatting</a:t>
            </a:r>
            <a:r>
              <a:rPr sz="3000" spc="-395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options.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8052" y="461594"/>
            <a:ext cx="5249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5" dirty="0"/>
              <a:t>Column </a:t>
            </a:r>
            <a:r>
              <a:rPr sz="4400" spc="-204" dirty="0"/>
              <a:t>and </a:t>
            </a:r>
            <a:r>
              <a:rPr sz="4400" spc="-270" dirty="0"/>
              <a:t>Bar</a:t>
            </a:r>
            <a:r>
              <a:rPr sz="4400" spc="-315" dirty="0"/>
              <a:t> </a:t>
            </a:r>
            <a:r>
              <a:rPr sz="4400" spc="-245" dirty="0"/>
              <a:t>Charts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978140" cy="405002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267335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45" dirty="0">
                <a:latin typeface="Arial"/>
                <a:cs typeface="Arial"/>
              </a:rPr>
              <a:t>Excel </a:t>
            </a:r>
            <a:r>
              <a:rPr sz="3000" spc="-130" dirty="0">
                <a:latin typeface="Arial"/>
                <a:cs typeface="Arial"/>
              </a:rPr>
              <a:t>distinguishes </a:t>
            </a:r>
            <a:r>
              <a:rPr sz="3000" spc="-90" dirty="0">
                <a:latin typeface="Arial"/>
                <a:cs typeface="Arial"/>
              </a:rPr>
              <a:t>between </a:t>
            </a:r>
            <a:r>
              <a:rPr sz="3000" spc="-75" dirty="0">
                <a:latin typeface="Arial"/>
                <a:cs typeface="Arial"/>
              </a:rPr>
              <a:t>vertical </a:t>
            </a:r>
            <a:r>
              <a:rPr sz="3000" spc="-140" dirty="0">
                <a:latin typeface="Arial"/>
                <a:cs typeface="Arial"/>
              </a:rPr>
              <a:t>and  </a:t>
            </a:r>
            <a:r>
              <a:rPr sz="3000" spc="-80" dirty="0">
                <a:latin typeface="Arial"/>
                <a:cs typeface="Arial"/>
              </a:rPr>
              <a:t>horizontal </a:t>
            </a:r>
            <a:r>
              <a:rPr sz="3000" spc="-95" dirty="0">
                <a:latin typeface="Arial"/>
                <a:cs typeface="Arial"/>
              </a:rPr>
              <a:t>bar </a:t>
            </a:r>
            <a:r>
              <a:rPr sz="3000" spc="-70" dirty="0">
                <a:latin typeface="Arial"/>
                <a:cs typeface="Arial"/>
              </a:rPr>
              <a:t>chart, </a:t>
            </a:r>
            <a:r>
              <a:rPr sz="3000" spc="-114" dirty="0">
                <a:latin typeface="Arial"/>
                <a:cs typeface="Arial"/>
              </a:rPr>
              <a:t>calling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630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former </a:t>
            </a:r>
            <a:r>
              <a:rPr sz="3000" spc="-135" dirty="0">
                <a:latin typeface="Arial"/>
                <a:cs typeface="Arial"/>
              </a:rPr>
              <a:t>columns  </a:t>
            </a:r>
            <a:r>
              <a:rPr sz="3000" spc="-114" dirty="0">
                <a:latin typeface="Arial"/>
                <a:cs typeface="Arial"/>
              </a:rPr>
              <a:t>charts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20" dirty="0">
                <a:latin typeface="Arial"/>
                <a:cs typeface="Arial"/>
              </a:rPr>
              <a:t>latter </a:t>
            </a:r>
            <a:r>
              <a:rPr sz="3000" spc="-100" dirty="0">
                <a:latin typeface="Arial"/>
                <a:cs typeface="Arial"/>
              </a:rPr>
              <a:t>bar</a:t>
            </a:r>
            <a:r>
              <a:rPr sz="3000" spc="-530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charts.</a:t>
            </a:r>
            <a:endParaRPr sz="3000">
              <a:latin typeface="Arial"/>
              <a:cs typeface="Arial"/>
            </a:endParaRPr>
          </a:p>
          <a:p>
            <a:pPr marL="355600" marR="49530" indent="-342900">
              <a:lnSpc>
                <a:spcPct val="8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70" dirty="0">
                <a:latin typeface="Arial"/>
                <a:cs typeface="Arial"/>
              </a:rPr>
              <a:t>A </a:t>
            </a:r>
            <a:r>
              <a:rPr sz="3000" spc="-110" dirty="0">
                <a:latin typeface="Arial"/>
                <a:cs typeface="Arial"/>
              </a:rPr>
              <a:t>clustered column </a:t>
            </a:r>
            <a:r>
              <a:rPr sz="3000" spc="-70" dirty="0">
                <a:latin typeface="Arial"/>
                <a:cs typeface="Arial"/>
              </a:rPr>
              <a:t>chart </a:t>
            </a:r>
            <a:r>
              <a:rPr sz="3000" spc="-160" dirty="0">
                <a:latin typeface="Arial"/>
                <a:cs typeface="Arial"/>
              </a:rPr>
              <a:t>compares </a:t>
            </a:r>
            <a:r>
              <a:rPr sz="3000" spc="-170" dirty="0">
                <a:latin typeface="Arial"/>
                <a:cs typeface="Arial"/>
              </a:rPr>
              <a:t>values</a:t>
            </a:r>
            <a:r>
              <a:rPr sz="3000" spc="-295" dirty="0">
                <a:latin typeface="Arial"/>
                <a:cs typeface="Arial"/>
              </a:rPr>
              <a:t> </a:t>
            </a:r>
            <a:r>
              <a:rPr sz="3000" spc="-204" dirty="0">
                <a:latin typeface="Arial"/>
                <a:cs typeface="Arial"/>
              </a:rPr>
              <a:t>across 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40" dirty="0">
                <a:latin typeface="Arial"/>
                <a:cs typeface="Arial"/>
              </a:rPr>
              <a:t>categories </a:t>
            </a:r>
            <a:r>
              <a:rPr sz="3000" spc="-155" dirty="0">
                <a:latin typeface="Arial"/>
                <a:cs typeface="Arial"/>
              </a:rPr>
              <a:t>using </a:t>
            </a:r>
            <a:r>
              <a:rPr sz="3000" spc="-75" dirty="0">
                <a:latin typeface="Arial"/>
                <a:cs typeface="Arial"/>
              </a:rPr>
              <a:t>vertical</a:t>
            </a:r>
            <a:r>
              <a:rPr sz="3000" spc="-380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rectangles</a:t>
            </a:r>
            <a:endParaRPr sz="3000">
              <a:latin typeface="Arial"/>
              <a:cs typeface="Arial"/>
            </a:endParaRPr>
          </a:p>
          <a:p>
            <a:pPr marL="355600" marR="112395" indent="-342900">
              <a:lnSpc>
                <a:spcPts val="288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65" dirty="0">
                <a:latin typeface="Arial"/>
                <a:cs typeface="Arial"/>
              </a:rPr>
              <a:t>A </a:t>
            </a:r>
            <a:r>
              <a:rPr sz="3000" spc="-170" dirty="0">
                <a:latin typeface="Arial"/>
                <a:cs typeface="Arial"/>
              </a:rPr>
              <a:t>stacked </a:t>
            </a:r>
            <a:r>
              <a:rPr sz="3000" spc="-105" dirty="0">
                <a:latin typeface="Arial"/>
                <a:cs typeface="Arial"/>
              </a:rPr>
              <a:t>column </a:t>
            </a:r>
            <a:r>
              <a:rPr sz="3000" spc="-70" dirty="0">
                <a:latin typeface="Arial"/>
                <a:cs typeface="Arial"/>
              </a:rPr>
              <a:t>chart </a:t>
            </a:r>
            <a:r>
              <a:rPr sz="3000" spc="-165" dirty="0">
                <a:latin typeface="Arial"/>
                <a:cs typeface="Arial"/>
              </a:rPr>
              <a:t>displays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contribution 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90" dirty="0">
                <a:latin typeface="Arial"/>
                <a:cs typeface="Arial"/>
              </a:rPr>
              <a:t>each </a:t>
            </a:r>
            <a:r>
              <a:rPr sz="3000" spc="-135" dirty="0">
                <a:latin typeface="Arial"/>
                <a:cs typeface="Arial"/>
              </a:rPr>
              <a:t>value </a:t>
            </a:r>
            <a:r>
              <a:rPr sz="3000" spc="25" dirty="0">
                <a:latin typeface="Arial"/>
                <a:cs typeface="Arial"/>
              </a:rPr>
              <a:t>to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total </a:t>
            </a:r>
            <a:r>
              <a:rPr sz="3000" spc="-130" dirty="0">
                <a:latin typeface="Arial"/>
                <a:cs typeface="Arial"/>
              </a:rPr>
              <a:t>by </a:t>
            </a:r>
            <a:r>
              <a:rPr sz="3000" spc="-145" dirty="0">
                <a:latin typeface="Arial"/>
                <a:cs typeface="Arial"/>
              </a:rPr>
              <a:t>stacking </a:t>
            </a:r>
            <a:r>
              <a:rPr sz="3000" spc="-35" dirty="0">
                <a:latin typeface="Arial"/>
                <a:cs typeface="Arial"/>
              </a:rPr>
              <a:t>the  </a:t>
            </a:r>
            <a:r>
              <a:rPr sz="3000" spc="-135" dirty="0">
                <a:latin typeface="Arial"/>
                <a:cs typeface="Arial"/>
              </a:rPr>
              <a:t>rectangles</a:t>
            </a:r>
            <a:r>
              <a:rPr sz="3000" spc="-20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and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ts val="288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70" dirty="0">
                <a:latin typeface="Arial"/>
                <a:cs typeface="Arial"/>
              </a:rPr>
              <a:t>A </a:t>
            </a:r>
            <a:r>
              <a:rPr sz="3000" spc="-245" dirty="0">
                <a:latin typeface="Arial"/>
                <a:cs typeface="Arial"/>
              </a:rPr>
              <a:t>100% </a:t>
            </a:r>
            <a:r>
              <a:rPr sz="3000" spc="-170" dirty="0">
                <a:latin typeface="Arial"/>
                <a:cs typeface="Arial"/>
              </a:rPr>
              <a:t>stacked </a:t>
            </a:r>
            <a:r>
              <a:rPr sz="3000" spc="-105" dirty="0">
                <a:latin typeface="Arial"/>
                <a:cs typeface="Arial"/>
              </a:rPr>
              <a:t>column </a:t>
            </a:r>
            <a:r>
              <a:rPr sz="3000" spc="-70" dirty="0">
                <a:latin typeface="Arial"/>
                <a:cs typeface="Arial"/>
              </a:rPr>
              <a:t>chart </a:t>
            </a:r>
            <a:r>
              <a:rPr sz="3000" spc="-160" dirty="0">
                <a:latin typeface="Arial"/>
                <a:cs typeface="Arial"/>
              </a:rPr>
              <a:t>compares </a:t>
            </a:r>
            <a:r>
              <a:rPr sz="3000" spc="-35" dirty="0">
                <a:latin typeface="Arial"/>
                <a:cs typeface="Arial"/>
              </a:rPr>
              <a:t>the  </a:t>
            </a:r>
            <a:r>
              <a:rPr sz="3000" spc="-140" dirty="0">
                <a:latin typeface="Arial"/>
                <a:cs typeface="Arial"/>
              </a:rPr>
              <a:t>percentage </a:t>
            </a:r>
            <a:r>
              <a:rPr sz="3000" spc="-5" dirty="0">
                <a:latin typeface="Arial"/>
                <a:cs typeface="Arial"/>
              </a:rPr>
              <a:t>that </a:t>
            </a:r>
            <a:r>
              <a:rPr sz="3000" spc="-185" dirty="0">
                <a:latin typeface="Arial"/>
                <a:cs typeface="Arial"/>
              </a:rPr>
              <a:t>each </a:t>
            </a:r>
            <a:r>
              <a:rPr sz="3000" spc="-135" dirty="0">
                <a:latin typeface="Arial"/>
                <a:cs typeface="Arial"/>
              </a:rPr>
              <a:t>value </a:t>
            </a:r>
            <a:r>
              <a:rPr sz="3000" spc="-75" dirty="0">
                <a:latin typeface="Arial"/>
                <a:cs typeface="Arial"/>
              </a:rPr>
              <a:t>contributes </a:t>
            </a:r>
            <a:r>
              <a:rPr sz="3000" spc="30" dirty="0">
                <a:latin typeface="Arial"/>
                <a:cs typeface="Arial"/>
              </a:rPr>
              <a:t>to</a:t>
            </a:r>
            <a:r>
              <a:rPr sz="3000" spc="-434" dirty="0">
                <a:latin typeface="Arial"/>
                <a:cs typeface="Arial"/>
              </a:rPr>
              <a:t>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5" dirty="0">
                <a:latin typeface="Arial"/>
                <a:cs typeface="Arial"/>
              </a:rPr>
              <a:t>total.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2990" y="496646"/>
            <a:ext cx="7425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5" dirty="0"/>
              <a:t>Creating </a:t>
            </a:r>
            <a:r>
              <a:rPr spc="-310" dirty="0"/>
              <a:t>a </a:t>
            </a:r>
            <a:r>
              <a:rPr spc="-204" dirty="0"/>
              <a:t>Column </a:t>
            </a:r>
            <a:r>
              <a:rPr spc="-185" dirty="0"/>
              <a:t>Chart </a:t>
            </a:r>
            <a:r>
              <a:rPr spc="-204" dirty="0"/>
              <a:t>using</a:t>
            </a:r>
            <a:r>
              <a:rPr spc="-195" dirty="0"/>
              <a:t> </a:t>
            </a:r>
            <a:r>
              <a:rPr spc="-315" dirty="0"/>
              <a:t>Excel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4680584"/>
            <a:ext cx="8073390" cy="15005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5080" indent="-342900" algn="just">
              <a:lnSpc>
                <a:spcPct val="80100"/>
              </a:lnSpc>
              <a:spcBef>
                <a:spcPts val="620"/>
              </a:spcBef>
              <a:buChar char="•"/>
              <a:tabLst>
                <a:tab pos="355600" algn="l"/>
              </a:tabLst>
            </a:pPr>
            <a:r>
              <a:rPr sz="2200" spc="-165" dirty="0">
                <a:latin typeface="Arial"/>
                <a:cs typeface="Arial"/>
              </a:rPr>
              <a:t>The </a:t>
            </a:r>
            <a:r>
              <a:rPr sz="2200" spc="-180" dirty="0">
                <a:latin typeface="Arial"/>
                <a:cs typeface="Arial"/>
              </a:rPr>
              <a:t>Excel </a:t>
            </a:r>
            <a:r>
              <a:rPr sz="2200" spc="-15" dirty="0">
                <a:latin typeface="Arial"/>
                <a:cs typeface="Arial"/>
              </a:rPr>
              <a:t>file </a:t>
            </a:r>
            <a:r>
              <a:rPr sz="2200" i="1" spc="-20" dirty="0">
                <a:latin typeface="Carlito"/>
                <a:cs typeface="Carlito"/>
              </a:rPr>
              <a:t>EEO </a:t>
            </a:r>
            <a:r>
              <a:rPr sz="2200" i="1" spc="-10" dirty="0">
                <a:latin typeface="Carlito"/>
                <a:cs typeface="Carlito"/>
              </a:rPr>
              <a:t>Employment Report </a:t>
            </a:r>
            <a:r>
              <a:rPr sz="2200" spc="-90" dirty="0">
                <a:latin typeface="Arial"/>
                <a:cs typeface="Arial"/>
              </a:rPr>
              <a:t>provides data </a:t>
            </a:r>
            <a:r>
              <a:rPr sz="2200" spc="-70" dirty="0">
                <a:latin typeface="Arial"/>
                <a:cs typeface="Arial"/>
              </a:rPr>
              <a:t>on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65" dirty="0">
                <a:latin typeface="Arial"/>
                <a:cs typeface="Arial"/>
              </a:rPr>
              <a:t>number 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110" dirty="0">
                <a:latin typeface="Arial"/>
                <a:cs typeface="Arial"/>
              </a:rPr>
              <a:t>employees </a:t>
            </a:r>
            <a:r>
              <a:rPr sz="2200" spc="-30" dirty="0">
                <a:latin typeface="Arial"/>
                <a:cs typeface="Arial"/>
              </a:rPr>
              <a:t>in different </a:t>
            </a:r>
            <a:r>
              <a:rPr sz="2200" spc="-105" dirty="0">
                <a:latin typeface="Arial"/>
                <a:cs typeface="Arial"/>
              </a:rPr>
              <a:t>categories </a:t>
            </a:r>
            <a:r>
              <a:rPr sz="2200" spc="-85" dirty="0">
                <a:latin typeface="Arial"/>
                <a:cs typeface="Arial"/>
              </a:rPr>
              <a:t>broken </a:t>
            </a:r>
            <a:r>
              <a:rPr sz="2200" spc="-60" dirty="0">
                <a:latin typeface="Arial"/>
                <a:cs typeface="Arial"/>
              </a:rPr>
              <a:t>down </a:t>
            </a:r>
            <a:r>
              <a:rPr sz="2200" spc="-100" dirty="0">
                <a:latin typeface="Arial"/>
                <a:cs typeface="Arial"/>
              </a:rPr>
              <a:t>by </a:t>
            </a:r>
            <a:r>
              <a:rPr sz="2200" spc="-50" dirty="0">
                <a:latin typeface="Arial"/>
                <a:cs typeface="Arial"/>
              </a:rPr>
              <a:t>racial/ethnic  </a:t>
            </a:r>
            <a:r>
              <a:rPr sz="2200" spc="-85" dirty="0">
                <a:latin typeface="Arial"/>
                <a:cs typeface="Arial"/>
              </a:rPr>
              <a:t>group </a:t>
            </a:r>
            <a:r>
              <a:rPr sz="2200" spc="-105" dirty="0">
                <a:latin typeface="Arial"/>
                <a:cs typeface="Arial"/>
              </a:rPr>
              <a:t>and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gender.</a:t>
            </a:r>
            <a:endParaRPr sz="2200">
              <a:latin typeface="Arial"/>
              <a:cs typeface="Arial"/>
            </a:endParaRPr>
          </a:p>
          <a:p>
            <a:pPr marL="355600" marR="5715" indent="-342900" algn="just">
              <a:lnSpc>
                <a:spcPct val="80000"/>
              </a:lnSpc>
              <a:spcBef>
                <a:spcPts val="525"/>
              </a:spcBef>
              <a:buChar char="•"/>
              <a:tabLst>
                <a:tab pos="355600" algn="l"/>
              </a:tabLst>
            </a:pPr>
            <a:r>
              <a:rPr sz="2200" spc="-170" dirty="0">
                <a:latin typeface="Arial"/>
                <a:cs typeface="Arial"/>
              </a:rPr>
              <a:t>We </a:t>
            </a:r>
            <a:r>
              <a:rPr sz="2200" spc="5" dirty="0">
                <a:latin typeface="Arial"/>
                <a:cs typeface="Arial"/>
              </a:rPr>
              <a:t>will </a:t>
            </a:r>
            <a:r>
              <a:rPr sz="2200" spc="-65" dirty="0">
                <a:latin typeface="Arial"/>
                <a:cs typeface="Arial"/>
              </a:rPr>
              <a:t>construct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85" dirty="0">
                <a:latin typeface="Arial"/>
                <a:cs typeface="Arial"/>
              </a:rPr>
              <a:t>simple </a:t>
            </a:r>
            <a:r>
              <a:rPr sz="2200" spc="-75" dirty="0">
                <a:latin typeface="Arial"/>
                <a:cs typeface="Arial"/>
              </a:rPr>
              <a:t>bar </a:t>
            </a:r>
            <a:r>
              <a:rPr sz="2200" spc="-55" dirty="0">
                <a:latin typeface="Arial"/>
                <a:cs typeface="Arial"/>
              </a:rPr>
              <a:t>chart </a:t>
            </a:r>
            <a:r>
              <a:rPr sz="2200" spc="-5" dirty="0">
                <a:latin typeface="Arial"/>
                <a:cs typeface="Arial"/>
              </a:rPr>
              <a:t>for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95" dirty="0">
                <a:latin typeface="Arial"/>
                <a:cs typeface="Arial"/>
              </a:rPr>
              <a:t>various </a:t>
            </a:r>
            <a:r>
              <a:rPr sz="2200" spc="-65" dirty="0">
                <a:latin typeface="Arial"/>
                <a:cs typeface="Arial"/>
              </a:rPr>
              <a:t>employment  </a:t>
            </a:r>
            <a:r>
              <a:rPr sz="2200" spc="-105" dirty="0">
                <a:latin typeface="Arial"/>
                <a:cs typeface="Arial"/>
              </a:rPr>
              <a:t>categories </a:t>
            </a:r>
            <a:r>
              <a:rPr sz="2200" spc="-10" dirty="0">
                <a:latin typeface="Arial"/>
                <a:cs typeface="Arial"/>
              </a:rPr>
              <a:t>for </a:t>
            </a:r>
            <a:r>
              <a:rPr sz="2200" spc="-50" dirty="0">
                <a:latin typeface="Arial"/>
                <a:cs typeface="Arial"/>
              </a:rPr>
              <a:t>all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employees.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2977" y="1447800"/>
            <a:ext cx="5210048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902" y="461594"/>
            <a:ext cx="23291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5" dirty="0"/>
              <a:t>Line</a:t>
            </a:r>
            <a:r>
              <a:rPr sz="4400" spc="-305" dirty="0"/>
              <a:t> </a:t>
            </a:r>
            <a:r>
              <a:rPr sz="4400" spc="-200" dirty="0"/>
              <a:t>Chart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7556500" cy="181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35" dirty="0">
                <a:latin typeface="Arial"/>
                <a:cs typeface="Arial"/>
              </a:rPr>
              <a:t>It </a:t>
            </a:r>
            <a:r>
              <a:rPr sz="2500" spc="-100" dirty="0">
                <a:latin typeface="Arial"/>
                <a:cs typeface="Arial"/>
              </a:rPr>
              <a:t>provides </a:t>
            </a:r>
            <a:r>
              <a:rPr sz="2500" spc="-195" dirty="0">
                <a:latin typeface="Arial"/>
                <a:cs typeface="Arial"/>
              </a:rPr>
              <a:t>a </a:t>
            </a:r>
            <a:r>
              <a:rPr sz="2500" spc="-95" dirty="0">
                <a:latin typeface="Arial"/>
                <a:cs typeface="Arial"/>
              </a:rPr>
              <a:t>useful </a:t>
            </a:r>
            <a:r>
              <a:rPr sz="2500" spc="-160" dirty="0">
                <a:latin typeface="Arial"/>
                <a:cs typeface="Arial"/>
              </a:rPr>
              <a:t>means </a:t>
            </a:r>
            <a:r>
              <a:rPr sz="2500" spc="-10" dirty="0">
                <a:latin typeface="Arial"/>
                <a:cs typeface="Arial"/>
              </a:rPr>
              <a:t>for </a:t>
            </a:r>
            <a:r>
              <a:rPr sz="2500" spc="-110" dirty="0">
                <a:latin typeface="Arial"/>
                <a:cs typeface="Arial"/>
              </a:rPr>
              <a:t>displaying </a:t>
            </a:r>
            <a:r>
              <a:rPr sz="2500" spc="-100" dirty="0">
                <a:latin typeface="Arial"/>
                <a:cs typeface="Arial"/>
              </a:rPr>
              <a:t>data </a:t>
            </a:r>
            <a:r>
              <a:rPr sz="2500" spc="-90" dirty="0">
                <a:latin typeface="Arial"/>
                <a:cs typeface="Arial"/>
              </a:rPr>
              <a:t>over</a:t>
            </a:r>
            <a:r>
              <a:rPr sz="2500" spc="-39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time.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spc="-195" dirty="0">
                <a:latin typeface="Arial"/>
                <a:cs typeface="Arial"/>
              </a:rPr>
              <a:t>We </a:t>
            </a:r>
            <a:r>
              <a:rPr sz="2500" spc="-150" dirty="0">
                <a:latin typeface="Arial"/>
                <a:cs typeface="Arial"/>
              </a:rPr>
              <a:t>may </a:t>
            </a:r>
            <a:r>
              <a:rPr sz="2500" spc="-5" dirty="0">
                <a:latin typeface="Arial"/>
                <a:cs typeface="Arial"/>
              </a:rPr>
              <a:t>plot </a:t>
            </a:r>
            <a:r>
              <a:rPr sz="2500" spc="-30" dirty="0">
                <a:latin typeface="Arial"/>
                <a:cs typeface="Arial"/>
              </a:rPr>
              <a:t>multiple </a:t>
            </a:r>
            <a:r>
              <a:rPr sz="2500" spc="-100" dirty="0">
                <a:latin typeface="Arial"/>
                <a:cs typeface="Arial"/>
              </a:rPr>
              <a:t>data </a:t>
            </a:r>
            <a:r>
              <a:rPr sz="2500" spc="-135" dirty="0">
                <a:latin typeface="Arial"/>
                <a:cs typeface="Arial"/>
              </a:rPr>
              <a:t>series </a:t>
            </a:r>
            <a:r>
              <a:rPr sz="2500" spc="-35" dirty="0">
                <a:latin typeface="Arial"/>
                <a:cs typeface="Arial"/>
              </a:rPr>
              <a:t>in </a:t>
            </a:r>
            <a:r>
              <a:rPr sz="2500" spc="-50" dirty="0">
                <a:latin typeface="Arial"/>
                <a:cs typeface="Arial"/>
              </a:rPr>
              <a:t>line</a:t>
            </a:r>
            <a:r>
              <a:rPr sz="2500" spc="-370" dirty="0">
                <a:latin typeface="Arial"/>
                <a:cs typeface="Arial"/>
              </a:rPr>
              <a:t> </a:t>
            </a:r>
            <a:r>
              <a:rPr sz="2500" spc="-90" dirty="0">
                <a:latin typeface="Arial"/>
                <a:cs typeface="Arial"/>
              </a:rPr>
              <a:t>charts.</a:t>
            </a:r>
            <a:endParaRPr sz="2500">
              <a:latin typeface="Arial"/>
              <a:cs typeface="Arial"/>
            </a:endParaRPr>
          </a:p>
          <a:p>
            <a:pPr marL="355600" marR="69215" indent="-342900">
              <a:lnSpc>
                <a:spcPts val="24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225" dirty="0">
                <a:latin typeface="Arial"/>
                <a:cs typeface="Arial"/>
              </a:rPr>
              <a:t>A </a:t>
            </a:r>
            <a:r>
              <a:rPr sz="2500" spc="-50" dirty="0">
                <a:latin typeface="Arial"/>
                <a:cs typeface="Arial"/>
              </a:rPr>
              <a:t>line </a:t>
            </a:r>
            <a:r>
              <a:rPr sz="2500" spc="-60" dirty="0">
                <a:latin typeface="Arial"/>
                <a:cs typeface="Arial"/>
              </a:rPr>
              <a:t>chart </a:t>
            </a:r>
            <a:r>
              <a:rPr sz="2500" spc="-100" dirty="0">
                <a:latin typeface="Arial"/>
                <a:cs typeface="Arial"/>
              </a:rPr>
              <a:t>giving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70" dirty="0">
                <a:latin typeface="Arial"/>
                <a:cs typeface="Arial"/>
              </a:rPr>
              <a:t>amount </a:t>
            </a:r>
            <a:r>
              <a:rPr sz="2500" spc="-10" dirty="0">
                <a:latin typeface="Arial"/>
                <a:cs typeface="Arial"/>
              </a:rPr>
              <a:t>of </a:t>
            </a:r>
            <a:r>
              <a:rPr sz="2500" spc="-365" dirty="0">
                <a:latin typeface="Arial"/>
                <a:cs typeface="Arial"/>
              </a:rPr>
              <a:t>US </a:t>
            </a:r>
            <a:r>
              <a:rPr sz="2500" spc="-90" dirty="0">
                <a:latin typeface="Arial"/>
                <a:cs typeface="Arial"/>
              </a:rPr>
              <a:t>exports </a:t>
            </a:r>
            <a:r>
              <a:rPr sz="2500" spc="20" dirty="0">
                <a:latin typeface="Arial"/>
                <a:cs typeface="Arial"/>
              </a:rPr>
              <a:t>to </a:t>
            </a:r>
            <a:r>
              <a:rPr sz="2500" spc="-170" dirty="0">
                <a:latin typeface="Arial"/>
                <a:cs typeface="Arial"/>
              </a:rPr>
              <a:t>China</a:t>
            </a:r>
            <a:r>
              <a:rPr sz="2500" spc="-455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in  </a:t>
            </a:r>
            <a:r>
              <a:rPr sz="2500" spc="-60" dirty="0">
                <a:latin typeface="Arial"/>
                <a:cs typeface="Arial"/>
              </a:rPr>
              <a:t>billions </a:t>
            </a:r>
            <a:r>
              <a:rPr sz="2500" spc="-10" dirty="0">
                <a:latin typeface="Arial"/>
                <a:cs typeface="Arial"/>
              </a:rPr>
              <a:t>of</a:t>
            </a:r>
            <a:r>
              <a:rPr sz="2500" spc="-229" dirty="0">
                <a:latin typeface="Arial"/>
                <a:cs typeface="Arial"/>
              </a:rPr>
              <a:t> </a:t>
            </a:r>
            <a:r>
              <a:rPr sz="2500" spc="-90" dirty="0">
                <a:latin typeface="Arial"/>
                <a:cs typeface="Arial"/>
              </a:rPr>
              <a:t>dollars.</a:t>
            </a:r>
            <a:endParaRPr sz="2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"/>
              </a:spcBef>
              <a:tabLst>
                <a:tab pos="756285" algn="l"/>
              </a:tabLst>
            </a:pPr>
            <a:r>
              <a:rPr sz="2200" spc="-5" dirty="0">
                <a:latin typeface="Arial"/>
                <a:cs typeface="Arial"/>
              </a:rPr>
              <a:t>–	</a:t>
            </a:r>
            <a:r>
              <a:rPr sz="2200" spc="-125" dirty="0">
                <a:latin typeface="Arial"/>
                <a:cs typeface="Arial"/>
              </a:rPr>
              <a:t>From </a:t>
            </a:r>
            <a:r>
              <a:rPr sz="2200" spc="-150" dirty="0">
                <a:latin typeface="Arial"/>
                <a:cs typeface="Arial"/>
              </a:rPr>
              <a:t>China </a:t>
            </a:r>
            <a:r>
              <a:rPr sz="2200" spc="-165" dirty="0">
                <a:latin typeface="Arial"/>
                <a:cs typeface="Arial"/>
              </a:rPr>
              <a:t>Trade </a:t>
            </a:r>
            <a:r>
              <a:rPr sz="2200" spc="-130" dirty="0">
                <a:latin typeface="Arial"/>
                <a:cs typeface="Arial"/>
              </a:rPr>
              <a:t>Data </a:t>
            </a:r>
            <a:r>
              <a:rPr sz="2200" spc="-180" dirty="0">
                <a:latin typeface="Arial"/>
                <a:cs typeface="Arial"/>
              </a:rPr>
              <a:t>Excel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file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3352800"/>
            <a:ext cx="4499736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297" y="461594"/>
            <a:ext cx="20916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95" dirty="0"/>
              <a:t>Pie</a:t>
            </a:r>
            <a:r>
              <a:rPr sz="4400" spc="-310" dirty="0"/>
              <a:t> </a:t>
            </a:r>
            <a:r>
              <a:rPr sz="4400" spc="-200" dirty="0"/>
              <a:t>Chart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1845"/>
            <a:ext cx="8032750" cy="11239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marR="5080" indent="-342900">
              <a:lnSpc>
                <a:spcPts val="192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60" dirty="0">
                <a:latin typeface="Arial"/>
                <a:cs typeface="Arial"/>
              </a:rPr>
              <a:t>pie </a:t>
            </a:r>
            <a:r>
              <a:rPr sz="2000" spc="-45" dirty="0">
                <a:latin typeface="Arial"/>
                <a:cs typeface="Arial"/>
              </a:rPr>
              <a:t>chart </a:t>
            </a:r>
            <a:r>
              <a:rPr sz="2000" spc="-110" dirty="0">
                <a:latin typeface="Arial"/>
                <a:cs typeface="Arial"/>
              </a:rPr>
              <a:t>displays </a:t>
            </a:r>
            <a:r>
              <a:rPr sz="2000" spc="-50" dirty="0">
                <a:latin typeface="Arial"/>
                <a:cs typeface="Arial"/>
              </a:rPr>
              <a:t>relative </a:t>
            </a:r>
            <a:r>
              <a:rPr sz="2000" spc="-25" dirty="0">
                <a:latin typeface="Arial"/>
                <a:cs typeface="Arial"/>
              </a:rPr>
              <a:t>proportion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20" dirty="0">
                <a:latin typeface="Arial"/>
                <a:cs typeface="Arial"/>
              </a:rPr>
              <a:t>each </a:t>
            </a:r>
            <a:r>
              <a:rPr sz="2000" spc="-75" dirty="0">
                <a:latin typeface="Arial"/>
                <a:cs typeface="Arial"/>
              </a:rPr>
              <a:t>data </a:t>
            </a:r>
            <a:r>
              <a:rPr sz="2000" spc="-105" dirty="0">
                <a:latin typeface="Arial"/>
                <a:cs typeface="Arial"/>
              </a:rPr>
              <a:t>source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total </a:t>
            </a:r>
            <a:r>
              <a:rPr sz="2000" spc="-85" dirty="0">
                <a:latin typeface="Arial"/>
                <a:cs typeface="Arial"/>
              </a:rPr>
              <a:t>by  </a:t>
            </a:r>
            <a:r>
              <a:rPr sz="2000" spc="-30" dirty="0">
                <a:latin typeface="Arial"/>
                <a:cs typeface="Arial"/>
              </a:rPr>
              <a:t>partitioning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circle </a:t>
            </a:r>
            <a:r>
              <a:rPr sz="2000" spc="-10" dirty="0">
                <a:latin typeface="Arial"/>
                <a:cs typeface="Arial"/>
              </a:rPr>
              <a:t>into </a:t>
            </a:r>
            <a:r>
              <a:rPr sz="2000" spc="-90" dirty="0">
                <a:latin typeface="Arial"/>
                <a:cs typeface="Arial"/>
              </a:rPr>
              <a:t>pie-shaped </a:t>
            </a:r>
            <a:r>
              <a:rPr sz="2000" spc="-130" dirty="0">
                <a:latin typeface="Arial"/>
                <a:cs typeface="Arial"/>
              </a:rPr>
              <a:t>areas </a:t>
            </a:r>
            <a:r>
              <a:rPr sz="2000" spc="-90" dirty="0">
                <a:latin typeface="Arial"/>
                <a:cs typeface="Arial"/>
              </a:rPr>
              <a:t>showing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50" dirty="0">
                <a:latin typeface="Arial"/>
                <a:cs typeface="Arial"/>
              </a:rPr>
              <a:t>relative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proportion.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16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45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relative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proportion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each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category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marital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status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individuals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160"/>
              </a:lnSpc>
            </a:pP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90" dirty="0">
                <a:latin typeface="Arial"/>
                <a:cs typeface="Arial"/>
              </a:rPr>
              <a:t>US </a:t>
            </a:r>
            <a:r>
              <a:rPr sz="2000" spc="-40" dirty="0">
                <a:latin typeface="Arial"/>
                <a:cs typeface="Arial"/>
              </a:rPr>
              <a:t>population </a:t>
            </a: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spc="-180" dirty="0">
                <a:latin typeface="Arial"/>
                <a:cs typeface="Arial"/>
              </a:rPr>
              <a:t>Census </a:t>
            </a:r>
            <a:r>
              <a:rPr sz="2000" spc="-95" dirty="0">
                <a:latin typeface="Arial"/>
                <a:cs typeface="Arial"/>
              </a:rPr>
              <a:t>Education </a:t>
            </a:r>
            <a:r>
              <a:rPr sz="2000" spc="-114" dirty="0">
                <a:latin typeface="Arial"/>
                <a:cs typeface="Arial"/>
              </a:rPr>
              <a:t>Data </a:t>
            </a:r>
            <a:r>
              <a:rPr sz="2000" spc="-120" dirty="0">
                <a:latin typeface="Arial"/>
                <a:cs typeface="Arial"/>
              </a:rPr>
              <a:t>excel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3243198"/>
            <a:ext cx="3540125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3305175"/>
            <a:ext cx="4219575" cy="301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8050" y="5098541"/>
            <a:ext cx="534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Arial"/>
                <a:cs typeface="Arial"/>
              </a:rPr>
              <a:t>Figure</a:t>
            </a:r>
            <a:r>
              <a:rPr sz="1000" spc="-1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3.8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461594"/>
            <a:ext cx="2453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5" dirty="0"/>
              <a:t>Area</a:t>
            </a:r>
            <a:r>
              <a:rPr sz="4400" spc="-305" dirty="0"/>
              <a:t> </a:t>
            </a:r>
            <a:r>
              <a:rPr sz="4400" spc="-200" dirty="0"/>
              <a:t>Chart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7650480" cy="17125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53340" indent="-342900">
              <a:lnSpc>
                <a:spcPct val="8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35" dirty="0">
                <a:latin typeface="Arial"/>
                <a:cs typeface="Arial"/>
              </a:rPr>
              <a:t>An </a:t>
            </a:r>
            <a:r>
              <a:rPr sz="2200" spc="-120" dirty="0">
                <a:latin typeface="Arial"/>
                <a:cs typeface="Arial"/>
              </a:rPr>
              <a:t>area </a:t>
            </a:r>
            <a:r>
              <a:rPr sz="2200" spc="-55" dirty="0">
                <a:latin typeface="Arial"/>
                <a:cs typeface="Arial"/>
              </a:rPr>
              <a:t>chart </a:t>
            </a:r>
            <a:r>
              <a:rPr sz="2200" spc="-110" dirty="0">
                <a:latin typeface="Arial"/>
                <a:cs typeface="Arial"/>
              </a:rPr>
              <a:t>combines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85" dirty="0">
                <a:latin typeface="Arial"/>
                <a:cs typeface="Arial"/>
              </a:rPr>
              <a:t>features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70" dirty="0">
                <a:latin typeface="Arial"/>
                <a:cs typeface="Arial"/>
              </a:rPr>
              <a:t>pie </a:t>
            </a:r>
            <a:r>
              <a:rPr sz="2200" spc="-55" dirty="0">
                <a:latin typeface="Arial"/>
                <a:cs typeface="Arial"/>
              </a:rPr>
              <a:t>chart </a:t>
            </a:r>
            <a:r>
              <a:rPr sz="2200" spc="10" dirty="0">
                <a:latin typeface="Arial"/>
                <a:cs typeface="Arial"/>
              </a:rPr>
              <a:t>with </a:t>
            </a:r>
            <a:r>
              <a:rPr sz="2200" spc="-80" dirty="0">
                <a:latin typeface="Arial"/>
                <a:cs typeface="Arial"/>
              </a:rPr>
              <a:t>those</a:t>
            </a:r>
            <a:r>
              <a:rPr sz="2200" spc="-4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  </a:t>
            </a:r>
            <a:r>
              <a:rPr sz="2200" spc="-45" dirty="0">
                <a:latin typeface="Arial"/>
                <a:cs typeface="Arial"/>
              </a:rPr>
              <a:t>line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chart.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ts val="2375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20" dirty="0">
                <a:latin typeface="Arial"/>
                <a:cs typeface="Arial"/>
              </a:rPr>
              <a:t>Total </a:t>
            </a:r>
            <a:r>
              <a:rPr sz="2200" spc="-105" dirty="0">
                <a:latin typeface="Arial"/>
                <a:cs typeface="Arial"/>
              </a:rPr>
              <a:t>energy </a:t>
            </a:r>
            <a:r>
              <a:rPr sz="2200" spc="-75" dirty="0">
                <a:latin typeface="Arial"/>
                <a:cs typeface="Arial"/>
              </a:rPr>
              <a:t>consumption </a:t>
            </a:r>
            <a:r>
              <a:rPr sz="2200" spc="-30" dirty="0">
                <a:latin typeface="Arial"/>
                <a:cs typeface="Arial"/>
              </a:rPr>
              <a:t>(billion </a:t>
            </a:r>
            <a:r>
              <a:rPr sz="2200" spc="-80" dirty="0">
                <a:latin typeface="Arial"/>
                <a:cs typeface="Arial"/>
              </a:rPr>
              <a:t>Btu)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75" dirty="0">
                <a:latin typeface="Arial"/>
                <a:cs typeface="Arial"/>
              </a:rPr>
              <a:t>consumption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fossil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375"/>
              </a:lnSpc>
            </a:pPr>
            <a:r>
              <a:rPr sz="2200" spc="-80" dirty="0">
                <a:latin typeface="Arial"/>
                <a:cs typeface="Arial"/>
              </a:rPr>
              <a:t>fuels </a:t>
            </a:r>
            <a:r>
              <a:rPr sz="2200" spc="-120" dirty="0">
                <a:latin typeface="Arial"/>
                <a:cs typeface="Arial"/>
              </a:rPr>
              <a:t>using </a:t>
            </a:r>
            <a:r>
              <a:rPr sz="2200" spc="-155" dirty="0">
                <a:latin typeface="Arial"/>
                <a:cs typeface="Arial"/>
              </a:rPr>
              <a:t>Energy </a:t>
            </a:r>
            <a:r>
              <a:rPr sz="2200" spc="-75" dirty="0">
                <a:latin typeface="Arial"/>
                <a:cs typeface="Arial"/>
              </a:rPr>
              <a:t>Production </a:t>
            </a:r>
            <a:r>
              <a:rPr sz="2200" spc="30" dirty="0">
                <a:latin typeface="Arial"/>
                <a:cs typeface="Arial"/>
              </a:rPr>
              <a:t>&amp; </a:t>
            </a:r>
            <a:r>
              <a:rPr sz="2200" spc="-95" dirty="0">
                <a:latin typeface="Arial"/>
                <a:cs typeface="Arial"/>
              </a:rPr>
              <a:t>Consumption </a:t>
            </a:r>
            <a:r>
              <a:rPr sz="2200" spc="-180" dirty="0">
                <a:latin typeface="Arial"/>
                <a:cs typeface="Arial"/>
              </a:rPr>
              <a:t>Excel</a:t>
            </a:r>
            <a:r>
              <a:rPr sz="2200" spc="-30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  <a:p>
            <a:pPr marL="271780" algn="ctr">
              <a:lnSpc>
                <a:spcPct val="100000"/>
              </a:lnSpc>
              <a:spcBef>
                <a:spcPts val="1620"/>
              </a:spcBef>
            </a:pPr>
            <a:r>
              <a:rPr sz="1800" b="1" spc="-5" dirty="0">
                <a:latin typeface="Carlito"/>
                <a:cs typeface="Carlito"/>
              </a:rPr>
              <a:t>Chart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Title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24555" y="3425952"/>
            <a:ext cx="2079625" cy="1702435"/>
            <a:chOff x="2924555" y="3425952"/>
            <a:chExt cx="2079625" cy="1702435"/>
          </a:xfrm>
        </p:grpSpPr>
        <p:sp>
          <p:nvSpPr>
            <p:cNvPr id="5" name="object 5"/>
            <p:cNvSpPr/>
            <p:nvPr/>
          </p:nvSpPr>
          <p:spPr>
            <a:xfrm>
              <a:off x="2929127" y="4445508"/>
              <a:ext cx="2074545" cy="509270"/>
            </a:xfrm>
            <a:custGeom>
              <a:avLst/>
              <a:gdLst/>
              <a:ahLst/>
              <a:cxnLst/>
              <a:rect l="l" t="t" r="r" b="b"/>
              <a:pathLst>
                <a:path w="2074545" h="509270">
                  <a:moveTo>
                    <a:pt x="0" y="509016"/>
                  </a:moveTo>
                  <a:lnTo>
                    <a:pt x="2074164" y="509016"/>
                  </a:lnTo>
                </a:path>
                <a:path w="2074545" h="509270">
                  <a:moveTo>
                    <a:pt x="0" y="339852"/>
                  </a:moveTo>
                  <a:lnTo>
                    <a:pt x="2074164" y="339852"/>
                  </a:lnTo>
                </a:path>
                <a:path w="2074545" h="509270">
                  <a:moveTo>
                    <a:pt x="0" y="170688"/>
                  </a:moveTo>
                  <a:lnTo>
                    <a:pt x="2074164" y="170688"/>
                  </a:lnTo>
                </a:path>
                <a:path w="2074545" h="509270">
                  <a:moveTo>
                    <a:pt x="0" y="0"/>
                  </a:moveTo>
                  <a:lnTo>
                    <a:pt x="207416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29762" y="4393692"/>
              <a:ext cx="2074545" cy="730250"/>
            </a:xfrm>
            <a:custGeom>
              <a:avLst/>
              <a:gdLst/>
              <a:ahLst/>
              <a:cxnLst/>
              <a:rect l="l" t="t" r="r" b="b"/>
              <a:pathLst>
                <a:path w="2074545" h="730250">
                  <a:moveTo>
                    <a:pt x="1909445" y="0"/>
                  </a:moveTo>
                  <a:lnTo>
                    <a:pt x="1876552" y="12699"/>
                  </a:lnTo>
                  <a:lnTo>
                    <a:pt x="1843532" y="3428"/>
                  </a:lnTo>
                  <a:lnTo>
                    <a:pt x="1810639" y="3301"/>
                  </a:lnTo>
                  <a:lnTo>
                    <a:pt x="1777746" y="18541"/>
                  </a:lnTo>
                  <a:lnTo>
                    <a:pt x="1744852" y="21208"/>
                  </a:lnTo>
                  <a:lnTo>
                    <a:pt x="1711960" y="27939"/>
                  </a:lnTo>
                  <a:lnTo>
                    <a:pt x="1678939" y="12445"/>
                  </a:lnTo>
                  <a:lnTo>
                    <a:pt x="1646047" y="32003"/>
                  </a:lnTo>
                  <a:lnTo>
                    <a:pt x="1613153" y="40893"/>
                  </a:lnTo>
                  <a:lnTo>
                    <a:pt x="1580261" y="45211"/>
                  </a:lnTo>
                  <a:lnTo>
                    <a:pt x="1547240" y="54355"/>
                  </a:lnTo>
                  <a:lnTo>
                    <a:pt x="1514348" y="75818"/>
                  </a:lnTo>
                  <a:lnTo>
                    <a:pt x="1481454" y="84200"/>
                  </a:lnTo>
                  <a:lnTo>
                    <a:pt x="1415669" y="108457"/>
                  </a:lnTo>
                  <a:lnTo>
                    <a:pt x="1382649" y="121284"/>
                  </a:lnTo>
                  <a:lnTo>
                    <a:pt x="1349756" y="117474"/>
                  </a:lnTo>
                  <a:lnTo>
                    <a:pt x="1316863" y="112521"/>
                  </a:lnTo>
                  <a:lnTo>
                    <a:pt x="1283970" y="124078"/>
                  </a:lnTo>
                  <a:lnTo>
                    <a:pt x="1250950" y="149732"/>
                  </a:lnTo>
                  <a:lnTo>
                    <a:pt x="1218057" y="170814"/>
                  </a:lnTo>
                  <a:lnTo>
                    <a:pt x="1185164" y="170306"/>
                  </a:lnTo>
                  <a:lnTo>
                    <a:pt x="1152271" y="166877"/>
                  </a:lnTo>
                  <a:lnTo>
                    <a:pt x="1119377" y="195198"/>
                  </a:lnTo>
                  <a:lnTo>
                    <a:pt x="1086358" y="188975"/>
                  </a:lnTo>
                  <a:lnTo>
                    <a:pt x="1053464" y="157860"/>
                  </a:lnTo>
                  <a:lnTo>
                    <a:pt x="1020572" y="138683"/>
                  </a:lnTo>
                  <a:lnTo>
                    <a:pt x="987678" y="112775"/>
                  </a:lnTo>
                  <a:lnTo>
                    <a:pt x="954659" y="121538"/>
                  </a:lnTo>
                  <a:lnTo>
                    <a:pt x="921765" y="128777"/>
                  </a:lnTo>
                  <a:lnTo>
                    <a:pt x="888873" y="144779"/>
                  </a:lnTo>
                  <a:lnTo>
                    <a:pt x="855979" y="176529"/>
                  </a:lnTo>
                  <a:lnTo>
                    <a:pt x="823087" y="154939"/>
                  </a:lnTo>
                  <a:lnTo>
                    <a:pt x="790066" y="134619"/>
                  </a:lnTo>
                  <a:lnTo>
                    <a:pt x="757174" y="156717"/>
                  </a:lnTo>
                  <a:lnTo>
                    <a:pt x="724281" y="183006"/>
                  </a:lnTo>
                  <a:lnTo>
                    <a:pt x="691388" y="192150"/>
                  </a:lnTo>
                  <a:lnTo>
                    <a:pt x="658495" y="210438"/>
                  </a:lnTo>
                  <a:lnTo>
                    <a:pt x="625475" y="234568"/>
                  </a:lnTo>
                  <a:lnTo>
                    <a:pt x="592582" y="263143"/>
                  </a:lnTo>
                  <a:lnTo>
                    <a:pt x="559688" y="276859"/>
                  </a:lnTo>
                  <a:lnTo>
                    <a:pt x="526796" y="301751"/>
                  </a:lnTo>
                  <a:lnTo>
                    <a:pt x="460883" y="336168"/>
                  </a:lnTo>
                  <a:lnTo>
                    <a:pt x="427989" y="351662"/>
                  </a:lnTo>
                  <a:lnTo>
                    <a:pt x="395097" y="367918"/>
                  </a:lnTo>
                  <a:lnTo>
                    <a:pt x="362203" y="373252"/>
                  </a:lnTo>
                  <a:lnTo>
                    <a:pt x="329184" y="386587"/>
                  </a:lnTo>
                  <a:lnTo>
                    <a:pt x="296291" y="402208"/>
                  </a:lnTo>
                  <a:lnTo>
                    <a:pt x="263398" y="400430"/>
                  </a:lnTo>
                  <a:lnTo>
                    <a:pt x="230505" y="400684"/>
                  </a:lnTo>
                  <a:lnTo>
                    <a:pt x="197485" y="413257"/>
                  </a:lnTo>
                  <a:lnTo>
                    <a:pt x="164592" y="443102"/>
                  </a:lnTo>
                  <a:lnTo>
                    <a:pt x="131699" y="435101"/>
                  </a:lnTo>
                  <a:lnTo>
                    <a:pt x="98806" y="443864"/>
                  </a:lnTo>
                  <a:lnTo>
                    <a:pt x="65912" y="442086"/>
                  </a:lnTo>
                  <a:lnTo>
                    <a:pt x="32893" y="462152"/>
                  </a:lnTo>
                  <a:lnTo>
                    <a:pt x="0" y="484377"/>
                  </a:lnTo>
                  <a:lnTo>
                    <a:pt x="0" y="729995"/>
                  </a:lnTo>
                  <a:lnTo>
                    <a:pt x="2074037" y="729995"/>
                  </a:lnTo>
                  <a:lnTo>
                    <a:pt x="2074037" y="69976"/>
                  </a:lnTo>
                  <a:lnTo>
                    <a:pt x="2041144" y="53466"/>
                  </a:lnTo>
                  <a:lnTo>
                    <a:pt x="2008251" y="40639"/>
                  </a:lnTo>
                  <a:lnTo>
                    <a:pt x="1975231" y="65404"/>
                  </a:lnTo>
                  <a:lnTo>
                    <a:pt x="1942338" y="22478"/>
                  </a:lnTo>
                  <a:lnTo>
                    <a:pt x="190944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29127" y="3599688"/>
              <a:ext cx="2074545" cy="676910"/>
            </a:xfrm>
            <a:custGeom>
              <a:avLst/>
              <a:gdLst/>
              <a:ahLst/>
              <a:cxnLst/>
              <a:rect l="l" t="t" r="r" b="b"/>
              <a:pathLst>
                <a:path w="2074545" h="676910">
                  <a:moveTo>
                    <a:pt x="0" y="676656"/>
                  </a:moveTo>
                  <a:lnTo>
                    <a:pt x="2074164" y="676656"/>
                  </a:lnTo>
                </a:path>
                <a:path w="2074545" h="676910">
                  <a:moveTo>
                    <a:pt x="0" y="507492"/>
                  </a:moveTo>
                  <a:lnTo>
                    <a:pt x="2074164" y="507492"/>
                  </a:lnTo>
                </a:path>
                <a:path w="2074545" h="676910">
                  <a:moveTo>
                    <a:pt x="0" y="338328"/>
                  </a:moveTo>
                  <a:lnTo>
                    <a:pt x="2074164" y="338328"/>
                  </a:lnTo>
                </a:path>
                <a:path w="2074545" h="676910">
                  <a:moveTo>
                    <a:pt x="0" y="169163"/>
                  </a:moveTo>
                  <a:lnTo>
                    <a:pt x="2074164" y="169163"/>
                  </a:lnTo>
                </a:path>
                <a:path w="2074545" h="676910">
                  <a:moveTo>
                    <a:pt x="0" y="0"/>
                  </a:moveTo>
                  <a:lnTo>
                    <a:pt x="207416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29762" y="3535680"/>
              <a:ext cx="2074545" cy="1342390"/>
            </a:xfrm>
            <a:custGeom>
              <a:avLst/>
              <a:gdLst/>
              <a:ahLst/>
              <a:cxnLst/>
              <a:rect l="l" t="t" r="r" b="b"/>
              <a:pathLst>
                <a:path w="2074545" h="1342389">
                  <a:moveTo>
                    <a:pt x="1909445" y="0"/>
                  </a:moveTo>
                  <a:lnTo>
                    <a:pt x="1876552" y="27050"/>
                  </a:lnTo>
                  <a:lnTo>
                    <a:pt x="1843532" y="12192"/>
                  </a:lnTo>
                  <a:lnTo>
                    <a:pt x="1810639" y="13081"/>
                  </a:lnTo>
                  <a:lnTo>
                    <a:pt x="1777746" y="47117"/>
                  </a:lnTo>
                  <a:lnTo>
                    <a:pt x="1744852" y="52324"/>
                  </a:lnTo>
                  <a:lnTo>
                    <a:pt x="1711960" y="71501"/>
                  </a:lnTo>
                  <a:lnTo>
                    <a:pt x="1678939" y="33655"/>
                  </a:lnTo>
                  <a:lnTo>
                    <a:pt x="1646047" y="71501"/>
                  </a:lnTo>
                  <a:lnTo>
                    <a:pt x="1613153" y="94234"/>
                  </a:lnTo>
                  <a:lnTo>
                    <a:pt x="1580261" y="101981"/>
                  </a:lnTo>
                  <a:lnTo>
                    <a:pt x="1547240" y="116078"/>
                  </a:lnTo>
                  <a:lnTo>
                    <a:pt x="1514348" y="162814"/>
                  </a:lnTo>
                  <a:lnTo>
                    <a:pt x="1481454" y="187706"/>
                  </a:lnTo>
                  <a:lnTo>
                    <a:pt x="1415669" y="240030"/>
                  </a:lnTo>
                  <a:lnTo>
                    <a:pt x="1382649" y="264287"/>
                  </a:lnTo>
                  <a:lnTo>
                    <a:pt x="1349756" y="259969"/>
                  </a:lnTo>
                  <a:lnTo>
                    <a:pt x="1316863" y="252603"/>
                  </a:lnTo>
                  <a:lnTo>
                    <a:pt x="1283970" y="281559"/>
                  </a:lnTo>
                  <a:lnTo>
                    <a:pt x="1250950" y="338328"/>
                  </a:lnTo>
                  <a:lnTo>
                    <a:pt x="1218057" y="379730"/>
                  </a:lnTo>
                  <a:lnTo>
                    <a:pt x="1185164" y="381381"/>
                  </a:lnTo>
                  <a:lnTo>
                    <a:pt x="1152271" y="375920"/>
                  </a:lnTo>
                  <a:lnTo>
                    <a:pt x="1119377" y="435229"/>
                  </a:lnTo>
                  <a:lnTo>
                    <a:pt x="1086358" y="427990"/>
                  </a:lnTo>
                  <a:lnTo>
                    <a:pt x="1053464" y="371348"/>
                  </a:lnTo>
                  <a:lnTo>
                    <a:pt x="1020572" y="335534"/>
                  </a:lnTo>
                  <a:lnTo>
                    <a:pt x="987678" y="286004"/>
                  </a:lnTo>
                  <a:lnTo>
                    <a:pt x="954659" y="302514"/>
                  </a:lnTo>
                  <a:lnTo>
                    <a:pt x="921765" y="326644"/>
                  </a:lnTo>
                  <a:lnTo>
                    <a:pt x="888873" y="359410"/>
                  </a:lnTo>
                  <a:lnTo>
                    <a:pt x="855979" y="425069"/>
                  </a:lnTo>
                  <a:lnTo>
                    <a:pt x="823087" y="386588"/>
                  </a:lnTo>
                  <a:lnTo>
                    <a:pt x="790066" y="351663"/>
                  </a:lnTo>
                  <a:lnTo>
                    <a:pt x="757174" y="399161"/>
                  </a:lnTo>
                  <a:lnTo>
                    <a:pt x="724281" y="454279"/>
                  </a:lnTo>
                  <a:lnTo>
                    <a:pt x="691388" y="475615"/>
                  </a:lnTo>
                  <a:lnTo>
                    <a:pt x="658495" y="512699"/>
                  </a:lnTo>
                  <a:lnTo>
                    <a:pt x="625475" y="564007"/>
                  </a:lnTo>
                  <a:lnTo>
                    <a:pt x="592582" y="622300"/>
                  </a:lnTo>
                  <a:lnTo>
                    <a:pt x="559688" y="652018"/>
                  </a:lnTo>
                  <a:lnTo>
                    <a:pt x="526796" y="702310"/>
                  </a:lnTo>
                  <a:lnTo>
                    <a:pt x="460883" y="773811"/>
                  </a:lnTo>
                  <a:lnTo>
                    <a:pt x="427989" y="804672"/>
                  </a:lnTo>
                  <a:lnTo>
                    <a:pt x="395097" y="838581"/>
                  </a:lnTo>
                  <a:lnTo>
                    <a:pt x="362203" y="849376"/>
                  </a:lnTo>
                  <a:lnTo>
                    <a:pt x="329184" y="876554"/>
                  </a:lnTo>
                  <a:lnTo>
                    <a:pt x="296291" y="907542"/>
                  </a:lnTo>
                  <a:lnTo>
                    <a:pt x="263398" y="904494"/>
                  </a:lnTo>
                  <a:lnTo>
                    <a:pt x="230505" y="905129"/>
                  </a:lnTo>
                  <a:lnTo>
                    <a:pt x="197485" y="930783"/>
                  </a:lnTo>
                  <a:lnTo>
                    <a:pt x="164592" y="990854"/>
                  </a:lnTo>
                  <a:lnTo>
                    <a:pt x="131699" y="974217"/>
                  </a:lnTo>
                  <a:lnTo>
                    <a:pt x="98806" y="990600"/>
                  </a:lnTo>
                  <a:lnTo>
                    <a:pt x="65912" y="986917"/>
                  </a:lnTo>
                  <a:lnTo>
                    <a:pt x="32893" y="1027049"/>
                  </a:lnTo>
                  <a:lnTo>
                    <a:pt x="0" y="1071626"/>
                  </a:lnTo>
                  <a:lnTo>
                    <a:pt x="0" y="1342390"/>
                  </a:lnTo>
                  <a:lnTo>
                    <a:pt x="32893" y="1320165"/>
                  </a:lnTo>
                  <a:lnTo>
                    <a:pt x="65912" y="1300099"/>
                  </a:lnTo>
                  <a:lnTo>
                    <a:pt x="98806" y="1301877"/>
                  </a:lnTo>
                  <a:lnTo>
                    <a:pt x="131699" y="1293114"/>
                  </a:lnTo>
                  <a:lnTo>
                    <a:pt x="164592" y="1301115"/>
                  </a:lnTo>
                  <a:lnTo>
                    <a:pt x="197485" y="1271270"/>
                  </a:lnTo>
                  <a:lnTo>
                    <a:pt x="230505" y="1258697"/>
                  </a:lnTo>
                  <a:lnTo>
                    <a:pt x="263398" y="1258443"/>
                  </a:lnTo>
                  <a:lnTo>
                    <a:pt x="296291" y="1260221"/>
                  </a:lnTo>
                  <a:lnTo>
                    <a:pt x="329184" y="1244600"/>
                  </a:lnTo>
                  <a:lnTo>
                    <a:pt x="362203" y="1231265"/>
                  </a:lnTo>
                  <a:lnTo>
                    <a:pt x="395097" y="1225931"/>
                  </a:lnTo>
                  <a:lnTo>
                    <a:pt x="427989" y="1209675"/>
                  </a:lnTo>
                  <a:lnTo>
                    <a:pt x="460883" y="1194181"/>
                  </a:lnTo>
                  <a:lnTo>
                    <a:pt x="526796" y="1159764"/>
                  </a:lnTo>
                  <a:lnTo>
                    <a:pt x="559688" y="1134872"/>
                  </a:lnTo>
                  <a:lnTo>
                    <a:pt x="592582" y="1121156"/>
                  </a:lnTo>
                  <a:lnTo>
                    <a:pt x="625475" y="1092581"/>
                  </a:lnTo>
                  <a:lnTo>
                    <a:pt x="658495" y="1068451"/>
                  </a:lnTo>
                  <a:lnTo>
                    <a:pt x="691388" y="1050163"/>
                  </a:lnTo>
                  <a:lnTo>
                    <a:pt x="724281" y="1041019"/>
                  </a:lnTo>
                  <a:lnTo>
                    <a:pt x="757174" y="1014730"/>
                  </a:lnTo>
                  <a:lnTo>
                    <a:pt x="790066" y="992632"/>
                  </a:lnTo>
                  <a:lnTo>
                    <a:pt x="823087" y="1012952"/>
                  </a:lnTo>
                  <a:lnTo>
                    <a:pt x="855979" y="1034542"/>
                  </a:lnTo>
                  <a:lnTo>
                    <a:pt x="888873" y="1002792"/>
                  </a:lnTo>
                  <a:lnTo>
                    <a:pt x="921765" y="986790"/>
                  </a:lnTo>
                  <a:lnTo>
                    <a:pt x="954659" y="979551"/>
                  </a:lnTo>
                  <a:lnTo>
                    <a:pt x="987678" y="970788"/>
                  </a:lnTo>
                  <a:lnTo>
                    <a:pt x="1020572" y="996696"/>
                  </a:lnTo>
                  <a:lnTo>
                    <a:pt x="1053464" y="1015873"/>
                  </a:lnTo>
                  <a:lnTo>
                    <a:pt x="1086358" y="1046988"/>
                  </a:lnTo>
                  <a:lnTo>
                    <a:pt x="1119377" y="1053211"/>
                  </a:lnTo>
                  <a:lnTo>
                    <a:pt x="1152271" y="1024890"/>
                  </a:lnTo>
                  <a:lnTo>
                    <a:pt x="1185164" y="1028319"/>
                  </a:lnTo>
                  <a:lnTo>
                    <a:pt x="1218057" y="1028827"/>
                  </a:lnTo>
                  <a:lnTo>
                    <a:pt x="1250950" y="1007745"/>
                  </a:lnTo>
                  <a:lnTo>
                    <a:pt x="1283970" y="982091"/>
                  </a:lnTo>
                  <a:lnTo>
                    <a:pt x="1316863" y="970534"/>
                  </a:lnTo>
                  <a:lnTo>
                    <a:pt x="1349756" y="975487"/>
                  </a:lnTo>
                  <a:lnTo>
                    <a:pt x="1382649" y="979297"/>
                  </a:lnTo>
                  <a:lnTo>
                    <a:pt x="1415669" y="966470"/>
                  </a:lnTo>
                  <a:lnTo>
                    <a:pt x="1481454" y="942213"/>
                  </a:lnTo>
                  <a:lnTo>
                    <a:pt x="1514348" y="933831"/>
                  </a:lnTo>
                  <a:lnTo>
                    <a:pt x="1547240" y="912368"/>
                  </a:lnTo>
                  <a:lnTo>
                    <a:pt x="1580261" y="903224"/>
                  </a:lnTo>
                  <a:lnTo>
                    <a:pt x="1613153" y="898906"/>
                  </a:lnTo>
                  <a:lnTo>
                    <a:pt x="1646047" y="890016"/>
                  </a:lnTo>
                  <a:lnTo>
                    <a:pt x="1678939" y="870458"/>
                  </a:lnTo>
                  <a:lnTo>
                    <a:pt x="1711960" y="885952"/>
                  </a:lnTo>
                  <a:lnTo>
                    <a:pt x="1744852" y="879221"/>
                  </a:lnTo>
                  <a:lnTo>
                    <a:pt x="1777746" y="876554"/>
                  </a:lnTo>
                  <a:lnTo>
                    <a:pt x="1810639" y="861314"/>
                  </a:lnTo>
                  <a:lnTo>
                    <a:pt x="1843532" y="861441"/>
                  </a:lnTo>
                  <a:lnTo>
                    <a:pt x="1876552" y="870712"/>
                  </a:lnTo>
                  <a:lnTo>
                    <a:pt x="1909445" y="858012"/>
                  </a:lnTo>
                  <a:lnTo>
                    <a:pt x="1942338" y="880491"/>
                  </a:lnTo>
                  <a:lnTo>
                    <a:pt x="1975231" y="923417"/>
                  </a:lnTo>
                  <a:lnTo>
                    <a:pt x="2008251" y="898652"/>
                  </a:lnTo>
                  <a:lnTo>
                    <a:pt x="2041144" y="911479"/>
                  </a:lnTo>
                  <a:lnTo>
                    <a:pt x="2074037" y="927989"/>
                  </a:lnTo>
                  <a:lnTo>
                    <a:pt x="2074037" y="123571"/>
                  </a:lnTo>
                  <a:lnTo>
                    <a:pt x="2041144" y="86868"/>
                  </a:lnTo>
                  <a:lnTo>
                    <a:pt x="2008251" y="68580"/>
                  </a:lnTo>
                  <a:lnTo>
                    <a:pt x="1975231" y="122301"/>
                  </a:lnTo>
                  <a:lnTo>
                    <a:pt x="1942338" y="39624"/>
                  </a:lnTo>
                  <a:lnTo>
                    <a:pt x="190944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9127" y="3430524"/>
              <a:ext cx="2074545" cy="1693545"/>
            </a:xfrm>
            <a:custGeom>
              <a:avLst/>
              <a:gdLst/>
              <a:ahLst/>
              <a:cxnLst/>
              <a:rect l="l" t="t" r="r" b="b"/>
              <a:pathLst>
                <a:path w="2074545" h="1693545">
                  <a:moveTo>
                    <a:pt x="0" y="0"/>
                  </a:moveTo>
                  <a:lnTo>
                    <a:pt x="2074164" y="0"/>
                  </a:lnTo>
                </a:path>
                <a:path w="2074545" h="1693545">
                  <a:moveTo>
                    <a:pt x="0" y="1693164"/>
                  </a:moveTo>
                  <a:lnTo>
                    <a:pt x="0" y="0"/>
                  </a:lnTo>
                </a:path>
                <a:path w="2074545" h="1693545">
                  <a:moveTo>
                    <a:pt x="0" y="1693164"/>
                  </a:moveTo>
                  <a:lnTo>
                    <a:pt x="2074164" y="1693164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07055" y="3309518"/>
            <a:ext cx="217804" cy="18891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35"/>
              </a:spcBef>
            </a:pPr>
            <a:r>
              <a:rPr sz="1000" spc="-60" dirty="0">
                <a:latin typeface="Arial"/>
                <a:cs typeface="Arial"/>
              </a:rPr>
              <a:t>200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000" spc="-60" dirty="0">
                <a:latin typeface="Arial"/>
                <a:cs typeface="Arial"/>
              </a:rPr>
              <a:t>180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000" spc="-60" dirty="0">
                <a:latin typeface="Arial"/>
                <a:cs typeface="Arial"/>
              </a:rPr>
              <a:t>160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000" spc="-60" dirty="0">
                <a:latin typeface="Arial"/>
                <a:cs typeface="Arial"/>
              </a:rPr>
              <a:t>140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000" spc="-60" dirty="0">
                <a:latin typeface="Arial"/>
                <a:cs typeface="Arial"/>
              </a:rPr>
              <a:t>120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000" spc="-60" dirty="0"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000" spc="-60" dirty="0">
                <a:latin typeface="Arial"/>
                <a:cs typeface="Arial"/>
              </a:rPr>
              <a:t>80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000" spc="-60" dirty="0">
                <a:latin typeface="Arial"/>
                <a:cs typeface="Arial"/>
              </a:rPr>
              <a:t>60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000" spc="-60" dirty="0"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000" spc="-60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000" spc="-5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65501" y="5231129"/>
            <a:ext cx="2127885" cy="281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latin typeface="Arial"/>
                <a:cs typeface="Arial"/>
              </a:rPr>
              <a:t>1949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1954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1959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1964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1969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1974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1979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1984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1989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1994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1999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2004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2009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1757" y="4027635"/>
            <a:ext cx="152400" cy="501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rlito"/>
                <a:cs typeface="Carlito"/>
              </a:rPr>
              <a:t>Axis</a:t>
            </a:r>
            <a:r>
              <a:rPr sz="1000" b="1" spc="-60" dirty="0">
                <a:latin typeface="Carlito"/>
                <a:cs typeface="Carlito"/>
              </a:rPr>
              <a:t> </a:t>
            </a:r>
            <a:r>
              <a:rPr sz="1000" b="1" spc="-5" dirty="0">
                <a:latin typeface="Carlito"/>
                <a:cs typeface="Carlito"/>
              </a:rPr>
              <a:t>Title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07508" y="4314444"/>
            <a:ext cx="68580" cy="70485"/>
          </a:xfrm>
          <a:custGeom>
            <a:avLst/>
            <a:gdLst/>
            <a:ahLst/>
            <a:cxnLst/>
            <a:rect l="l" t="t" r="r" b="b"/>
            <a:pathLst>
              <a:path w="68579" h="70485">
                <a:moveTo>
                  <a:pt x="68579" y="0"/>
                </a:moveTo>
                <a:lnTo>
                  <a:pt x="0" y="0"/>
                </a:lnTo>
                <a:lnTo>
                  <a:pt x="0" y="70103"/>
                </a:lnTo>
                <a:lnTo>
                  <a:pt x="68579" y="70103"/>
                </a:lnTo>
                <a:lnTo>
                  <a:pt x="6857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94757" y="4168673"/>
            <a:ext cx="1384935" cy="48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700"/>
              </a:lnSpc>
              <a:spcBef>
                <a:spcPts val="100"/>
              </a:spcBef>
            </a:pPr>
            <a:r>
              <a:rPr sz="1000" spc="-40" dirty="0">
                <a:latin typeface="Arial"/>
                <a:cs typeface="Arial"/>
              </a:rPr>
              <a:t>Total </a:t>
            </a:r>
            <a:r>
              <a:rPr sz="1000" spc="-70" dirty="0">
                <a:latin typeface="Arial"/>
                <a:cs typeface="Arial"/>
              </a:rPr>
              <a:t>Energy</a:t>
            </a:r>
            <a:r>
              <a:rPr sz="1000" spc="-13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Consumption  </a:t>
            </a:r>
            <a:r>
              <a:rPr sz="1000" spc="-70" dirty="0">
                <a:latin typeface="Arial"/>
                <a:cs typeface="Arial"/>
              </a:rPr>
              <a:t>Fossil </a:t>
            </a:r>
            <a:r>
              <a:rPr sz="1000" spc="-75" dirty="0">
                <a:latin typeface="Arial"/>
                <a:cs typeface="Arial"/>
              </a:rPr>
              <a:t>Fuels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Consumption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07508" y="4544567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68579" y="0"/>
                </a:moveTo>
                <a:lnTo>
                  <a:pt x="0" y="0"/>
                </a:lnTo>
                <a:lnTo>
                  <a:pt x="0" y="68579"/>
                </a:lnTo>
                <a:lnTo>
                  <a:pt x="68579" y="68579"/>
                </a:lnTo>
                <a:lnTo>
                  <a:pt x="6857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1550</Words>
  <Application>Microsoft Office PowerPoint</Application>
  <PresentationFormat>On-screen Show (4:3)</PresentationFormat>
  <Paragraphs>177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Visualizing and Exploring Data</vt:lpstr>
      <vt:lpstr>Content</vt:lpstr>
      <vt:lpstr>Data Visualization</vt:lpstr>
      <vt:lpstr>Creating Chart</vt:lpstr>
      <vt:lpstr>Column and Bar Charts</vt:lpstr>
      <vt:lpstr>Creating a Column Chart using Excel</vt:lpstr>
      <vt:lpstr>Line Chart</vt:lpstr>
      <vt:lpstr>Pie Chart</vt:lpstr>
      <vt:lpstr>Area Chart</vt:lpstr>
      <vt:lpstr>Scatter Chart</vt:lpstr>
      <vt:lpstr>Bubble Chart</vt:lpstr>
      <vt:lpstr>Miscellaneous Excel Charts</vt:lpstr>
      <vt:lpstr>Sorting data in Excel</vt:lpstr>
      <vt:lpstr>Pareto Analysis</vt:lpstr>
      <vt:lpstr>Applying Pareto Analysis to Bicycle  Inventory</vt:lpstr>
      <vt:lpstr>Filtering Data</vt:lpstr>
      <vt:lpstr>Discovering Value -doubts of Data Analysis at Alders International</vt:lpstr>
      <vt:lpstr>Statistical Methods for Summarizing  Data -doubts</vt:lpstr>
      <vt:lpstr>Frequency Distribution for Categorical  Data</vt:lpstr>
      <vt:lpstr>Constructing a Frequency Distribution for  Items in the Purchase Orders Database</vt:lpstr>
      <vt:lpstr>Constructing a Frequency Distribution for  Items in the Purchase Orders Database</vt:lpstr>
      <vt:lpstr>Relative Frequency Distribution</vt:lpstr>
      <vt:lpstr>Relative Frequency Distribution for  Items Purchased</vt:lpstr>
      <vt:lpstr>Excel Histogram Tool</vt:lpstr>
      <vt:lpstr>Percentiles</vt:lpstr>
      <vt:lpstr>Quartiles</vt:lpstr>
      <vt:lpstr>Cross Tabulations</vt:lpstr>
      <vt:lpstr>Exploring Data Using PivotTables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and Exploring Data</dc:title>
  <dc:creator>swapnil</dc:creator>
  <cp:lastModifiedBy>ACTS</cp:lastModifiedBy>
  <cp:revision>7</cp:revision>
  <dcterms:created xsi:type="dcterms:W3CDTF">2020-10-19T09:55:11Z</dcterms:created>
  <dcterms:modified xsi:type="dcterms:W3CDTF">2021-12-15T07:53:51Z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2020-10-19T00:00:00Z</vt:filetime>
  </property>
</Properties>
</file>