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74"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5" d="100"/>
          <a:sy n="85" d="100"/>
        </p:scale>
        <p:origin x="54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Tableau Desktop delivers everything you need to access, visualize, and analyze your data. With an intuitive drag and drop interface, you can uncover the hidden insights you need to make impactful business decisions faster, even when you are offline. All while leveraging trusted and governed data in a secure self-service environment.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Tableau Public is a free platform to explore, create and publicly share data visualizations online. With the largest repository of data visualizations in the world to learn from, Tableau Public makes developing data skills easy. Advance your career in analytics by learning from limitless data inspiration and creating an online portfolio of work.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Tableau Server </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is Scalable, Secure &amp; Enterprise-Ready. Get Free Trial! Empower your business by putting analytics where your employees, partners, and need them! Drag &amp; Drop.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Tableau Online is a fully-hosted SaaS that enables users to perform self-service data analytics through the cloud from any device, anywhere at any time. It can create advanced visualizations that draw data from a variety of database sources and convert that data into understandable results.</a:t>
            </a:r>
          </a:p>
          <a:p>
            <a:endParaRPr lang="en-US"/>
          </a:p>
          <a:p>
            <a:r>
              <a:rPr lang="en-US"/>
              <a:t>Tableau Online is a cloud-hosted version of Tableau Server that gives you all the benefits of Tableau Server outside your existing IT frameworks.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sym typeface="+mn-ea"/>
              </a:rPr>
              <a:t>to open and interact with packaged workbooks with extracted data sources that have been created in Tableau Desktop. A packaged workbook contains a copy of the data source that the workbook references, so that you don't need to have access to the source data to see and interact with the views</a:t>
            </a:r>
            <a:endParaRPr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IN" altLang="en-US"/>
              <a:t>Hadoop Tech  -- such as Hortonworks hadoop Hive and cloudera Hadoop</a:t>
            </a:r>
          </a:p>
          <a:p>
            <a:r>
              <a:rPr lang="en-IN" altLang="en-US"/>
              <a:t>cloud  sources -- such as Google Analytics and Salesforce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11/18/2024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Tableau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Tableau Reader</a:t>
            </a:r>
          </a:p>
        </p:txBody>
      </p:sp>
      <p:sp>
        <p:nvSpPr>
          <p:cNvPr id="3" name="Content Placeholder 2"/>
          <p:cNvSpPr>
            <a:spLocks noGrp="1"/>
          </p:cNvSpPr>
          <p:nvPr>
            <p:ph sz="half" idx="1"/>
          </p:nvPr>
        </p:nvSpPr>
        <p:spPr/>
        <p:txBody>
          <a:bodyPr/>
          <a:lstStyle/>
          <a:p>
            <a:pPr algn="just">
              <a:buFont typeface="Wingdings" panose="05000000000000000000" charset="0"/>
              <a:buChar char="Ø"/>
            </a:pPr>
            <a:r>
              <a:rPr lang="en-IN" altLang="en-US" sz="2400"/>
              <a:t>A free tools that allow us to view the workbooks or visualizations that were created either using tableau Desktop or Tableau Public</a:t>
            </a:r>
          </a:p>
          <a:p>
            <a:pPr algn="just">
              <a:buFont typeface="Wingdings" panose="05000000000000000000" charset="0"/>
              <a:buChar char="Ø"/>
            </a:pPr>
            <a:endParaRPr lang="en-IN" altLang="en-US" sz="2400"/>
          </a:p>
          <a:p>
            <a:pPr algn="just">
              <a:buFont typeface="Wingdings" panose="05000000000000000000" charset="0"/>
              <a:buChar char="Ø"/>
            </a:pPr>
            <a:r>
              <a:rPr lang="en-IN" altLang="en-US" sz="2400"/>
              <a:t>It is read only of the report that have been created earlier.</a:t>
            </a:r>
          </a:p>
          <a:p>
            <a:pPr marL="0" indent="0" algn="just">
              <a:buFont typeface="Wingdings" panose="05000000000000000000" charset="0"/>
              <a:buNone/>
            </a:pPr>
            <a:endParaRPr lang="en-IN" altLang="en-US" sz="2400"/>
          </a:p>
        </p:txBody>
      </p:sp>
      <p:pic>
        <p:nvPicPr>
          <p:cNvPr id="4" name="Content Placeholder 3" descr="tableau_reader"/>
          <p:cNvPicPr>
            <a:picLocks noGrp="1" noChangeAspect="1"/>
          </p:cNvPicPr>
          <p:nvPr>
            <p:ph sz="half" idx="2"/>
          </p:nvPr>
        </p:nvPicPr>
        <p:blipFill>
          <a:blip r:embed="rId3"/>
          <a:stretch>
            <a:fillRect/>
          </a:stretch>
        </p:blipFill>
        <p:spPr>
          <a:xfrm>
            <a:off x="8077200" y="1691005"/>
            <a:ext cx="2438400" cy="2438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of Tableau</a:t>
            </a:r>
          </a:p>
        </p:txBody>
      </p:sp>
      <p:sp>
        <p:nvSpPr>
          <p:cNvPr id="3" name="Content Placeholder 2"/>
          <p:cNvSpPr>
            <a:spLocks noGrp="1"/>
          </p:cNvSpPr>
          <p:nvPr>
            <p:ph idx="1"/>
          </p:nvPr>
        </p:nvSpPr>
        <p:spPr>
          <a:xfrm>
            <a:off x="6527165" y="1825625"/>
            <a:ext cx="4826635" cy="4351655"/>
          </a:xfrm>
        </p:spPr>
        <p:txBody>
          <a:bodyPr>
            <a:normAutofit fontScale="90000" lnSpcReduction="10000"/>
          </a:bodyPr>
          <a:lstStyle/>
          <a:p>
            <a:r>
              <a:rPr lang="en-US"/>
              <a:t>Business Intelligence</a:t>
            </a:r>
          </a:p>
          <a:p>
            <a:r>
              <a:rPr lang="en-US"/>
              <a:t>Data Visualization</a:t>
            </a:r>
          </a:p>
          <a:p>
            <a:r>
              <a:rPr lang="en-US"/>
              <a:t>Data Collobration</a:t>
            </a:r>
          </a:p>
          <a:p>
            <a:r>
              <a:rPr lang="en-US"/>
              <a:t>Data Blending</a:t>
            </a:r>
          </a:p>
          <a:p>
            <a:r>
              <a:rPr lang="en-US"/>
              <a:t>Real-time data analysis</a:t>
            </a:r>
          </a:p>
          <a:p>
            <a:r>
              <a:rPr lang="en-US"/>
              <a:t>Query translation into visualization</a:t>
            </a:r>
          </a:p>
          <a:p>
            <a:r>
              <a:rPr lang="en-US"/>
              <a:t>To import large size of data</a:t>
            </a:r>
          </a:p>
          <a:p>
            <a:r>
              <a:rPr lang="en-US"/>
              <a:t>To create no-code data queries</a:t>
            </a:r>
          </a:p>
          <a:p>
            <a:r>
              <a:rPr lang="en-US"/>
              <a:t>To manage large si</a:t>
            </a:r>
            <a:r>
              <a:rPr lang="en-IN" altLang="en-US"/>
              <a:t>z</a:t>
            </a:r>
            <a:r>
              <a:rPr lang="en-US"/>
              <a:t>e metadata</a:t>
            </a:r>
          </a:p>
          <a:p>
            <a:endParaRPr lang="en-US"/>
          </a:p>
          <a:p>
            <a:endParaRPr lang="en-US"/>
          </a:p>
        </p:txBody>
      </p:sp>
      <p:pic>
        <p:nvPicPr>
          <p:cNvPr id="6" name="Content Placeholder 5" descr="Tableau-Logo"/>
          <p:cNvPicPr>
            <a:picLocks noChangeAspect="1"/>
          </p:cNvPicPr>
          <p:nvPr/>
        </p:nvPicPr>
        <p:blipFill>
          <a:blip r:embed="rId2"/>
          <a:stretch>
            <a:fillRect/>
          </a:stretch>
        </p:blipFill>
        <p:spPr>
          <a:xfrm>
            <a:off x="1026795" y="2166620"/>
            <a:ext cx="4320540" cy="25241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Tableau</a:t>
            </a:r>
          </a:p>
        </p:txBody>
      </p:sp>
      <p:sp>
        <p:nvSpPr>
          <p:cNvPr id="3" name="Content Placeholder 2"/>
          <p:cNvSpPr>
            <a:spLocks noGrp="1"/>
          </p:cNvSpPr>
          <p:nvPr>
            <p:ph idx="1"/>
          </p:nvPr>
        </p:nvSpPr>
        <p:spPr/>
        <p:txBody>
          <a:bodyPr/>
          <a:lstStyle/>
          <a:p>
            <a:r>
              <a:rPr lang="en-US"/>
              <a:t>Prefect visualization too used for analysis</a:t>
            </a:r>
          </a:p>
          <a:p>
            <a:r>
              <a:rPr lang="en-US"/>
              <a:t>options tooptimize and enhance the progress of an operation</a:t>
            </a:r>
          </a:p>
          <a:p>
            <a:r>
              <a:rPr lang="en-US"/>
              <a:t>Most suitable for quick and easy representation of big data</a:t>
            </a:r>
          </a:p>
          <a:p>
            <a:r>
              <a:rPr lang="en-US"/>
              <a:t>Extensive options to secure data without scripting</a:t>
            </a:r>
          </a:p>
          <a:p>
            <a:r>
              <a:rPr lang="en-US"/>
              <a:t>Used without any coding knowledge</a:t>
            </a:r>
          </a:p>
          <a:p>
            <a:r>
              <a:rPr lang="en-US"/>
              <a:t>Comes with different products -product suite</a:t>
            </a:r>
          </a:p>
          <a:p>
            <a:r>
              <a:rPr lang="en-US"/>
              <a:t>Tableau is integrated with over 250 applications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9175"/>
          </a:xfrm>
        </p:spPr>
        <p:txBody>
          <a:bodyPr/>
          <a:lstStyle/>
          <a:p>
            <a:r>
              <a:rPr lang="en-IN" altLang="en-US"/>
              <a:t>Tableau Product Diagram</a:t>
            </a:r>
          </a:p>
        </p:txBody>
      </p:sp>
      <p:pic>
        <p:nvPicPr>
          <p:cNvPr id="4" name="Content Placeholder 3"/>
          <p:cNvPicPr>
            <a:picLocks noGrp="1" noChangeAspect="1"/>
          </p:cNvPicPr>
          <p:nvPr>
            <p:ph idx="1"/>
          </p:nvPr>
        </p:nvPicPr>
        <p:blipFill>
          <a:blip r:embed="rId3"/>
          <a:stretch>
            <a:fillRect/>
          </a:stretch>
        </p:blipFill>
        <p:spPr>
          <a:xfrm>
            <a:off x="2221865" y="1825625"/>
            <a:ext cx="7747000"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5970"/>
          </a:xfrm>
        </p:spPr>
        <p:txBody>
          <a:bodyPr/>
          <a:lstStyle/>
          <a:p>
            <a:r>
              <a:rPr lang="en-IN" altLang="en-US"/>
              <a:t>Tableau Interface</a:t>
            </a:r>
          </a:p>
        </p:txBody>
      </p:sp>
      <p:pic>
        <p:nvPicPr>
          <p:cNvPr id="4" name="Content Placeholder 3" descr="canvas"/>
          <p:cNvPicPr>
            <a:picLocks noGrp="1" noChangeAspect="1"/>
          </p:cNvPicPr>
          <p:nvPr>
            <p:ph idx="1"/>
          </p:nvPr>
        </p:nvPicPr>
        <p:blipFill>
          <a:blip r:embed="rId2"/>
          <a:stretch>
            <a:fillRect/>
          </a:stretch>
        </p:blipFill>
        <p:spPr>
          <a:xfrm>
            <a:off x="1936115" y="1691640"/>
            <a:ext cx="7315835" cy="4889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6600"/>
          </a:xfrm>
        </p:spPr>
        <p:txBody>
          <a:bodyPr>
            <a:normAutofit fontScale="90000"/>
          </a:bodyPr>
          <a:lstStyle/>
          <a:p>
            <a:r>
              <a:rPr lang="en-US"/>
              <a:t>Introduction</a:t>
            </a:r>
          </a:p>
        </p:txBody>
      </p:sp>
      <p:sp>
        <p:nvSpPr>
          <p:cNvPr id="3" name="Content Placeholder 2"/>
          <p:cNvSpPr>
            <a:spLocks noGrp="1"/>
          </p:cNvSpPr>
          <p:nvPr>
            <p:ph idx="1"/>
          </p:nvPr>
        </p:nvSpPr>
        <p:spPr/>
        <p:txBody>
          <a:bodyPr/>
          <a:lstStyle/>
          <a:p>
            <a:pPr>
              <a:buFont typeface="Wingdings" panose="05000000000000000000" charset="0"/>
              <a:buChar char="Ø"/>
            </a:pPr>
            <a:r>
              <a:rPr lang="en-US" dirty="0"/>
              <a:t>Is a powerful data visualization tool, it is used in a specific industry known as the business intelligence industry</a:t>
            </a:r>
          </a:p>
          <a:p>
            <a:pPr>
              <a:buFont typeface="Wingdings" panose="05000000000000000000" charset="0"/>
              <a:buChar char="Ø"/>
            </a:pPr>
            <a:endParaRPr lang="en-US" dirty="0"/>
          </a:p>
          <a:p>
            <a:pPr>
              <a:buFont typeface="Wingdings" panose="05000000000000000000" charset="0"/>
              <a:buChar char="Ø"/>
            </a:pPr>
            <a:r>
              <a:rPr lang="en-US" dirty="0"/>
              <a:t>It helps in simplifying the raw data in a very easily </a:t>
            </a:r>
            <a:r>
              <a:rPr lang="en-US" dirty="0" err="1"/>
              <a:t>understable</a:t>
            </a:r>
            <a:r>
              <a:rPr lang="en-US" dirty="0"/>
              <a:t> format</a:t>
            </a:r>
          </a:p>
          <a:p>
            <a:pPr marL="0" indent="0">
              <a:buFont typeface="Wingdings" panose="05000000000000000000" charset="0"/>
              <a:buNone/>
            </a:pPr>
            <a:endParaRPr lang="en-US" dirty="0"/>
          </a:p>
          <a:p>
            <a:pPr>
              <a:buFont typeface="Wingdings" panose="05000000000000000000" charset="0"/>
              <a:buChar char="Ø"/>
            </a:pPr>
            <a:r>
              <a:rPr lang="en-US" dirty="0"/>
              <a:t>It help in creating customized dashboards and prepared reports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Facts of Tableau</a:t>
            </a:r>
          </a:p>
        </p:txBody>
      </p:sp>
      <p:sp>
        <p:nvSpPr>
          <p:cNvPr id="3" name="Content Placeholder 2"/>
          <p:cNvSpPr>
            <a:spLocks noGrp="1"/>
          </p:cNvSpPr>
          <p:nvPr>
            <p:ph idx="1"/>
          </p:nvPr>
        </p:nvSpPr>
        <p:spPr/>
        <p:txBody>
          <a:bodyPr/>
          <a:lstStyle/>
          <a:p>
            <a:r>
              <a:rPr lang="en-US"/>
              <a:t>User can create dashboards ,depciting trends and variations</a:t>
            </a:r>
          </a:p>
          <a:p>
            <a:r>
              <a:rPr lang="en-US"/>
              <a:t>Tableau can connect to files ,relational and Big Data sources to acquire and process data (50+ sources)</a:t>
            </a:r>
          </a:p>
          <a:p>
            <a:r>
              <a:rPr lang="en-US"/>
              <a:t>It provides data blending and real-time  color features as well</a:t>
            </a:r>
          </a:p>
          <a:p>
            <a:r>
              <a:rPr lang="en-US"/>
              <a:t>It is used by busines ,academic researchers and many government organizations for visual data analysis</a:t>
            </a:r>
          </a:p>
          <a:p>
            <a:r>
              <a:rPr lang="en-US"/>
              <a:t>It is also positioned as a leader Business Intelligence and Analytics Platform in GartnerMagic Quadrant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Tableau</a:t>
            </a:r>
          </a:p>
        </p:txBody>
      </p:sp>
      <p:sp>
        <p:nvSpPr>
          <p:cNvPr id="3" name="Content Placeholder 2"/>
          <p:cNvSpPr>
            <a:spLocks noGrp="1"/>
          </p:cNvSpPr>
          <p:nvPr>
            <p:ph sz="half" idx="1"/>
          </p:nvPr>
        </p:nvSpPr>
        <p:spPr/>
        <p:txBody>
          <a:bodyPr/>
          <a:lstStyle/>
          <a:p>
            <a:r>
              <a:rPr lang="en-US"/>
              <a:t>Data Blending</a:t>
            </a:r>
          </a:p>
          <a:p>
            <a:r>
              <a:rPr lang="en-US"/>
              <a:t>Real time analysis</a:t>
            </a:r>
          </a:p>
          <a:p>
            <a:r>
              <a:rPr lang="en-US"/>
              <a:t>Collaboration of data</a:t>
            </a:r>
          </a:p>
        </p:txBody>
      </p:sp>
      <p:pic>
        <p:nvPicPr>
          <p:cNvPr id="4" name="Content Placeholder 3" descr="Tableau-Logo"/>
          <p:cNvPicPr>
            <a:picLocks noGrp="1" noChangeAspect="1"/>
          </p:cNvPicPr>
          <p:nvPr>
            <p:ph sz="half" idx="2"/>
          </p:nvPr>
        </p:nvPicPr>
        <p:blipFill>
          <a:blip r:embed="rId2"/>
          <a:stretch>
            <a:fillRect/>
          </a:stretch>
        </p:blipFill>
        <p:spPr>
          <a:xfrm>
            <a:off x="7167880" y="2178050"/>
            <a:ext cx="2703830" cy="13341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Tableau Products</a:t>
            </a:r>
          </a:p>
        </p:txBody>
      </p:sp>
      <p:sp>
        <p:nvSpPr>
          <p:cNvPr id="3" name="Content Placeholder 2"/>
          <p:cNvSpPr>
            <a:spLocks noGrp="1"/>
          </p:cNvSpPr>
          <p:nvPr>
            <p:ph idx="1"/>
          </p:nvPr>
        </p:nvSpPr>
        <p:spPr/>
        <p:txBody>
          <a:bodyPr>
            <a:normAutofit lnSpcReduction="10000"/>
          </a:bodyPr>
          <a:lstStyle/>
          <a:p>
            <a:r>
              <a:rPr lang="en-US"/>
              <a:t>Tableau Desktop                        </a:t>
            </a:r>
          </a:p>
          <a:p>
            <a:pPr marL="0" indent="0">
              <a:buNone/>
            </a:pPr>
            <a:endParaRPr lang="en-US"/>
          </a:p>
          <a:p>
            <a:r>
              <a:rPr lang="en-US"/>
              <a:t>Tableau Public</a:t>
            </a:r>
          </a:p>
          <a:p>
            <a:endParaRPr lang="en-US"/>
          </a:p>
          <a:p>
            <a:r>
              <a:rPr lang="en-US"/>
              <a:t>Tableau Online</a:t>
            </a:r>
          </a:p>
          <a:p>
            <a:pPr marL="0" indent="0">
              <a:buNone/>
            </a:pPr>
            <a:endParaRPr lang="en-US"/>
          </a:p>
          <a:p>
            <a:r>
              <a:rPr lang="en-US"/>
              <a:t>Tableau Server</a:t>
            </a:r>
          </a:p>
          <a:p>
            <a:pPr marL="0" indent="0">
              <a:buNone/>
            </a:pPr>
            <a:endParaRPr lang="en-US"/>
          </a:p>
          <a:p>
            <a:r>
              <a:rPr lang="en-US"/>
              <a:t>.Tableau Reader</a:t>
            </a:r>
          </a:p>
          <a:p>
            <a:endParaRPr lang="en-US"/>
          </a:p>
          <a:p>
            <a:endParaRPr lang="en-US"/>
          </a:p>
        </p:txBody>
      </p:sp>
      <p:sp>
        <p:nvSpPr>
          <p:cNvPr id="4" name="Right Brace 3"/>
          <p:cNvSpPr/>
          <p:nvPr/>
        </p:nvSpPr>
        <p:spPr>
          <a:xfrm>
            <a:off x="4483735" y="1801495"/>
            <a:ext cx="76200" cy="14738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 Box 4"/>
          <p:cNvSpPr txBox="1"/>
          <p:nvPr/>
        </p:nvSpPr>
        <p:spPr>
          <a:xfrm>
            <a:off x="6492240" y="2069465"/>
            <a:ext cx="2540000" cy="368300"/>
          </a:xfrm>
          <a:prstGeom prst="rect">
            <a:avLst/>
          </a:prstGeom>
          <a:noFill/>
        </p:spPr>
        <p:txBody>
          <a:bodyPr wrap="square" rtlCol="0" anchor="t">
            <a:spAutoFit/>
          </a:bodyPr>
          <a:lstStyle/>
          <a:p>
            <a:r>
              <a:rPr lang="en-US"/>
              <a:t>Developer Tools</a:t>
            </a:r>
          </a:p>
        </p:txBody>
      </p:sp>
      <p:sp>
        <p:nvSpPr>
          <p:cNvPr id="6" name="Text Box 5"/>
          <p:cNvSpPr txBox="1"/>
          <p:nvPr/>
        </p:nvSpPr>
        <p:spPr>
          <a:xfrm>
            <a:off x="6492240" y="4563110"/>
            <a:ext cx="2540000" cy="368300"/>
          </a:xfrm>
          <a:prstGeom prst="rect">
            <a:avLst/>
          </a:prstGeom>
          <a:noFill/>
        </p:spPr>
        <p:txBody>
          <a:bodyPr wrap="square" rtlCol="0" anchor="t">
            <a:spAutoFit/>
          </a:bodyPr>
          <a:lstStyle/>
          <a:p>
            <a:r>
              <a:rPr lang="en-US"/>
              <a:t>Sharing Tools</a:t>
            </a:r>
          </a:p>
        </p:txBody>
      </p:sp>
      <p:sp>
        <p:nvSpPr>
          <p:cNvPr id="7" name="Right Brace 6"/>
          <p:cNvSpPr/>
          <p:nvPr/>
        </p:nvSpPr>
        <p:spPr>
          <a:xfrm>
            <a:off x="4559935" y="3890010"/>
            <a:ext cx="76200" cy="2113280"/>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Tableau Desktop</a:t>
            </a:r>
          </a:p>
        </p:txBody>
      </p:sp>
      <p:sp>
        <p:nvSpPr>
          <p:cNvPr id="4" name="Rectangles 3"/>
          <p:cNvSpPr/>
          <p:nvPr/>
        </p:nvSpPr>
        <p:spPr>
          <a:xfrm>
            <a:off x="1501775" y="4878070"/>
            <a:ext cx="3138805" cy="74739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a:solidFill>
                  <a:schemeClr val="tx1"/>
                </a:solidFill>
              </a:rPr>
              <a:t>Tabeau Desktop Personal</a:t>
            </a:r>
          </a:p>
        </p:txBody>
      </p:sp>
      <p:sp>
        <p:nvSpPr>
          <p:cNvPr id="5" name="Rectangles 4"/>
          <p:cNvSpPr/>
          <p:nvPr/>
        </p:nvSpPr>
        <p:spPr>
          <a:xfrm>
            <a:off x="7002145" y="4878070"/>
            <a:ext cx="3138805" cy="74739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ltLang="en-US" b="1">
                <a:solidFill>
                  <a:schemeClr val="tx1"/>
                </a:solidFill>
              </a:rPr>
              <a:t>T</a:t>
            </a:r>
            <a:r>
              <a:rPr lang="en-US" b="1">
                <a:solidFill>
                  <a:schemeClr val="tx1"/>
                </a:solidFill>
              </a:rPr>
              <a:t>ableau Desktop Professional</a:t>
            </a:r>
          </a:p>
        </p:txBody>
      </p:sp>
      <p:pic>
        <p:nvPicPr>
          <p:cNvPr id="6" name="Content Placeholder 5" descr="Tableau-Logo"/>
          <p:cNvPicPr>
            <a:picLocks noGrp="1" noChangeAspect="1"/>
          </p:cNvPicPr>
          <p:nvPr>
            <p:ph idx="1"/>
          </p:nvPr>
        </p:nvPicPr>
        <p:blipFill>
          <a:blip r:embed="rId3"/>
          <a:stretch>
            <a:fillRect/>
          </a:stretch>
        </p:blipFill>
        <p:spPr>
          <a:xfrm>
            <a:off x="3735070" y="2245995"/>
            <a:ext cx="4320540" cy="1869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Tableau Public</a:t>
            </a:r>
          </a:p>
        </p:txBody>
      </p:sp>
      <p:sp>
        <p:nvSpPr>
          <p:cNvPr id="3" name="Content Placeholder 2"/>
          <p:cNvSpPr>
            <a:spLocks noGrp="1"/>
          </p:cNvSpPr>
          <p:nvPr>
            <p:ph sz="half" idx="1"/>
          </p:nvPr>
        </p:nvSpPr>
        <p:spPr>
          <a:xfrm>
            <a:off x="838200" y="1691005"/>
            <a:ext cx="5181600" cy="4351338"/>
          </a:xfrm>
        </p:spPr>
        <p:txBody>
          <a:bodyPr/>
          <a:lstStyle/>
          <a:p>
            <a:pPr algn="just"/>
            <a:r>
              <a:rPr lang="en-IN" altLang="en-US" sz="2000"/>
              <a:t>It is a free application and visualization hosting service for sharing of pubicly available data on the web </a:t>
            </a:r>
          </a:p>
          <a:p>
            <a:pPr algn="just"/>
            <a:r>
              <a:rPr lang="en-IN" altLang="en-US" sz="2000"/>
              <a:t>One can share over the cloud on Tableau Public, they would be fully accessible by everyone</a:t>
            </a:r>
          </a:p>
          <a:p>
            <a:endParaRPr lang="en-IN" altLang="en-US"/>
          </a:p>
          <a:p>
            <a:endParaRPr lang="en-IN" altLang="en-US"/>
          </a:p>
        </p:txBody>
      </p:sp>
      <p:pic>
        <p:nvPicPr>
          <p:cNvPr id="4" name="Content Placeholder 3" descr="tableau_public"/>
          <p:cNvPicPr>
            <a:picLocks noGrp="1" noChangeAspect="1"/>
          </p:cNvPicPr>
          <p:nvPr>
            <p:ph sz="half" idx="2"/>
          </p:nvPr>
        </p:nvPicPr>
        <p:blipFill>
          <a:blip r:embed="rId3"/>
          <a:stretch>
            <a:fillRect/>
          </a:stretch>
        </p:blipFill>
        <p:spPr>
          <a:xfrm>
            <a:off x="7282180" y="2522855"/>
            <a:ext cx="3373120" cy="13671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Tableau Server</a:t>
            </a:r>
          </a:p>
        </p:txBody>
      </p:sp>
      <p:pic>
        <p:nvPicPr>
          <p:cNvPr id="4" name="Content Placeholder 3" descr="tableau-logo-server-png-white-background (1)"/>
          <p:cNvPicPr>
            <a:picLocks noGrp="1" noChangeAspect="1"/>
          </p:cNvPicPr>
          <p:nvPr>
            <p:ph idx="1"/>
          </p:nvPr>
        </p:nvPicPr>
        <p:blipFill>
          <a:blip r:embed="rId3"/>
          <a:stretch>
            <a:fillRect/>
          </a:stretch>
        </p:blipFill>
        <p:spPr>
          <a:xfrm>
            <a:off x="7327265" y="2234565"/>
            <a:ext cx="3206750" cy="2306320"/>
          </a:xfrm>
          <a:prstGeom prst="rect">
            <a:avLst/>
          </a:prstGeom>
        </p:spPr>
      </p:pic>
      <p:sp>
        <p:nvSpPr>
          <p:cNvPr id="5" name="Text Box 4"/>
          <p:cNvSpPr txBox="1"/>
          <p:nvPr/>
        </p:nvSpPr>
        <p:spPr>
          <a:xfrm>
            <a:off x="1080135" y="2147570"/>
            <a:ext cx="4928870" cy="3692525"/>
          </a:xfrm>
          <a:prstGeom prst="rect">
            <a:avLst/>
          </a:prstGeom>
          <a:noFill/>
        </p:spPr>
        <p:txBody>
          <a:bodyPr wrap="square" rtlCol="0">
            <a:spAutoFit/>
          </a:bodyPr>
          <a:lstStyle/>
          <a:p>
            <a:pPr marL="285750" indent="-285750" algn="just">
              <a:buFont typeface="Wingdings" panose="05000000000000000000" charset="0"/>
              <a:buChar char="Ø"/>
            </a:pPr>
            <a:r>
              <a:rPr lang="en-IN" altLang="en-US"/>
              <a:t>It </a:t>
            </a:r>
            <a:r>
              <a:rPr lang="en-US"/>
              <a:t>is again a software that is specifically used to share the workbooks, show the</a:t>
            </a:r>
            <a:r>
              <a:rPr lang="en-IN" altLang="en-US"/>
              <a:t> v</a:t>
            </a:r>
            <a:r>
              <a:rPr lang="en-US"/>
              <a:t>isualizations and anything else that is created in the Tableau desktop application across the organization</a:t>
            </a:r>
          </a:p>
          <a:p>
            <a:pPr indent="0" algn="just">
              <a:buFont typeface="Wingdings" panose="05000000000000000000" charset="0"/>
              <a:buNone/>
            </a:pPr>
            <a:endParaRPr lang="en-US"/>
          </a:p>
          <a:p>
            <a:pPr marL="285750" indent="-285750" algn="just">
              <a:buFont typeface="Wingdings" panose="05000000000000000000" charset="0"/>
              <a:buChar char="Ø"/>
            </a:pPr>
            <a:r>
              <a:rPr lang="en-US"/>
              <a:t> whatever you publish on Tableau Server has a limited access.</a:t>
            </a:r>
            <a:r>
              <a:rPr lang="en-IN" altLang="en-US"/>
              <a:t> </a:t>
            </a:r>
            <a:r>
              <a:rPr lang="en-US"/>
              <a:t>Only the people whom you have chosen can access the particular visualization or the particular report</a:t>
            </a:r>
          </a:p>
          <a:p>
            <a:pPr marL="285750" indent="-285750" algn="just">
              <a:buFont typeface="Wingdings" panose="05000000000000000000" charset="0"/>
              <a:buChar char="Ø"/>
            </a:pPr>
            <a:endParaRPr lang="en-US"/>
          </a:p>
          <a:p>
            <a:pPr marL="285750" indent="-285750" algn="just">
              <a:buFont typeface="Wingdings" panose="05000000000000000000" charset="0"/>
              <a:buChar char="Ø"/>
            </a:pPr>
            <a:r>
              <a:rPr lang="en-IN" altLang="en-US"/>
              <a:t>There are numerous ways to set up permissions for the users on Tableau Server</a:t>
            </a:r>
          </a:p>
          <a:p>
            <a:pPr marL="285750" indent="-285750" algn="just">
              <a:buFont typeface="Wingdings" panose="05000000000000000000" charset="0"/>
              <a:buChar char="Ø"/>
            </a:pPr>
            <a:r>
              <a:rPr lang="en-IN" altLang="en-US"/>
              <a:t>It is a pait tool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Tableau Online</a:t>
            </a:r>
          </a:p>
        </p:txBody>
      </p:sp>
      <p:pic>
        <p:nvPicPr>
          <p:cNvPr id="4" name="Content Placeholder 3" descr="download"/>
          <p:cNvPicPr>
            <a:picLocks noGrp="1" noChangeAspect="1"/>
          </p:cNvPicPr>
          <p:nvPr>
            <p:ph idx="1"/>
          </p:nvPr>
        </p:nvPicPr>
        <p:blipFill>
          <a:blip r:embed="rId3"/>
          <a:stretch>
            <a:fillRect/>
          </a:stretch>
        </p:blipFill>
        <p:spPr>
          <a:xfrm>
            <a:off x="7163435" y="2025650"/>
            <a:ext cx="2017395" cy="2017395"/>
          </a:xfrm>
          <a:prstGeom prst="rect">
            <a:avLst/>
          </a:prstGeom>
        </p:spPr>
      </p:pic>
      <p:sp>
        <p:nvSpPr>
          <p:cNvPr id="6" name="Text Box 5"/>
          <p:cNvSpPr txBox="1"/>
          <p:nvPr/>
        </p:nvSpPr>
        <p:spPr>
          <a:xfrm>
            <a:off x="643255" y="2074545"/>
            <a:ext cx="5500370" cy="1476375"/>
          </a:xfrm>
          <a:prstGeom prst="rect">
            <a:avLst/>
          </a:prstGeom>
          <a:noFill/>
        </p:spPr>
        <p:txBody>
          <a:bodyPr wrap="square" rtlCol="0">
            <a:spAutoFit/>
          </a:bodyPr>
          <a:lstStyle/>
          <a:p>
            <a:pPr marL="285750" indent="-285750">
              <a:buFont typeface="Wingdings" panose="05000000000000000000" charset="0"/>
              <a:buChar char="Ø"/>
            </a:pPr>
            <a:r>
              <a:rPr lang="en-IN" altLang="en-US"/>
              <a:t>It is a online sharing Tool</a:t>
            </a:r>
          </a:p>
          <a:p>
            <a:pPr marL="285750" indent="-285750">
              <a:buFont typeface="Wingdings" panose="05000000000000000000" charset="0"/>
              <a:buChar char="Ø"/>
            </a:pPr>
            <a:r>
              <a:rPr lang="en-IN" altLang="en-US"/>
              <a:t>Its functionality is similar to tableau server</a:t>
            </a:r>
          </a:p>
          <a:p>
            <a:pPr marL="285750" indent="-285750">
              <a:buFont typeface="Wingdings" panose="05000000000000000000" charset="0"/>
              <a:buChar char="Ø"/>
            </a:pPr>
            <a:r>
              <a:rPr lang="en-IN" altLang="en-US"/>
              <a:t>the data is stored on servers that are hosted in the cloud which are maintained by Tableau Group</a:t>
            </a:r>
          </a:p>
          <a:p>
            <a:pPr marL="285750" indent="-285750">
              <a:buFont typeface="Wingdings" panose="05000000000000000000" charset="0"/>
              <a:buChar char="Ø"/>
            </a:pPr>
            <a:r>
              <a:rPr lang="en-IN" altLang="en-US"/>
              <a:t>There is no storage limit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736</Words>
  <Application>Microsoft Office PowerPoint</Application>
  <PresentationFormat>Widescreen</PresentationFormat>
  <Paragraphs>1010</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Tableau</vt:lpstr>
      <vt:lpstr>Introduction</vt:lpstr>
      <vt:lpstr>Facts of Tableau</vt:lpstr>
      <vt:lpstr>Features of Tableau</vt:lpstr>
      <vt:lpstr>Tableau Products</vt:lpstr>
      <vt:lpstr>Tableau Desktop</vt:lpstr>
      <vt:lpstr>Tableau Public</vt:lpstr>
      <vt:lpstr>Tableau Server</vt:lpstr>
      <vt:lpstr>Tableau Online</vt:lpstr>
      <vt:lpstr>Tableau Reader</vt:lpstr>
      <vt:lpstr>Use of Tableau</vt:lpstr>
      <vt:lpstr>Why Tableau</vt:lpstr>
      <vt:lpstr>Tableau Product Diagram</vt:lpstr>
      <vt:lpstr>Tableau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dc:title>
  <dc:creator/>
  <cp:lastModifiedBy>Shilpa Sitaram Patil</cp:lastModifiedBy>
  <cp:revision>30</cp:revision>
  <dcterms:created xsi:type="dcterms:W3CDTF">2023-03-14T08:04:00Z</dcterms:created>
  <dcterms:modified xsi:type="dcterms:W3CDTF">2024-11-18T03:45:47Z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C8FE952EB307455CB7FF6103B7DAC594</vt:lpwstr>
  </property>
  <property fmtid="{D5CDD505-2E9C-101B-9397-08002B2CF9AE}" pid="3" name="KSOProductBuildVer">
    <vt:lpwstr>1033-11.2.0.11537</vt:lpwstr>
  </property>
</Properties>
</file>