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6" r:id="rId5"/>
    <p:sldId id="301" r:id="rId6"/>
    <p:sldId id="339" r:id="rId7"/>
    <p:sldId id="258" r:id="rId8"/>
    <p:sldId id="271" r:id="rId9"/>
    <p:sldId id="272" r:id="rId10"/>
    <p:sldId id="273" r:id="rId11"/>
    <p:sldId id="274" r:id="rId12"/>
    <p:sldId id="275" r:id="rId13"/>
    <p:sldId id="340" r:id="rId14"/>
    <p:sldId id="269" r:id="rId15"/>
    <p:sldId id="270" r:id="rId16"/>
    <p:sldId id="259" r:id="rId17"/>
    <p:sldId id="260" r:id="rId18"/>
    <p:sldId id="261" r:id="rId19"/>
    <p:sldId id="262" r:id="rId20"/>
    <p:sldId id="263" r:id="rId21"/>
    <p:sldId id="264" r:id="rId22"/>
    <p:sldId id="265" r:id="rId23"/>
    <p:sldId id="266" r:id="rId24"/>
    <p:sldId id="267" r:id="rId25"/>
    <p:sldId id="268" r:id="rId26"/>
    <p:sldId id="302" r:id="rId27"/>
    <p:sldId id="304" r:id="rId28"/>
    <p:sldId id="305" r:id="rId29"/>
    <p:sldId id="306" r:id="rId30"/>
    <p:sldId id="336" r:id="rId31"/>
    <p:sldId id="307" r:id="rId32"/>
    <p:sldId id="337" r:id="rId33"/>
    <p:sldId id="308" r:id="rId34"/>
    <p:sldId id="338" r:id="rId35"/>
    <p:sldId id="326" r:id="rId36"/>
    <p:sldId id="328" r:id="rId37"/>
    <p:sldId id="329" r:id="rId38"/>
    <p:sldId id="330" r:id="rId39"/>
    <p:sldId id="331" r:id="rId40"/>
    <p:sldId id="335" r:id="rId41"/>
    <p:sldId id="334" r:id="rId42"/>
    <p:sldId id="332" r:id="rId43"/>
    <p:sldId id="33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sorterViewPr>
    <p:cViewPr>
      <p:scale>
        <a:sx n="100" d="100"/>
        <a:sy n="100" d="100"/>
      </p:scale>
      <p:origin x="0" y="-184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723" y="2122097"/>
            <a:ext cx="8791575" cy="3674853"/>
          </a:xfrm>
        </p:spPr>
        <p:txBody>
          <a:bodyPr>
            <a:normAutofit/>
          </a:bodyPr>
          <a:lstStyle/>
          <a:p>
            <a:r>
              <a:rPr lang="en-IN" b="1" dirty="0"/>
              <a:t>Data Collection and DBMS</a:t>
            </a:r>
            <a:br>
              <a:rPr lang="en-IN" b="1" dirty="0"/>
            </a:br>
            <a:br>
              <a:rPr lang="en-IN" b="1" dirty="0"/>
            </a:br>
            <a:br>
              <a:rPr lang="en-IN" b="1" dirty="0"/>
            </a:br>
            <a:r>
              <a:rPr lang="en-IN" b="1" dirty="0"/>
              <a:t> </a:t>
            </a:r>
            <a:br>
              <a:rPr lang="en-IN" b="1" dirty="0"/>
            </a:br>
            <a:r>
              <a:rPr lang="en-IN" b="1" dirty="0"/>
              <a:t> </a:t>
            </a:r>
            <a:endParaRPr lang="en-IN" dirty="0"/>
          </a:p>
        </p:txBody>
      </p:sp>
      <p:pic>
        <p:nvPicPr>
          <p:cNvPr id="4" name="Picture 3"/>
          <p:cNvPicPr/>
          <p:nvPr/>
        </p:nvPicPr>
        <p:blipFill>
          <a:blip r:embed="rId1"/>
          <a:stretch>
            <a:fillRect/>
          </a:stretch>
        </p:blipFill>
        <p:spPr>
          <a:xfrm>
            <a:off x="11353800" y="0"/>
            <a:ext cx="838200" cy="592455"/>
          </a:xfrm>
          <a:prstGeom prst="rect">
            <a:avLst/>
          </a:prstGeom>
        </p:spPr>
      </p:pic>
      <p:pic>
        <p:nvPicPr>
          <p:cNvPr id="5" name="Picture 4"/>
          <p:cNvPicPr/>
          <p:nvPr/>
        </p:nvPicPr>
        <p:blipFill>
          <a:blip r:embed="rId2"/>
          <a:stretch>
            <a:fillRect/>
          </a:stretch>
        </p:blipFill>
        <p:spPr>
          <a:xfrm>
            <a:off x="5130422" y="403543"/>
            <a:ext cx="1810385" cy="718820"/>
          </a:xfrm>
          <a:prstGeom prst="rect">
            <a:avLst/>
          </a:prstGeom>
        </p:spPr>
      </p:pic>
      <p:sp>
        <p:nvSpPr>
          <p:cNvPr id="8" name="Rectangle 7"/>
          <p:cNvSpPr/>
          <p:nvPr/>
        </p:nvSpPr>
        <p:spPr>
          <a:xfrm>
            <a:off x="3960961" y="4364966"/>
            <a:ext cx="4149306" cy="9834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SWATI SINGH</a:t>
            </a:r>
            <a:endParaRPr lang="en-IN" dirty="0"/>
          </a:p>
          <a:p>
            <a:pPr algn="ctr"/>
            <a:r>
              <a:rPr lang="en-IN" dirty="0"/>
              <a:t>swatisingh@cdac.in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569" y="624254"/>
            <a:ext cx="10445261" cy="5644661"/>
          </a:xfrm>
        </p:spPr>
        <p:txBody>
          <a:bodyPr/>
          <a:lstStyle/>
          <a:p>
            <a:r>
              <a:rPr lang="en-IN" dirty="0"/>
              <a:t>One-to-many : </a:t>
            </a:r>
            <a:r>
              <a:rPr lang="en-US" sz="2000" dirty="0"/>
              <a:t>In this type of cardinality mapping, an entity in X is associated with any number of entities in Y. Or we can say that one unit or item in Y can be connected to at most one unit or item in X.</a:t>
            </a:r>
            <a:endParaRPr lang="en-US" sz="2000" dirty="0"/>
          </a:p>
          <a:p>
            <a:endParaRPr lang="en-US" sz="2000" dirty="0"/>
          </a:p>
          <a:p>
            <a:r>
              <a:rPr lang="en-US" sz="2000" dirty="0"/>
              <a:t>Cardinality ratio = 1:N</a:t>
            </a:r>
            <a:endParaRPr lang="en-US" sz="2000" dirty="0"/>
          </a:p>
          <a:p>
            <a:endParaRPr lang="en-US" sz="2000" dirty="0"/>
          </a:p>
          <a:p>
            <a:endParaRPr lang="en-US" sz="2000" dirty="0"/>
          </a:p>
          <a:p>
            <a:endParaRPr lang="en-US" sz="2000" dirty="0"/>
          </a:p>
          <a:p>
            <a:pPr fontAlgn="base"/>
            <a:r>
              <a:rPr lang="en-US" sz="2000" b="1" dirty="0"/>
              <a:t>Example:</a:t>
            </a:r>
            <a:r>
              <a:rPr lang="en-US" sz="2000" dirty="0"/>
              <a:t> In a particular school, the school has multiple teacher. They serve one-to-many relationships. </a:t>
            </a:r>
            <a:endParaRPr lang="en-US" sz="2000" dirty="0"/>
          </a:p>
          <a:p>
            <a:pPr marL="0" indent="0">
              <a:buNone/>
            </a:pPr>
            <a:endParaRPr lang="en-IN" sz="2000" dirty="0"/>
          </a:p>
        </p:txBody>
      </p:sp>
      <p:sp>
        <p:nvSpPr>
          <p:cNvPr id="5" name="Rectangle 4"/>
          <p:cNvSpPr/>
          <p:nvPr/>
        </p:nvSpPr>
        <p:spPr>
          <a:xfrm>
            <a:off x="1485027" y="5468813"/>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school</a:t>
            </a:r>
            <a:endParaRPr lang="en-IN" dirty="0"/>
          </a:p>
        </p:txBody>
      </p:sp>
      <p:sp>
        <p:nvSpPr>
          <p:cNvPr id="6" name="Rectangle 5"/>
          <p:cNvSpPr/>
          <p:nvPr/>
        </p:nvSpPr>
        <p:spPr>
          <a:xfrm>
            <a:off x="7855926" y="5468812"/>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Teachers</a:t>
            </a:r>
            <a:endParaRPr lang="en-IN" dirty="0"/>
          </a:p>
        </p:txBody>
      </p:sp>
      <p:sp>
        <p:nvSpPr>
          <p:cNvPr id="8" name="Flowchart: Decision 7"/>
          <p:cNvSpPr/>
          <p:nvPr/>
        </p:nvSpPr>
        <p:spPr>
          <a:xfrm>
            <a:off x="4880392" y="5468812"/>
            <a:ext cx="2024429" cy="60666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endParaRPr lang="en-IN" dirty="0"/>
          </a:p>
        </p:txBody>
      </p:sp>
      <p:cxnSp>
        <p:nvCxnSpPr>
          <p:cNvPr id="9" name="Straight Connector 8"/>
          <p:cNvCxnSpPr/>
          <p:nvPr/>
        </p:nvCxnSpPr>
        <p:spPr>
          <a:xfrm flipV="1">
            <a:off x="3929289" y="5772147"/>
            <a:ext cx="3926637"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14409" y="5451230"/>
            <a:ext cx="428991" cy="369332"/>
          </a:xfrm>
          <a:prstGeom prst="rect">
            <a:avLst/>
          </a:prstGeom>
          <a:noFill/>
        </p:spPr>
        <p:txBody>
          <a:bodyPr wrap="square" rtlCol="0">
            <a:spAutoFit/>
          </a:bodyPr>
          <a:lstStyle/>
          <a:p>
            <a:r>
              <a:rPr lang="en-IN" dirty="0"/>
              <a:t>1</a:t>
            </a:r>
            <a:endParaRPr lang="en-IN" dirty="0"/>
          </a:p>
        </p:txBody>
      </p:sp>
      <p:sp>
        <p:nvSpPr>
          <p:cNvPr id="12" name="TextBox 11"/>
          <p:cNvSpPr txBox="1"/>
          <p:nvPr/>
        </p:nvSpPr>
        <p:spPr>
          <a:xfrm>
            <a:off x="7548563" y="5394047"/>
            <a:ext cx="428991" cy="369332"/>
          </a:xfrm>
          <a:prstGeom prst="rect">
            <a:avLst/>
          </a:prstGeom>
          <a:noFill/>
        </p:spPr>
        <p:txBody>
          <a:bodyPr wrap="square" rtlCol="0">
            <a:spAutoFit/>
          </a:bodyPr>
          <a:lstStyle/>
          <a:p>
            <a:r>
              <a:rPr lang="en-IN" dirty="0"/>
              <a:t>M</a:t>
            </a:r>
            <a:endParaRPr lang="en-IN" dirty="0"/>
          </a:p>
        </p:txBody>
      </p:sp>
      <p:sp>
        <p:nvSpPr>
          <p:cNvPr id="2" name="Oval 1"/>
          <p:cNvSpPr/>
          <p:nvPr/>
        </p:nvSpPr>
        <p:spPr>
          <a:xfrm>
            <a:off x="7581839" y="1860671"/>
            <a:ext cx="811763" cy="24251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 name="Oval 3"/>
          <p:cNvSpPr/>
          <p:nvPr/>
        </p:nvSpPr>
        <p:spPr>
          <a:xfrm>
            <a:off x="9589835" y="1860671"/>
            <a:ext cx="811763" cy="24251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Rectangle 6"/>
          <p:cNvSpPr/>
          <p:nvPr/>
        </p:nvSpPr>
        <p:spPr>
          <a:xfrm>
            <a:off x="7865706" y="2425959"/>
            <a:ext cx="233265" cy="3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dirty="0"/>
          </a:p>
        </p:txBody>
      </p:sp>
      <p:sp>
        <p:nvSpPr>
          <p:cNvPr id="10" name="Rectangle 9"/>
          <p:cNvSpPr/>
          <p:nvPr/>
        </p:nvSpPr>
        <p:spPr>
          <a:xfrm>
            <a:off x="7855924" y="2984001"/>
            <a:ext cx="243045" cy="34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endParaRPr lang="en-IN" dirty="0"/>
          </a:p>
        </p:txBody>
      </p:sp>
      <p:sp>
        <p:nvSpPr>
          <p:cNvPr id="13" name="Rectangle 12"/>
          <p:cNvSpPr/>
          <p:nvPr/>
        </p:nvSpPr>
        <p:spPr>
          <a:xfrm>
            <a:off x="7855925" y="3551373"/>
            <a:ext cx="243045" cy="34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endParaRPr lang="en-IN" dirty="0"/>
          </a:p>
        </p:txBody>
      </p:sp>
      <p:sp>
        <p:nvSpPr>
          <p:cNvPr id="14" name="Rectangle 13"/>
          <p:cNvSpPr/>
          <p:nvPr/>
        </p:nvSpPr>
        <p:spPr>
          <a:xfrm>
            <a:off x="9917048" y="3559148"/>
            <a:ext cx="243045" cy="34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IN" dirty="0"/>
          </a:p>
        </p:txBody>
      </p:sp>
      <p:sp>
        <p:nvSpPr>
          <p:cNvPr id="15" name="Rectangle 14"/>
          <p:cNvSpPr/>
          <p:nvPr/>
        </p:nvSpPr>
        <p:spPr>
          <a:xfrm>
            <a:off x="9917481" y="2985797"/>
            <a:ext cx="243045" cy="34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IN" dirty="0"/>
          </a:p>
        </p:txBody>
      </p:sp>
      <p:sp>
        <p:nvSpPr>
          <p:cNvPr id="16" name="Rectangle 15"/>
          <p:cNvSpPr/>
          <p:nvPr/>
        </p:nvSpPr>
        <p:spPr>
          <a:xfrm>
            <a:off x="9912503" y="2376197"/>
            <a:ext cx="243045" cy="34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IN" dirty="0"/>
          </a:p>
        </p:txBody>
      </p:sp>
      <p:cxnSp>
        <p:nvCxnSpPr>
          <p:cNvPr id="18" name="Straight Connector 17"/>
          <p:cNvCxnSpPr/>
          <p:nvPr/>
        </p:nvCxnSpPr>
        <p:spPr>
          <a:xfrm flipV="1">
            <a:off x="8192278" y="2548813"/>
            <a:ext cx="1632857" cy="404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216541" y="2704442"/>
            <a:ext cx="1619195" cy="45606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8170207" y="3202059"/>
            <a:ext cx="1670507" cy="510897"/>
          </a:xfrm>
          <a:prstGeom prst="line">
            <a:avLst/>
          </a:prstGeom>
        </p:spPr>
        <p:style>
          <a:lnRef idx="1">
            <a:schemeClr val="dk1"/>
          </a:lnRef>
          <a:fillRef idx="0">
            <a:schemeClr val="dk1"/>
          </a:fillRef>
          <a:effectRef idx="0">
            <a:schemeClr val="dk1"/>
          </a:effectRef>
          <a:fontRef idx="minor">
            <a:schemeClr val="tx1"/>
          </a:fontRef>
        </p:style>
      </p:cxnSp>
      <p:sp>
        <p:nvSpPr>
          <p:cNvPr id="24" name="Rectangle 23"/>
          <p:cNvSpPr/>
          <p:nvPr/>
        </p:nvSpPr>
        <p:spPr>
          <a:xfrm>
            <a:off x="7871087" y="1468496"/>
            <a:ext cx="233265" cy="3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endParaRPr lang="en-IN" dirty="0"/>
          </a:p>
        </p:txBody>
      </p:sp>
      <p:sp>
        <p:nvSpPr>
          <p:cNvPr id="25" name="Rectangle 24"/>
          <p:cNvSpPr/>
          <p:nvPr/>
        </p:nvSpPr>
        <p:spPr>
          <a:xfrm>
            <a:off x="9912503" y="1477732"/>
            <a:ext cx="233265" cy="33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14068"/>
            <a:ext cx="9905999" cy="6219645"/>
          </a:xfrm>
        </p:spPr>
        <p:txBody>
          <a:bodyPr/>
          <a:lstStyle/>
          <a:p>
            <a:r>
              <a:rPr lang="en-US" b="1" dirty="0"/>
              <a:t>Many-to-many:</a:t>
            </a:r>
            <a:r>
              <a:rPr lang="en-US" dirty="0"/>
              <a:t>  </a:t>
            </a:r>
            <a:r>
              <a:rPr lang="en-US" sz="2000" dirty="0"/>
              <a:t>In this type of cardinality mapping, an entity in A is associated with any number of entities in B, and an entity in B is associated with any number of entities in A.</a:t>
            </a:r>
            <a:endParaRPr lang="en-US" sz="2000" dirty="0"/>
          </a:p>
          <a:p>
            <a:endParaRPr lang="en-US" sz="2000" dirty="0"/>
          </a:p>
          <a:p>
            <a:r>
              <a:rPr lang="en-US" sz="2000" dirty="0"/>
              <a:t>Cardinality ratio = M:N</a:t>
            </a:r>
            <a:endParaRPr lang="en-US" sz="2000" dirty="0"/>
          </a:p>
          <a:p>
            <a:pPr marL="0" indent="0">
              <a:buNone/>
            </a:pPr>
            <a:endParaRPr lang="en-US" sz="2000" dirty="0"/>
          </a:p>
          <a:p>
            <a:endParaRPr lang="en-US" sz="2000" dirty="0"/>
          </a:p>
          <a:p>
            <a:endParaRPr lang="en-US" sz="2000" dirty="0"/>
          </a:p>
          <a:p>
            <a:pPr marL="0" indent="0">
              <a:buNone/>
            </a:pPr>
            <a:endParaRPr lang="en-US" sz="2000" dirty="0"/>
          </a:p>
          <a:p>
            <a:pPr fontAlgn="base"/>
            <a:r>
              <a:rPr lang="en-US" sz="2000" b="1" dirty="0"/>
              <a:t>Example:</a:t>
            </a:r>
            <a:r>
              <a:rPr lang="en-US" sz="2000" dirty="0"/>
              <a:t> In a particular school, multiple teacher teaches on multiple students. They serve many-to-many relationships.</a:t>
            </a:r>
            <a:endParaRPr lang="en-US" sz="2000" dirty="0"/>
          </a:p>
        </p:txBody>
      </p:sp>
      <p:pic>
        <p:nvPicPr>
          <p:cNvPr id="5122"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4821" y="1371633"/>
            <a:ext cx="3625909" cy="29761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85027" y="5468813"/>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Teacher</a:t>
            </a:r>
            <a:endParaRPr lang="en-IN" dirty="0"/>
          </a:p>
        </p:txBody>
      </p:sp>
      <p:sp>
        <p:nvSpPr>
          <p:cNvPr id="6" name="Rectangle 5"/>
          <p:cNvSpPr/>
          <p:nvPr/>
        </p:nvSpPr>
        <p:spPr>
          <a:xfrm>
            <a:off x="7882952" y="5468812"/>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Student</a:t>
            </a:r>
            <a:endParaRPr lang="en-IN" dirty="0"/>
          </a:p>
        </p:txBody>
      </p:sp>
      <p:sp>
        <p:nvSpPr>
          <p:cNvPr id="9" name="Flowchart: Decision 8"/>
          <p:cNvSpPr/>
          <p:nvPr/>
        </p:nvSpPr>
        <p:spPr>
          <a:xfrm>
            <a:off x="4880392" y="5468812"/>
            <a:ext cx="2024429" cy="60666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endParaRPr lang="en-IN" dirty="0"/>
          </a:p>
        </p:txBody>
      </p:sp>
      <p:cxnSp>
        <p:nvCxnSpPr>
          <p:cNvPr id="10" name="Straight Connector 9"/>
          <p:cNvCxnSpPr/>
          <p:nvPr/>
        </p:nvCxnSpPr>
        <p:spPr>
          <a:xfrm flipV="1">
            <a:off x="3929289" y="5772147"/>
            <a:ext cx="3926637"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14409" y="5451230"/>
            <a:ext cx="428991" cy="369332"/>
          </a:xfrm>
          <a:prstGeom prst="rect">
            <a:avLst/>
          </a:prstGeom>
          <a:noFill/>
        </p:spPr>
        <p:txBody>
          <a:bodyPr wrap="square" rtlCol="0">
            <a:spAutoFit/>
          </a:bodyPr>
          <a:lstStyle/>
          <a:p>
            <a:r>
              <a:rPr lang="en-IN" dirty="0"/>
              <a:t>M</a:t>
            </a:r>
            <a:endParaRPr lang="en-IN" dirty="0"/>
          </a:p>
        </p:txBody>
      </p:sp>
      <p:sp>
        <p:nvSpPr>
          <p:cNvPr id="12" name="TextBox 11"/>
          <p:cNvSpPr txBox="1"/>
          <p:nvPr/>
        </p:nvSpPr>
        <p:spPr>
          <a:xfrm>
            <a:off x="7549973" y="5445282"/>
            <a:ext cx="428991" cy="369332"/>
          </a:xfrm>
          <a:prstGeom prst="rect">
            <a:avLst/>
          </a:prstGeom>
          <a:noFill/>
        </p:spPr>
        <p:txBody>
          <a:bodyPr wrap="square" rtlCol="0">
            <a:spAutoFit/>
          </a:bodyPr>
          <a:lstStyle/>
          <a:p>
            <a:r>
              <a:rPr lang="en-IN" dirty="0"/>
              <a:t>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3411"/>
            <a:ext cx="9905998" cy="952830"/>
          </a:xfrm>
        </p:spPr>
        <p:txBody>
          <a:bodyPr/>
          <a:lstStyle/>
          <a:p>
            <a:r>
              <a:rPr lang="en-IN" dirty="0"/>
              <a:t>Modality - </a:t>
            </a:r>
            <a:endParaRPr lang="en-IN" dirty="0"/>
          </a:p>
        </p:txBody>
      </p:sp>
      <p:sp>
        <p:nvSpPr>
          <p:cNvPr id="3" name="Content Placeholder 2"/>
          <p:cNvSpPr>
            <a:spLocks noGrp="1"/>
          </p:cNvSpPr>
          <p:nvPr>
            <p:ph idx="1"/>
          </p:nvPr>
        </p:nvSpPr>
        <p:spPr>
          <a:xfrm>
            <a:off x="1141413" y="1099312"/>
            <a:ext cx="9905999" cy="4856085"/>
          </a:xfrm>
        </p:spPr>
        <p:txBody>
          <a:bodyPr/>
          <a:lstStyle/>
          <a:p>
            <a:r>
              <a:rPr lang="en-US" b="0" i="0" dirty="0">
                <a:effectLst/>
                <a:latin typeface="Lato" panose="020F0502020204030203" pitchFamily="34" charset="0"/>
              </a:rPr>
              <a:t> It describes whether a relationship between two or more entities is even required or not. Or minimum number of row association.</a:t>
            </a:r>
            <a:endParaRPr lang="en-US" b="0" i="0" dirty="0">
              <a:effectLst/>
              <a:latin typeface="Lato" panose="020F0502020204030203" pitchFamily="34" charset="0"/>
            </a:endParaRPr>
          </a:p>
          <a:p>
            <a:r>
              <a:rPr lang="en-US" b="0" i="0" dirty="0">
                <a:effectLst/>
                <a:latin typeface="Lato" panose="020F0502020204030203" pitchFamily="34" charset="0"/>
              </a:rPr>
              <a:t>the modality of the given relationship can be nullable or non-nullable.</a:t>
            </a:r>
            <a:endParaRPr lang="en-US" dirty="0">
              <a:latin typeface="Lato" panose="020F0502020204030203" pitchFamily="34" charset="0"/>
            </a:endParaRPr>
          </a:p>
          <a:p>
            <a:r>
              <a:rPr lang="en-US" b="0" i="0" dirty="0">
                <a:effectLst/>
                <a:latin typeface="Lato" panose="020F0502020204030203" pitchFamily="34" charset="0"/>
              </a:rPr>
              <a:t>Example-</a:t>
            </a:r>
            <a:endParaRPr lang="en-US" b="0" i="0" dirty="0">
              <a:effectLst/>
              <a:latin typeface="Lato" panose="020F0502020204030203" pitchFamily="34" charset="0"/>
            </a:endParaRPr>
          </a:p>
          <a:p>
            <a:endParaRPr lang="en-IN" dirty="0"/>
          </a:p>
        </p:txBody>
      </p:sp>
      <p:pic>
        <p:nvPicPr>
          <p:cNvPr id="7" name="Picture 6"/>
          <p:cNvPicPr>
            <a:picLocks noChangeAspect="1"/>
          </p:cNvPicPr>
          <p:nvPr/>
        </p:nvPicPr>
        <p:blipFill>
          <a:blip r:embed="rId1"/>
          <a:stretch>
            <a:fillRect/>
          </a:stretch>
        </p:blipFill>
        <p:spPr>
          <a:xfrm>
            <a:off x="3289299" y="2784589"/>
            <a:ext cx="5610225" cy="381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05443"/>
            <a:ext cx="9905999" cy="5883214"/>
          </a:xfrm>
        </p:spPr>
        <p:txBody>
          <a:bodyPr>
            <a:normAutofit/>
          </a:bodyPr>
          <a:lstStyle/>
          <a:p>
            <a:pPr marL="0" indent="0">
              <a:buNone/>
            </a:pPr>
            <a:r>
              <a:rPr lang="en-IN" sz="2800" b="1" u="sng" dirty="0"/>
              <a:t>Developing Entity Relationship Diagrams (ERDs)</a:t>
            </a:r>
            <a:r>
              <a:rPr lang="en-IN" sz="2800" u="sng" dirty="0"/>
              <a:t> </a:t>
            </a:r>
            <a:endParaRPr lang="en-IN" sz="2800" b="1" u="sng" dirty="0"/>
          </a:p>
          <a:p>
            <a:pPr marL="0" indent="0">
              <a:buNone/>
            </a:pPr>
            <a:r>
              <a:rPr lang="en-IN" b="1" dirty="0"/>
              <a:t>WHY:</a:t>
            </a:r>
            <a:r>
              <a:rPr lang="en-IN" dirty="0"/>
              <a:t> </a:t>
            </a:r>
            <a:endParaRPr lang="en-IN" dirty="0"/>
          </a:p>
          <a:p>
            <a:pPr marL="0" indent="0">
              <a:buNone/>
            </a:pPr>
            <a:r>
              <a:rPr lang="en-IN" sz="2000" dirty="0"/>
              <a:t>Entity Relationship Diagrams are a major data-</a:t>
            </a:r>
            <a:r>
              <a:rPr lang="en-IN" sz="2000" dirty="0" err="1"/>
              <a:t>modeling</a:t>
            </a:r>
            <a:r>
              <a:rPr lang="en-IN" sz="2000" dirty="0"/>
              <a:t> tool and will help organize the data in your project into entities and define the relationships between the entities. This process has proved to enable the analyst to produce a good database structure so that the data can be stored and retrieved in a most efficient manner.   </a:t>
            </a:r>
            <a:endParaRPr lang="en-IN" sz="2000" dirty="0"/>
          </a:p>
          <a:p>
            <a:pPr marL="0" indent="0">
              <a:buNone/>
            </a:pPr>
            <a:r>
              <a:rPr lang="en-IN" b="1" dirty="0"/>
              <a:t>INFORMATION: </a:t>
            </a:r>
            <a:r>
              <a:rPr lang="en-IN" dirty="0"/>
              <a:t> </a:t>
            </a:r>
            <a:endParaRPr lang="en-IN" dirty="0"/>
          </a:p>
          <a:p>
            <a:r>
              <a:rPr lang="en-IN" b="1" dirty="0"/>
              <a:t>Entity</a:t>
            </a:r>
            <a:r>
              <a:rPr lang="en-IN" sz="2000" dirty="0"/>
              <a:t> </a:t>
            </a:r>
            <a:endParaRPr lang="en-IN" sz="2000" b="1" dirty="0"/>
          </a:p>
          <a:p>
            <a:pPr marL="0" indent="0">
              <a:buNone/>
            </a:pPr>
            <a:r>
              <a:rPr lang="en-IN" sz="2000" dirty="0"/>
              <a:t>A data entity is anything real or abstract about which we want to store. E.g. employee, payment, campus, book. Specific examples of an entity are called </a:t>
            </a:r>
            <a:r>
              <a:rPr lang="en-IN" sz="2000" b="1" dirty="0"/>
              <a:t>instances.</a:t>
            </a:r>
            <a:r>
              <a:rPr lang="en-IN" sz="2000" dirty="0"/>
              <a:t> E.g. the employee John Jones, Mary Smith's payment, etc.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39948"/>
            <a:ext cx="9905999" cy="6047116"/>
          </a:xfrm>
        </p:spPr>
        <p:txBody>
          <a:bodyPr>
            <a:normAutofit lnSpcReduction="10000"/>
          </a:bodyPr>
          <a:lstStyle/>
          <a:p>
            <a:r>
              <a:rPr lang="en-IN" sz="2800" b="1" dirty="0"/>
              <a:t>Relationship</a:t>
            </a:r>
            <a:r>
              <a:rPr lang="en-IN" sz="2800" dirty="0"/>
              <a:t> </a:t>
            </a:r>
            <a:endParaRPr lang="en-IN" sz="2800" b="1" dirty="0"/>
          </a:p>
          <a:p>
            <a:pPr marL="0" indent="0">
              <a:buNone/>
            </a:pPr>
            <a:r>
              <a:rPr lang="en-IN" dirty="0"/>
              <a:t>A data relationship is a natural association that exists between one or more entities. E.g. Employees process payments. </a:t>
            </a:r>
            <a:r>
              <a:rPr lang="en-IN" b="1" dirty="0"/>
              <a:t>Cardinality</a:t>
            </a:r>
            <a:r>
              <a:rPr lang="en-IN" dirty="0"/>
              <a:t> defines the number of occurrences of one entity for a single occurrence of the related entity. E.g. an employee may process many payments but might not process any payments depending on the nature of her job.  </a:t>
            </a:r>
            <a:endParaRPr lang="en-IN" dirty="0"/>
          </a:p>
          <a:p>
            <a:r>
              <a:rPr lang="en-IN" sz="2800" b="1" dirty="0"/>
              <a:t>Attribute</a:t>
            </a:r>
            <a:r>
              <a:rPr lang="en-IN" sz="2800" dirty="0"/>
              <a:t>  </a:t>
            </a:r>
            <a:r>
              <a:rPr lang="en-IN" dirty="0"/>
              <a:t>   </a:t>
            </a:r>
            <a:endParaRPr lang="en-IN" b="1" dirty="0"/>
          </a:p>
          <a:p>
            <a:pPr marL="0" indent="0">
              <a:buNone/>
            </a:pPr>
            <a:r>
              <a:rPr lang="en-IN" dirty="0"/>
              <a:t>A data attribute is a characteristic common to all or most instances of a particular entity. Synonyms include property, data element, field. E.g. Name, address, Employee Number, pay rate are all attributes of the entity employee. An attribute or combination of attributes that uniquely identifies one and only one instance of an entity is called a </a:t>
            </a:r>
            <a:r>
              <a:rPr lang="en-IN" b="1" dirty="0"/>
              <a:t>primary key</a:t>
            </a:r>
            <a:r>
              <a:rPr lang="en-IN" dirty="0"/>
              <a:t> or </a:t>
            </a:r>
            <a:r>
              <a:rPr lang="en-IN" b="1" dirty="0"/>
              <a:t>identifier</a:t>
            </a:r>
            <a:r>
              <a:rPr lang="en-IN" dirty="0"/>
              <a:t>. E.g. Employee Number is a primary key for Employee.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0" y="256342"/>
            <a:ext cx="12122989" cy="945819"/>
          </a:xfrm>
          <a:noFill/>
        </p:spPr>
        <p:txBody>
          <a:bodyPr>
            <a:noAutofit/>
          </a:bodyPr>
          <a:lstStyle/>
          <a:p>
            <a:r>
              <a:rPr lang="en-IN" sz="32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CONCEPTUAL DESIGNING  ENTITY RELATIONSHIP DIAGRAM </a:t>
            </a:r>
            <a:endParaRPr lang="en-IN" sz="32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 name="Group 3"/>
          <p:cNvGrpSpPr/>
          <p:nvPr/>
        </p:nvGrpSpPr>
        <p:grpSpPr>
          <a:xfrm>
            <a:off x="2026285" y="1207698"/>
            <a:ext cx="8139430" cy="5555411"/>
            <a:chOff x="0" y="0"/>
            <a:chExt cx="8139431" cy="4778506"/>
          </a:xfrm>
        </p:grpSpPr>
        <p:pic>
          <p:nvPicPr>
            <p:cNvPr id="5" name="Picture 4"/>
            <p:cNvPicPr/>
            <p:nvPr/>
          </p:nvPicPr>
          <p:blipFill>
            <a:blip r:embed="rId1"/>
            <a:stretch>
              <a:fillRect/>
            </a:stretch>
          </p:blipFill>
          <p:spPr>
            <a:xfrm>
              <a:off x="4760" y="841824"/>
              <a:ext cx="8129909" cy="3931920"/>
            </a:xfrm>
            <a:prstGeom prst="rect">
              <a:avLst/>
            </a:prstGeom>
          </p:spPr>
        </p:pic>
        <p:sp>
          <p:nvSpPr>
            <p:cNvPr id="6" name="Shape 82"/>
            <p:cNvSpPr/>
            <p:nvPr/>
          </p:nvSpPr>
          <p:spPr>
            <a:xfrm>
              <a:off x="0" y="837061"/>
              <a:ext cx="8139431" cy="3941445"/>
            </a:xfrm>
            <a:custGeom>
              <a:avLst/>
              <a:gdLst/>
              <a:ahLst/>
              <a:cxnLst/>
              <a:rect l="0" t="0" r="0" b="0"/>
              <a:pathLst>
                <a:path w="8139431" h="3941445">
                  <a:moveTo>
                    <a:pt x="0" y="3941445"/>
                  </a:moveTo>
                  <a:lnTo>
                    <a:pt x="8139431" y="3941445"/>
                  </a:lnTo>
                  <a:lnTo>
                    <a:pt x="8139431" y="0"/>
                  </a:lnTo>
                  <a:lnTo>
                    <a:pt x="0" y="0"/>
                  </a:lnTo>
                  <a:close/>
                </a:path>
              </a:pathLst>
            </a:custGeom>
            <a:ln w="9525" cap="flat">
              <a:round/>
            </a:ln>
          </p:spPr>
          <p:style>
            <a:lnRef idx="1">
              <a:srgbClr val="717BA2"/>
            </a:lnRef>
            <a:fillRef idx="0">
              <a:srgbClr val="000000">
                <a:alpha val="0"/>
              </a:srgbClr>
            </a:fillRef>
            <a:effectRef idx="0">
              <a:scrgbClr r="0" g="0" b="0"/>
            </a:effectRef>
            <a:fontRef idx="none"/>
          </p:style>
          <p:txBody>
            <a:bodyPr/>
            <a:lstStyle/>
            <a:p>
              <a:endParaRPr lang="en-IN"/>
            </a:p>
          </p:txBody>
        </p:sp>
        <p:sp>
          <p:nvSpPr>
            <p:cNvPr id="7" name="Shape 83"/>
            <p:cNvSpPr/>
            <p:nvPr/>
          </p:nvSpPr>
          <p:spPr>
            <a:xfrm>
              <a:off x="1101090" y="0"/>
              <a:ext cx="2057400" cy="1155103"/>
            </a:xfrm>
            <a:custGeom>
              <a:avLst/>
              <a:gdLst/>
              <a:ahLst/>
              <a:cxnLst/>
              <a:rect l="0" t="0" r="0" b="0"/>
              <a:pathLst>
                <a:path w="2057400" h="1155103">
                  <a:moveTo>
                    <a:pt x="96304" y="0"/>
                  </a:moveTo>
                  <a:lnTo>
                    <a:pt x="1961096" y="0"/>
                  </a:lnTo>
                  <a:cubicBezTo>
                    <a:pt x="2014283" y="0"/>
                    <a:pt x="2057400" y="43116"/>
                    <a:pt x="2057400" y="96304"/>
                  </a:cubicBezTo>
                  <a:lnTo>
                    <a:pt x="2057400" y="481533"/>
                  </a:lnTo>
                  <a:cubicBezTo>
                    <a:pt x="2057400" y="534721"/>
                    <a:pt x="2014283" y="577850"/>
                    <a:pt x="1961096" y="577850"/>
                  </a:cubicBezTo>
                  <a:lnTo>
                    <a:pt x="857250" y="577850"/>
                  </a:lnTo>
                  <a:lnTo>
                    <a:pt x="585559" y="1155103"/>
                  </a:lnTo>
                  <a:lnTo>
                    <a:pt x="342900" y="577850"/>
                  </a:lnTo>
                  <a:lnTo>
                    <a:pt x="96304" y="577850"/>
                  </a:lnTo>
                  <a:cubicBezTo>
                    <a:pt x="43117" y="577850"/>
                    <a:pt x="0" y="534721"/>
                    <a:pt x="0" y="481533"/>
                  </a:cubicBezTo>
                  <a:lnTo>
                    <a:pt x="0" y="96304"/>
                  </a:lnTo>
                  <a:cubicBezTo>
                    <a:pt x="0" y="43116"/>
                    <a:pt x="43117" y="0"/>
                    <a:pt x="96304" y="0"/>
                  </a:cubicBezTo>
                  <a:close/>
                </a:path>
              </a:pathLst>
            </a:custGeom>
            <a:ln w="0" cap="flat">
              <a:round/>
            </a:ln>
          </p:spPr>
          <p:style>
            <a:lnRef idx="0">
              <a:srgbClr val="000000">
                <a:alpha val="0"/>
              </a:srgbClr>
            </a:lnRef>
            <a:fillRef idx="1">
              <a:srgbClr val="006FC0"/>
            </a:fillRef>
            <a:effectRef idx="0">
              <a:scrgbClr r="0" g="0" b="0"/>
            </a:effectRef>
            <a:fontRef idx="none"/>
          </p:style>
          <p:txBody>
            <a:bodyPr/>
            <a:lstStyle/>
            <a:p>
              <a:endParaRPr lang="en-IN"/>
            </a:p>
          </p:txBody>
        </p:sp>
        <p:sp>
          <p:nvSpPr>
            <p:cNvPr id="8" name="Shape 84"/>
            <p:cNvSpPr/>
            <p:nvPr/>
          </p:nvSpPr>
          <p:spPr>
            <a:xfrm>
              <a:off x="1101090" y="1"/>
              <a:ext cx="2057400" cy="1155103"/>
            </a:xfrm>
            <a:custGeom>
              <a:avLst/>
              <a:gdLst/>
              <a:ahLst/>
              <a:cxnLst/>
              <a:rect l="0" t="0" r="0" b="0"/>
              <a:pathLst>
                <a:path w="2057400" h="1155103">
                  <a:moveTo>
                    <a:pt x="0" y="96304"/>
                  </a:moveTo>
                  <a:cubicBezTo>
                    <a:pt x="0" y="43116"/>
                    <a:pt x="43117" y="0"/>
                    <a:pt x="96304" y="0"/>
                  </a:cubicBezTo>
                  <a:lnTo>
                    <a:pt x="1961096" y="0"/>
                  </a:lnTo>
                  <a:cubicBezTo>
                    <a:pt x="2014283" y="0"/>
                    <a:pt x="2057400" y="43116"/>
                    <a:pt x="2057400" y="96304"/>
                  </a:cubicBezTo>
                  <a:lnTo>
                    <a:pt x="2057400" y="481533"/>
                  </a:lnTo>
                  <a:lnTo>
                    <a:pt x="2057400" y="481533"/>
                  </a:lnTo>
                  <a:cubicBezTo>
                    <a:pt x="2057400" y="534721"/>
                    <a:pt x="2014283" y="577850"/>
                    <a:pt x="1961096" y="577850"/>
                  </a:cubicBezTo>
                  <a:lnTo>
                    <a:pt x="857250" y="577850"/>
                  </a:lnTo>
                  <a:lnTo>
                    <a:pt x="585559" y="1155103"/>
                  </a:lnTo>
                  <a:lnTo>
                    <a:pt x="342900" y="577850"/>
                  </a:lnTo>
                  <a:lnTo>
                    <a:pt x="96304" y="577850"/>
                  </a:lnTo>
                  <a:cubicBezTo>
                    <a:pt x="43117" y="577850"/>
                    <a:pt x="0" y="534721"/>
                    <a:pt x="0" y="481533"/>
                  </a:cubicBezTo>
                  <a:lnTo>
                    <a:pt x="0" y="481533"/>
                  </a:lnTo>
                  <a:lnTo>
                    <a:pt x="0" y="96304"/>
                  </a:lnTo>
                  <a:close/>
                </a:path>
              </a:pathLst>
            </a:custGeom>
            <a:ln w="19050" cap="flat">
              <a:round/>
            </a:ln>
          </p:spPr>
          <p:style>
            <a:lnRef idx="1">
              <a:srgbClr val="525877"/>
            </a:lnRef>
            <a:fillRef idx="0">
              <a:srgbClr val="000000">
                <a:alpha val="0"/>
              </a:srgbClr>
            </a:fillRef>
            <a:effectRef idx="0">
              <a:scrgbClr r="0" g="0" b="0"/>
            </a:effectRef>
            <a:fontRef idx="none"/>
          </p:style>
          <p:txBody>
            <a:bodyPr/>
            <a:lstStyle/>
            <a:p>
              <a:endParaRPr lang="en-IN"/>
            </a:p>
          </p:txBody>
        </p:sp>
        <p:sp>
          <p:nvSpPr>
            <p:cNvPr id="9" name="Rectangle 8"/>
            <p:cNvSpPr/>
            <p:nvPr/>
          </p:nvSpPr>
          <p:spPr>
            <a:xfrm>
              <a:off x="1676463" y="213271"/>
              <a:ext cx="1288513" cy="280137"/>
            </a:xfrm>
            <a:prstGeom prst="rect">
              <a:avLst/>
            </a:prstGeom>
            <a:ln>
              <a:noFill/>
            </a:ln>
          </p:spPr>
          <p:txBody>
            <a:bodyPr vert="horz" lIns="0" tIns="0" rIns="0" bIns="0" rtlCol="0">
              <a:noAutofit/>
            </a:bodyPr>
            <a:lstStyle/>
            <a:p>
              <a:pPr>
                <a:lnSpc>
                  <a:spcPct val="107000"/>
                </a:lnSpc>
                <a:spcAft>
                  <a:spcPts val="800"/>
                </a:spcAft>
              </a:pPr>
              <a:r>
                <a:rPr lang="en-IN" sz="1800">
                  <a:solidFill>
                    <a:srgbClr val="FFFFFF"/>
                  </a:solidFill>
                  <a:effectLst/>
                  <a:latin typeface="Gill Sans MT" panose="020B0502020104020203" pitchFamily="34" charset="0"/>
                  <a:ea typeface="Gill Sans MT" panose="020B0502020104020203" pitchFamily="34" charset="0"/>
                  <a:cs typeface="Gill Sans MT" panose="020B0502020104020203" pitchFamily="34" charset="0"/>
                </a:rPr>
                <a:t>ENTITIES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Shape 86"/>
            <p:cNvSpPr/>
            <p:nvPr/>
          </p:nvSpPr>
          <p:spPr>
            <a:xfrm>
              <a:off x="3844290" y="0"/>
              <a:ext cx="2057400" cy="1155103"/>
            </a:xfrm>
            <a:custGeom>
              <a:avLst/>
              <a:gdLst/>
              <a:ahLst/>
              <a:cxnLst/>
              <a:rect l="0" t="0" r="0" b="0"/>
              <a:pathLst>
                <a:path w="2057400" h="1155103">
                  <a:moveTo>
                    <a:pt x="96304" y="0"/>
                  </a:moveTo>
                  <a:lnTo>
                    <a:pt x="1961096" y="0"/>
                  </a:lnTo>
                  <a:cubicBezTo>
                    <a:pt x="2014283" y="0"/>
                    <a:pt x="2057400" y="43116"/>
                    <a:pt x="2057400" y="96304"/>
                  </a:cubicBezTo>
                  <a:lnTo>
                    <a:pt x="2057400" y="481533"/>
                  </a:lnTo>
                  <a:cubicBezTo>
                    <a:pt x="2057400" y="534721"/>
                    <a:pt x="2014283" y="577850"/>
                    <a:pt x="1961096" y="577850"/>
                  </a:cubicBezTo>
                  <a:lnTo>
                    <a:pt x="857250" y="577850"/>
                  </a:lnTo>
                  <a:lnTo>
                    <a:pt x="135623" y="1155103"/>
                  </a:lnTo>
                  <a:lnTo>
                    <a:pt x="342900" y="577850"/>
                  </a:lnTo>
                  <a:lnTo>
                    <a:pt x="96304" y="577850"/>
                  </a:lnTo>
                  <a:cubicBezTo>
                    <a:pt x="43116" y="577850"/>
                    <a:pt x="0" y="534721"/>
                    <a:pt x="0" y="481533"/>
                  </a:cubicBezTo>
                  <a:lnTo>
                    <a:pt x="0" y="96304"/>
                  </a:lnTo>
                  <a:cubicBezTo>
                    <a:pt x="0" y="43116"/>
                    <a:pt x="43116" y="0"/>
                    <a:pt x="96304" y="0"/>
                  </a:cubicBezTo>
                  <a:close/>
                </a:path>
              </a:pathLst>
            </a:custGeom>
            <a:ln w="0" cap="flat">
              <a:round/>
            </a:ln>
          </p:spPr>
          <p:style>
            <a:lnRef idx="0">
              <a:srgbClr val="000000">
                <a:alpha val="0"/>
              </a:srgbClr>
            </a:lnRef>
            <a:fillRef idx="1">
              <a:srgbClr val="717BA2"/>
            </a:fillRef>
            <a:effectRef idx="0">
              <a:scrgbClr r="0" g="0" b="0"/>
            </a:effectRef>
            <a:fontRef idx="none"/>
          </p:style>
          <p:txBody>
            <a:bodyPr/>
            <a:lstStyle/>
            <a:p>
              <a:endParaRPr lang="en-IN"/>
            </a:p>
          </p:txBody>
        </p:sp>
        <p:sp>
          <p:nvSpPr>
            <p:cNvPr id="11" name="Shape 87"/>
            <p:cNvSpPr/>
            <p:nvPr/>
          </p:nvSpPr>
          <p:spPr>
            <a:xfrm>
              <a:off x="3844290" y="1"/>
              <a:ext cx="2057400" cy="1155103"/>
            </a:xfrm>
            <a:custGeom>
              <a:avLst/>
              <a:gdLst/>
              <a:ahLst/>
              <a:cxnLst/>
              <a:rect l="0" t="0" r="0" b="0"/>
              <a:pathLst>
                <a:path w="2057400" h="1155103">
                  <a:moveTo>
                    <a:pt x="0" y="96304"/>
                  </a:moveTo>
                  <a:cubicBezTo>
                    <a:pt x="0" y="43116"/>
                    <a:pt x="43116" y="0"/>
                    <a:pt x="96304" y="0"/>
                  </a:cubicBezTo>
                  <a:lnTo>
                    <a:pt x="1961096" y="0"/>
                  </a:lnTo>
                  <a:cubicBezTo>
                    <a:pt x="2014283" y="0"/>
                    <a:pt x="2057400" y="43116"/>
                    <a:pt x="2057400" y="96304"/>
                  </a:cubicBezTo>
                  <a:lnTo>
                    <a:pt x="2057400" y="481533"/>
                  </a:lnTo>
                  <a:lnTo>
                    <a:pt x="2057400" y="481533"/>
                  </a:lnTo>
                  <a:cubicBezTo>
                    <a:pt x="2057400" y="534721"/>
                    <a:pt x="2014283" y="577850"/>
                    <a:pt x="1961096" y="577850"/>
                  </a:cubicBezTo>
                  <a:lnTo>
                    <a:pt x="857250" y="577850"/>
                  </a:lnTo>
                  <a:lnTo>
                    <a:pt x="135623" y="1155103"/>
                  </a:lnTo>
                  <a:lnTo>
                    <a:pt x="342900" y="577850"/>
                  </a:lnTo>
                  <a:lnTo>
                    <a:pt x="96304" y="577850"/>
                  </a:lnTo>
                  <a:cubicBezTo>
                    <a:pt x="43116" y="577850"/>
                    <a:pt x="0" y="534721"/>
                    <a:pt x="0" y="481533"/>
                  </a:cubicBezTo>
                  <a:lnTo>
                    <a:pt x="0" y="481533"/>
                  </a:lnTo>
                  <a:lnTo>
                    <a:pt x="0" y="96304"/>
                  </a:lnTo>
                  <a:close/>
                </a:path>
              </a:pathLst>
            </a:custGeom>
            <a:ln w="19050" cap="flat">
              <a:round/>
            </a:ln>
          </p:spPr>
          <p:style>
            <a:lnRef idx="1">
              <a:srgbClr val="525877"/>
            </a:lnRef>
            <a:fillRef idx="0">
              <a:srgbClr val="000000">
                <a:alpha val="0"/>
              </a:srgbClr>
            </a:fillRef>
            <a:effectRef idx="0">
              <a:scrgbClr r="0" g="0" b="0"/>
            </a:effectRef>
            <a:fontRef idx="none"/>
          </p:style>
          <p:txBody>
            <a:bodyPr/>
            <a:lstStyle/>
            <a:p>
              <a:endParaRPr lang="en-IN"/>
            </a:p>
          </p:txBody>
        </p:sp>
        <p:sp>
          <p:nvSpPr>
            <p:cNvPr id="12" name="Rectangle 11"/>
            <p:cNvSpPr/>
            <p:nvPr/>
          </p:nvSpPr>
          <p:spPr>
            <a:xfrm>
              <a:off x="4069144" y="213271"/>
              <a:ext cx="2222822" cy="280137"/>
            </a:xfrm>
            <a:prstGeom prst="rect">
              <a:avLst/>
            </a:prstGeom>
            <a:ln>
              <a:noFill/>
            </a:ln>
          </p:spPr>
          <p:txBody>
            <a:bodyPr vert="horz" lIns="0" tIns="0" rIns="0" bIns="0" rtlCol="0">
              <a:noAutofit/>
            </a:bodyPr>
            <a:lstStyle/>
            <a:p>
              <a:pPr>
                <a:lnSpc>
                  <a:spcPct val="107000"/>
                </a:lnSpc>
                <a:spcAft>
                  <a:spcPts val="800"/>
                </a:spcAft>
              </a:pPr>
              <a:r>
                <a:rPr lang="en-IN" sz="1800">
                  <a:solidFill>
                    <a:srgbClr val="FFFFFF"/>
                  </a:solidFill>
                  <a:effectLst/>
                  <a:latin typeface="Gill Sans MT" panose="020B0502020104020203" pitchFamily="34" charset="0"/>
                  <a:ea typeface="Gill Sans MT" panose="020B0502020104020203" pitchFamily="34" charset="0"/>
                  <a:cs typeface="Gill Sans MT" panose="020B0502020104020203" pitchFamily="34" charset="0"/>
                </a:rPr>
                <a:t>RELATIONSHIPS </a:t>
              </a:r>
              <a:endParaRPr lang="en-IN" sz="1100">
                <a:solidFill>
                  <a:srgbClr val="000000"/>
                </a:solidFill>
                <a:effectLst/>
                <a:latin typeface="Calibri" panose="020F0502020204030204" pitchFamily="34" charset="0"/>
                <a:ea typeface="Calibri" panose="020F050202020403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27803" y="612476"/>
          <a:ext cx="11559397" cy="6134917"/>
        </p:xfrm>
        <a:graphic>
          <a:graphicData uri="http://schemas.openxmlformats.org/drawingml/2006/table">
            <a:tbl>
              <a:tblPr firstRow="1" firstCol="1" bandRow="1">
                <a:tableStyleId>{5C22544A-7EE6-4342-B048-85BDC9FD1C3A}</a:tableStyleId>
              </a:tblPr>
              <a:tblGrid>
                <a:gridCol w="3451041"/>
                <a:gridCol w="8108356"/>
              </a:tblGrid>
              <a:tr h="643155">
                <a:tc>
                  <a:txBody>
                    <a:bodyPr/>
                    <a:lstStyle/>
                    <a:p>
                      <a:pPr algn="ctr">
                        <a:lnSpc>
                          <a:spcPct val="107000"/>
                        </a:lnSpc>
                        <a:spcAft>
                          <a:spcPts val="655"/>
                        </a:spcAft>
                      </a:pPr>
                      <a:r>
                        <a:rPr lang="en-IN" sz="400" dirty="0">
                          <a:effectLst/>
                        </a:rPr>
                        <a:t>  </a:t>
                      </a:r>
                      <a:r>
                        <a:rPr lang="en-IN" sz="2000" dirty="0">
                          <a:effectLst/>
                        </a:rPr>
                        <a:t>1.Identify Entities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gn="just">
                        <a:lnSpc>
                          <a:spcPct val="107000"/>
                        </a:lnSpc>
                        <a:spcAft>
                          <a:spcPts val="800"/>
                        </a:spcAft>
                      </a:pPr>
                      <a:r>
                        <a:rPr lang="en-IN" sz="2000" b="0" dirty="0">
                          <a:solidFill>
                            <a:schemeClr val="bg1"/>
                          </a:solidFill>
                          <a:effectLst/>
                        </a:rPr>
                        <a:t>Identify  the  roles,  events,  locations,  tangible  things  or concepts about which the end-users want to store data. </a:t>
                      </a:r>
                      <a:endParaRPr lang="en-IN"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solidFill>
                      <a:schemeClr val="tx1">
                        <a:lumMod val="95000"/>
                      </a:schemeClr>
                    </a:solidFill>
                  </a:tcPr>
                </a:tc>
              </a:tr>
              <a:tr h="730813">
                <a:tc>
                  <a:txBody>
                    <a:bodyPr/>
                    <a:lstStyle/>
                    <a:p>
                      <a:pPr algn="ctr">
                        <a:lnSpc>
                          <a:spcPct val="107000"/>
                        </a:lnSpc>
                        <a:spcAft>
                          <a:spcPts val="655"/>
                        </a:spcAft>
                      </a:pPr>
                      <a:r>
                        <a:rPr lang="en-IN" sz="2000" dirty="0">
                          <a:effectLst/>
                        </a:rPr>
                        <a:t>  2. Find Relationships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nSpc>
                          <a:spcPct val="107000"/>
                        </a:lnSpc>
                        <a:spcAft>
                          <a:spcPts val="800"/>
                        </a:spcAft>
                      </a:pPr>
                      <a:r>
                        <a:rPr lang="en-IN" sz="2000" dirty="0">
                          <a:effectLst/>
                        </a:rPr>
                        <a:t>Find the natural associations between pairs of entities using a relationship matrix.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649721">
                <a:tc>
                  <a:txBody>
                    <a:bodyPr/>
                    <a:lstStyle/>
                    <a:p>
                      <a:pPr marL="4445" algn="ctr">
                        <a:lnSpc>
                          <a:spcPct val="107000"/>
                        </a:lnSpc>
                        <a:spcAft>
                          <a:spcPts val="800"/>
                        </a:spcAft>
                      </a:pPr>
                      <a:r>
                        <a:rPr lang="en-IN" sz="2000" dirty="0">
                          <a:effectLst/>
                        </a:rPr>
                        <a:t>3. Draw Rough ERD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nSpc>
                          <a:spcPct val="107000"/>
                        </a:lnSpc>
                        <a:spcAft>
                          <a:spcPts val="800"/>
                        </a:spcAft>
                      </a:pPr>
                      <a:r>
                        <a:rPr lang="en-IN" sz="2000">
                          <a:effectLst/>
                        </a:rPr>
                        <a:t>Put entities in rectangles and relationships on line segments connecting the entities. </a:t>
                      </a:r>
                      <a:endParaRPr lang="en-IN"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643155">
                <a:tc>
                  <a:txBody>
                    <a:bodyPr/>
                    <a:lstStyle/>
                    <a:p>
                      <a:pPr marL="4445" algn="ctr">
                        <a:lnSpc>
                          <a:spcPct val="107000"/>
                        </a:lnSpc>
                        <a:spcAft>
                          <a:spcPts val="800"/>
                        </a:spcAft>
                      </a:pPr>
                      <a:r>
                        <a:rPr lang="en-IN" sz="2000" dirty="0">
                          <a:effectLst/>
                        </a:rPr>
                        <a:t>4. Fill in Cardinality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gn="just">
                        <a:lnSpc>
                          <a:spcPct val="107000"/>
                        </a:lnSpc>
                        <a:spcAft>
                          <a:spcPts val="800"/>
                        </a:spcAft>
                      </a:pPr>
                      <a:r>
                        <a:rPr lang="en-IN" sz="2000" dirty="0">
                          <a:effectLst/>
                        </a:rPr>
                        <a:t>Determine the number of occurrences of one entity for a single occurrence of the related entity.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723080">
                <a:tc>
                  <a:txBody>
                    <a:bodyPr/>
                    <a:lstStyle/>
                    <a:p>
                      <a:pPr algn="ctr">
                        <a:lnSpc>
                          <a:spcPct val="107000"/>
                        </a:lnSpc>
                        <a:spcAft>
                          <a:spcPts val="655"/>
                        </a:spcAft>
                      </a:pPr>
                      <a:r>
                        <a:rPr lang="en-IN" sz="2000" dirty="0">
                          <a:effectLst/>
                        </a:rPr>
                        <a:t>5. Define Primary Keys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marR="608965" algn="just">
                        <a:lnSpc>
                          <a:spcPct val="107000"/>
                        </a:lnSpc>
                        <a:spcAft>
                          <a:spcPts val="800"/>
                        </a:spcAft>
                      </a:pPr>
                      <a:r>
                        <a:rPr lang="en-IN" sz="2000" dirty="0">
                          <a:effectLst/>
                        </a:rPr>
                        <a:t>Identify the data attribute(s) that uniquely identify one and only one occurrence of each entity.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643155">
                <a:tc>
                  <a:txBody>
                    <a:bodyPr/>
                    <a:lstStyle/>
                    <a:p>
                      <a:pPr marL="4445" marR="171450" algn="ctr">
                        <a:lnSpc>
                          <a:spcPct val="107000"/>
                        </a:lnSpc>
                        <a:spcAft>
                          <a:spcPts val="800"/>
                        </a:spcAft>
                      </a:pPr>
                      <a:r>
                        <a:rPr lang="en-IN" sz="2000" dirty="0">
                          <a:effectLst/>
                        </a:rPr>
                        <a:t>6. Draw Key-Based ERD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gn="just">
                        <a:lnSpc>
                          <a:spcPct val="107000"/>
                        </a:lnSpc>
                        <a:spcAft>
                          <a:spcPts val="800"/>
                        </a:spcAft>
                      </a:pPr>
                      <a:r>
                        <a:rPr lang="en-IN" sz="2000" dirty="0">
                          <a:effectLst/>
                        </a:rPr>
                        <a:t>Eliminate Many-to-Many relationships and include primary and foreign keys in each entity.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723080">
                <a:tc>
                  <a:txBody>
                    <a:bodyPr/>
                    <a:lstStyle/>
                    <a:p>
                      <a:pPr algn="ctr">
                        <a:lnSpc>
                          <a:spcPct val="107000"/>
                        </a:lnSpc>
                        <a:spcAft>
                          <a:spcPts val="655"/>
                        </a:spcAft>
                      </a:pPr>
                      <a:r>
                        <a:rPr lang="en-IN" sz="2000" dirty="0">
                          <a:effectLst/>
                        </a:rPr>
                        <a:t>7. Map Attributes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nSpc>
                          <a:spcPct val="107000"/>
                        </a:lnSpc>
                        <a:spcAft>
                          <a:spcPts val="800"/>
                        </a:spcAft>
                      </a:pPr>
                      <a:r>
                        <a:rPr lang="en-IN" sz="2000" dirty="0">
                          <a:effectLst/>
                        </a:rPr>
                        <a:t>For each attribute, match it with exactly one entity that it describes.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655678">
                <a:tc>
                  <a:txBody>
                    <a:bodyPr/>
                    <a:lstStyle/>
                    <a:p>
                      <a:pPr marL="4445" algn="ctr">
                        <a:lnSpc>
                          <a:spcPct val="107000"/>
                        </a:lnSpc>
                        <a:spcAft>
                          <a:spcPts val="70"/>
                        </a:spcAft>
                      </a:pPr>
                      <a:r>
                        <a:rPr lang="en-IN" sz="2000" dirty="0">
                          <a:effectLst/>
                        </a:rPr>
                        <a:t>8.  Draw  fully  attributed </a:t>
                      </a:r>
                      <a:endParaRPr lang="en-IN" sz="2000" dirty="0">
                        <a:effectLst/>
                      </a:endParaRPr>
                    </a:p>
                    <a:p>
                      <a:pPr marL="4445" algn="ctr">
                        <a:lnSpc>
                          <a:spcPct val="107000"/>
                        </a:lnSpc>
                        <a:spcAft>
                          <a:spcPts val="800"/>
                        </a:spcAft>
                      </a:pPr>
                      <a:r>
                        <a:rPr lang="en-IN" sz="2000" dirty="0">
                          <a:effectLst/>
                        </a:rPr>
                        <a:t>ERD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marR="41275" algn="just">
                        <a:lnSpc>
                          <a:spcPct val="107000"/>
                        </a:lnSpc>
                        <a:spcAft>
                          <a:spcPts val="800"/>
                        </a:spcAft>
                      </a:pPr>
                      <a:r>
                        <a:rPr lang="en-IN" sz="2000" dirty="0">
                          <a:effectLst/>
                        </a:rPr>
                        <a:t>Adjust  the  ERD  from  step  6  to  account  for  entities  or relationships discovered in step 8.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tc>
              </a:tr>
              <a:tr h="723080">
                <a:tc>
                  <a:txBody>
                    <a:bodyPr/>
                    <a:lstStyle/>
                    <a:p>
                      <a:pPr algn="ctr">
                        <a:lnSpc>
                          <a:spcPct val="107000"/>
                        </a:lnSpc>
                        <a:spcAft>
                          <a:spcPts val="655"/>
                        </a:spcAft>
                      </a:pPr>
                      <a:r>
                        <a:rPr lang="en-IN" sz="2000" dirty="0">
                          <a:effectLst/>
                        </a:rPr>
                        <a:t>9. Check Results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c>
                  <a:txBody>
                    <a:bodyPr/>
                    <a:lstStyle/>
                    <a:p>
                      <a:pPr marL="4445">
                        <a:lnSpc>
                          <a:spcPct val="107000"/>
                        </a:lnSpc>
                        <a:spcAft>
                          <a:spcPts val="800"/>
                        </a:spcAft>
                      </a:pPr>
                      <a:r>
                        <a:rPr lang="en-IN" sz="2000" dirty="0">
                          <a:effectLst/>
                        </a:rPr>
                        <a:t>Does the final Entity Relationship Diagram accurately depict the system data?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1067" marT="0" marB="0" anchor="ctr"/>
                </a:tc>
              </a:tr>
            </a:tbl>
          </a:graphicData>
        </a:graphic>
      </p:graphicFrame>
      <p:sp>
        <p:nvSpPr>
          <p:cNvPr id="7" name="Rectangle 6"/>
          <p:cNvSpPr/>
          <p:nvPr/>
        </p:nvSpPr>
        <p:spPr>
          <a:xfrm>
            <a:off x="79131" y="0"/>
            <a:ext cx="7589752" cy="553357"/>
          </a:xfrm>
          <a:prstGeom prst="rect">
            <a:avLst/>
          </a:prstGeom>
        </p:spPr>
        <p:txBody>
          <a:bodyPr wrap="square">
            <a:spAutoFit/>
          </a:bodyPr>
          <a:lstStyle/>
          <a:p>
            <a:pPr marL="2562860" indent="-6350">
              <a:lnSpc>
                <a:spcPct val="107000"/>
              </a:lnSpc>
              <a:spcAft>
                <a:spcPts val="800"/>
              </a:spcAft>
            </a:pPr>
            <a:r>
              <a:rPr lang="en-IN" sz="2800" b="1" u="sng" dirty="0">
                <a:solidFill>
                  <a:srgbClr val="464652"/>
                </a:solidFill>
                <a:latin typeface="Bookman Old Style" panose="02050604050505020204" pitchFamily="18" charset="0"/>
                <a:ea typeface="Bookman Old Style" panose="02050604050505020204" pitchFamily="18" charset="0"/>
                <a:cs typeface="Bookman Old Style" panose="02050604050505020204" pitchFamily="18" charset="0"/>
              </a:rPr>
              <a:t>Steps for ER </a:t>
            </a:r>
            <a:endParaRPr lang="en-IN" sz="2800" b="1" u="sng"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9782"/>
            <a:ext cx="9905998" cy="923026"/>
          </a:xfrm>
        </p:spPr>
        <p:txBody>
          <a:bodyPr/>
          <a:lstStyle/>
          <a:p>
            <a:r>
              <a:rPr lang="en-IN" b="1" dirty="0">
                <a:effectLst>
                  <a:outerShdw blurRad="38100" dist="38100" dir="2700000" algn="tl">
                    <a:srgbClr val="000000">
                      <a:alpha val="43137"/>
                    </a:srgbClr>
                  </a:outerShdw>
                </a:effectLst>
              </a:rPr>
              <a:t>A SIMPLE EXAMPLE-</a:t>
            </a:r>
            <a:r>
              <a:rPr lang="en-IN" dirty="0">
                <a:effectLst>
                  <a:outerShdw blurRad="38100" dist="38100" dir="2700000" algn="tl">
                    <a:srgbClr val="000000">
                      <a:alpha val="43137"/>
                    </a:srgbClr>
                  </a:outerShdw>
                </a:effectLst>
              </a:rPr>
              <a:t> </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1412" y="1112808"/>
            <a:ext cx="9905999" cy="4678393"/>
          </a:xfrm>
        </p:spPr>
        <p:txBody>
          <a:bodyPr>
            <a:normAutofit lnSpcReduction="10000"/>
          </a:bodyPr>
          <a:lstStyle/>
          <a:p>
            <a:pPr marL="0" indent="0">
              <a:buNone/>
            </a:pPr>
            <a:r>
              <a:rPr lang="en-IN" b="1" u="sng" dirty="0"/>
              <a:t>Problem statement for Company case study</a:t>
            </a:r>
            <a:endParaRPr lang="en-IN" b="1" u="sng" dirty="0"/>
          </a:p>
          <a:p>
            <a:pPr marL="0" indent="0">
              <a:buNone/>
            </a:pPr>
            <a:endParaRPr lang="en-IN" b="1" dirty="0"/>
          </a:p>
          <a:p>
            <a:pPr marL="0" indent="0">
              <a:buNone/>
            </a:pPr>
            <a:r>
              <a:rPr lang="en-IN"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   </a:t>
            </a:r>
            <a:endParaRPr lang="en-IN" dirty="0"/>
          </a:p>
          <a:p>
            <a:pPr marL="0" indent="0">
              <a:buNone/>
            </a:pPr>
            <a:r>
              <a:rPr lang="en-IN" b="1" dirty="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14068"/>
            <a:ext cx="9905999" cy="5377133"/>
          </a:xfrm>
        </p:spPr>
        <p:txBody>
          <a:bodyPr/>
          <a:lstStyle/>
          <a:p>
            <a:pPr lvl="0" fontAlgn="base"/>
            <a:r>
              <a:rPr lang="en-IN" b="1" dirty="0"/>
              <a:t>Identify Entities </a:t>
            </a:r>
            <a:r>
              <a:rPr lang="en-IN" dirty="0"/>
              <a:t>- The entities in this system are Department, Employee, Supervisor and Project. One is tempted to make Company an entity, but it is a false entity because it has only one instance in this problem. True entities must have more than one instance.</a:t>
            </a:r>
            <a:endParaRPr lang="en-IN" dirty="0"/>
          </a:p>
          <a:p>
            <a:pPr lvl="0" fontAlgn="base"/>
            <a:r>
              <a:rPr lang="en-IN" b="1" dirty="0"/>
              <a:t>Find Relationships </a:t>
            </a:r>
            <a:r>
              <a:rPr lang="en-IN" dirty="0"/>
              <a:t>- We construct 	the following Entity Relationship Matrix:  </a:t>
            </a:r>
            <a:endParaRPr lang="en-IN" dirty="0"/>
          </a:p>
          <a:p>
            <a:pPr marL="0" lvl="0" indent="0" fontAlgn="base">
              <a:buNone/>
            </a:pPr>
            <a:endParaRPr lang="en-IN" dirty="0"/>
          </a:p>
        </p:txBody>
      </p:sp>
      <p:graphicFrame>
        <p:nvGraphicFramePr>
          <p:cNvPr id="6" name="Table 5"/>
          <p:cNvGraphicFramePr>
            <a:graphicFrameLocks noGrp="1"/>
          </p:cNvGraphicFramePr>
          <p:nvPr/>
        </p:nvGraphicFramePr>
        <p:xfrm>
          <a:off x="1423357" y="3071005"/>
          <a:ext cx="9204387" cy="3148640"/>
        </p:xfrm>
        <a:graphic>
          <a:graphicData uri="http://schemas.openxmlformats.org/drawingml/2006/table">
            <a:tbl>
              <a:tblPr firstRow="1" firstCol="1" bandRow="1">
                <a:tableStyleId>{5C22544A-7EE6-4342-B048-85BDC9FD1C3A}</a:tableStyleId>
              </a:tblPr>
              <a:tblGrid>
                <a:gridCol w="1840014"/>
                <a:gridCol w="1841093"/>
                <a:gridCol w="1840014"/>
                <a:gridCol w="1840014"/>
                <a:gridCol w="1843252"/>
              </a:tblGrid>
              <a:tr h="629728">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Department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Employee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Supervisor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    Project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r>
              <a:tr h="629728">
                <a:tc>
                  <a:txBody>
                    <a:bodyPr/>
                    <a:lstStyle/>
                    <a:p>
                      <a:pPr marL="6350" marR="139700" indent="-6350" algn="ctr">
                        <a:lnSpc>
                          <a:spcPct val="107000"/>
                        </a:lnSpc>
                        <a:spcAft>
                          <a:spcPts val="1355"/>
                        </a:spcAft>
                      </a:pPr>
                      <a:r>
                        <a:rPr lang="en-IN" sz="2400" dirty="0">
                          <a:effectLst/>
                        </a:rPr>
                        <a:t>Department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is assigned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run by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r>
              <a:tr h="629728">
                <a:tc>
                  <a:txBody>
                    <a:bodyPr/>
                    <a:lstStyle/>
                    <a:p>
                      <a:pPr marL="6350" marR="139700" indent="-6350" algn="ctr">
                        <a:lnSpc>
                          <a:spcPct val="107000"/>
                        </a:lnSpc>
                        <a:spcAft>
                          <a:spcPts val="1355"/>
                        </a:spcAft>
                      </a:pPr>
                      <a:r>
                        <a:rPr lang="en-IN" sz="2400">
                          <a:effectLst/>
                        </a:rPr>
                        <a:t>Employee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belongs to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works on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r>
              <a:tr h="629728">
                <a:tc>
                  <a:txBody>
                    <a:bodyPr/>
                    <a:lstStyle/>
                    <a:p>
                      <a:pPr marL="6350" marR="139700" indent="-6350" algn="ctr">
                        <a:lnSpc>
                          <a:spcPct val="107000"/>
                        </a:lnSpc>
                        <a:spcAft>
                          <a:spcPts val="1355"/>
                        </a:spcAft>
                      </a:pPr>
                      <a:r>
                        <a:rPr lang="en-IN" sz="2400">
                          <a:effectLst/>
                        </a:rPr>
                        <a:t>Supervisor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runs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r>
              <a:tr h="629728">
                <a:tc>
                  <a:txBody>
                    <a:bodyPr/>
                    <a:lstStyle/>
                    <a:p>
                      <a:pPr marL="6350" marR="139700" indent="-6350" algn="ctr">
                        <a:lnSpc>
                          <a:spcPct val="107000"/>
                        </a:lnSpc>
                        <a:spcAft>
                          <a:spcPts val="1355"/>
                        </a:spcAft>
                      </a:pPr>
                      <a:r>
                        <a:rPr lang="en-IN" sz="2400">
                          <a:effectLst/>
                        </a:rPr>
                        <a:t>Project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a:effectLst/>
                        </a:rPr>
                        <a:t>uses  </a:t>
                      </a:r>
                      <a:endParaRPr lang="en-IN"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c>
                  <a:txBody>
                    <a:bodyPr/>
                    <a:lstStyle/>
                    <a:p>
                      <a:pPr marL="6350" marR="139700" indent="-6350" algn="ctr">
                        <a:lnSpc>
                          <a:spcPct val="107000"/>
                        </a:lnSpc>
                        <a:spcAft>
                          <a:spcPts val="1355"/>
                        </a:spcAft>
                      </a:pPr>
                      <a:r>
                        <a:rPr lang="en-IN" sz="2400" dirty="0">
                          <a:effectLst/>
                        </a:rPr>
                        <a:t>  </a:t>
                      </a:r>
                      <a:endParaRPr lang="en-IN"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73025" marT="6985"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70936"/>
            <a:ext cx="9905999" cy="5420265"/>
          </a:xfrm>
        </p:spPr>
        <p:txBody>
          <a:bodyPr/>
          <a:lstStyle/>
          <a:p>
            <a:pPr lvl="0" fontAlgn="base"/>
            <a:r>
              <a:rPr lang="en-IN" b="1" dirty="0"/>
              <a:t>Draw Rough ERD- </a:t>
            </a:r>
            <a:r>
              <a:rPr lang="en-IN" dirty="0"/>
              <a:t>We connect the entities whenever a relationship is shown in the entity Relationship Matrix.   </a:t>
            </a:r>
            <a:endParaRPr lang="en-IN" dirty="0"/>
          </a:p>
        </p:txBody>
      </p:sp>
      <p:pic>
        <p:nvPicPr>
          <p:cNvPr id="4" name="Picture 3"/>
          <p:cNvPicPr/>
          <p:nvPr/>
        </p:nvPicPr>
        <p:blipFill>
          <a:blip r:embed="rId1"/>
          <a:stretch>
            <a:fillRect/>
          </a:stretch>
        </p:blipFill>
        <p:spPr>
          <a:xfrm>
            <a:off x="1388852" y="1500996"/>
            <a:ext cx="9135373" cy="49084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effectLst>
                  <a:outerShdw blurRad="38100" dist="38100" dir="2700000" algn="tl">
                    <a:srgbClr val="000000">
                      <a:alpha val="43137"/>
                    </a:srgbClr>
                  </a:outerShdw>
                </a:effectLst>
              </a:rPr>
              <a:t>Session agenda</a:t>
            </a:r>
            <a:endParaRPr lang="en-IN"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Database Schema Design</a:t>
            </a:r>
            <a:endParaRPr lang="en-IN" dirty="0"/>
          </a:p>
          <a:p>
            <a:r>
              <a:rPr lang="en-IN" dirty="0"/>
              <a:t>ER Diagram</a:t>
            </a:r>
            <a:endParaRPr lang="en-IN" dirty="0"/>
          </a:p>
          <a:p>
            <a:r>
              <a:rPr lang="en-IN" dirty="0"/>
              <a:t>Normal Forms</a:t>
            </a:r>
            <a:endParaRPr lang="en-IN" dirty="0"/>
          </a:p>
          <a:p>
            <a:r>
              <a:rPr lang="en-IN" dirty="0"/>
              <a:t>Stored Procedures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67419"/>
            <a:ext cx="9905999" cy="5523782"/>
          </a:xfrm>
        </p:spPr>
        <p:txBody>
          <a:bodyPr>
            <a:normAutofit/>
          </a:bodyPr>
          <a:lstStyle/>
          <a:p>
            <a:pPr lvl="0" fontAlgn="base"/>
            <a:r>
              <a:rPr lang="en-IN" b="1" dirty="0"/>
              <a:t>Fill in Cardinality </a:t>
            </a:r>
            <a:r>
              <a:rPr lang="en-IN" dirty="0"/>
              <a:t>- From the description of the problem we see that:   </a:t>
            </a:r>
            <a:endParaRPr lang="en-IN" dirty="0"/>
          </a:p>
          <a:p>
            <a:pPr lvl="1" fontAlgn="base">
              <a:buFont typeface="Wingdings" panose="05000000000000000000" pitchFamily="2" charset="2"/>
              <a:buChar char="§"/>
            </a:pPr>
            <a:r>
              <a:rPr lang="en-IN" sz="1800" dirty="0"/>
              <a:t>Each department has exactly one supervisor.   </a:t>
            </a:r>
            <a:endParaRPr lang="en-IN" sz="1800" dirty="0"/>
          </a:p>
          <a:p>
            <a:pPr lvl="1" fontAlgn="base">
              <a:buFont typeface="Wingdings" panose="05000000000000000000" pitchFamily="2" charset="2"/>
              <a:buChar char="§"/>
            </a:pPr>
            <a:r>
              <a:rPr lang="en-IN" sz="1800" dirty="0"/>
              <a:t>A supervisor is in charge of one and only one department.   </a:t>
            </a:r>
            <a:endParaRPr lang="en-IN" sz="1800" dirty="0"/>
          </a:p>
          <a:p>
            <a:pPr lvl="1" fontAlgn="base">
              <a:buFont typeface="Wingdings" panose="05000000000000000000" pitchFamily="2" charset="2"/>
              <a:buChar char="§"/>
            </a:pPr>
            <a:r>
              <a:rPr lang="en-IN" sz="1800" dirty="0"/>
              <a:t>Each department is assigned at least one employee.   </a:t>
            </a:r>
            <a:endParaRPr lang="en-IN" sz="1800" dirty="0"/>
          </a:p>
          <a:p>
            <a:pPr lvl="1" fontAlgn="base">
              <a:buFont typeface="Wingdings" panose="05000000000000000000" pitchFamily="2" charset="2"/>
              <a:buChar char="§"/>
            </a:pPr>
            <a:r>
              <a:rPr lang="en-IN" sz="1800" dirty="0"/>
              <a:t>Each employee works for at least one department.   </a:t>
            </a:r>
            <a:endParaRPr lang="en-IN" sz="1800" dirty="0"/>
          </a:p>
          <a:p>
            <a:pPr lvl="1" fontAlgn="base">
              <a:buFont typeface="Wingdings" panose="05000000000000000000" pitchFamily="2" charset="2"/>
              <a:buChar char="§"/>
            </a:pPr>
            <a:r>
              <a:rPr lang="en-IN" sz="1800" dirty="0"/>
              <a:t>Each project has at least one employee working on it.   </a:t>
            </a:r>
            <a:endParaRPr lang="en-IN" sz="1800" dirty="0"/>
          </a:p>
          <a:p>
            <a:pPr lvl="1" fontAlgn="base">
              <a:buFont typeface="Wingdings" panose="05000000000000000000" pitchFamily="2" charset="2"/>
              <a:buChar char="§"/>
            </a:pPr>
            <a:r>
              <a:rPr lang="en-IN" sz="1800" dirty="0"/>
              <a:t>An employee is assigned to 0 or more projects.   </a:t>
            </a:r>
            <a:endParaRPr lang="en-IN" sz="1800" dirty="0"/>
          </a:p>
        </p:txBody>
      </p:sp>
      <p:pic>
        <p:nvPicPr>
          <p:cNvPr id="4" name="Picture 3"/>
          <p:cNvPicPr/>
          <p:nvPr/>
        </p:nvPicPr>
        <p:blipFill>
          <a:blip r:embed="rId1"/>
          <a:stretch>
            <a:fillRect/>
          </a:stretch>
        </p:blipFill>
        <p:spPr>
          <a:xfrm>
            <a:off x="1371600" y="3105510"/>
            <a:ext cx="8462513" cy="366622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15660"/>
            <a:ext cx="9905999" cy="5575541"/>
          </a:xfrm>
        </p:spPr>
        <p:txBody>
          <a:bodyPr/>
          <a:lstStyle/>
          <a:p>
            <a:pPr lvl="0" fontAlgn="base"/>
            <a:r>
              <a:rPr lang="en-IN" b="1" dirty="0"/>
              <a:t>Define Primary Keys </a:t>
            </a:r>
            <a:r>
              <a:rPr lang="en-IN" dirty="0"/>
              <a:t>- The primary keys are Department Name, Supervisor Number, Employee Number, Project Number.  </a:t>
            </a:r>
            <a:endParaRPr lang="en-IN" dirty="0"/>
          </a:p>
          <a:p>
            <a:pPr marL="0" lvl="0" indent="0" fontAlgn="base">
              <a:buNone/>
            </a:pPr>
            <a:endParaRPr lang="en-IN" dirty="0"/>
          </a:p>
          <a:p>
            <a:pPr lvl="0" fontAlgn="base"/>
            <a:r>
              <a:rPr lang="en-IN" b="1" dirty="0"/>
              <a:t>Draw Key-Based ERD </a:t>
            </a:r>
            <a:r>
              <a:rPr lang="en-IN" dirty="0"/>
              <a:t>- There are two many-to-many relationships in the rough ERD above, between Department and Employee and between Employee and Project. Thus we need the associative entities Department-Employee and Employee-Project. The primary key for Department-Employee is the concatenated key Department Name and Employee Number. The primary key for Employee-Project is the concatenated key Employee Number and Project Number.   </a:t>
            </a:r>
            <a:endParaRPr lang="en-IN" dirty="0"/>
          </a:p>
          <a:p>
            <a:pPr marL="0" lvl="0" indent="0" fontAlgn="base">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1147313" y="422694"/>
            <a:ext cx="9506310" cy="61247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41540"/>
            <a:ext cx="9905999" cy="5549661"/>
          </a:xfrm>
        </p:spPr>
        <p:txBody>
          <a:bodyPr/>
          <a:lstStyle/>
          <a:p>
            <a:pPr lvl="0" fontAlgn="base"/>
            <a:r>
              <a:rPr lang="en-IN" b="1" dirty="0"/>
              <a:t>Identify Attributes</a:t>
            </a:r>
            <a:r>
              <a:rPr lang="en-IN" dirty="0"/>
              <a:t>- </a:t>
            </a:r>
            <a:r>
              <a:rPr lang="en-IN" sz="2000" dirty="0"/>
              <a:t>The only attributes indicated are the names of the departments, projects, supervisors and employees, as well as the supervisor and employee NUMBER and a unique project number.   </a:t>
            </a:r>
            <a:endParaRPr lang="en-IN" sz="2000" dirty="0"/>
          </a:p>
          <a:p>
            <a:pPr fontAlgn="base"/>
            <a:r>
              <a:rPr lang="en-IN" b="1" dirty="0"/>
              <a:t>Draw Fully Attributed ERD </a:t>
            </a:r>
            <a:r>
              <a:rPr lang="en-IN" dirty="0"/>
              <a:t> </a:t>
            </a:r>
            <a:endParaRPr lang="en-IN" b="1" dirty="0"/>
          </a:p>
          <a:p>
            <a:pPr lvl="0" fontAlgn="base"/>
            <a:endParaRPr lang="en-IN" dirty="0"/>
          </a:p>
        </p:txBody>
      </p:sp>
      <p:pic>
        <p:nvPicPr>
          <p:cNvPr id="4" name="Picture 3"/>
          <p:cNvPicPr/>
          <p:nvPr/>
        </p:nvPicPr>
        <p:blipFill>
          <a:blip r:embed="rId1"/>
          <a:stretch>
            <a:fillRect/>
          </a:stretch>
        </p:blipFill>
        <p:spPr>
          <a:xfrm>
            <a:off x="1682152" y="1938787"/>
            <a:ext cx="8600536" cy="48588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a:t>normalization</a:t>
            </a:r>
            <a:endParaRPr lang="en-IN" sz="4000" b="1" u="sng"/>
          </a:p>
        </p:txBody>
      </p:sp>
      <p:pic>
        <p:nvPicPr>
          <p:cNvPr id="4" name="Content Placeholder 3"/>
          <p:cNvPicPr>
            <a:picLocks noGrp="1" noChangeAspect="1"/>
          </p:cNvPicPr>
          <p:nvPr>
            <p:ph idx="1"/>
          </p:nvPr>
        </p:nvPicPr>
        <p:blipFill>
          <a:blip r:embed="rId1"/>
          <a:stretch>
            <a:fillRect/>
          </a:stretch>
        </p:blipFill>
        <p:spPr>
          <a:xfrm>
            <a:off x="1445260" y="1831340"/>
            <a:ext cx="8768715" cy="43319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1"/>
          <a:stretch>
            <a:fillRect/>
          </a:stretch>
        </p:blipFill>
        <p:spPr>
          <a:xfrm>
            <a:off x="2446452" y="2022202"/>
            <a:ext cx="6291068" cy="3113678"/>
          </a:xfrm>
          <a:prstGeom prst="rect">
            <a:avLst/>
          </a:prstGeom>
        </p:spPr>
      </p:pic>
      <p:sp>
        <p:nvSpPr>
          <p:cNvPr id="3" name="Content Placeholder 2"/>
          <p:cNvSpPr>
            <a:spLocks noGrp="1"/>
          </p:cNvSpPr>
          <p:nvPr>
            <p:ph sz="half" idx="1"/>
          </p:nvPr>
        </p:nvSpPr>
        <p:spPr>
          <a:xfrm>
            <a:off x="1198485" y="363984"/>
            <a:ext cx="10155876" cy="6095554"/>
          </a:xfrm>
        </p:spPr>
        <p:txBody>
          <a:bodyPr>
            <a:normAutofit/>
          </a:bodyPr>
          <a:lstStyle/>
          <a:p>
            <a:r>
              <a:rPr lang="en-US" sz="2000" b="0" i="0" dirty="0">
                <a:effectLst/>
                <a:latin typeface="Times New Roman" panose="02020603050405020304" pitchFamily="18" charset="0"/>
                <a:cs typeface="Times New Roman" panose="02020603050405020304" pitchFamily="18" charset="0"/>
              </a:rPr>
              <a:t>Database normalization is a database schema design technique, by which an existing schema is modified to minimize redundancy and dependency of data.</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Normalization split a large table into smaller tables and define relationships between them to increases the clarity in organizing data.</a:t>
            </a:r>
            <a:endParaRPr lang="en-US" sz="2000" dirty="0">
              <a:latin typeface="Times New Roman" panose="02020603050405020304" pitchFamily="18" charset="0"/>
              <a:cs typeface="Times New Roman" panose="02020603050405020304" pitchFamily="18" charset="0"/>
            </a:endParaRPr>
          </a:p>
        </p:txBody>
      </p:sp>
      <p:sp>
        <p:nvSpPr>
          <p:cNvPr id="7" name="Wave 6"/>
          <p:cNvSpPr/>
          <p:nvPr/>
        </p:nvSpPr>
        <p:spPr>
          <a:xfrm>
            <a:off x="2171065" y="5669280"/>
            <a:ext cx="2731135" cy="61849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a:t>FLAT TABLE</a:t>
            </a:r>
            <a:endParaRPr lang="en-IN" altLang="en-US"/>
          </a:p>
        </p:txBody>
      </p:sp>
      <p:cxnSp>
        <p:nvCxnSpPr>
          <p:cNvPr id="8" name="Straight Arrow Connector 7"/>
          <p:cNvCxnSpPr>
            <a:stCxn id="7" idx="0"/>
          </p:cNvCxnSpPr>
          <p:nvPr/>
        </p:nvCxnSpPr>
        <p:spPr>
          <a:xfrm flipV="1">
            <a:off x="3536950" y="5140960"/>
            <a:ext cx="6985" cy="60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095" y="408940"/>
            <a:ext cx="9906000" cy="6136640"/>
          </a:xfrm>
        </p:spPr>
        <p:txBody>
          <a:bodyPr>
            <a:normAutofit/>
          </a:bodyPr>
          <a:lstStyle/>
          <a:p>
            <a:pPr marL="0" indent="0">
              <a:buNone/>
            </a:pPr>
            <a:r>
              <a:rPr lang="en-US"/>
              <a:t>Normalization is needed to allow any relation in the database</a:t>
            </a:r>
            <a:r>
              <a:rPr lang="en-IN" altLang="en-US"/>
              <a:t> </a:t>
            </a:r>
            <a:r>
              <a:rPr lang="en-US"/>
              <a:t>to be represented,</a:t>
            </a:r>
            <a:endParaRPr lang="en-US"/>
          </a:p>
          <a:p>
            <a:r>
              <a:rPr lang="en-US"/>
              <a:t>To allow a language like SQL to use powerful retrieval</a:t>
            </a:r>
            <a:r>
              <a:rPr lang="en-IN" altLang="en-US"/>
              <a:t> </a:t>
            </a:r>
            <a:r>
              <a:rPr lang="en-US"/>
              <a:t>operations composed of atomic operations</a:t>
            </a:r>
            <a:endParaRPr lang="en-US"/>
          </a:p>
          <a:p>
            <a:r>
              <a:rPr lang="en-US"/>
              <a:t>To remove anomalies in insertion, deletion, and updating</a:t>
            </a:r>
            <a:endParaRPr lang="en-US"/>
          </a:p>
          <a:p>
            <a:r>
              <a:rPr lang="en-US"/>
              <a:t>To reduce the need for restructuring the database as new</a:t>
            </a:r>
            <a:r>
              <a:rPr lang="en-IN" altLang="en-US"/>
              <a:t> </a:t>
            </a:r>
            <a:r>
              <a:rPr lang="en-US"/>
              <a:t>data types are added.</a:t>
            </a:r>
            <a:endParaRPr lang="en-US"/>
          </a:p>
          <a:p>
            <a:pPr marL="0" indent="0">
              <a:buNone/>
            </a:pPr>
            <a:endParaRPr lang="en-US"/>
          </a:p>
          <a:p>
            <a:pPr marL="0" indent="0">
              <a:buNone/>
            </a:pPr>
            <a:r>
              <a:rPr lang="en-US"/>
              <a:t>The Normalization process defines a set of hierarchical</a:t>
            </a:r>
            <a:r>
              <a:rPr lang="en-IN" altLang="en-US"/>
              <a:t> </a:t>
            </a:r>
            <a:r>
              <a:rPr lang="en-US"/>
              <a:t>normal forms (NFs). Several normal forms have been</a:t>
            </a:r>
            <a:r>
              <a:rPr lang="en-IN" altLang="en-US"/>
              <a:t> </a:t>
            </a:r>
            <a:r>
              <a:rPr lang="en-US"/>
              <a:t>proposed, including 1NF, 2NF, 3NF, BCNF (Boyce-Codd</a:t>
            </a:r>
            <a:r>
              <a:rPr lang="en-IN" altLang="en-US"/>
              <a:t> </a:t>
            </a:r>
            <a:r>
              <a:rPr lang="en-US"/>
              <a:t>Normal Form)</a:t>
            </a:r>
            <a:r>
              <a:rPr lang="en-IN" altLang="en-US"/>
              <a:t>.</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664210"/>
            <a:ext cx="9906000" cy="5640070"/>
          </a:xfrm>
        </p:spPr>
        <p:txBody>
          <a:bodyPr/>
          <a:lstStyle/>
          <a:p>
            <a:pPr marL="0" indent="0">
              <a:buNone/>
            </a:pPr>
            <a:r>
              <a:rPr lang="en-US" sz="3200" u="sng"/>
              <a:t>The main goal of Database Normalization is to:</a:t>
            </a:r>
            <a:endParaRPr lang="en-US" sz="3200" u="sng"/>
          </a:p>
          <a:p>
            <a:r>
              <a:rPr lang="en-US" sz="2800"/>
              <a:t> Eliminate redundancy</a:t>
            </a:r>
            <a:endParaRPr lang="en-US" sz="2800"/>
          </a:p>
          <a:p>
            <a:r>
              <a:rPr lang="en-US" sz="2800"/>
              <a:t> Organize data efficiently </a:t>
            </a:r>
            <a:endParaRPr lang="en-US" sz="2800"/>
          </a:p>
          <a:p>
            <a:r>
              <a:rPr lang="en-US" sz="2800"/>
              <a:t> Reduce the potential for data anomalies.</a:t>
            </a:r>
            <a:endParaRPr lang="en-US" sz="2800"/>
          </a:p>
          <a:p>
            <a:pPr marL="0" indent="0">
              <a:buNone/>
            </a:pPr>
            <a:r>
              <a:rPr lang="en-IN" altLang="en-US" sz="2800" u="sng"/>
              <a:t>DATA ANOMALY-</a:t>
            </a:r>
            <a:endParaRPr lang="en-IN" altLang="en-US" sz="2800" u="sng"/>
          </a:p>
          <a:p>
            <a:pPr marL="0" indent="0">
              <a:buNone/>
            </a:pPr>
            <a:r>
              <a:rPr lang="en-IN" altLang="en-US" sz="2800"/>
              <a:t>Data anomalies are inconsistencies in the data stored in a </a:t>
            </a:r>
            <a:endParaRPr lang="en-IN" altLang="en-US" sz="2800"/>
          </a:p>
          <a:p>
            <a:pPr marL="0" indent="0">
              <a:buNone/>
            </a:pPr>
            <a:r>
              <a:rPr lang="en-IN" altLang="en-US" sz="2800"/>
              <a:t>database as a result of an operation such as update, insertion, </a:t>
            </a:r>
            <a:endParaRPr lang="en-IN" altLang="en-US" sz="2800"/>
          </a:p>
          <a:p>
            <a:pPr marL="0" indent="0">
              <a:buNone/>
            </a:pPr>
            <a:r>
              <a:rPr lang="en-IN" altLang="en-US" sz="2800"/>
              <a:t>and/or deletion.</a:t>
            </a:r>
            <a:endParaRPr lang="en-I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287655"/>
            <a:ext cx="9906000" cy="1069975"/>
          </a:xfrm>
        </p:spPr>
        <p:txBody>
          <a:bodyPr/>
          <a:lstStyle/>
          <a:p>
            <a:r>
              <a:rPr lang="en-IN" altLang="en-US" u="sng"/>
              <a:t>1ST NORMAL FORM:</a:t>
            </a:r>
            <a:endParaRPr lang="en-IN" altLang="en-US" u="sng"/>
          </a:p>
        </p:txBody>
      </p:sp>
      <p:sp>
        <p:nvSpPr>
          <p:cNvPr id="3" name="Content Placeholder 2"/>
          <p:cNvSpPr>
            <a:spLocks noGrp="1"/>
          </p:cNvSpPr>
          <p:nvPr>
            <p:ph sz="half" idx="1"/>
          </p:nvPr>
        </p:nvSpPr>
        <p:spPr>
          <a:xfrm>
            <a:off x="870585" y="1132205"/>
            <a:ext cx="10641330" cy="5458460"/>
          </a:xfrm>
        </p:spPr>
        <p:txBody>
          <a:bodyPr>
            <a:normAutofit/>
          </a:bodyPr>
          <a:lstStyle/>
          <a:p>
            <a:r>
              <a:rPr lang="en-US"/>
              <a:t> Each table has a primary key: minimal set of attributes which can uniquely identify a record</a:t>
            </a:r>
            <a:r>
              <a:rPr lang="en-IN" altLang="en-US"/>
              <a:t>.</a:t>
            </a:r>
            <a:endParaRPr lang="en-US"/>
          </a:p>
          <a:p>
            <a:r>
              <a:rPr lang="en-US"/>
              <a:t>The values in each column of a table are atomic (No multi</a:t>
            </a:r>
            <a:r>
              <a:rPr lang="en-IN" altLang="en-US"/>
              <a:t> </a:t>
            </a:r>
            <a:r>
              <a:rPr lang="en-US"/>
              <a:t>value attributes allowed).</a:t>
            </a:r>
            <a:endParaRPr lang="en-US"/>
          </a:p>
          <a:p>
            <a:r>
              <a:rPr lang="en-US"/>
              <a:t>There are no repeating groups: two columns do not store similar information in the same table.</a:t>
            </a:r>
            <a:endParaRPr lang="en-US"/>
          </a:p>
        </p:txBody>
      </p:sp>
      <p:pic>
        <p:nvPicPr>
          <p:cNvPr id="4" name="Content Placeholder 3"/>
          <p:cNvPicPr>
            <a:picLocks noGrp="1" noChangeAspect="1"/>
          </p:cNvPicPr>
          <p:nvPr>
            <p:ph sz="half" idx="2"/>
          </p:nvPr>
        </p:nvPicPr>
        <p:blipFill>
          <a:blip r:embed="rId1"/>
          <a:stretch>
            <a:fillRect/>
          </a:stretch>
        </p:blipFill>
        <p:spPr>
          <a:xfrm>
            <a:off x="1141095" y="3664585"/>
            <a:ext cx="8985250" cy="29260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sz="half" idx="1"/>
          </p:nvPr>
        </p:nvGraphicFramePr>
        <p:xfrm>
          <a:off x="2957803" y="326571"/>
          <a:ext cx="5747658" cy="1934650"/>
        </p:xfrm>
        <a:graphic>
          <a:graphicData uri="http://schemas.openxmlformats.org/drawingml/2006/table">
            <a:tbl>
              <a:tblPr firstRow="1" bandRow="1">
                <a:tableStyleId>{5C22544A-7EE6-4342-B048-85BDC9FD1C3A}</a:tableStyleId>
              </a:tblPr>
              <a:tblGrid>
                <a:gridCol w="1915886"/>
                <a:gridCol w="1546687"/>
                <a:gridCol w="2285085"/>
              </a:tblGrid>
              <a:tr h="378296">
                <a:tc>
                  <a:txBody>
                    <a:bodyPr/>
                    <a:lstStyle/>
                    <a:p>
                      <a:r>
                        <a:rPr lang="en-IN" dirty="0" err="1"/>
                        <a:t>Student_id</a:t>
                      </a:r>
                      <a:endParaRPr lang="en-IN" dirty="0"/>
                    </a:p>
                  </a:txBody>
                  <a:tcPr/>
                </a:tc>
                <a:tc>
                  <a:txBody>
                    <a:bodyPr/>
                    <a:lstStyle/>
                    <a:p>
                      <a:r>
                        <a:rPr lang="en-IN" dirty="0" err="1"/>
                        <a:t>Student_name</a:t>
                      </a:r>
                      <a:endParaRPr lang="en-IN" dirty="0"/>
                    </a:p>
                  </a:txBody>
                  <a:tcPr/>
                </a:tc>
                <a:tc>
                  <a:txBody>
                    <a:bodyPr/>
                    <a:lstStyle/>
                    <a:p>
                      <a:r>
                        <a:rPr lang="en-IN" dirty="0"/>
                        <a:t>Phone number</a:t>
                      </a:r>
                      <a:endParaRPr lang="en-IN" dirty="0"/>
                    </a:p>
                  </a:txBody>
                  <a:tcPr/>
                </a:tc>
              </a:tr>
              <a:tr h="525108">
                <a:tc>
                  <a:txBody>
                    <a:bodyPr/>
                    <a:lstStyle/>
                    <a:p>
                      <a:r>
                        <a:rPr lang="en-IN" dirty="0"/>
                        <a:t>1</a:t>
                      </a:r>
                      <a:endParaRPr lang="en-IN" dirty="0"/>
                    </a:p>
                  </a:txBody>
                  <a:tcPr/>
                </a:tc>
                <a:tc>
                  <a:txBody>
                    <a:bodyPr/>
                    <a:lstStyle/>
                    <a:p>
                      <a:r>
                        <a:rPr lang="en-IN" dirty="0" err="1"/>
                        <a:t>akshay</a:t>
                      </a:r>
                      <a:endParaRPr lang="en-IN" dirty="0"/>
                    </a:p>
                  </a:txBody>
                  <a:tcPr/>
                </a:tc>
                <a:tc>
                  <a:txBody>
                    <a:bodyPr/>
                    <a:lstStyle/>
                    <a:p>
                      <a:r>
                        <a:rPr lang="en-IN" dirty="0"/>
                        <a:t>64981209,34976051</a:t>
                      </a:r>
                      <a:endParaRPr lang="en-IN" dirty="0"/>
                    </a:p>
                  </a:txBody>
                  <a:tcPr/>
                </a:tc>
              </a:tr>
              <a:tr h="652950">
                <a:tc>
                  <a:txBody>
                    <a:bodyPr/>
                    <a:lstStyle/>
                    <a:p>
                      <a:r>
                        <a:rPr lang="en-IN" dirty="0"/>
                        <a:t>2</a:t>
                      </a:r>
                      <a:endParaRPr lang="en-IN" dirty="0"/>
                    </a:p>
                  </a:txBody>
                  <a:tcPr/>
                </a:tc>
                <a:tc>
                  <a:txBody>
                    <a:bodyPr/>
                    <a:lstStyle/>
                    <a:p>
                      <a:r>
                        <a:rPr lang="en-IN" dirty="0" err="1"/>
                        <a:t>anshul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20981210,69976053</a:t>
                      </a:r>
                      <a:endParaRPr lang="en-IN" dirty="0"/>
                    </a:p>
                    <a:p>
                      <a:endParaRPr lang="en-IN" dirty="0"/>
                    </a:p>
                  </a:txBody>
                  <a:tcPr/>
                </a:tc>
              </a:tr>
              <a:tr h="378296">
                <a:tc>
                  <a:txBody>
                    <a:bodyPr/>
                    <a:lstStyle/>
                    <a:p>
                      <a:r>
                        <a:rPr lang="en-IN" dirty="0"/>
                        <a:t>3</a:t>
                      </a:r>
                      <a:endParaRPr lang="en-IN" dirty="0"/>
                    </a:p>
                  </a:txBody>
                  <a:tcPr/>
                </a:tc>
                <a:tc>
                  <a:txBody>
                    <a:bodyPr/>
                    <a:lstStyle/>
                    <a:p>
                      <a:r>
                        <a:rPr lang="en-IN" dirty="0" err="1"/>
                        <a:t>nitesh</a:t>
                      </a:r>
                      <a:endParaRPr lang="en-IN" dirty="0"/>
                    </a:p>
                  </a:txBody>
                  <a:tcPr/>
                </a:tc>
                <a:tc>
                  <a:txBody>
                    <a:bodyPr/>
                    <a:lstStyle/>
                    <a:p>
                      <a:r>
                        <a:rPr lang="en-IN" dirty="0"/>
                        <a:t>56832095</a:t>
                      </a:r>
                      <a:endParaRPr lang="en-IN" dirty="0"/>
                    </a:p>
                  </a:txBody>
                  <a:tcPr/>
                </a:tc>
              </a:tr>
            </a:tbl>
          </a:graphicData>
        </a:graphic>
      </p:graphicFrame>
      <p:graphicFrame>
        <p:nvGraphicFramePr>
          <p:cNvPr id="6" name="Table 5"/>
          <p:cNvGraphicFramePr/>
          <p:nvPr/>
        </p:nvGraphicFramePr>
        <p:xfrm>
          <a:off x="2939143" y="3312367"/>
          <a:ext cx="5747657" cy="3094172"/>
        </p:xfrm>
        <a:graphic>
          <a:graphicData uri="http://schemas.openxmlformats.org/drawingml/2006/table">
            <a:tbl>
              <a:tblPr firstRow="1" bandRow="1">
                <a:tableStyleId>{5C22544A-7EE6-4342-B048-85BDC9FD1C3A}</a:tableStyleId>
              </a:tblPr>
              <a:tblGrid>
                <a:gridCol w="1915886"/>
                <a:gridCol w="1546686"/>
                <a:gridCol w="2285085"/>
              </a:tblGrid>
              <a:tr h="602850">
                <a:tc>
                  <a:txBody>
                    <a:bodyPr/>
                    <a:lstStyle/>
                    <a:p>
                      <a:r>
                        <a:rPr lang="en-IN" dirty="0" err="1"/>
                        <a:t>Student_id</a:t>
                      </a:r>
                      <a:endParaRPr lang="en-IN" dirty="0"/>
                    </a:p>
                  </a:txBody>
                  <a:tcPr/>
                </a:tc>
                <a:tc>
                  <a:txBody>
                    <a:bodyPr/>
                    <a:lstStyle/>
                    <a:p>
                      <a:r>
                        <a:rPr lang="en-IN" dirty="0" err="1"/>
                        <a:t>Student_name</a:t>
                      </a:r>
                      <a:endParaRPr lang="en-IN" dirty="0"/>
                    </a:p>
                  </a:txBody>
                  <a:tcPr/>
                </a:tc>
                <a:tc>
                  <a:txBody>
                    <a:bodyPr/>
                    <a:lstStyle/>
                    <a:p>
                      <a:r>
                        <a:rPr lang="en-IN" dirty="0"/>
                        <a:t>Phone number</a:t>
                      </a:r>
                      <a:endParaRPr lang="en-IN" dirty="0"/>
                    </a:p>
                  </a:txBody>
                  <a:tcPr/>
                </a:tc>
              </a:tr>
              <a:tr h="487876">
                <a:tc>
                  <a:txBody>
                    <a:bodyPr/>
                    <a:lstStyle/>
                    <a:p>
                      <a:r>
                        <a:rPr lang="en-IN" dirty="0"/>
                        <a:t>1</a:t>
                      </a:r>
                      <a:endParaRPr lang="en-IN" dirty="0"/>
                    </a:p>
                  </a:txBody>
                  <a:tcPr/>
                </a:tc>
                <a:tc>
                  <a:txBody>
                    <a:bodyPr/>
                    <a:lstStyle/>
                    <a:p>
                      <a:r>
                        <a:rPr lang="en-IN" dirty="0" err="1"/>
                        <a:t>akshay</a:t>
                      </a:r>
                      <a:endParaRPr lang="en-IN" dirty="0"/>
                    </a:p>
                  </a:txBody>
                  <a:tcPr/>
                </a:tc>
                <a:tc>
                  <a:txBody>
                    <a:bodyPr/>
                    <a:lstStyle/>
                    <a:p>
                      <a:r>
                        <a:rPr lang="en-IN" dirty="0"/>
                        <a:t>64981209</a:t>
                      </a:r>
                      <a:endParaRPr lang="en-IN" dirty="0"/>
                    </a:p>
                  </a:txBody>
                  <a:tcPr/>
                </a:tc>
              </a:tr>
              <a:tr h="487876">
                <a:tc>
                  <a:txBody>
                    <a:bodyPr/>
                    <a:lstStyle/>
                    <a:p>
                      <a:r>
                        <a:rPr lang="en-IN" dirty="0"/>
                        <a:t>1</a:t>
                      </a:r>
                      <a:endParaRPr lang="en-IN" dirty="0"/>
                    </a:p>
                  </a:txBody>
                  <a:tcPr/>
                </a:tc>
                <a:tc>
                  <a:txBody>
                    <a:bodyPr/>
                    <a:lstStyle/>
                    <a:p>
                      <a:r>
                        <a:rPr lang="en-IN" dirty="0" err="1"/>
                        <a:t>akshay</a:t>
                      </a:r>
                      <a:endParaRPr lang="en-IN" dirty="0"/>
                    </a:p>
                  </a:txBody>
                  <a:tcPr/>
                </a:tc>
                <a:tc>
                  <a:txBody>
                    <a:bodyPr/>
                    <a:lstStyle/>
                    <a:p>
                      <a:r>
                        <a:rPr lang="en-IN" dirty="0"/>
                        <a:t>34976051</a:t>
                      </a:r>
                      <a:endParaRPr lang="en-IN" dirty="0"/>
                    </a:p>
                  </a:txBody>
                  <a:tcPr/>
                </a:tc>
              </a:tr>
              <a:tr h="487876">
                <a:tc>
                  <a:txBody>
                    <a:bodyPr/>
                    <a:lstStyle/>
                    <a:p>
                      <a:r>
                        <a:rPr lang="en-IN" dirty="0"/>
                        <a:t>2</a:t>
                      </a:r>
                      <a:endParaRPr lang="en-IN" dirty="0"/>
                    </a:p>
                  </a:txBody>
                  <a:tcPr/>
                </a:tc>
                <a:tc>
                  <a:txBody>
                    <a:bodyPr/>
                    <a:lstStyle/>
                    <a:p>
                      <a:r>
                        <a:rPr lang="en-IN" dirty="0" err="1"/>
                        <a:t>anshul</a:t>
                      </a:r>
                      <a:endParaRPr lang="en-IN" dirty="0"/>
                    </a:p>
                  </a:txBody>
                  <a:tcPr/>
                </a:tc>
                <a:tc>
                  <a:txBody>
                    <a:bodyPr/>
                    <a:lstStyle/>
                    <a:p>
                      <a:r>
                        <a:rPr lang="en-IN" dirty="0"/>
                        <a:t>20981210</a:t>
                      </a:r>
                      <a:endParaRPr lang="en-IN" dirty="0"/>
                    </a:p>
                  </a:txBody>
                  <a:tcPr/>
                </a:tc>
              </a:tr>
              <a:tr h="636238">
                <a:tc>
                  <a:txBody>
                    <a:bodyPr/>
                    <a:lstStyle/>
                    <a:p>
                      <a:r>
                        <a:rPr lang="en-IN" dirty="0"/>
                        <a:t>2</a:t>
                      </a:r>
                      <a:endParaRPr lang="en-IN" dirty="0"/>
                    </a:p>
                  </a:txBody>
                  <a:tcPr/>
                </a:tc>
                <a:tc>
                  <a:txBody>
                    <a:bodyPr/>
                    <a:lstStyle/>
                    <a:p>
                      <a:r>
                        <a:rPr lang="en-IN" dirty="0" err="1"/>
                        <a:t>anshul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69976053</a:t>
                      </a:r>
                      <a:endParaRPr lang="en-IN" dirty="0"/>
                    </a:p>
                    <a:p>
                      <a:endParaRPr lang="en-IN" dirty="0"/>
                    </a:p>
                  </a:txBody>
                  <a:tcPr/>
                </a:tc>
              </a:tr>
              <a:tr h="387614">
                <a:tc>
                  <a:txBody>
                    <a:bodyPr/>
                    <a:lstStyle/>
                    <a:p>
                      <a:r>
                        <a:rPr lang="en-IN" dirty="0"/>
                        <a:t>3</a:t>
                      </a:r>
                      <a:endParaRPr lang="en-IN" dirty="0"/>
                    </a:p>
                  </a:txBody>
                  <a:tcPr/>
                </a:tc>
                <a:tc>
                  <a:txBody>
                    <a:bodyPr/>
                    <a:lstStyle/>
                    <a:p>
                      <a:r>
                        <a:rPr lang="en-IN" dirty="0" err="1"/>
                        <a:t>nitesh</a:t>
                      </a:r>
                      <a:endParaRPr lang="en-IN" dirty="0"/>
                    </a:p>
                  </a:txBody>
                  <a:tcPr/>
                </a:tc>
                <a:tc>
                  <a:txBody>
                    <a:bodyPr/>
                    <a:lstStyle/>
                    <a:p>
                      <a:r>
                        <a:rPr lang="en-IN" dirty="0"/>
                        <a:t>56832095</a:t>
                      </a:r>
                      <a:endParaRPr lang="en-IN" dirty="0"/>
                    </a:p>
                  </a:txBody>
                  <a:tcPr/>
                </a:tc>
              </a:tr>
            </a:tbl>
          </a:graphicData>
        </a:graphic>
      </p:graphicFrame>
      <p:sp>
        <p:nvSpPr>
          <p:cNvPr id="8" name="Arrow: Down 7"/>
          <p:cNvSpPr/>
          <p:nvPr/>
        </p:nvSpPr>
        <p:spPr>
          <a:xfrm>
            <a:off x="5663682" y="2388637"/>
            <a:ext cx="432318" cy="811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8189"/>
            <a:ext cx="9905998" cy="819509"/>
          </a:xfrm>
        </p:spPr>
        <p:txBody>
          <a:bodyPr>
            <a:normAutofit/>
          </a:bodyPr>
          <a:lstStyle/>
          <a:p>
            <a:r>
              <a:rPr lang="en-US" sz="3200" b="1" dirty="0"/>
              <a:t>Database Schema</a:t>
            </a:r>
            <a:endParaRPr lang="en-US" sz="3200" b="1" dirty="0"/>
          </a:p>
        </p:txBody>
      </p:sp>
      <p:sp>
        <p:nvSpPr>
          <p:cNvPr id="3" name="Content Placeholder 2"/>
          <p:cNvSpPr>
            <a:spLocks noGrp="1"/>
          </p:cNvSpPr>
          <p:nvPr>
            <p:ph idx="1"/>
          </p:nvPr>
        </p:nvSpPr>
        <p:spPr>
          <a:xfrm>
            <a:off x="1141412" y="1207698"/>
            <a:ext cx="9905999" cy="4583503"/>
          </a:xfrm>
        </p:spPr>
        <p:txBody>
          <a:bodyPr/>
          <a:lstStyle/>
          <a:p>
            <a:pPr marL="0" indent="0">
              <a:buNone/>
            </a:pPr>
            <a:r>
              <a:rPr lang="en-US" dirty="0"/>
              <a:t>A database schema is a formal description of the structure or organization of a particular database. The term “database schema” is most commonly used in reference to relational databases, i.e. databases that organize information in tables and use the SQL query language. </a:t>
            </a:r>
            <a:endParaRPr lang="en-US" dirty="0"/>
          </a:p>
          <a:p>
            <a:pPr marL="0" indent="0">
              <a:buNone/>
            </a:pPr>
            <a:r>
              <a:rPr lang="en-US" sz="2800" b="1" dirty="0"/>
              <a:t>What is Database Schema Design?</a:t>
            </a:r>
            <a:endParaRPr lang="en-US" sz="2800" b="1" dirty="0"/>
          </a:p>
          <a:p>
            <a:pPr marL="0" indent="0">
              <a:buNone/>
            </a:pPr>
            <a:r>
              <a:rPr lang="en-US" dirty="0"/>
              <a:t>You can think of database schema design as a “blueprint” for how to store massive amounts of information in a database. By defining categories of data and relationships between those categories, database schema design makes data much easier to retrieve, consume, manipulate, and interpret.</a:t>
            </a:r>
            <a:endParaRPr lang="en-US" b="1" dirty="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438150"/>
            <a:ext cx="9906000" cy="844550"/>
          </a:xfrm>
        </p:spPr>
        <p:txBody>
          <a:bodyPr/>
          <a:lstStyle/>
          <a:p>
            <a:r>
              <a:rPr lang="en-IN" altLang="en-US"/>
              <a:t>2ND NORMAL FORM :</a:t>
            </a:r>
            <a:endParaRPr lang="en-IN" altLang="en-US"/>
          </a:p>
        </p:txBody>
      </p:sp>
      <p:sp>
        <p:nvSpPr>
          <p:cNvPr id="3" name="Content Placeholder 2"/>
          <p:cNvSpPr>
            <a:spLocks noGrp="1"/>
          </p:cNvSpPr>
          <p:nvPr>
            <p:ph sz="half" idx="1"/>
          </p:nvPr>
        </p:nvSpPr>
        <p:spPr>
          <a:xfrm>
            <a:off x="1141095" y="1071880"/>
            <a:ext cx="10461625" cy="5443220"/>
          </a:xfrm>
        </p:spPr>
        <p:txBody>
          <a:bodyPr>
            <a:normAutofit/>
          </a:bodyPr>
          <a:lstStyle/>
          <a:p>
            <a:r>
              <a:rPr lang="en-US"/>
              <a:t>All requirements for 1st NF must be met.</a:t>
            </a:r>
            <a:endParaRPr lang="en-US"/>
          </a:p>
          <a:p>
            <a:r>
              <a:rPr lang="en-US"/>
              <a:t>Redundant data across multiple rows of a table must be moved to a separate table. </a:t>
            </a:r>
            <a:endParaRPr lang="en-US"/>
          </a:p>
          <a:p>
            <a:pPr lvl="1">
              <a:buFont typeface="Wingdings" panose="05000000000000000000" charset="0"/>
              <a:buChar char="Ø"/>
            </a:pPr>
            <a:r>
              <a:rPr lang="en-US"/>
              <a:t>T</a:t>
            </a:r>
            <a:r>
              <a:rPr lang="en-US" sz="2400"/>
              <a:t>he resulting tables must be related to each other by use of foreign key.</a:t>
            </a:r>
            <a:endParaRPr lang="en-US" sz="2400"/>
          </a:p>
        </p:txBody>
      </p:sp>
      <p:pic>
        <p:nvPicPr>
          <p:cNvPr id="5" name="Content Placeholder 4"/>
          <p:cNvPicPr>
            <a:picLocks noGrp="1" noChangeAspect="1"/>
          </p:cNvPicPr>
          <p:nvPr>
            <p:ph sz="half" idx="2"/>
          </p:nvPr>
        </p:nvPicPr>
        <p:blipFill>
          <a:blip r:embed="rId1"/>
          <a:stretch>
            <a:fillRect/>
          </a:stretch>
        </p:blipFill>
        <p:spPr>
          <a:xfrm>
            <a:off x="1343660" y="3400425"/>
            <a:ext cx="9491980" cy="31153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3222171" y="262626"/>
          <a:ext cx="5747657" cy="2796997"/>
        </p:xfrm>
        <a:graphic>
          <a:graphicData uri="http://schemas.openxmlformats.org/drawingml/2006/table">
            <a:tbl>
              <a:tblPr firstRow="1" bandRow="1">
                <a:tableStyleId>{5C22544A-7EE6-4342-B048-85BDC9FD1C3A}</a:tableStyleId>
              </a:tblPr>
              <a:tblGrid>
                <a:gridCol w="1915886"/>
                <a:gridCol w="1546686"/>
                <a:gridCol w="2285085"/>
              </a:tblGrid>
              <a:tr h="0">
                <a:tc>
                  <a:txBody>
                    <a:bodyPr/>
                    <a:lstStyle/>
                    <a:p>
                      <a:r>
                        <a:rPr lang="en-IN" dirty="0" err="1"/>
                        <a:t>Student_id</a:t>
                      </a:r>
                      <a:endParaRPr lang="en-IN" dirty="0"/>
                    </a:p>
                  </a:txBody>
                  <a:tcPr/>
                </a:tc>
                <a:tc>
                  <a:txBody>
                    <a:bodyPr/>
                    <a:lstStyle/>
                    <a:p>
                      <a:r>
                        <a:rPr lang="en-IN" dirty="0" err="1"/>
                        <a:t>Student_name</a:t>
                      </a:r>
                      <a:endParaRPr lang="en-IN" dirty="0"/>
                    </a:p>
                  </a:txBody>
                  <a:tcPr/>
                </a:tc>
                <a:tc>
                  <a:txBody>
                    <a:bodyPr/>
                    <a:lstStyle/>
                    <a:p>
                      <a:r>
                        <a:rPr lang="en-IN" dirty="0"/>
                        <a:t>Phone number</a:t>
                      </a:r>
                      <a:endParaRPr lang="en-IN" dirty="0"/>
                    </a:p>
                  </a:txBody>
                  <a:tcPr/>
                </a:tc>
              </a:tr>
              <a:tr h="314006">
                <a:tc>
                  <a:txBody>
                    <a:bodyPr/>
                    <a:lstStyle/>
                    <a:p>
                      <a:r>
                        <a:rPr lang="en-IN" dirty="0"/>
                        <a:t>1</a:t>
                      </a:r>
                      <a:endParaRPr lang="en-IN" dirty="0"/>
                    </a:p>
                  </a:txBody>
                  <a:tcPr/>
                </a:tc>
                <a:tc>
                  <a:txBody>
                    <a:bodyPr/>
                    <a:lstStyle/>
                    <a:p>
                      <a:r>
                        <a:rPr lang="en-IN" dirty="0" err="1"/>
                        <a:t>akshay</a:t>
                      </a:r>
                      <a:endParaRPr lang="en-IN" dirty="0"/>
                    </a:p>
                  </a:txBody>
                  <a:tcPr/>
                </a:tc>
                <a:tc>
                  <a:txBody>
                    <a:bodyPr/>
                    <a:lstStyle/>
                    <a:p>
                      <a:r>
                        <a:rPr lang="en-IN" dirty="0"/>
                        <a:t>64981209</a:t>
                      </a:r>
                      <a:endParaRPr lang="en-IN" dirty="0"/>
                    </a:p>
                  </a:txBody>
                  <a:tcPr/>
                </a:tc>
              </a:tr>
              <a:tr h="549907">
                <a:tc>
                  <a:txBody>
                    <a:bodyPr/>
                    <a:lstStyle/>
                    <a:p>
                      <a:r>
                        <a:rPr lang="en-IN" dirty="0"/>
                        <a:t>1</a:t>
                      </a:r>
                      <a:endParaRPr lang="en-IN" dirty="0"/>
                    </a:p>
                  </a:txBody>
                  <a:tcPr/>
                </a:tc>
                <a:tc>
                  <a:txBody>
                    <a:bodyPr/>
                    <a:lstStyle/>
                    <a:p>
                      <a:r>
                        <a:rPr lang="en-IN" dirty="0" err="1"/>
                        <a:t>akshay</a:t>
                      </a:r>
                      <a:endParaRPr lang="en-IN" dirty="0"/>
                    </a:p>
                  </a:txBody>
                  <a:tcPr/>
                </a:tc>
                <a:tc>
                  <a:txBody>
                    <a:bodyPr/>
                    <a:lstStyle/>
                    <a:p>
                      <a:r>
                        <a:rPr lang="en-IN" dirty="0"/>
                        <a:t>34976051</a:t>
                      </a:r>
                      <a:endParaRPr lang="en-IN" dirty="0"/>
                    </a:p>
                  </a:txBody>
                  <a:tcPr/>
                </a:tc>
              </a:tr>
              <a:tr h="487876">
                <a:tc>
                  <a:txBody>
                    <a:bodyPr/>
                    <a:lstStyle/>
                    <a:p>
                      <a:r>
                        <a:rPr lang="en-IN" dirty="0"/>
                        <a:t>2</a:t>
                      </a:r>
                      <a:endParaRPr lang="en-IN" dirty="0"/>
                    </a:p>
                  </a:txBody>
                  <a:tcPr/>
                </a:tc>
                <a:tc>
                  <a:txBody>
                    <a:bodyPr/>
                    <a:lstStyle/>
                    <a:p>
                      <a:r>
                        <a:rPr lang="en-IN" dirty="0" err="1"/>
                        <a:t>anshul</a:t>
                      </a:r>
                      <a:endParaRPr lang="en-IN" dirty="0"/>
                    </a:p>
                  </a:txBody>
                  <a:tcPr/>
                </a:tc>
                <a:tc>
                  <a:txBody>
                    <a:bodyPr/>
                    <a:lstStyle/>
                    <a:p>
                      <a:r>
                        <a:rPr lang="en-IN" dirty="0"/>
                        <a:t>20981210</a:t>
                      </a:r>
                      <a:endParaRPr lang="en-IN" dirty="0"/>
                    </a:p>
                  </a:txBody>
                  <a:tcPr/>
                </a:tc>
              </a:tr>
              <a:tr h="636238">
                <a:tc>
                  <a:txBody>
                    <a:bodyPr/>
                    <a:lstStyle/>
                    <a:p>
                      <a:r>
                        <a:rPr lang="en-IN" dirty="0"/>
                        <a:t>2</a:t>
                      </a:r>
                      <a:endParaRPr lang="en-IN" dirty="0"/>
                    </a:p>
                  </a:txBody>
                  <a:tcPr/>
                </a:tc>
                <a:tc>
                  <a:txBody>
                    <a:bodyPr/>
                    <a:lstStyle/>
                    <a:p>
                      <a:r>
                        <a:rPr lang="en-IN" dirty="0" err="1"/>
                        <a:t>anshul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69976053</a:t>
                      </a:r>
                      <a:endParaRPr lang="en-IN" dirty="0"/>
                    </a:p>
                    <a:p>
                      <a:endParaRPr lang="en-IN" dirty="0"/>
                    </a:p>
                  </a:txBody>
                  <a:tcPr/>
                </a:tc>
              </a:tr>
              <a:tr h="387614">
                <a:tc>
                  <a:txBody>
                    <a:bodyPr/>
                    <a:lstStyle/>
                    <a:p>
                      <a:r>
                        <a:rPr lang="en-IN" dirty="0"/>
                        <a:t>3</a:t>
                      </a:r>
                      <a:endParaRPr lang="en-IN" dirty="0"/>
                    </a:p>
                  </a:txBody>
                  <a:tcPr/>
                </a:tc>
                <a:tc>
                  <a:txBody>
                    <a:bodyPr/>
                    <a:lstStyle/>
                    <a:p>
                      <a:r>
                        <a:rPr lang="en-IN" dirty="0" err="1"/>
                        <a:t>nitesh</a:t>
                      </a:r>
                      <a:endParaRPr lang="en-IN" dirty="0"/>
                    </a:p>
                  </a:txBody>
                  <a:tcPr/>
                </a:tc>
                <a:tc>
                  <a:txBody>
                    <a:bodyPr/>
                    <a:lstStyle/>
                    <a:p>
                      <a:r>
                        <a:rPr lang="en-IN" dirty="0"/>
                        <a:t>56832095</a:t>
                      </a:r>
                      <a:endParaRPr lang="en-IN" dirty="0"/>
                    </a:p>
                  </a:txBody>
                  <a:tcPr/>
                </a:tc>
              </a:tr>
            </a:tbl>
          </a:graphicData>
        </a:graphic>
      </p:graphicFrame>
      <p:graphicFrame>
        <p:nvGraphicFramePr>
          <p:cNvPr id="5" name="Table 5"/>
          <p:cNvGraphicFramePr>
            <a:graphicFrameLocks noGrp="1"/>
          </p:cNvGraphicFramePr>
          <p:nvPr/>
        </p:nvGraphicFramePr>
        <p:xfrm>
          <a:off x="953797" y="4330611"/>
          <a:ext cx="3683518" cy="1483360"/>
        </p:xfrm>
        <a:graphic>
          <a:graphicData uri="http://schemas.openxmlformats.org/drawingml/2006/table">
            <a:tbl>
              <a:tblPr firstRow="1" bandRow="1">
                <a:tableStyleId>{5C22544A-7EE6-4342-B048-85BDC9FD1C3A}</a:tableStyleId>
              </a:tblPr>
              <a:tblGrid>
                <a:gridCol w="1397518"/>
                <a:gridCol w="2286000"/>
              </a:tblGrid>
              <a:tr h="370840">
                <a:tc>
                  <a:txBody>
                    <a:bodyPr/>
                    <a:lstStyle/>
                    <a:p>
                      <a:r>
                        <a:rPr lang="en-IN" dirty="0" err="1"/>
                        <a:t>Student_id</a:t>
                      </a:r>
                      <a:endParaRPr lang="en-IN" dirty="0"/>
                    </a:p>
                  </a:txBody>
                  <a:tcPr/>
                </a:tc>
                <a:tc>
                  <a:txBody>
                    <a:bodyPr/>
                    <a:lstStyle/>
                    <a:p>
                      <a:r>
                        <a:rPr lang="en-IN" dirty="0" err="1"/>
                        <a:t>Student_name</a:t>
                      </a:r>
                      <a:endParaRPr lang="en-IN" dirty="0"/>
                    </a:p>
                  </a:txBody>
                  <a:tcPr/>
                </a:tc>
              </a:tr>
              <a:tr h="370840">
                <a:tc>
                  <a:txBody>
                    <a:bodyPr/>
                    <a:lstStyle/>
                    <a:p>
                      <a:r>
                        <a:rPr lang="en-IN" dirty="0"/>
                        <a:t>1</a:t>
                      </a:r>
                      <a:endParaRPr lang="en-IN" dirty="0"/>
                    </a:p>
                  </a:txBody>
                  <a:tcPr/>
                </a:tc>
                <a:tc>
                  <a:txBody>
                    <a:bodyPr/>
                    <a:lstStyle/>
                    <a:p>
                      <a:r>
                        <a:rPr lang="en-IN" dirty="0" err="1"/>
                        <a:t>akshay</a:t>
                      </a:r>
                      <a:endParaRPr lang="en-IN" dirty="0"/>
                    </a:p>
                  </a:txBody>
                  <a:tcPr/>
                </a:tc>
              </a:tr>
              <a:tr h="370840">
                <a:tc>
                  <a:txBody>
                    <a:bodyPr/>
                    <a:lstStyle/>
                    <a:p>
                      <a:r>
                        <a:rPr lang="en-IN" dirty="0"/>
                        <a:t>2</a:t>
                      </a:r>
                      <a:endParaRPr lang="en-IN" dirty="0"/>
                    </a:p>
                  </a:txBody>
                  <a:tcPr/>
                </a:tc>
                <a:tc>
                  <a:txBody>
                    <a:bodyPr/>
                    <a:lstStyle/>
                    <a:p>
                      <a:r>
                        <a:rPr lang="en-IN" dirty="0" err="1"/>
                        <a:t>anshul</a:t>
                      </a:r>
                      <a:endParaRPr lang="en-IN" dirty="0"/>
                    </a:p>
                  </a:txBody>
                  <a:tcPr/>
                </a:tc>
              </a:tr>
              <a:tr h="370840">
                <a:tc>
                  <a:txBody>
                    <a:bodyPr/>
                    <a:lstStyle/>
                    <a:p>
                      <a:r>
                        <a:rPr lang="en-IN" dirty="0"/>
                        <a:t>3</a:t>
                      </a:r>
                      <a:endParaRPr lang="en-IN" dirty="0"/>
                    </a:p>
                  </a:txBody>
                  <a:tcPr/>
                </a:tc>
                <a:tc>
                  <a:txBody>
                    <a:bodyPr/>
                    <a:lstStyle/>
                    <a:p>
                      <a:r>
                        <a:rPr lang="en-IN" dirty="0" err="1"/>
                        <a:t>nitesh</a:t>
                      </a:r>
                      <a:endParaRPr lang="en-IN" dirty="0"/>
                    </a:p>
                  </a:txBody>
                  <a:tcPr/>
                </a:tc>
              </a:tr>
            </a:tbl>
          </a:graphicData>
        </a:graphic>
      </p:graphicFrame>
      <p:graphicFrame>
        <p:nvGraphicFramePr>
          <p:cNvPr id="6" name="Table 5"/>
          <p:cNvGraphicFramePr/>
          <p:nvPr/>
        </p:nvGraphicFramePr>
        <p:xfrm>
          <a:off x="6407020" y="3798378"/>
          <a:ext cx="4200971" cy="2796997"/>
        </p:xfrm>
        <a:graphic>
          <a:graphicData uri="http://schemas.openxmlformats.org/drawingml/2006/table">
            <a:tbl>
              <a:tblPr firstRow="1" bandRow="1">
                <a:tableStyleId>{5C22544A-7EE6-4342-B048-85BDC9FD1C3A}</a:tableStyleId>
              </a:tblPr>
              <a:tblGrid>
                <a:gridCol w="1915886"/>
                <a:gridCol w="2285085"/>
              </a:tblGrid>
              <a:tr h="0">
                <a:tc>
                  <a:txBody>
                    <a:bodyPr/>
                    <a:lstStyle/>
                    <a:p>
                      <a:r>
                        <a:rPr lang="en-IN" dirty="0" err="1"/>
                        <a:t>Student_id</a:t>
                      </a:r>
                      <a:endParaRPr lang="en-IN" dirty="0"/>
                    </a:p>
                  </a:txBody>
                  <a:tcPr/>
                </a:tc>
                <a:tc>
                  <a:txBody>
                    <a:bodyPr/>
                    <a:lstStyle/>
                    <a:p>
                      <a:r>
                        <a:rPr lang="en-IN" dirty="0"/>
                        <a:t>Phone number</a:t>
                      </a:r>
                      <a:endParaRPr lang="en-IN" dirty="0"/>
                    </a:p>
                  </a:txBody>
                  <a:tcPr/>
                </a:tc>
              </a:tr>
              <a:tr h="314006">
                <a:tc>
                  <a:txBody>
                    <a:bodyPr/>
                    <a:lstStyle/>
                    <a:p>
                      <a:r>
                        <a:rPr lang="en-IN" dirty="0"/>
                        <a:t>1</a:t>
                      </a:r>
                      <a:endParaRPr lang="en-IN" dirty="0"/>
                    </a:p>
                  </a:txBody>
                  <a:tcPr/>
                </a:tc>
                <a:tc>
                  <a:txBody>
                    <a:bodyPr/>
                    <a:lstStyle/>
                    <a:p>
                      <a:r>
                        <a:rPr lang="en-IN" dirty="0"/>
                        <a:t>64981209</a:t>
                      </a:r>
                      <a:endParaRPr lang="en-IN" dirty="0"/>
                    </a:p>
                  </a:txBody>
                  <a:tcPr/>
                </a:tc>
              </a:tr>
              <a:tr h="549907">
                <a:tc>
                  <a:txBody>
                    <a:bodyPr/>
                    <a:lstStyle/>
                    <a:p>
                      <a:r>
                        <a:rPr lang="en-IN" dirty="0"/>
                        <a:t>1</a:t>
                      </a:r>
                      <a:endParaRPr lang="en-IN" dirty="0"/>
                    </a:p>
                  </a:txBody>
                  <a:tcPr/>
                </a:tc>
                <a:tc>
                  <a:txBody>
                    <a:bodyPr/>
                    <a:lstStyle/>
                    <a:p>
                      <a:r>
                        <a:rPr lang="en-IN" dirty="0"/>
                        <a:t>34976051</a:t>
                      </a:r>
                      <a:endParaRPr lang="en-IN" dirty="0"/>
                    </a:p>
                  </a:txBody>
                  <a:tcPr/>
                </a:tc>
              </a:tr>
              <a:tr h="487876">
                <a:tc>
                  <a:txBody>
                    <a:bodyPr/>
                    <a:lstStyle/>
                    <a:p>
                      <a:r>
                        <a:rPr lang="en-IN" dirty="0"/>
                        <a:t>2</a:t>
                      </a:r>
                      <a:endParaRPr lang="en-IN" dirty="0"/>
                    </a:p>
                  </a:txBody>
                  <a:tcPr/>
                </a:tc>
                <a:tc>
                  <a:txBody>
                    <a:bodyPr/>
                    <a:lstStyle/>
                    <a:p>
                      <a:r>
                        <a:rPr lang="en-IN" dirty="0"/>
                        <a:t>20981210</a:t>
                      </a:r>
                      <a:endParaRPr lang="en-IN" dirty="0"/>
                    </a:p>
                  </a:txBody>
                  <a:tcPr/>
                </a:tc>
              </a:tr>
              <a:tr h="636238">
                <a:tc>
                  <a:txBody>
                    <a:bodyPr/>
                    <a:lstStyle/>
                    <a:p>
                      <a:r>
                        <a:rPr lang="en-IN"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69976053</a:t>
                      </a:r>
                      <a:endParaRPr lang="en-IN" dirty="0"/>
                    </a:p>
                    <a:p>
                      <a:endParaRPr lang="en-IN" dirty="0"/>
                    </a:p>
                  </a:txBody>
                  <a:tcPr/>
                </a:tc>
              </a:tr>
              <a:tr h="387614">
                <a:tc>
                  <a:txBody>
                    <a:bodyPr/>
                    <a:lstStyle/>
                    <a:p>
                      <a:r>
                        <a:rPr lang="en-IN" dirty="0"/>
                        <a:t>3</a:t>
                      </a:r>
                      <a:endParaRPr lang="en-IN" dirty="0"/>
                    </a:p>
                  </a:txBody>
                  <a:tcPr/>
                </a:tc>
                <a:tc>
                  <a:txBody>
                    <a:bodyPr/>
                    <a:lstStyle/>
                    <a:p>
                      <a:r>
                        <a:rPr lang="en-IN" dirty="0"/>
                        <a:t>56832095</a:t>
                      </a:r>
                      <a:endParaRPr lang="en-IN" dirty="0"/>
                    </a:p>
                  </a:txBody>
                  <a:tcPr/>
                </a:tc>
              </a:tr>
            </a:tbl>
          </a:graphicData>
        </a:graphic>
      </p:graphicFrame>
      <p:cxnSp>
        <p:nvCxnSpPr>
          <p:cNvPr id="11" name="Straight Arrow Connector 10"/>
          <p:cNvCxnSpPr/>
          <p:nvPr/>
        </p:nvCxnSpPr>
        <p:spPr>
          <a:xfrm flipH="1">
            <a:off x="3937518" y="3247053"/>
            <a:ext cx="1595535" cy="783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095999" y="3247053"/>
            <a:ext cx="1695062" cy="424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31470"/>
            <a:ext cx="9906000" cy="1388745"/>
          </a:xfrm>
        </p:spPr>
        <p:txBody>
          <a:bodyPr/>
          <a:lstStyle/>
          <a:p>
            <a:r>
              <a:rPr lang="en-IN" altLang="en-US" u="sng"/>
              <a:t>3RD NORMAL FORM :</a:t>
            </a:r>
            <a:r>
              <a:rPr lang="en-IN" altLang="en-US"/>
              <a:t> </a:t>
            </a:r>
            <a:endParaRPr lang="en-IN" altLang="en-US"/>
          </a:p>
        </p:txBody>
      </p:sp>
      <p:sp>
        <p:nvSpPr>
          <p:cNvPr id="3" name="Content Placeholder 2"/>
          <p:cNvSpPr>
            <a:spLocks noGrp="1"/>
          </p:cNvSpPr>
          <p:nvPr>
            <p:ph sz="half" idx="1"/>
          </p:nvPr>
        </p:nvSpPr>
        <p:spPr>
          <a:xfrm>
            <a:off x="1141095" y="1540510"/>
            <a:ext cx="10175240" cy="4823460"/>
          </a:xfrm>
        </p:spPr>
        <p:txBody>
          <a:bodyPr>
            <a:normAutofit/>
          </a:bodyPr>
          <a:lstStyle/>
          <a:p>
            <a:r>
              <a:rPr lang="en-US"/>
              <a:t>All requirements for 2nd NF must be met.</a:t>
            </a:r>
            <a:endParaRPr lang="en-US"/>
          </a:p>
          <a:p>
            <a:r>
              <a:rPr lang="en-US"/>
              <a:t>Eliminate fields that do not depend on the primary key;  </a:t>
            </a:r>
            <a:endParaRPr lang="en-US"/>
          </a:p>
          <a:p>
            <a:pPr lvl="1">
              <a:buFont typeface="Wingdings" panose="05000000000000000000" charset="0"/>
              <a:buChar char="Ø"/>
            </a:pPr>
            <a:r>
              <a:rPr lang="en-US" sz="2400"/>
              <a:t>That is, any field that is dependent not only on the primary key but also on another field must be moved to another table.</a:t>
            </a: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435291" y="345234"/>
          <a:ext cx="6531429" cy="2715207"/>
        </p:xfrm>
        <a:graphic>
          <a:graphicData uri="http://schemas.openxmlformats.org/drawingml/2006/table">
            <a:tbl>
              <a:tblPr/>
              <a:tblGrid>
                <a:gridCol w="1116682"/>
                <a:gridCol w="1464502"/>
                <a:gridCol w="1162448"/>
                <a:gridCol w="1446196"/>
                <a:gridCol w="1341601"/>
              </a:tblGrid>
              <a:tr h="481682">
                <a:tc>
                  <a:txBody>
                    <a:bodyPr/>
                    <a:lstStyle/>
                    <a:p>
                      <a:pPr algn="l" fontAlgn="t"/>
                      <a:r>
                        <a:rPr lang="en-IN" dirty="0">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T="91440" marB="91440">
                    <a:lnL w="7620" cap="flat" cmpd="sng" algn="ctr">
                      <a:solidFill>
                        <a:srgbClr val="D07BEC"/>
                      </a:solidFill>
                      <a:prstDash val="solid"/>
                      <a:round/>
                      <a:headEnd type="none" w="med" len="med"/>
                      <a:tailEnd type="none" w="med" len="med"/>
                    </a:lnL>
                    <a:lnR w="7620" cap="flat" cmpd="sng" algn="ctr">
                      <a:solidFill>
                        <a:srgbClr val="D07BEC"/>
                      </a:solidFill>
                      <a:prstDash val="solid"/>
                      <a:round/>
                      <a:headEnd type="none" w="med" len="med"/>
                      <a:tailEnd type="none" w="med" len="med"/>
                    </a:lnR>
                    <a:lnT w="7620" cap="flat" cmpd="sng" algn="ctr">
                      <a:solidFill>
                        <a:srgbClr val="D07BE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EMP_NAME</a:t>
                      </a:r>
                      <a:endParaRPr lang="en-IN" dirty="0">
                        <a:solidFill>
                          <a:srgbClr val="000000"/>
                        </a:solidFill>
                        <a:effectLst/>
                        <a:latin typeface="Times New Roman" panose="02020603050405020304" pitchFamily="18" charset="0"/>
                      </a:endParaRPr>
                    </a:p>
                  </a:txBody>
                  <a:tcPr marT="91440" marB="91440">
                    <a:lnL w="7620" cap="flat" cmpd="sng" algn="ctr">
                      <a:solidFill>
                        <a:srgbClr val="D07BEC"/>
                      </a:solidFill>
                      <a:prstDash val="solid"/>
                      <a:round/>
                      <a:headEnd type="none" w="med" len="med"/>
                      <a:tailEnd type="none" w="med" len="med"/>
                    </a:lnL>
                    <a:lnR w="7620" cap="flat" cmpd="sng" algn="ctr">
                      <a:solidFill>
                        <a:srgbClr val="D07BEC"/>
                      </a:solidFill>
                      <a:prstDash val="solid"/>
                      <a:round/>
                      <a:headEnd type="none" w="med" len="med"/>
                      <a:tailEnd type="none" w="med" len="med"/>
                    </a:lnR>
                    <a:lnT w="7620" cap="flat" cmpd="sng" algn="ctr">
                      <a:solidFill>
                        <a:srgbClr val="D07BE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EMP_ZIP</a:t>
                      </a:r>
                      <a:endParaRPr lang="en-IN" dirty="0">
                        <a:solidFill>
                          <a:srgbClr val="000000"/>
                        </a:solidFill>
                        <a:effectLst/>
                        <a:latin typeface="Times New Roman" panose="02020603050405020304" pitchFamily="18" charset="0"/>
                      </a:endParaRPr>
                    </a:p>
                  </a:txBody>
                  <a:tcPr marT="91440" marB="91440">
                    <a:lnL w="7620" cap="flat" cmpd="sng" algn="ctr">
                      <a:solidFill>
                        <a:srgbClr val="D07BEC"/>
                      </a:solidFill>
                      <a:prstDash val="solid"/>
                      <a:round/>
                      <a:headEnd type="none" w="med" len="med"/>
                      <a:tailEnd type="none" w="med" len="med"/>
                    </a:lnL>
                    <a:lnR w="7620" cap="flat" cmpd="sng" algn="ctr">
                      <a:solidFill>
                        <a:srgbClr val="D07BEC"/>
                      </a:solidFill>
                      <a:prstDash val="solid"/>
                      <a:round/>
                      <a:headEnd type="none" w="med" len="med"/>
                      <a:tailEnd type="none" w="med" len="med"/>
                    </a:lnR>
                    <a:lnT w="7620" cap="flat" cmpd="sng" algn="ctr">
                      <a:solidFill>
                        <a:srgbClr val="D07BE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EMP_STATE</a:t>
                      </a:r>
                      <a:endParaRPr lang="en-IN" dirty="0">
                        <a:solidFill>
                          <a:srgbClr val="000000"/>
                        </a:solidFill>
                        <a:effectLst/>
                        <a:latin typeface="Times New Roman" panose="02020603050405020304" pitchFamily="18" charset="0"/>
                      </a:endParaRPr>
                    </a:p>
                  </a:txBody>
                  <a:tcPr marT="91440" marB="91440">
                    <a:lnL w="7620" cap="flat" cmpd="sng" algn="ctr">
                      <a:solidFill>
                        <a:srgbClr val="D07BEC"/>
                      </a:solidFill>
                      <a:prstDash val="solid"/>
                      <a:round/>
                      <a:headEnd type="none" w="med" len="med"/>
                      <a:tailEnd type="none" w="med" len="med"/>
                    </a:lnL>
                    <a:lnR w="7620" cap="flat" cmpd="sng" algn="ctr">
                      <a:solidFill>
                        <a:srgbClr val="D07BEC"/>
                      </a:solidFill>
                      <a:prstDash val="solid"/>
                      <a:round/>
                      <a:headEnd type="none" w="med" len="med"/>
                      <a:tailEnd type="none" w="med" len="med"/>
                    </a:lnR>
                    <a:lnT w="7620" cap="flat" cmpd="sng" algn="ctr">
                      <a:solidFill>
                        <a:srgbClr val="D07BE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EMP_CITY</a:t>
                      </a:r>
                      <a:endParaRPr lang="en-IN" dirty="0">
                        <a:solidFill>
                          <a:srgbClr val="000000"/>
                        </a:solidFill>
                        <a:effectLst/>
                        <a:latin typeface="Times New Roman" panose="02020603050405020304" pitchFamily="18" charset="0"/>
                      </a:endParaRPr>
                    </a:p>
                  </a:txBody>
                  <a:tcPr marT="91440" marB="91440">
                    <a:lnL w="7620" cap="flat" cmpd="sng" algn="ctr">
                      <a:solidFill>
                        <a:srgbClr val="D07BEC"/>
                      </a:solidFill>
                      <a:prstDash val="solid"/>
                      <a:round/>
                      <a:headEnd type="none" w="med" len="med"/>
                      <a:tailEnd type="none" w="med" len="med"/>
                    </a:lnL>
                    <a:lnR w="7620" cap="flat" cmpd="sng" algn="ctr">
                      <a:solidFill>
                        <a:srgbClr val="D07BEC"/>
                      </a:solidFill>
                      <a:prstDash val="solid"/>
                      <a:round/>
                      <a:headEnd type="none" w="med" len="med"/>
                      <a:tailEnd type="none" w="med" len="med"/>
                    </a:lnR>
                    <a:lnT w="7620" cap="flat" cmpd="sng" algn="ctr">
                      <a:solidFill>
                        <a:srgbClr val="D07BE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r>
              <a:tr h="446705">
                <a:tc>
                  <a:txBody>
                    <a:bodyPr/>
                    <a:lstStyle/>
                    <a:p>
                      <a:pPr algn="just" fontAlgn="t"/>
                      <a:r>
                        <a:rPr lang="en-IN" dirty="0">
                          <a:solidFill>
                            <a:srgbClr val="333333"/>
                          </a:solidFill>
                          <a:effectLst/>
                          <a:latin typeface="inter-regular"/>
                        </a:rPr>
                        <a:t>222</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Harry</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201010</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UP</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Noida</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r>
              <a:tr h="446705">
                <a:tc>
                  <a:txBody>
                    <a:bodyPr/>
                    <a:lstStyle/>
                    <a:p>
                      <a:pPr algn="just" fontAlgn="t"/>
                      <a:r>
                        <a:rPr lang="en-IN" dirty="0">
                          <a:solidFill>
                            <a:srgbClr val="333333"/>
                          </a:solidFill>
                          <a:effectLst/>
                          <a:latin typeface="inter-regular"/>
                        </a:rPr>
                        <a:t>333</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Stephan</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02228</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US</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Boston</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446705">
                <a:tc>
                  <a:txBody>
                    <a:bodyPr/>
                    <a:lstStyle/>
                    <a:p>
                      <a:pPr algn="just" fontAlgn="t"/>
                      <a:r>
                        <a:rPr lang="en-IN" dirty="0">
                          <a:solidFill>
                            <a:srgbClr val="333333"/>
                          </a:solidFill>
                          <a:effectLst/>
                          <a:latin typeface="inter-regular"/>
                        </a:rPr>
                        <a:t>444</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Lan</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60007</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US</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Chicago</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r>
              <a:tr h="446705">
                <a:tc>
                  <a:txBody>
                    <a:bodyPr/>
                    <a:lstStyle/>
                    <a:p>
                      <a:pPr algn="just" fontAlgn="t"/>
                      <a:r>
                        <a:rPr lang="en-IN" dirty="0">
                          <a:solidFill>
                            <a:srgbClr val="333333"/>
                          </a:solidFill>
                          <a:effectLst/>
                          <a:latin typeface="inter-regular"/>
                        </a:rPr>
                        <a:t>555</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Katharine</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06389</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UK</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Norwich</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446705">
                <a:tc>
                  <a:txBody>
                    <a:bodyPr/>
                    <a:lstStyle/>
                    <a:p>
                      <a:pPr algn="just" fontAlgn="t"/>
                      <a:r>
                        <a:rPr lang="en-IN" dirty="0">
                          <a:solidFill>
                            <a:srgbClr val="333333"/>
                          </a:solidFill>
                          <a:effectLst/>
                          <a:latin typeface="inter-regular"/>
                        </a:rPr>
                        <a:t>666</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John</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462007</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MP</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c>
                  <a:txBody>
                    <a:bodyPr/>
                    <a:lstStyle/>
                    <a:p>
                      <a:pPr algn="just" fontAlgn="t"/>
                      <a:r>
                        <a:rPr lang="en-IN" dirty="0">
                          <a:solidFill>
                            <a:srgbClr val="333333"/>
                          </a:solidFill>
                          <a:effectLst/>
                          <a:latin typeface="inter-regular"/>
                        </a:rPr>
                        <a:t>Bhopal</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95000"/>
                      </a:schemeClr>
                    </a:solidFill>
                  </a:tcPr>
                </a:tc>
              </a:tr>
            </a:tbl>
          </a:graphicData>
        </a:graphic>
      </p:graphicFrame>
      <p:graphicFrame>
        <p:nvGraphicFramePr>
          <p:cNvPr id="5" name="Table 4"/>
          <p:cNvGraphicFramePr>
            <a:graphicFrameLocks noGrp="1"/>
          </p:cNvGraphicFramePr>
          <p:nvPr/>
        </p:nvGraphicFramePr>
        <p:xfrm>
          <a:off x="466531" y="4074366"/>
          <a:ext cx="4739951" cy="2438400"/>
        </p:xfrm>
        <a:graphic>
          <a:graphicData uri="http://schemas.openxmlformats.org/drawingml/2006/table">
            <a:tbl>
              <a:tblPr/>
              <a:tblGrid>
                <a:gridCol w="1573287"/>
                <a:gridCol w="1583332"/>
                <a:gridCol w="1583332"/>
              </a:tblGrid>
              <a:tr h="0">
                <a:tc>
                  <a:txBody>
                    <a:bodyPr/>
                    <a:lstStyle/>
                    <a:p>
                      <a:pPr algn="l" fontAlgn="t"/>
                      <a:r>
                        <a:rPr lang="en-IN" dirty="0">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T="91440" marB="91440">
                    <a:lnL w="7620" cap="flat" cmpd="sng" algn="ctr">
                      <a:solidFill>
                        <a:srgbClr val="B0263B"/>
                      </a:solidFill>
                      <a:prstDash val="solid"/>
                      <a:round/>
                      <a:headEnd type="none" w="med" len="med"/>
                      <a:tailEnd type="none" w="med" len="med"/>
                    </a:lnL>
                    <a:lnR w="7620" cap="flat" cmpd="sng" algn="ctr">
                      <a:solidFill>
                        <a:srgbClr val="B0263B"/>
                      </a:solidFill>
                      <a:prstDash val="solid"/>
                      <a:round/>
                      <a:headEnd type="none" w="med" len="med"/>
                      <a:tailEnd type="none" w="med" len="med"/>
                    </a:lnR>
                    <a:lnT w="7620" cap="flat" cmpd="sng" algn="ctr">
                      <a:solidFill>
                        <a:srgbClr val="B026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EMP_NAME</a:t>
                      </a:r>
                      <a:endParaRPr lang="en-IN" dirty="0">
                        <a:solidFill>
                          <a:srgbClr val="000000"/>
                        </a:solidFill>
                        <a:effectLst/>
                        <a:latin typeface="Times New Roman" panose="02020603050405020304" pitchFamily="18" charset="0"/>
                      </a:endParaRPr>
                    </a:p>
                  </a:txBody>
                  <a:tcPr marT="91440" marB="91440">
                    <a:lnL w="7620" cap="flat" cmpd="sng" algn="ctr">
                      <a:solidFill>
                        <a:srgbClr val="B0263B"/>
                      </a:solidFill>
                      <a:prstDash val="solid"/>
                      <a:round/>
                      <a:headEnd type="none" w="med" len="med"/>
                      <a:tailEnd type="none" w="med" len="med"/>
                    </a:lnL>
                    <a:lnR w="7620" cap="flat" cmpd="sng" algn="ctr">
                      <a:solidFill>
                        <a:srgbClr val="B0263B"/>
                      </a:solidFill>
                      <a:prstDash val="solid"/>
                      <a:round/>
                      <a:headEnd type="none" w="med" len="med"/>
                      <a:tailEnd type="none" w="med" len="med"/>
                    </a:lnR>
                    <a:lnT w="7620" cap="flat" cmpd="sng" algn="ctr">
                      <a:solidFill>
                        <a:srgbClr val="B026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EMP_ZIP</a:t>
                      </a:r>
                      <a:endParaRPr lang="en-IN" dirty="0">
                        <a:solidFill>
                          <a:srgbClr val="000000"/>
                        </a:solidFill>
                        <a:effectLst/>
                        <a:latin typeface="Times New Roman" panose="02020603050405020304" pitchFamily="18" charset="0"/>
                      </a:endParaRPr>
                    </a:p>
                  </a:txBody>
                  <a:tcPr marT="91440" marB="91440">
                    <a:lnL w="7620" cap="flat" cmpd="sng" algn="ctr">
                      <a:solidFill>
                        <a:srgbClr val="B0263B"/>
                      </a:solidFill>
                      <a:prstDash val="solid"/>
                      <a:round/>
                      <a:headEnd type="none" w="med" len="med"/>
                      <a:tailEnd type="none" w="med" len="med"/>
                    </a:lnL>
                    <a:lnR w="7620" cap="flat" cmpd="sng" algn="ctr">
                      <a:solidFill>
                        <a:srgbClr val="B0263B"/>
                      </a:solidFill>
                      <a:prstDash val="solid"/>
                      <a:round/>
                      <a:headEnd type="none" w="med" len="med"/>
                      <a:tailEnd type="none" w="med" len="med"/>
                    </a:lnR>
                    <a:lnT w="7620" cap="flat" cmpd="sng" algn="ctr">
                      <a:solidFill>
                        <a:srgbClr val="B026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r>
              <a:tr h="0">
                <a:tc>
                  <a:txBody>
                    <a:bodyPr/>
                    <a:lstStyle/>
                    <a:p>
                      <a:pPr algn="just" fontAlgn="t"/>
                      <a:r>
                        <a:rPr lang="en-IN">
                          <a:solidFill>
                            <a:srgbClr val="333333"/>
                          </a:solidFill>
                          <a:effectLst/>
                          <a:latin typeface="inter-regular"/>
                        </a:rPr>
                        <a:t>222</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201010</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333</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a:solidFill>
                            <a:srgbClr val="333333"/>
                          </a:solidFill>
                          <a:effectLst/>
                          <a:latin typeface="inter-regular"/>
                        </a:rPr>
                        <a:t>Stephan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02228</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0">
                <a:tc>
                  <a:txBody>
                    <a:bodyPr/>
                    <a:lstStyle/>
                    <a:p>
                      <a:pPr algn="just" fontAlgn="t"/>
                      <a:r>
                        <a:rPr lang="en-IN">
                          <a:solidFill>
                            <a:srgbClr val="333333"/>
                          </a:solidFill>
                          <a:effectLst/>
                          <a:latin typeface="inter-regular"/>
                        </a:rPr>
                        <a:t>444</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Lan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60007</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555</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a:solidFill>
                            <a:srgbClr val="333333"/>
                          </a:solidFill>
                          <a:effectLst/>
                          <a:latin typeface="inter-regular"/>
                        </a:rPr>
                        <a:t>Katharine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06389</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0">
                <a:tc>
                  <a:txBody>
                    <a:bodyPr/>
                    <a:lstStyle/>
                    <a:p>
                      <a:pPr algn="just" fontAlgn="t"/>
                      <a:r>
                        <a:rPr lang="en-IN">
                          <a:solidFill>
                            <a:srgbClr val="333333"/>
                          </a:solidFill>
                          <a:effectLst/>
                          <a:latin typeface="inter-regular"/>
                        </a:rPr>
                        <a:t>666</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462007</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6792686" y="4077478"/>
          <a:ext cx="4553538" cy="2438400"/>
        </p:xfrm>
        <a:graphic>
          <a:graphicData uri="http://schemas.openxmlformats.org/drawingml/2006/table">
            <a:tbl>
              <a:tblPr/>
              <a:tblGrid>
                <a:gridCol w="1167130"/>
                <a:gridCol w="1693204"/>
                <a:gridCol w="1693204"/>
              </a:tblGrid>
              <a:tr h="363095">
                <a:tc>
                  <a:txBody>
                    <a:bodyPr/>
                    <a:lstStyle/>
                    <a:p>
                      <a:pPr algn="l" fontAlgn="t"/>
                      <a:r>
                        <a:rPr lang="en-IN" dirty="0">
                          <a:solidFill>
                            <a:srgbClr val="000000"/>
                          </a:solidFill>
                          <a:effectLst/>
                          <a:latin typeface="Times New Roman" panose="02020603050405020304" pitchFamily="18" charset="0"/>
                        </a:rPr>
                        <a:t>EMP_ZIP</a:t>
                      </a:r>
                      <a:endParaRPr lang="en-IN" dirty="0">
                        <a:solidFill>
                          <a:srgbClr val="000000"/>
                        </a:solidFill>
                        <a:effectLst/>
                        <a:latin typeface="Times New Roman" panose="02020603050405020304" pitchFamily="18" charset="0"/>
                      </a:endParaRPr>
                    </a:p>
                  </a:txBody>
                  <a:tcPr marT="91440" marB="91440">
                    <a:lnL w="7620" cap="flat" cmpd="sng" algn="ctr">
                      <a:solidFill>
                        <a:srgbClr val="703572"/>
                      </a:solidFill>
                      <a:prstDash val="solid"/>
                      <a:round/>
                      <a:headEnd type="none" w="med" len="med"/>
                      <a:tailEnd type="none" w="med" len="med"/>
                    </a:lnL>
                    <a:lnR w="7620" cap="flat" cmpd="sng" algn="ctr">
                      <a:solidFill>
                        <a:srgbClr val="703572"/>
                      </a:solidFill>
                      <a:prstDash val="solid"/>
                      <a:round/>
                      <a:headEnd type="none" w="med" len="med"/>
                      <a:tailEnd type="none" w="med" len="med"/>
                    </a:lnR>
                    <a:lnT w="7620" cap="flat" cmpd="sng" algn="ctr">
                      <a:solidFill>
                        <a:srgbClr val="70357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EMP_STATE</a:t>
                      </a:r>
                      <a:endParaRPr lang="en-IN" dirty="0">
                        <a:solidFill>
                          <a:srgbClr val="000000"/>
                        </a:solidFill>
                        <a:effectLst/>
                        <a:latin typeface="Times New Roman" panose="02020603050405020304" pitchFamily="18" charset="0"/>
                      </a:endParaRPr>
                    </a:p>
                  </a:txBody>
                  <a:tcPr marT="91440" marB="91440">
                    <a:lnL w="7620" cap="flat" cmpd="sng" algn="ctr">
                      <a:solidFill>
                        <a:srgbClr val="703572"/>
                      </a:solidFill>
                      <a:prstDash val="solid"/>
                      <a:round/>
                      <a:headEnd type="none" w="med" len="med"/>
                      <a:tailEnd type="none" w="med" len="med"/>
                    </a:lnL>
                    <a:lnR w="7620" cap="flat" cmpd="sng" algn="ctr">
                      <a:solidFill>
                        <a:srgbClr val="703572"/>
                      </a:solidFill>
                      <a:prstDash val="solid"/>
                      <a:round/>
                      <a:headEnd type="none" w="med" len="med"/>
                      <a:tailEnd type="none" w="med" len="med"/>
                    </a:lnR>
                    <a:lnT w="7620" cap="flat" cmpd="sng" algn="ctr">
                      <a:solidFill>
                        <a:srgbClr val="70357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c>
                  <a:txBody>
                    <a:bodyPr/>
                    <a:lstStyle/>
                    <a:p>
                      <a:pPr algn="l" fontAlgn="t"/>
                      <a:r>
                        <a:rPr lang="en-IN" dirty="0">
                          <a:solidFill>
                            <a:srgbClr val="000000"/>
                          </a:solidFill>
                          <a:effectLst/>
                          <a:latin typeface="Times New Roman" panose="02020603050405020304" pitchFamily="18" charset="0"/>
                        </a:rPr>
                        <a:t>EMP_CITY</a:t>
                      </a:r>
                      <a:endParaRPr lang="en-IN" dirty="0">
                        <a:solidFill>
                          <a:srgbClr val="000000"/>
                        </a:solidFill>
                        <a:effectLst/>
                        <a:latin typeface="Times New Roman" panose="02020603050405020304" pitchFamily="18" charset="0"/>
                      </a:endParaRPr>
                    </a:p>
                  </a:txBody>
                  <a:tcPr marT="91440" marB="91440">
                    <a:lnL w="7620" cap="flat" cmpd="sng" algn="ctr">
                      <a:solidFill>
                        <a:srgbClr val="703572"/>
                      </a:solidFill>
                      <a:prstDash val="solid"/>
                      <a:round/>
                      <a:headEnd type="none" w="med" len="med"/>
                      <a:tailEnd type="none" w="med" len="med"/>
                    </a:lnL>
                    <a:lnR w="7620" cap="flat" cmpd="sng" algn="ctr">
                      <a:solidFill>
                        <a:srgbClr val="703572"/>
                      </a:solidFill>
                      <a:prstDash val="solid"/>
                      <a:round/>
                      <a:headEnd type="none" w="med" len="med"/>
                      <a:tailEnd type="none" w="med" len="med"/>
                    </a:lnR>
                    <a:lnT w="7620" cap="flat" cmpd="sng" algn="ctr">
                      <a:solidFill>
                        <a:srgbClr val="70357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60000"/>
                        <a:lumOff val="40000"/>
                      </a:schemeClr>
                    </a:solidFill>
                  </a:tcPr>
                </a:tc>
              </a:tr>
              <a:tr h="314682">
                <a:tc>
                  <a:txBody>
                    <a:bodyPr/>
                    <a:lstStyle/>
                    <a:p>
                      <a:pPr algn="just" fontAlgn="t"/>
                      <a:r>
                        <a:rPr lang="en-IN">
                          <a:solidFill>
                            <a:srgbClr val="333333"/>
                          </a:solidFill>
                          <a:effectLst/>
                          <a:latin typeface="inter-regular"/>
                        </a:rPr>
                        <a:t>201010</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UP</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14682">
                <a:tc>
                  <a:txBody>
                    <a:bodyPr/>
                    <a:lstStyle/>
                    <a:p>
                      <a:pPr algn="just" fontAlgn="t"/>
                      <a:r>
                        <a:rPr lang="en-IN">
                          <a:solidFill>
                            <a:srgbClr val="333333"/>
                          </a:solidFill>
                          <a:effectLst/>
                          <a:latin typeface="inter-regular"/>
                        </a:rPr>
                        <a:t>02228</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US</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Boston</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314682">
                <a:tc>
                  <a:txBody>
                    <a:bodyPr/>
                    <a:lstStyle/>
                    <a:p>
                      <a:pPr algn="just" fontAlgn="t"/>
                      <a:r>
                        <a:rPr lang="en-IN">
                          <a:solidFill>
                            <a:srgbClr val="333333"/>
                          </a:solidFill>
                          <a:effectLst/>
                          <a:latin typeface="inter-regular"/>
                        </a:rPr>
                        <a:t>60007</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US</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Chicago</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14682">
                <a:tc>
                  <a:txBody>
                    <a:bodyPr/>
                    <a:lstStyle/>
                    <a:p>
                      <a:pPr algn="just" fontAlgn="t"/>
                      <a:r>
                        <a:rPr lang="en-IN">
                          <a:solidFill>
                            <a:srgbClr val="333333"/>
                          </a:solidFill>
                          <a:effectLst/>
                          <a:latin typeface="inter-regular"/>
                        </a:rPr>
                        <a:t>06389</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UK</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c>
                  <a:txBody>
                    <a:bodyPr/>
                    <a:lstStyle/>
                    <a:p>
                      <a:pPr algn="just" fontAlgn="t"/>
                      <a:r>
                        <a:rPr lang="en-IN" dirty="0">
                          <a:solidFill>
                            <a:srgbClr val="333333"/>
                          </a:solidFill>
                          <a:effectLst/>
                          <a:latin typeface="inter-regular"/>
                        </a:rPr>
                        <a:t>Norwich</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6">
                        <a:lumMod val="40000"/>
                        <a:lumOff val="60000"/>
                      </a:schemeClr>
                    </a:solidFill>
                  </a:tcPr>
                </a:tc>
              </a:tr>
              <a:tr h="314682">
                <a:tc>
                  <a:txBody>
                    <a:bodyPr/>
                    <a:lstStyle/>
                    <a:p>
                      <a:pPr algn="just" fontAlgn="t"/>
                      <a:r>
                        <a:rPr lang="en-IN">
                          <a:solidFill>
                            <a:srgbClr val="333333"/>
                          </a:solidFill>
                          <a:effectLst/>
                          <a:latin typeface="inter-regular"/>
                        </a:rPr>
                        <a:t>462007</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MP</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Bhopal</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cxnSp>
        <p:nvCxnSpPr>
          <p:cNvPr id="8" name="Straight Connector 7"/>
          <p:cNvCxnSpPr/>
          <p:nvPr/>
        </p:nvCxnSpPr>
        <p:spPr>
          <a:xfrm flipH="1">
            <a:off x="3153747" y="3536302"/>
            <a:ext cx="5663682"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153747" y="3536302"/>
            <a:ext cx="0" cy="53806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817429" y="3536302"/>
            <a:ext cx="0" cy="53806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872065" y="3060441"/>
            <a:ext cx="0" cy="47586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498475"/>
            <a:ext cx="9906000" cy="934085"/>
          </a:xfrm>
        </p:spPr>
        <p:txBody>
          <a:bodyPr/>
          <a:lstStyle/>
          <a:p>
            <a:r>
              <a:rPr lang="en-IN" altLang="en-US"/>
              <a:t>Stored procedure :</a:t>
            </a:r>
            <a:endParaRPr lang="en-IN" altLang="en-US"/>
          </a:p>
        </p:txBody>
      </p:sp>
      <p:sp>
        <p:nvSpPr>
          <p:cNvPr id="3" name="Content Placeholder 2"/>
          <p:cNvSpPr>
            <a:spLocks noGrp="1"/>
          </p:cNvSpPr>
          <p:nvPr>
            <p:ph sz="half" idx="1"/>
          </p:nvPr>
        </p:nvSpPr>
        <p:spPr>
          <a:xfrm>
            <a:off x="1141095" y="1296670"/>
            <a:ext cx="9766935" cy="5444490"/>
          </a:xfrm>
        </p:spPr>
        <p:txBody>
          <a:bodyPr>
            <a:normAutofit fontScale="90000" lnSpcReduction="10000"/>
          </a:bodyPr>
          <a:lstStyle/>
          <a:p>
            <a:r>
              <a:rPr lang="en-US"/>
              <a:t>A stored procedure is a prepared SQL code that you can save, so the code can be reused over and over again.</a:t>
            </a:r>
            <a:endParaRPr lang="en-US"/>
          </a:p>
          <a:p>
            <a:r>
              <a:rPr lang="en-US"/>
              <a:t>You can also pass parameters to a stored procedure, so that the stored procedure can act based on the parameter value(s) that is passed</a:t>
            </a:r>
            <a:r>
              <a:rPr lang="en-IN" altLang="en-US"/>
              <a:t> </a:t>
            </a:r>
            <a:r>
              <a:rPr lang="en-US">
                <a:sym typeface="+mn-ea"/>
              </a:rPr>
              <a:t>and may or may not returns a value. </a:t>
            </a:r>
            <a:endParaRPr lang="en-US"/>
          </a:p>
          <a:p>
            <a:pPr marL="0" indent="0">
              <a:buNone/>
            </a:pPr>
            <a:r>
              <a:rPr lang="en-US" u="sng"/>
              <a:t>Syntax : Creating a Procedure</a:t>
            </a:r>
            <a:endParaRPr lang="en-US" u="sng"/>
          </a:p>
          <a:p>
            <a:pPr marL="1371600" lvl="3" indent="0">
              <a:buNone/>
            </a:pPr>
            <a:r>
              <a:rPr lang="en-IN" altLang="en-US" sz="2400">
                <a:sym typeface="+mn-ea"/>
              </a:rPr>
              <a:t>CREATE PROCEDURE procedure_name</a:t>
            </a:r>
            <a:endParaRPr lang="en-IN" altLang="en-US" sz="2400"/>
          </a:p>
          <a:p>
            <a:pPr marL="1371600" lvl="3" indent="0">
              <a:buNone/>
            </a:pPr>
            <a:r>
              <a:rPr lang="en-IN" altLang="en-US" sz="2400">
                <a:sym typeface="+mn-ea"/>
              </a:rPr>
              <a:t>AS</a:t>
            </a:r>
            <a:endParaRPr lang="en-IN" altLang="en-US" sz="2400"/>
          </a:p>
          <a:p>
            <a:pPr marL="1371600" lvl="3" indent="0">
              <a:buNone/>
            </a:pPr>
            <a:r>
              <a:rPr lang="en-IN" altLang="en-US" sz="2400">
                <a:sym typeface="+mn-ea"/>
              </a:rPr>
              <a:t>sql_statement</a:t>
            </a:r>
            <a:endParaRPr lang="en-IN" altLang="en-US" sz="2400"/>
          </a:p>
          <a:p>
            <a:pPr marL="1371600" lvl="3" indent="0">
              <a:buNone/>
            </a:pPr>
            <a:r>
              <a:rPr lang="en-IN" altLang="en-US" sz="2400">
                <a:sym typeface="+mn-ea"/>
              </a:rPr>
              <a:t>GO;</a:t>
            </a:r>
            <a:endParaRPr lang="en-US" u="sng"/>
          </a:p>
          <a:p>
            <a:pPr marL="0" indent="0">
              <a:buNone/>
            </a:pPr>
            <a:r>
              <a:rPr lang="en-US" u="sng">
                <a:sym typeface="+mn-ea"/>
              </a:rPr>
              <a:t>Syntax : </a:t>
            </a:r>
            <a:r>
              <a:rPr lang="en-IN" altLang="en-US" u="sng">
                <a:sym typeface="+mn-ea"/>
              </a:rPr>
              <a:t>Executing</a:t>
            </a:r>
            <a:r>
              <a:rPr lang="en-US" u="sng">
                <a:sym typeface="+mn-ea"/>
              </a:rPr>
              <a:t> a Procedure</a:t>
            </a:r>
            <a:endParaRPr lang="en-US" u="sng">
              <a:sym typeface="+mn-ea"/>
            </a:endParaRPr>
          </a:p>
          <a:p>
            <a:pPr marL="0" indent="0">
              <a:buNone/>
            </a:pPr>
            <a:r>
              <a:rPr lang="en-IN" altLang="en-US"/>
              <a:t>	      EXEC procedure_name;</a:t>
            </a:r>
            <a:endParaRPr lang="en-IN" altLang="en-US"/>
          </a:p>
          <a:p>
            <a:pPr marL="0" indent="0">
              <a:buNone/>
            </a:pPr>
            <a:endParaRPr lang="en-US" u="sng"/>
          </a:p>
          <a:p>
            <a:pPr marL="1371600" lvl="3" indent="0">
              <a:buNone/>
            </a:pPr>
            <a:endParaRPr lang="en-I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095" y="378460"/>
            <a:ext cx="9906000" cy="6061075"/>
          </a:xfrm>
        </p:spPr>
        <p:txBody>
          <a:bodyPr/>
          <a:lstStyle/>
          <a:p>
            <a:pPr marL="0" indent="0">
              <a:buNone/>
            </a:pPr>
            <a:r>
              <a:rPr lang="en-US" sz="2800"/>
              <a:t>The most important part is parameters. Parameters are used to pass values to the Procedure. There are 3 different types of parameters, they are as follows:</a:t>
            </a:r>
            <a:endParaRPr lang="en-US" sz="2800"/>
          </a:p>
          <a:p>
            <a:pPr lvl="1"/>
            <a:r>
              <a:rPr lang="en-US" sz="2800"/>
              <a:t> IN: This is the Default Parameter for the procedure. It always receives the values from calling program.</a:t>
            </a:r>
            <a:endParaRPr lang="en-US" sz="2800"/>
          </a:p>
          <a:p>
            <a:pPr lvl="1"/>
            <a:r>
              <a:rPr lang="en-US" sz="2800"/>
              <a:t>OUT: This parameter always sends the values to the calling program.</a:t>
            </a:r>
            <a:endParaRPr lang="en-US" sz="2800"/>
          </a:p>
          <a:p>
            <a:pPr lvl="1"/>
            <a:r>
              <a:rPr lang="en-US" sz="2800"/>
              <a:t>IN OUT: This parameter performs both the operations. It Receives value from as well as sends the values to the calling program.</a:t>
            </a: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514350"/>
            <a:ext cx="9906000" cy="5759450"/>
          </a:xfrm>
        </p:spPr>
        <p:txBody>
          <a:bodyPr/>
          <a:lstStyle/>
          <a:p>
            <a:pPr marL="0" indent="0">
              <a:buNone/>
            </a:pPr>
            <a:r>
              <a:rPr lang="en-IN" altLang="en-US" sz="2800" u="sng"/>
              <a:t>Example -</a:t>
            </a:r>
            <a:endParaRPr lang="en-IN" altLang="en-US" sz="2800" u="sng"/>
          </a:p>
          <a:p>
            <a:pPr marL="457200" lvl="1" indent="0">
              <a:buNone/>
            </a:pPr>
            <a:r>
              <a:rPr lang="en-IN" altLang="en-US" sz="2800"/>
              <a:t>CREATE PROCEDURE SelectAllEmployees</a:t>
            </a:r>
            <a:endParaRPr lang="en-IN" altLang="en-US" sz="2800"/>
          </a:p>
          <a:p>
            <a:pPr marL="457200" lvl="1" indent="0">
              <a:buNone/>
            </a:pPr>
            <a:r>
              <a:rPr lang="en-IN" altLang="en-US" sz="2800"/>
              <a:t>AS</a:t>
            </a:r>
            <a:endParaRPr lang="en-IN" altLang="en-US" sz="2800"/>
          </a:p>
          <a:p>
            <a:pPr marL="457200" lvl="1" indent="0">
              <a:buNone/>
            </a:pPr>
            <a:r>
              <a:rPr lang="en-IN" altLang="en-US" sz="2800"/>
              <a:t>SELECT * FROM Employees</a:t>
            </a:r>
            <a:endParaRPr lang="en-IN" altLang="en-US" sz="2800"/>
          </a:p>
          <a:p>
            <a:pPr marL="457200" lvl="1" indent="0">
              <a:buNone/>
            </a:pPr>
            <a:r>
              <a:rPr lang="en-IN" altLang="en-US" sz="2800"/>
              <a:t>GO;</a:t>
            </a:r>
            <a:endParaRPr lang="en-IN" altLang="en-US" sz="2800"/>
          </a:p>
          <a:p>
            <a:pPr marL="0" indent="0">
              <a:buNone/>
            </a:pPr>
            <a:r>
              <a:rPr lang="en-IN" altLang="en-US" sz="2800" u="sng"/>
              <a:t>Execute the stored procedure above -</a:t>
            </a:r>
            <a:endParaRPr lang="en-IN" altLang="en-US" sz="2800"/>
          </a:p>
          <a:p>
            <a:pPr marL="0" indent="0">
              <a:buNone/>
            </a:pPr>
            <a:r>
              <a:rPr lang="en-IN" altLang="en-US" sz="2800"/>
              <a:t>	EXEC SelectAll</a:t>
            </a:r>
            <a:r>
              <a:rPr lang="en-IN" altLang="en-US" sz="2800">
                <a:sym typeface="+mn-ea"/>
              </a:rPr>
              <a:t>Employees</a:t>
            </a:r>
            <a:r>
              <a:rPr lang="en-IN" altLang="en-US" sz="2800"/>
              <a:t>;</a:t>
            </a:r>
            <a:endParaRPr lang="en-I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18490"/>
            <a:ext cx="9906000" cy="784860"/>
          </a:xfrm>
        </p:spPr>
        <p:txBody>
          <a:bodyPr/>
          <a:lstStyle/>
          <a:p>
            <a:r>
              <a:rPr lang="en-US"/>
              <a:t>Stored Procedure With One Parameter</a:t>
            </a:r>
            <a:endParaRPr lang="en-US"/>
          </a:p>
        </p:txBody>
      </p:sp>
      <p:sp>
        <p:nvSpPr>
          <p:cNvPr id="3" name="Content Placeholder 2"/>
          <p:cNvSpPr>
            <a:spLocks noGrp="1"/>
          </p:cNvSpPr>
          <p:nvPr>
            <p:ph idx="1"/>
          </p:nvPr>
        </p:nvSpPr>
        <p:spPr>
          <a:xfrm>
            <a:off x="1141095" y="1403350"/>
            <a:ext cx="9906000" cy="4764405"/>
          </a:xfrm>
        </p:spPr>
        <p:txBody>
          <a:bodyPr/>
          <a:lstStyle/>
          <a:p>
            <a:pPr marL="0" indent="0">
              <a:buNone/>
            </a:pPr>
            <a:r>
              <a:rPr lang="en-US" dirty="0"/>
              <a:t>CREATE PROCEDURE </a:t>
            </a:r>
            <a:r>
              <a:rPr lang="en-US" dirty="0" err="1"/>
              <a:t>SelectAll</a:t>
            </a:r>
            <a:r>
              <a:rPr lang="en-IN" altLang="en-US" dirty="0">
                <a:sym typeface="+mn-ea"/>
              </a:rPr>
              <a:t>Employees</a:t>
            </a:r>
            <a:r>
              <a:rPr lang="en-US" dirty="0"/>
              <a:t> @</a:t>
            </a:r>
            <a:r>
              <a:rPr lang="en-IN" altLang="en-US" dirty="0"/>
              <a:t>Salary</a:t>
            </a:r>
            <a:r>
              <a:rPr lang="en-US" dirty="0"/>
              <a:t> </a:t>
            </a:r>
            <a:r>
              <a:rPr lang="en-IN" altLang="en-US" dirty="0"/>
              <a:t>NUMBER</a:t>
            </a:r>
            <a:endParaRPr lang="en-US" dirty="0"/>
          </a:p>
          <a:p>
            <a:pPr marL="0" indent="0">
              <a:buNone/>
            </a:pPr>
            <a:r>
              <a:rPr lang="en-US" dirty="0"/>
              <a:t>AS</a:t>
            </a:r>
            <a:endParaRPr lang="en-US" dirty="0"/>
          </a:p>
          <a:p>
            <a:pPr marL="0" indent="0">
              <a:buNone/>
            </a:pPr>
            <a:r>
              <a:rPr lang="en-US" dirty="0"/>
              <a:t>SELECT * FROM </a:t>
            </a:r>
            <a:r>
              <a:rPr lang="en-IN" altLang="en-US" dirty="0">
                <a:sym typeface="+mn-ea"/>
              </a:rPr>
              <a:t>Employees</a:t>
            </a:r>
            <a:r>
              <a:rPr lang="en-US" dirty="0"/>
              <a:t> WHERE </a:t>
            </a:r>
            <a:r>
              <a:rPr lang="en-IN" altLang="en-US" dirty="0">
                <a:sym typeface="+mn-ea"/>
              </a:rPr>
              <a:t>Salary</a:t>
            </a:r>
            <a:r>
              <a:rPr lang="en-US" dirty="0"/>
              <a:t> = @</a:t>
            </a:r>
            <a:r>
              <a:rPr lang="en-IN" altLang="en-US" dirty="0">
                <a:sym typeface="+mn-ea"/>
              </a:rPr>
              <a:t>Salary</a:t>
            </a:r>
            <a:endParaRPr lang="en-US" dirty="0"/>
          </a:p>
          <a:p>
            <a:pPr marL="0" indent="0">
              <a:buNone/>
            </a:pPr>
            <a:r>
              <a:rPr lang="en-US" dirty="0"/>
              <a:t>GO;</a:t>
            </a:r>
            <a:endParaRPr lang="en-US" dirty="0"/>
          </a:p>
          <a:p>
            <a:pPr marL="0" indent="0">
              <a:buNone/>
            </a:pPr>
            <a:r>
              <a:rPr lang="en-US" dirty="0"/>
              <a:t>----------------------------------------------------------------------------------------------</a:t>
            </a:r>
            <a:endParaRPr lang="en-US" dirty="0"/>
          </a:p>
          <a:p>
            <a:pPr marL="0" indent="0">
              <a:buNone/>
            </a:pPr>
            <a:r>
              <a:rPr lang="en-US" dirty="0"/>
              <a:t>EXEC </a:t>
            </a:r>
            <a:r>
              <a:rPr lang="en-US" dirty="0" err="1"/>
              <a:t>SelectAll</a:t>
            </a:r>
            <a:r>
              <a:rPr lang="en-IN" altLang="en-US" dirty="0">
                <a:sym typeface="+mn-ea"/>
              </a:rPr>
              <a:t>Employees</a:t>
            </a:r>
            <a:r>
              <a:rPr lang="en-US" dirty="0"/>
              <a:t> @</a:t>
            </a:r>
            <a:r>
              <a:rPr lang="en-IN" altLang="en-US" dirty="0">
                <a:sym typeface="+mn-ea"/>
              </a:rPr>
              <a:t>Salary</a:t>
            </a:r>
            <a:r>
              <a:rPr lang="en-US" dirty="0"/>
              <a:t> = </a:t>
            </a:r>
            <a:r>
              <a:rPr lang="en-IN" altLang="en-US" dirty="0"/>
              <a:t>17000</a:t>
            </a:r>
            <a:r>
              <a:rPr lang="en-US" dirty="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748" y="273258"/>
            <a:ext cx="9906000" cy="859790"/>
          </a:xfrm>
        </p:spPr>
        <p:txBody>
          <a:bodyPr/>
          <a:lstStyle/>
          <a:p>
            <a:r>
              <a:rPr lang="en-US" dirty="0"/>
              <a:t>Stored Procedure With Multiple Parameters</a:t>
            </a:r>
            <a:endParaRPr lang="en-US" dirty="0"/>
          </a:p>
        </p:txBody>
      </p:sp>
      <p:sp>
        <p:nvSpPr>
          <p:cNvPr id="3" name="Content Placeholder 2"/>
          <p:cNvSpPr>
            <a:spLocks noGrp="1"/>
          </p:cNvSpPr>
          <p:nvPr>
            <p:ph idx="1"/>
          </p:nvPr>
        </p:nvSpPr>
        <p:spPr>
          <a:xfrm>
            <a:off x="867748" y="1344295"/>
            <a:ext cx="10823508" cy="5066030"/>
          </a:xfrm>
        </p:spPr>
        <p:txBody>
          <a:bodyPr/>
          <a:lstStyle/>
          <a:p>
            <a:pPr marL="0" indent="0">
              <a:buNone/>
            </a:pPr>
            <a:r>
              <a:rPr lang="en-US" dirty="0"/>
              <a:t>CREATE PROCEDURE </a:t>
            </a:r>
            <a:r>
              <a:rPr lang="en-US" dirty="0" err="1"/>
              <a:t>SelectAll</a:t>
            </a:r>
            <a:r>
              <a:rPr lang="en-IN" altLang="en-US" dirty="0">
                <a:sym typeface="+mn-ea"/>
              </a:rPr>
              <a:t>Employees</a:t>
            </a:r>
            <a:r>
              <a:rPr lang="en-US" dirty="0"/>
              <a:t> @</a:t>
            </a:r>
            <a:r>
              <a:rPr lang="en-IN" altLang="en-US" dirty="0">
                <a:sym typeface="+mn-ea"/>
              </a:rPr>
              <a:t>Salary</a:t>
            </a:r>
            <a:r>
              <a:rPr lang="en-US" dirty="0"/>
              <a:t> </a:t>
            </a:r>
            <a:r>
              <a:rPr lang="en-US" dirty="0" err="1"/>
              <a:t>nvarchar</a:t>
            </a:r>
            <a:r>
              <a:rPr lang="en-US" dirty="0"/>
              <a:t>(30), @</a:t>
            </a:r>
            <a:r>
              <a:rPr lang="en-IN" altLang="en-US" dirty="0"/>
              <a:t>JOB_ID</a:t>
            </a:r>
            <a:r>
              <a:rPr lang="en-US" dirty="0"/>
              <a:t> </a:t>
            </a:r>
            <a:r>
              <a:rPr lang="en-US" dirty="0" err="1"/>
              <a:t>nvarchar</a:t>
            </a:r>
            <a:r>
              <a:rPr lang="en-US" dirty="0"/>
              <a:t>(10)</a:t>
            </a:r>
            <a:endParaRPr lang="en-US" dirty="0"/>
          </a:p>
          <a:p>
            <a:pPr marL="0" indent="0">
              <a:buNone/>
            </a:pPr>
            <a:r>
              <a:rPr lang="en-US" dirty="0"/>
              <a:t>AS</a:t>
            </a:r>
            <a:endParaRPr lang="en-US" dirty="0"/>
          </a:p>
          <a:p>
            <a:pPr marL="0" indent="0">
              <a:buNone/>
            </a:pPr>
            <a:r>
              <a:rPr lang="en-US" dirty="0"/>
              <a:t>SELECT * FROM </a:t>
            </a:r>
            <a:r>
              <a:rPr lang="en-IN" altLang="en-US" dirty="0">
                <a:sym typeface="+mn-ea"/>
              </a:rPr>
              <a:t>Employees</a:t>
            </a:r>
            <a:r>
              <a:rPr lang="en-US" dirty="0"/>
              <a:t> WHERE </a:t>
            </a:r>
            <a:r>
              <a:rPr lang="en-IN" altLang="en-US" dirty="0">
                <a:sym typeface="+mn-ea"/>
              </a:rPr>
              <a:t>Salary</a:t>
            </a:r>
            <a:r>
              <a:rPr lang="en-US" dirty="0"/>
              <a:t> = @</a:t>
            </a:r>
            <a:r>
              <a:rPr lang="en-IN" altLang="en-US" dirty="0">
                <a:sym typeface="+mn-ea"/>
              </a:rPr>
              <a:t>Salary</a:t>
            </a:r>
            <a:r>
              <a:rPr lang="en-US" dirty="0"/>
              <a:t> AND </a:t>
            </a:r>
            <a:r>
              <a:rPr lang="en-IN" altLang="en-US" dirty="0">
                <a:sym typeface="+mn-ea"/>
              </a:rPr>
              <a:t>JOB_ID</a:t>
            </a:r>
            <a:r>
              <a:rPr lang="en-US" dirty="0"/>
              <a:t> = @</a:t>
            </a:r>
            <a:r>
              <a:rPr lang="en-IN" altLang="en-US" dirty="0">
                <a:sym typeface="+mn-ea"/>
              </a:rPr>
              <a:t>JOB_ID</a:t>
            </a:r>
            <a:endParaRPr lang="en-US" dirty="0"/>
          </a:p>
          <a:p>
            <a:pPr marL="0" indent="0">
              <a:buNone/>
            </a:pPr>
            <a:r>
              <a:rPr lang="en-US" dirty="0"/>
              <a:t>GO;</a:t>
            </a:r>
            <a:endParaRPr lang="en-US" dirty="0"/>
          </a:p>
          <a:p>
            <a:pPr marL="0" indent="0">
              <a:buNone/>
            </a:pPr>
            <a:r>
              <a:rPr lang="en-US" dirty="0"/>
              <a:t>------------------------------------------------------------------------------------------------------</a:t>
            </a:r>
            <a:endParaRPr lang="en-US" dirty="0"/>
          </a:p>
          <a:p>
            <a:r>
              <a:rPr lang="en-US" dirty="0"/>
              <a:t>EXEC </a:t>
            </a:r>
            <a:r>
              <a:rPr lang="en-US" dirty="0" err="1"/>
              <a:t>SelectAll</a:t>
            </a:r>
            <a:r>
              <a:rPr lang="en-IN" altLang="en-US" dirty="0">
                <a:sym typeface="+mn-ea"/>
              </a:rPr>
              <a:t>Employees</a:t>
            </a:r>
            <a:r>
              <a:rPr lang="en-US" dirty="0"/>
              <a:t> @</a:t>
            </a:r>
            <a:r>
              <a:rPr lang="en-IN" altLang="en-US" dirty="0">
                <a:sym typeface="+mn-ea"/>
              </a:rPr>
              <a:t>Salary</a:t>
            </a:r>
            <a:r>
              <a:rPr lang="en-US" dirty="0"/>
              <a:t> = </a:t>
            </a:r>
            <a:r>
              <a:rPr lang="en-IN" altLang="en-US" dirty="0"/>
              <a:t>17000</a:t>
            </a:r>
            <a:r>
              <a:rPr lang="en-US" dirty="0"/>
              <a:t>, @</a:t>
            </a:r>
            <a:r>
              <a:rPr lang="en-IN" altLang="en-US" dirty="0">
                <a:sym typeface="+mn-ea"/>
              </a:rPr>
              <a:t>JOB_ID</a:t>
            </a:r>
            <a:r>
              <a:rPr lang="en-US" dirty="0"/>
              <a:t> = '</a:t>
            </a:r>
            <a:r>
              <a:rPr lang="en-IN" altLang="en-US" dirty="0"/>
              <a:t>IT_PROG</a:t>
            </a:r>
            <a:r>
              <a:rPr lang="en-US" dirty="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62473"/>
            <a:ext cx="9905999" cy="5128728"/>
          </a:xfrm>
        </p:spPr>
        <p:txBody>
          <a:bodyPr/>
          <a:lstStyle/>
          <a:p>
            <a:pPr marL="0" indent="0">
              <a:buNone/>
            </a:pPr>
            <a:r>
              <a:rPr lang="en-US" dirty="0"/>
              <a:t>CREATE OR REPLACE PROCEDURE PROCEDURE_NAME</a:t>
            </a:r>
            <a:endParaRPr lang="en-US" dirty="0"/>
          </a:p>
          <a:p>
            <a:pPr marL="0" indent="0">
              <a:buNone/>
            </a:pPr>
            <a:r>
              <a:rPr lang="en-US" dirty="0"/>
              <a:t>IS</a:t>
            </a:r>
            <a:endParaRPr lang="en-US" dirty="0"/>
          </a:p>
          <a:p>
            <a:pPr marL="0" indent="0">
              <a:buNone/>
            </a:pPr>
            <a:r>
              <a:rPr lang="en-US" dirty="0"/>
              <a:t>BEGIN</a:t>
            </a:r>
            <a:endParaRPr lang="en-US" dirty="0"/>
          </a:p>
          <a:p>
            <a:pPr marL="0" indent="0">
              <a:buNone/>
            </a:pPr>
            <a:r>
              <a:rPr lang="en-US" dirty="0"/>
              <a:t>DBMS_OUTPUT.PUT_LINE('Hello World');</a:t>
            </a:r>
            <a:endParaRPr lang="en-US" dirty="0"/>
          </a:p>
          <a:p>
            <a:pPr marL="0" indent="0">
              <a:buNone/>
            </a:pPr>
            <a:r>
              <a:rPr lang="en-US" dirty="0"/>
              <a:t>END;</a:t>
            </a:r>
            <a:endParaRPr lang="en-US" dirty="0"/>
          </a:p>
          <a:p>
            <a:pPr marL="0" indent="0">
              <a:buNone/>
            </a:pPr>
            <a:r>
              <a:rPr lang="en-US" dirty="0"/>
              <a:t>/</a:t>
            </a:r>
            <a:endParaRPr lang="en-US" dirty="0"/>
          </a:p>
          <a:p>
            <a:pPr marL="0" indent="0">
              <a:buNone/>
            </a:pPr>
            <a:endParaRPr lang="en-US" dirty="0"/>
          </a:p>
          <a:p>
            <a:pPr marL="0" indent="0">
              <a:buNone/>
            </a:pPr>
            <a:r>
              <a:rPr lang="en-US" dirty="0"/>
              <a:t>Execute PROCEDURE_NAME;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95375" y="530225"/>
            <a:ext cx="9951720" cy="5803265"/>
          </a:xfrm>
        </p:spPr>
        <p:txBody>
          <a:bodyPr>
            <a:normAutofit fontScale="87500"/>
          </a:bodyPr>
          <a:lstStyle/>
          <a:p>
            <a:pPr marL="0" indent="0">
              <a:buNone/>
            </a:pPr>
            <a:r>
              <a:rPr lang="en-US" sz="3500" b="1" u="sng"/>
              <a:t>Why is Database Schema Design Important</a:t>
            </a:r>
            <a:r>
              <a:rPr lang="en-IN" altLang="en-US" sz="3500" b="1" u="sng"/>
              <a:t> </a:t>
            </a:r>
            <a:r>
              <a:rPr lang="en-US" sz="3500" b="1" u="sng"/>
              <a:t>?</a:t>
            </a:r>
            <a:endParaRPr lang="en-US" sz="3500" b="1" u="sng"/>
          </a:p>
          <a:p>
            <a:pPr marL="0" indent="0">
              <a:buNone/>
            </a:pPr>
            <a:r>
              <a:rPr lang="en-US" sz="3200"/>
              <a:t>Relational database systems heavily depend on having a solid database schema in place. The goals of good database schema design include:</a:t>
            </a:r>
            <a:endParaRPr lang="en-US" sz="3200"/>
          </a:p>
          <a:p>
            <a:r>
              <a:rPr lang="en-US" sz="3000"/>
              <a:t>Reducing or eliminating data redundancy.</a:t>
            </a:r>
            <a:endParaRPr lang="en-US" sz="3000"/>
          </a:p>
          <a:p>
            <a:r>
              <a:rPr lang="en-US" sz="3000"/>
              <a:t>Preventing data inconsistencies and inaccuracies.</a:t>
            </a:r>
            <a:endParaRPr lang="en-US" sz="3000"/>
          </a:p>
          <a:p>
            <a:r>
              <a:rPr lang="en-US" sz="3000"/>
              <a:t>Ensuring the correctness and integrity of your data.</a:t>
            </a:r>
            <a:endParaRPr lang="en-US" sz="3000"/>
          </a:p>
          <a:p>
            <a:r>
              <a:rPr lang="en-US" sz="3000"/>
              <a:t>Facilitating rapid data lookup, retrieval, and analysis.</a:t>
            </a:r>
            <a:endParaRPr lang="en-US" sz="3000"/>
          </a:p>
          <a:p>
            <a:r>
              <a:rPr lang="en-US" sz="3000"/>
              <a:t>Keeping sensitive and confidential data secure, yet accessible to those who need it.</a:t>
            </a:r>
            <a:endParaRPr lang="en-US" sz="3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70588"/>
            <a:ext cx="9905999" cy="652209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CREATE OR REPLACE PROCEDURE </a:t>
            </a:r>
            <a:r>
              <a:rPr lang="en-US" sz="1600" dirty="0"/>
              <a:t>PROCEDURE_NAME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job_nm</a:t>
            </a:r>
            <a:r>
              <a:rPr lang="en-US" sz="1600" dirty="0">
                <a:latin typeface="Times New Roman" panose="02020603050405020304" pitchFamily="18" charset="0"/>
                <a:cs typeface="Times New Roman" panose="02020603050405020304" pitchFamily="18" charset="0"/>
              </a:rPr>
              <a:t> IN VARCHAR2, </a:t>
            </a:r>
            <a:r>
              <a:rPr lang="en-US" sz="1600" dirty="0" err="1">
                <a:latin typeface="Times New Roman" panose="02020603050405020304" pitchFamily="18" charset="0"/>
                <a:cs typeface="Times New Roman" panose="02020603050405020304" pitchFamily="18" charset="0"/>
              </a:rPr>
              <a:t>job_name</a:t>
            </a:r>
            <a:r>
              <a:rPr lang="en-US" sz="1600" dirty="0">
                <a:latin typeface="Times New Roman" panose="02020603050405020304" pitchFamily="18" charset="0"/>
                <a:cs typeface="Times New Roman" panose="02020603050405020304" pitchFamily="18" charset="0"/>
              </a:rPr>
              <a:t> OUT VARCHAR2)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BEGIN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SELECT JOB_TITLE INTO </a:t>
            </a:r>
            <a:r>
              <a:rPr lang="en-US" sz="1600" dirty="0" err="1">
                <a:latin typeface="Times New Roman" panose="02020603050405020304" pitchFamily="18" charset="0"/>
                <a:cs typeface="Times New Roman" panose="02020603050405020304" pitchFamily="18" charset="0"/>
              </a:rPr>
              <a:t>job_name</a:t>
            </a:r>
            <a:r>
              <a:rPr lang="en-US" sz="1600" dirty="0">
                <a:latin typeface="Times New Roman" panose="02020603050405020304" pitchFamily="18" charset="0"/>
                <a:cs typeface="Times New Roman" panose="02020603050405020304" pitchFamily="18" charset="0"/>
              </a:rPr>
              <a:t> FROM JOBS where </a:t>
            </a:r>
            <a:r>
              <a:rPr lang="en-US" sz="1600" dirty="0" err="1">
                <a:latin typeface="Times New Roman" panose="02020603050405020304" pitchFamily="18" charset="0"/>
                <a:cs typeface="Times New Roman" panose="02020603050405020304" pitchFamily="18" charset="0"/>
              </a:rPr>
              <a:t>job_id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job_nm</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end;</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declare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job_name</a:t>
            </a:r>
            <a:r>
              <a:rPr lang="en-US" sz="1600" dirty="0">
                <a:latin typeface="Times New Roman" panose="02020603050405020304" pitchFamily="18" charset="0"/>
                <a:cs typeface="Times New Roman" panose="02020603050405020304" pitchFamily="18" charset="0"/>
              </a:rPr>
              <a:t> varchar(30);</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BEGIN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t>PROCEDURE_NAME</a:t>
            </a:r>
            <a:r>
              <a:rPr lang="en-US" sz="1600" dirty="0">
                <a:latin typeface="Times New Roman" panose="02020603050405020304" pitchFamily="18" charset="0"/>
                <a:cs typeface="Times New Roman" panose="02020603050405020304" pitchFamily="18" charset="0"/>
              </a:rPr>
              <a:t>('ST_MAN',</a:t>
            </a:r>
            <a:r>
              <a:rPr lang="en-US" sz="1600" dirty="0" err="1">
                <a:latin typeface="Times New Roman" panose="02020603050405020304" pitchFamily="18" charset="0"/>
                <a:cs typeface="Times New Roman" panose="02020603050405020304" pitchFamily="18" charset="0"/>
              </a:rPr>
              <a:t>job_name</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dbms_output.put_line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job_name</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end;</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574675"/>
            <a:ext cx="9906000" cy="5985510"/>
          </a:xfrm>
        </p:spPr>
        <p:txBody>
          <a:bodyPr>
            <a:normAutofit lnSpcReduction="10000"/>
          </a:bodyPr>
          <a:lstStyle/>
          <a:p>
            <a:pPr marL="0" indent="0">
              <a:buNone/>
            </a:pPr>
            <a:r>
              <a:rPr lang="en-US" sz="2800" b="1"/>
              <a:t>Advantages:</a:t>
            </a:r>
            <a:endParaRPr lang="en-US" sz="2800" b="1"/>
          </a:p>
          <a:p>
            <a:r>
              <a:rPr lang="en-US"/>
              <a:t>They result in performance improvement of the application. If a procedure is being called frequently in an application in a single connection, then the compiled version of the procedure is delivered.</a:t>
            </a:r>
            <a:endParaRPr lang="en-US"/>
          </a:p>
          <a:p>
            <a:r>
              <a:rPr lang="en-US"/>
              <a:t>They reduce the traffic between the database and the application, since the lengthy statements are already fed into the database and need not be sent again and again via the application.</a:t>
            </a:r>
            <a:endParaRPr lang="en-US"/>
          </a:p>
          <a:p>
            <a:r>
              <a:rPr lang="en-US"/>
              <a:t>They add to code reusability, similar to how functions and methods work in other languages such as C/C++ and Java.</a:t>
            </a:r>
            <a:endParaRPr lang="en-US"/>
          </a:p>
          <a:p>
            <a:pPr marL="0" indent="0">
              <a:buNone/>
            </a:pPr>
            <a:endParaRPr lang="en-US"/>
          </a:p>
          <a:p>
            <a:pPr marL="0" indent="0">
              <a:buNone/>
            </a:pPr>
            <a:r>
              <a:rPr lang="en-US" sz="2800" b="1"/>
              <a:t>Disadvantages:</a:t>
            </a:r>
            <a:endParaRPr lang="en-US" sz="2800" b="1"/>
          </a:p>
          <a:p>
            <a:r>
              <a:rPr lang="en-US"/>
              <a:t>Stored procedures can cause a lot of memory usage</a:t>
            </a:r>
            <a:r>
              <a:rPr lang="en-IN" altLang="en-US"/>
              <a:t>.</a:t>
            </a:r>
            <a:endParaRPr lang="en-I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015" y="1795780"/>
            <a:ext cx="9906000" cy="2940685"/>
          </a:xfrm>
        </p:spPr>
        <p:txBody>
          <a:bodyPr/>
          <a:lstStyle/>
          <a:p>
            <a:pPr algn="ctr"/>
            <a:r>
              <a:rPr lang="en-IN" altLang="en-US" sz="9600" b="1" i="1"/>
              <a:t>thank-you :)</a:t>
            </a:r>
            <a:endParaRPr lang="en-IN" altLang="en-US" sz="96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94804"/>
            <a:ext cx="9905999" cy="5530788"/>
          </a:xfrm>
        </p:spPr>
        <p:txBody>
          <a:bodyPr/>
          <a:lstStyle/>
          <a:p>
            <a:pPr marL="0" marR="0" indent="0" algn="l">
              <a:buNone/>
            </a:pPr>
            <a:r>
              <a:rPr lang="en-IN" sz="2800" b="0" i="0" u="none" strike="noStrike" kern="100" baseline="0" dirty="0">
                <a:latin typeface="Calibri" panose="020F0502020204030204" pitchFamily="34" charset="0"/>
              </a:rPr>
              <a:t>creating schema-</a:t>
            </a:r>
            <a:endParaRPr lang="en-IN" sz="2800" b="0" i="0" u="none" strike="noStrike" kern="100" baseline="0" dirty="0">
              <a:latin typeface="Calibri" panose="020F0502020204030204" pitchFamily="34" charset="0"/>
            </a:endParaRPr>
          </a:p>
          <a:p>
            <a:pPr marL="0" marR="0" indent="0" algn="l">
              <a:buNone/>
            </a:pPr>
            <a:r>
              <a:rPr lang="en-IN" sz="2200" b="0" i="0" u="none" strike="noStrike" kern="100" baseline="0" dirty="0">
                <a:latin typeface="Calibri" panose="020F0502020204030204" pitchFamily="34" charset="0"/>
              </a:rPr>
              <a:t>1) </a:t>
            </a:r>
            <a:r>
              <a:rPr lang="en-IN" sz="2200" b="0" i="0" u="none" strike="noStrike" kern="100" baseline="0" dirty="0" err="1">
                <a:latin typeface="Calibri" panose="020F0502020204030204" pitchFamily="34" charset="0"/>
              </a:rPr>
              <a:t>sqlplus</a:t>
            </a:r>
            <a:r>
              <a:rPr lang="en-IN" sz="2200" b="0" i="0" u="none" strike="noStrike" kern="100" baseline="0" dirty="0">
                <a:latin typeface="Calibri" panose="020F0502020204030204" pitchFamily="34" charset="0"/>
              </a:rPr>
              <a:t> / as </a:t>
            </a:r>
            <a:r>
              <a:rPr lang="en-IN" sz="2200" b="0" i="0" u="none" strike="noStrike" kern="100" baseline="0" dirty="0" err="1">
                <a:latin typeface="Calibri" panose="020F0502020204030204" pitchFamily="34" charset="0"/>
              </a:rPr>
              <a:t>sysdba</a:t>
            </a:r>
            <a:r>
              <a:rPr lang="en-IN" sz="2200" b="0" i="0" u="none" strike="noStrike" kern="100" baseline="0" dirty="0">
                <a:latin typeface="Calibri" panose="020F0502020204030204" pitchFamily="34" charset="0"/>
              </a:rPr>
              <a:t>;</a:t>
            </a:r>
            <a:endParaRPr lang="en-IN" sz="2200" b="0" i="0" u="none" strike="noStrike" kern="100" baseline="0" dirty="0">
              <a:latin typeface="Calibri" panose="020F0502020204030204" pitchFamily="34" charset="0"/>
            </a:endParaRPr>
          </a:p>
          <a:p>
            <a:pPr marL="0" marR="0" indent="0" algn="l">
              <a:buNone/>
            </a:pPr>
            <a:r>
              <a:rPr lang="en-US" sz="2200" b="0" i="0" u="none" strike="noStrike" kern="100" baseline="0" dirty="0">
                <a:latin typeface="Calibri" panose="020F0502020204030204" pitchFamily="34" charset="0"/>
              </a:rPr>
              <a:t>2) create user username identified by password;</a:t>
            </a:r>
            <a:endParaRPr lang="en-US" sz="2200" b="0" i="0" u="none" strike="noStrike" kern="100" baseline="0" dirty="0">
              <a:latin typeface="Calibri" panose="020F0502020204030204" pitchFamily="34" charset="0"/>
            </a:endParaRPr>
          </a:p>
          <a:p>
            <a:pPr marL="0" marR="0" indent="0" algn="l">
              <a:buNone/>
            </a:pPr>
            <a:r>
              <a:rPr lang="en-US" sz="2200" kern="100" dirty="0">
                <a:latin typeface="Calibri" panose="020F0502020204030204" pitchFamily="34" charset="0"/>
              </a:rPr>
              <a:t>3</a:t>
            </a:r>
            <a:r>
              <a:rPr lang="en-US" sz="2200" b="0" i="0" u="none" strike="noStrike" kern="100" baseline="0" dirty="0">
                <a:latin typeface="Calibri" panose="020F0502020204030204" pitchFamily="34" charset="0"/>
              </a:rPr>
              <a:t>)grant create session to username;</a:t>
            </a:r>
            <a:endParaRPr lang="en-US" sz="2200" b="0" i="0" u="none" strike="noStrike" kern="100" baseline="0" dirty="0">
              <a:latin typeface="Calibri" panose="020F0502020204030204" pitchFamily="34" charset="0"/>
            </a:endParaRPr>
          </a:p>
          <a:p>
            <a:pPr marL="0" marR="0" indent="0" algn="l">
              <a:buNone/>
            </a:pPr>
            <a:r>
              <a:rPr lang="en-US" sz="2200" kern="100" dirty="0">
                <a:latin typeface="Calibri" panose="020F0502020204030204" pitchFamily="34" charset="0"/>
              </a:rPr>
              <a:t>4</a:t>
            </a:r>
            <a:r>
              <a:rPr lang="en-US" sz="2200" b="0" i="0" u="none" strike="noStrike" kern="100" baseline="0" dirty="0">
                <a:latin typeface="Calibri" panose="020F0502020204030204" pitchFamily="34" charset="0"/>
              </a:rPr>
              <a:t>)alter user username identified by password account unlock;</a:t>
            </a:r>
            <a:endParaRPr lang="en-US" sz="2200" b="0" i="0" u="none" strike="noStrike" kern="100" baseline="0" dirty="0">
              <a:latin typeface="Calibri" panose="020F0502020204030204" pitchFamily="34" charset="0"/>
            </a:endParaRPr>
          </a:p>
          <a:p>
            <a:pPr marL="0" marR="0" indent="0" algn="l">
              <a:buNone/>
            </a:pPr>
            <a:r>
              <a:rPr lang="en-US" sz="2200" kern="100" dirty="0">
                <a:latin typeface="Calibri" panose="020F0502020204030204" pitchFamily="34" charset="0"/>
              </a:rPr>
              <a:t>5</a:t>
            </a:r>
            <a:r>
              <a:rPr lang="en-US" sz="2200" b="0" i="0" u="none" strike="noStrike" kern="100" baseline="0" dirty="0">
                <a:latin typeface="Calibri" panose="020F0502020204030204" pitchFamily="34" charset="0"/>
              </a:rPr>
              <a:t>)create schema authorization username; (in user)</a:t>
            </a:r>
            <a:endParaRPr lang="en-US" sz="2200" b="0" i="0" u="none" strike="noStrike" kern="100" baseline="0" dirty="0">
              <a:latin typeface="Calibri" panose="020F0502020204030204" pitchFamily="34" charset="0"/>
            </a:endParaRPr>
          </a:p>
          <a:p>
            <a:pPr marL="0" marR="0" indent="0" algn="l">
              <a:buNone/>
            </a:pPr>
            <a:r>
              <a:rPr lang="en-US" sz="2200" kern="100" dirty="0">
                <a:latin typeface="Calibri" panose="020F0502020204030204" pitchFamily="34" charset="0"/>
              </a:rPr>
              <a:t>6</a:t>
            </a:r>
            <a:r>
              <a:rPr lang="en-US" sz="2200" b="0" i="0" u="none" strike="noStrike" kern="100" baseline="0" dirty="0">
                <a:latin typeface="Calibri" panose="020F0502020204030204" pitchFamily="34" charset="0"/>
              </a:rPr>
              <a:t>)grant connect, resource, dba to username;</a:t>
            </a:r>
            <a:endParaRPr lang="en-US" sz="2200" b="0" i="0" u="none" strike="noStrike" kern="100" baseline="0" dirty="0">
              <a:latin typeface="Calibri" panose="020F0502020204030204" pitchFamily="34" charset="0"/>
            </a:endParaRPr>
          </a:p>
          <a:p>
            <a:pPr marL="0" marR="0" indent="0" algn="l">
              <a:buNone/>
            </a:pPr>
            <a:r>
              <a:rPr lang="en-US" sz="2200" kern="100" dirty="0">
                <a:latin typeface="Calibri" panose="020F0502020204030204" pitchFamily="34" charset="0"/>
              </a:rPr>
              <a:t>7</a:t>
            </a:r>
            <a:r>
              <a:rPr lang="en-US" sz="2200" b="0" i="0" u="none" strike="noStrike" kern="100" baseline="0" dirty="0">
                <a:latin typeface="Calibri" panose="020F0502020204030204" pitchFamily="34" charset="0"/>
              </a:rPr>
              <a:t>)create table </a:t>
            </a:r>
            <a:r>
              <a:rPr lang="en-US" sz="2200" b="0" i="0" u="none" strike="noStrike" kern="100" baseline="0" dirty="0" err="1">
                <a:latin typeface="Calibri" panose="020F0502020204030204" pitchFamily="34" charset="0"/>
              </a:rPr>
              <a:t>tablename</a:t>
            </a:r>
            <a:r>
              <a:rPr lang="en-US" sz="2200" b="0" i="0" u="none" strike="noStrike" kern="100" baseline="0" dirty="0">
                <a:latin typeface="Calibri" panose="020F0502020204030204" pitchFamily="34" charset="0"/>
              </a:rPr>
              <a:t>(</a:t>
            </a:r>
            <a:r>
              <a:rPr lang="en-US" sz="2200" b="0" i="0" u="none" strike="noStrike" kern="100" baseline="0" dirty="0" err="1">
                <a:latin typeface="Calibri" panose="020F0502020204030204" pitchFamily="34" charset="0"/>
              </a:rPr>
              <a:t>column_name</a:t>
            </a:r>
            <a:r>
              <a:rPr lang="en-US" sz="2200" b="0" i="0" u="none" strike="noStrike" kern="100" baseline="0" dirty="0">
                <a:latin typeface="Calibri" panose="020F0502020204030204" pitchFamily="34" charset="0"/>
              </a:rPr>
              <a:t> number, </a:t>
            </a:r>
            <a:r>
              <a:rPr lang="en-US" sz="2200" b="0" i="0" u="none" strike="noStrike" kern="100" baseline="0" dirty="0" err="1">
                <a:latin typeface="Calibri" panose="020F0502020204030204" pitchFamily="34" charset="0"/>
              </a:rPr>
              <a:t>column_name</a:t>
            </a:r>
            <a:r>
              <a:rPr lang="en-US" sz="2200" b="0" i="0" u="none" strike="noStrike" kern="100" baseline="0" dirty="0">
                <a:latin typeface="Calibri" panose="020F0502020204030204" pitchFamily="34" charset="0"/>
              </a:rPr>
              <a:t> varchar2(20));</a:t>
            </a:r>
            <a:endParaRPr lang="en-US" sz="2200" b="0" i="0" u="none" strike="noStrike" kern="100" baseline="0" dirty="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606" y="887767"/>
            <a:ext cx="10244831" cy="3724096"/>
          </a:xfrm>
          <a:prstGeom prst="rect">
            <a:avLst/>
          </a:prstGeom>
          <a:noFill/>
        </p:spPr>
        <p:txBody>
          <a:bodyPr wrap="square" rtlCol="0">
            <a:spAutoFit/>
          </a:bodyPr>
          <a:lstStyle/>
          <a:p>
            <a:r>
              <a:rPr lang="en-IN" sz="3200" b="1" u="sng" dirty="0"/>
              <a:t>STEPS IN DATABASE DESIGN –</a:t>
            </a:r>
            <a:endParaRPr lang="en-IN" sz="3200" b="1" u="sng" dirty="0"/>
          </a:p>
          <a:p>
            <a:endParaRPr lang="en-IN" dirty="0"/>
          </a:p>
          <a:p>
            <a:pPr marL="285750" indent="-285750">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rPr>
              <a:t>Conceptual Design- </a:t>
            </a:r>
            <a:endParaRPr lang="en-IN" sz="2400"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Requirement analysis like user needs, what must database do?</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rPr>
              <a:t>Logical Design-</a:t>
            </a:r>
            <a:endParaRPr lang="en-IN" sz="2400"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t</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includes definition of entity relationships and normal forms.</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rPr>
              <a:t>Physical design-</a:t>
            </a:r>
            <a:endParaRPr lang="en-IN" sz="2400"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Translates the ER Diagram into DBMS Tables.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07366"/>
            <a:ext cx="9905999" cy="5083835"/>
          </a:xfrm>
        </p:spPr>
        <p:txBody>
          <a:bodyPr>
            <a:normAutofit/>
          </a:bodyPr>
          <a:lstStyle/>
          <a:p>
            <a:pPr marL="0" indent="0">
              <a:buNone/>
            </a:pPr>
            <a:r>
              <a:rPr lang="en-IN" sz="3200" b="1" dirty="0"/>
              <a:t>Database Design Levels</a:t>
            </a:r>
            <a:endParaRPr lang="en-IN" sz="3200" b="1" dirty="0"/>
          </a:p>
        </p:txBody>
      </p:sp>
      <p:sp>
        <p:nvSpPr>
          <p:cNvPr id="4" name="Rectangle 3"/>
          <p:cNvSpPr/>
          <p:nvPr/>
        </p:nvSpPr>
        <p:spPr>
          <a:xfrm>
            <a:off x="4028536" y="1820174"/>
            <a:ext cx="375249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Conceptual Design</a:t>
            </a:r>
            <a:endParaRPr lang="en-IN" dirty="0"/>
          </a:p>
        </p:txBody>
      </p:sp>
      <p:sp>
        <p:nvSpPr>
          <p:cNvPr id="5" name="Rectangle 4"/>
          <p:cNvSpPr/>
          <p:nvPr/>
        </p:nvSpPr>
        <p:spPr>
          <a:xfrm>
            <a:off x="4028536" y="2645254"/>
            <a:ext cx="375249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Logical Design</a:t>
            </a:r>
            <a:endParaRPr lang="en-IN" dirty="0"/>
          </a:p>
        </p:txBody>
      </p:sp>
      <p:sp>
        <p:nvSpPr>
          <p:cNvPr id="6" name="Rectangle 5"/>
          <p:cNvSpPr/>
          <p:nvPr/>
        </p:nvSpPr>
        <p:spPr>
          <a:xfrm>
            <a:off x="4028536" y="3470335"/>
            <a:ext cx="375249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Physical Design</a:t>
            </a:r>
            <a:endParaRPr lang="en-IN" dirty="0"/>
          </a:p>
        </p:txBody>
      </p:sp>
      <p:sp>
        <p:nvSpPr>
          <p:cNvPr id="7" name="Rectangle 6"/>
          <p:cNvSpPr/>
          <p:nvPr/>
        </p:nvSpPr>
        <p:spPr>
          <a:xfrm>
            <a:off x="4028536" y="4468123"/>
            <a:ext cx="3752490" cy="12511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dirty="0"/>
              <a:t>Hardware</a:t>
            </a:r>
            <a:endParaRPr lang="en-IN" sz="2800" dirty="0"/>
          </a:p>
        </p:txBody>
      </p:sp>
      <p:cxnSp>
        <p:nvCxnSpPr>
          <p:cNvPr id="9" name="Straight Arrow Connector 8"/>
          <p:cNvCxnSpPr/>
          <p:nvPr/>
        </p:nvCxnSpPr>
        <p:spPr>
          <a:xfrm flipH="1">
            <a:off x="8005313" y="1897811"/>
            <a:ext cx="17253" cy="3717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65166" y="2277374"/>
            <a:ext cx="0" cy="36788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965166" y="3102455"/>
            <a:ext cx="0" cy="36788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955103" y="3927535"/>
            <a:ext cx="10063" cy="540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8061384" y="1837426"/>
            <a:ext cx="2411084" cy="369332"/>
          </a:xfrm>
          <a:prstGeom prst="rect">
            <a:avLst/>
          </a:prstGeom>
          <a:noFill/>
        </p:spPr>
        <p:txBody>
          <a:bodyPr wrap="square" rtlCol="0">
            <a:spAutoFit/>
          </a:bodyPr>
          <a:lstStyle/>
          <a:p>
            <a:r>
              <a:rPr lang="en-IN" b="1" dirty="0"/>
              <a:t>Generic</a:t>
            </a:r>
            <a:endParaRPr lang="en-IN" b="1" dirty="0"/>
          </a:p>
        </p:txBody>
      </p:sp>
      <p:sp>
        <p:nvSpPr>
          <p:cNvPr id="17" name="TextBox 16"/>
          <p:cNvSpPr txBox="1"/>
          <p:nvPr/>
        </p:nvSpPr>
        <p:spPr>
          <a:xfrm>
            <a:off x="8061384" y="5304776"/>
            <a:ext cx="2156604" cy="369332"/>
          </a:xfrm>
          <a:prstGeom prst="rect">
            <a:avLst/>
          </a:prstGeom>
          <a:noFill/>
        </p:spPr>
        <p:txBody>
          <a:bodyPr wrap="square" rtlCol="0">
            <a:spAutoFit/>
          </a:bodyPr>
          <a:lstStyle/>
          <a:p>
            <a:r>
              <a:rPr lang="en-IN" b="1" dirty="0"/>
              <a:t>Specific</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9562"/>
            <a:ext cx="9905998" cy="992038"/>
          </a:xfrm>
        </p:spPr>
        <p:txBody>
          <a:bodyPr/>
          <a:lstStyle/>
          <a:p>
            <a:r>
              <a:rPr lang="en-IN" b="1" dirty="0"/>
              <a:t>cardinality in a database -</a:t>
            </a:r>
            <a:endParaRPr lang="en-IN" b="1" dirty="0"/>
          </a:p>
        </p:txBody>
      </p:sp>
      <p:sp>
        <p:nvSpPr>
          <p:cNvPr id="3" name="Content Placeholder 2"/>
          <p:cNvSpPr>
            <a:spLocks noGrp="1"/>
          </p:cNvSpPr>
          <p:nvPr>
            <p:ph idx="1"/>
          </p:nvPr>
        </p:nvSpPr>
        <p:spPr>
          <a:xfrm>
            <a:off x="1141412" y="1371600"/>
            <a:ext cx="9905999" cy="4419601"/>
          </a:xfrm>
        </p:spPr>
        <p:txBody>
          <a:bodyPr>
            <a:normAutofit lnSpcReduction="10000"/>
          </a:bodyPr>
          <a:lstStyle/>
          <a:p>
            <a:pPr marL="0" indent="0">
              <a:buNone/>
            </a:pPr>
            <a:r>
              <a:rPr lang="en-US" dirty="0"/>
              <a:t>Cardinality usually represents the relationship between the data in two different tables by highlighting how many times a specific entity occurs in comparison to another. For example, the database of an auto repair shop may show that a mechanic works with multiple customers every day.</a:t>
            </a:r>
            <a:endParaRPr lang="en-US" dirty="0"/>
          </a:p>
          <a:p>
            <a:pPr marL="0" indent="0">
              <a:buNone/>
            </a:pPr>
            <a:endParaRPr lang="en-US" dirty="0"/>
          </a:p>
          <a:p>
            <a:pPr marL="0" indent="0">
              <a:buNone/>
            </a:pPr>
            <a:r>
              <a:rPr lang="en-US" b="1" dirty="0"/>
              <a:t>Types of cardinality in databases:</a:t>
            </a:r>
            <a:endParaRPr lang="en-US" b="1" dirty="0"/>
          </a:p>
          <a:p>
            <a:r>
              <a:rPr lang="en-US" dirty="0"/>
              <a:t>One-to-one</a:t>
            </a:r>
            <a:endParaRPr lang="en-US" dirty="0"/>
          </a:p>
          <a:p>
            <a:r>
              <a:rPr lang="en-US" dirty="0"/>
              <a:t>One-to-many</a:t>
            </a:r>
            <a:endParaRPr lang="en-US" dirty="0"/>
          </a:p>
          <a:p>
            <a:r>
              <a:rPr lang="en-US" dirty="0"/>
              <a:t>Many-to-many</a:t>
            </a:r>
            <a:endParaRPr lang="en-US"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208" y="298938"/>
            <a:ext cx="10348545" cy="6260124"/>
          </a:xfrm>
        </p:spPr>
        <p:txBody>
          <a:bodyPr>
            <a:normAutofit/>
          </a:bodyPr>
          <a:lstStyle/>
          <a:p>
            <a:r>
              <a:rPr lang="en-IN" dirty="0"/>
              <a:t>One-to-one : </a:t>
            </a:r>
            <a:r>
              <a:rPr lang="en-US" dirty="0"/>
              <a:t>an entity in A is connected to at most one entity in B. Or we can say that a unit or item in B is connected to at most one unit or item in A.</a:t>
            </a:r>
            <a:endParaRPr lang="en-US" dirty="0"/>
          </a:p>
          <a:p>
            <a:endParaRPr lang="en-US" dirty="0"/>
          </a:p>
          <a:p>
            <a:endParaRPr lang="en-US" dirty="0"/>
          </a:p>
          <a:p>
            <a:r>
              <a:rPr lang="en-US" dirty="0"/>
              <a:t>Cardinality ratio = 1:1</a:t>
            </a:r>
            <a:endParaRPr lang="en-US" dirty="0"/>
          </a:p>
          <a:p>
            <a:endParaRPr lang="en-US" dirty="0"/>
          </a:p>
          <a:p>
            <a:pPr marL="0" indent="0">
              <a:buNone/>
            </a:pPr>
            <a:endParaRPr lang="en-US" dirty="0"/>
          </a:p>
          <a:p>
            <a:pPr fontAlgn="base"/>
            <a:r>
              <a:rPr lang="en-US" b="1" dirty="0"/>
              <a:t>Example:</a:t>
            </a:r>
            <a:r>
              <a:rPr lang="en-US" dirty="0"/>
              <a:t> In a particular School, the School has one Principal of the School. They both serve one-to-one relationships.</a:t>
            </a:r>
            <a:br>
              <a:rPr lang="en-US" dirty="0"/>
            </a:br>
            <a:endParaRPr lang="en-IN" dirty="0"/>
          </a:p>
        </p:txBody>
      </p:sp>
      <p:pic>
        <p:nvPicPr>
          <p:cNvPr id="3074"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1235" y="1338627"/>
            <a:ext cx="3736731" cy="2787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85027" y="5468813"/>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school</a:t>
            </a:r>
            <a:endParaRPr lang="en-IN" dirty="0"/>
          </a:p>
        </p:txBody>
      </p:sp>
      <p:sp>
        <p:nvSpPr>
          <p:cNvPr id="7" name="Rectangle 6"/>
          <p:cNvSpPr/>
          <p:nvPr/>
        </p:nvSpPr>
        <p:spPr>
          <a:xfrm>
            <a:off x="7855926" y="5468812"/>
            <a:ext cx="2444262" cy="6066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principal</a:t>
            </a:r>
            <a:endParaRPr lang="en-IN" dirty="0"/>
          </a:p>
        </p:txBody>
      </p:sp>
      <p:cxnSp>
        <p:nvCxnSpPr>
          <p:cNvPr id="6" name="Straight Connector 5"/>
          <p:cNvCxnSpPr>
            <a:stCxn id="4" idx="3"/>
            <a:endCxn id="7" idx="1"/>
          </p:cNvCxnSpPr>
          <p:nvPr/>
        </p:nvCxnSpPr>
        <p:spPr>
          <a:xfrm flipV="1">
            <a:off x="3929289" y="5772147"/>
            <a:ext cx="3926637"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4880392" y="5468812"/>
            <a:ext cx="2024429" cy="60666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Headed by</a:t>
            </a:r>
            <a:endParaRPr lang="en-IN" dirty="0"/>
          </a:p>
        </p:txBody>
      </p:sp>
      <p:sp>
        <p:nvSpPr>
          <p:cNvPr id="14" name="TextBox 13"/>
          <p:cNvSpPr txBox="1"/>
          <p:nvPr/>
        </p:nvSpPr>
        <p:spPr>
          <a:xfrm>
            <a:off x="3914409" y="5451230"/>
            <a:ext cx="428991" cy="369332"/>
          </a:xfrm>
          <a:prstGeom prst="rect">
            <a:avLst/>
          </a:prstGeom>
          <a:noFill/>
        </p:spPr>
        <p:txBody>
          <a:bodyPr wrap="square" rtlCol="0">
            <a:spAutoFit/>
          </a:bodyPr>
          <a:lstStyle/>
          <a:p>
            <a:r>
              <a:rPr lang="en-IN" dirty="0"/>
              <a:t>1</a:t>
            </a:r>
            <a:endParaRPr lang="en-IN" dirty="0"/>
          </a:p>
        </p:txBody>
      </p:sp>
      <p:sp>
        <p:nvSpPr>
          <p:cNvPr id="17" name="TextBox 16"/>
          <p:cNvSpPr txBox="1"/>
          <p:nvPr/>
        </p:nvSpPr>
        <p:spPr>
          <a:xfrm>
            <a:off x="7541235" y="5433531"/>
            <a:ext cx="329571" cy="369332"/>
          </a:xfrm>
          <a:prstGeom prst="rect">
            <a:avLst/>
          </a:prstGeom>
          <a:noFill/>
        </p:spPr>
        <p:txBody>
          <a:bodyPr wrap="square" rtlCol="0">
            <a:spAutoFit/>
          </a:bodyPr>
          <a:lstStyle/>
          <a:p>
            <a:r>
              <a:rPr lang="en-IN" dirty="0"/>
              <a:t>1</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13608</Words>
  <Application>WPS Presentation</Application>
  <PresentationFormat>Widescreen</PresentationFormat>
  <Paragraphs>680</Paragraphs>
  <Slides>42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Arial</vt:lpstr>
      <vt:lpstr>SimSun</vt:lpstr>
      <vt:lpstr>Wingdings</vt:lpstr>
      <vt:lpstr>Trebuchet MS</vt:lpstr>
      <vt:lpstr>Calibri</vt:lpstr>
      <vt:lpstr>Times New Roman</vt:lpstr>
      <vt:lpstr>Tw Cen MT</vt:lpstr>
      <vt:lpstr>Microsoft YaHei</vt:lpstr>
      <vt:lpstr>Arial Unicode MS</vt:lpstr>
      <vt:lpstr>Lato</vt:lpstr>
      <vt:lpstr>Gill Sans MT</vt:lpstr>
      <vt:lpstr>Bookman Old Style</vt:lpstr>
      <vt:lpstr>Inter</vt:lpstr>
      <vt:lpstr>Segoe Print</vt:lpstr>
      <vt:lpstr>Wingdings</vt:lpstr>
      <vt:lpstr>inter-regular</vt:lpstr>
      <vt:lpstr>Circuit</vt:lpstr>
      <vt:lpstr>Data Collection and DBMS      </vt:lpstr>
      <vt:lpstr>Session agenda</vt:lpstr>
      <vt:lpstr>Database Schema</vt:lpstr>
      <vt:lpstr>PowerPoint 演示文稿</vt:lpstr>
      <vt:lpstr>PowerPoint 演示文稿</vt:lpstr>
      <vt:lpstr>PowerPoint 演示文稿</vt:lpstr>
      <vt:lpstr>PowerPoint 演示文稿</vt:lpstr>
      <vt:lpstr>cardinality in a database -</vt:lpstr>
      <vt:lpstr>PowerPoint 演示文稿</vt:lpstr>
      <vt:lpstr>PowerPoint 演示文稿</vt:lpstr>
      <vt:lpstr>PowerPoint 演示文稿</vt:lpstr>
      <vt:lpstr>Modality - </vt:lpstr>
      <vt:lpstr>PowerPoint 演示文稿</vt:lpstr>
      <vt:lpstr>PowerPoint 演示文稿</vt:lpstr>
      <vt:lpstr>CONCEPTUAL DESIGNING  ENTITY RELATIONSHIP DIAGRAM </vt:lpstr>
      <vt:lpstr>PowerPoint 演示文稿</vt:lpstr>
      <vt:lpstr>A SIMPLE EXAMPLE- </vt:lpstr>
      <vt:lpstr>PowerPoint 演示文稿</vt:lpstr>
      <vt:lpstr>PowerPoint 演示文稿</vt:lpstr>
      <vt:lpstr>PowerPoint 演示文稿</vt:lpstr>
      <vt:lpstr>PowerPoint 演示文稿</vt:lpstr>
      <vt:lpstr>PowerPoint 演示文稿</vt:lpstr>
      <vt:lpstr>PowerPoint 演示文稿</vt:lpstr>
      <vt:lpstr>normalization</vt:lpstr>
      <vt:lpstr>PowerPoint 演示文稿</vt:lpstr>
      <vt:lpstr>PowerPoint 演示文稿</vt:lpstr>
      <vt:lpstr>PowerPoint 演示文稿</vt:lpstr>
      <vt:lpstr>1ST NORMAL FORM:</vt:lpstr>
      <vt:lpstr>PowerPoint 演示文稿</vt:lpstr>
      <vt:lpstr>2ND NORMAL FORM :</vt:lpstr>
      <vt:lpstr>PowerPoint 演示文稿</vt:lpstr>
      <vt:lpstr>3RD NORMAL FORM : </vt:lpstr>
      <vt:lpstr>PowerPoint 演示文稿</vt:lpstr>
      <vt:lpstr>Stored procedure :</vt:lpstr>
      <vt:lpstr>PowerPoint 演示文稿</vt:lpstr>
      <vt:lpstr>PowerPoint 演示文稿</vt:lpstr>
      <vt:lpstr>Stored Procedure With One Parameter</vt:lpstr>
      <vt:lpstr>Stored Procedure With Multiple Parameters</vt:lpstr>
      <vt:lpstr>PowerPoint 演示文稿</vt:lpstr>
      <vt:lpstr>PowerPoint 演示文稿</vt:lpstr>
      <vt:lpstr>PowerPoint 演示文稿</vt:lpstr>
      <vt:lpstr>thank-you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and DBMS</dc:title>
  <dc:creator>swati</dc:creator>
  <cp:lastModifiedBy>swati</cp:lastModifiedBy>
  <cp:revision>23</cp:revision>
  <dcterms:created xsi:type="dcterms:W3CDTF">2022-11-14T15:28:00Z</dcterms:created>
  <dcterms:modified xsi:type="dcterms:W3CDTF">2022-11-17T17:42:54Z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B8D1B10DBE734CA3AFA0A801277B2C36</vt:lpwstr>
  </property>
  <property fmtid="{D5CDD505-2E9C-101B-9397-08002B2CF9AE}" pid="3" name="KSOProductBuildVer">
    <vt:lpwstr>1033-11.2.0.11380</vt:lpwstr>
  </property>
</Properties>
</file>