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Economica"/>
      <p:regular r:id="rId15"/>
      <p:bold r:id="rId16"/>
      <p:italic r:id="rId17"/>
      <p:boldItalic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regular.fntdata"/><Relationship Id="rId14" Type="http://schemas.openxmlformats.org/officeDocument/2006/relationships/slide" Target="slides/slide9.xml"/><Relationship Id="rId17" Type="http://schemas.openxmlformats.org/officeDocument/2006/relationships/font" Target="fonts/Economica-italic.fntdata"/><Relationship Id="rId16" Type="http://schemas.openxmlformats.org/officeDocument/2006/relationships/font" Target="fonts/Economica-bold.fntdata"/><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Economic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0c433f3bd3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0c433f3bd3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0c433f3bd3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0c433f3bd3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0c433f3bd3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0c433f3bd3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0c433f3bd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0c433f3bd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0c433f3bd3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0c433f3bd3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0c433f3bd3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0c433f3bd3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0c433f3bd3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0c433f3bd3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0c433f3bd3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0c433f3bd3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title"/>
          </p:nvPr>
        </p:nvSpPr>
        <p:spPr>
          <a:xfrm>
            <a:off x="773700" y="13880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BUILDERS CAMP HACKATHON</a:t>
            </a:r>
            <a:endParaRPr>
              <a:latin typeface="Times New Roman"/>
              <a:ea typeface="Times New Roman"/>
              <a:cs typeface="Times New Roman"/>
              <a:sym typeface="Times New Roman"/>
            </a:endParaRPr>
          </a:p>
        </p:txBody>
      </p:sp>
      <p:sp>
        <p:nvSpPr>
          <p:cNvPr id="63" name="Google Shape;63;p13"/>
          <p:cNvSpPr txBox="1"/>
          <p:nvPr>
            <p:ph idx="4294967295" type="subTitle"/>
          </p:nvPr>
        </p:nvSpPr>
        <p:spPr>
          <a:xfrm>
            <a:off x="668400" y="3519875"/>
            <a:ext cx="7998000" cy="1180800"/>
          </a:xfrm>
          <a:prstGeom prst="rect">
            <a:avLst/>
          </a:prstGeom>
        </p:spPr>
        <p:txBody>
          <a:bodyPr anchorCtr="0" anchor="t" bIns="91425" lIns="91425" spcFirstLastPara="1" rIns="91425" wrap="square" tIns="91425">
            <a:normAutofit fontScale="85000" lnSpcReduction="20000"/>
          </a:bodyPr>
          <a:lstStyle/>
          <a:p>
            <a:pPr indent="0" lvl="0" marL="0" rtl="0" algn="r">
              <a:spcBef>
                <a:spcPts val="0"/>
              </a:spcBef>
              <a:spcAft>
                <a:spcPts val="0"/>
              </a:spcAft>
              <a:buNone/>
            </a:pPr>
            <a:r>
              <a:rPr b="1" lang="en"/>
              <a:t>Team Members:</a:t>
            </a:r>
            <a:r>
              <a:rPr lang="en"/>
              <a:t>  Ramanathan R</a:t>
            </a:r>
            <a:endParaRPr/>
          </a:p>
          <a:p>
            <a:pPr indent="457200" lvl="0" marL="914400" rtl="0" algn="r">
              <a:spcBef>
                <a:spcPts val="1200"/>
              </a:spcBef>
              <a:spcAft>
                <a:spcPts val="0"/>
              </a:spcAft>
              <a:buNone/>
            </a:pPr>
            <a:r>
              <a:rPr lang="en"/>
              <a:t>     Mohd Nauman</a:t>
            </a:r>
            <a:endParaRPr/>
          </a:p>
          <a:p>
            <a:pPr indent="457200" lvl="0" marL="5943600" rtl="0" algn="l">
              <a:spcBef>
                <a:spcPts val="1200"/>
              </a:spcBef>
              <a:spcAft>
                <a:spcPts val="1200"/>
              </a:spcAft>
              <a:buNone/>
            </a:pPr>
            <a:r>
              <a:rPr lang="en"/>
              <a:t> Ajit J Gupta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680">
                <a:latin typeface="Times New Roman"/>
                <a:ea typeface="Times New Roman"/>
                <a:cs typeface="Times New Roman"/>
                <a:sym typeface="Times New Roman"/>
              </a:rPr>
              <a:t>PROBLEM STATEMENT (Customer Segmentation)</a:t>
            </a:r>
            <a:endParaRPr sz="2680">
              <a:latin typeface="Times New Roman"/>
              <a:ea typeface="Times New Roman"/>
              <a:cs typeface="Times New Roman"/>
              <a:sym typeface="Times New Roman"/>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problem addressed is the growing need for businesses to analyze customer data to enhance their experience and loyalty, and create personalized marketing. Customers expect individualized experiences, which requires a unified view of the customer and the ability to personalize experiences across various touchpoints. AI and ML techniques can help generate an understanding of different customer types and patterns within an ecosystem</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2000"/>
              <a:t>Objective</a:t>
            </a:r>
            <a:endParaRPr b="1" sz="2000"/>
          </a:p>
          <a:p>
            <a:pPr indent="0" lvl="0" marL="0" rtl="0" algn="l">
              <a:lnSpc>
                <a:spcPct val="100000"/>
              </a:lnSpc>
              <a:spcBef>
                <a:spcPts val="0"/>
              </a:spcBef>
              <a:spcAft>
                <a:spcPts val="0"/>
              </a:spcAft>
              <a:buNone/>
            </a:pPr>
            <a:r>
              <a:rPr lang="en"/>
              <a:t>Segment customers based on their RFV(Recency, Frequency, Value) attributes.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sz="2000"/>
              <a:t>Purpose</a:t>
            </a:r>
            <a:endParaRPr b="1" sz="2000"/>
          </a:p>
          <a:p>
            <a:pPr indent="0" lvl="0" marL="0" rtl="0" algn="l">
              <a:lnSpc>
                <a:spcPct val="100000"/>
              </a:lnSpc>
              <a:spcBef>
                <a:spcPts val="0"/>
              </a:spcBef>
              <a:spcAft>
                <a:spcPts val="0"/>
              </a:spcAft>
              <a:buNone/>
            </a:pPr>
            <a:r>
              <a:rPr lang="en"/>
              <a:t>1. Target Promotions</a:t>
            </a:r>
            <a:endParaRPr/>
          </a:p>
          <a:p>
            <a:pPr indent="0" lvl="0" marL="0" rtl="0" algn="l">
              <a:lnSpc>
                <a:spcPct val="100000"/>
              </a:lnSpc>
              <a:spcBef>
                <a:spcPts val="0"/>
              </a:spcBef>
              <a:spcAft>
                <a:spcPts val="0"/>
              </a:spcAft>
              <a:buNone/>
            </a:pPr>
            <a:r>
              <a:rPr lang="en"/>
              <a:t>2. Demand Forecasting and Plan for Inventory</a:t>
            </a:r>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80" name="Google Shape;80;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2000"/>
              <a:t>Data (AI Reference kit Customer Segmentation)</a:t>
            </a:r>
            <a:endParaRPr b="1" sz="2000"/>
          </a:p>
          <a:p>
            <a:pPr indent="0" lvl="0" marL="0" rtl="0" algn="l">
              <a:lnSpc>
                <a:spcPct val="100000"/>
              </a:lnSpc>
              <a:spcBef>
                <a:spcPts val="0"/>
              </a:spcBef>
              <a:spcAft>
                <a:spcPts val="0"/>
              </a:spcAft>
              <a:buNone/>
            </a:pPr>
            <a:r>
              <a:rPr lang="en"/>
              <a:t>Sales data for the Year 2011</a:t>
            </a:r>
            <a:endParaRPr/>
          </a:p>
          <a:p>
            <a:pPr indent="0" lvl="0" marL="0" rtl="0" algn="l">
              <a:lnSpc>
                <a:spcPct val="100000"/>
              </a:lnSpc>
              <a:spcBef>
                <a:spcPts val="0"/>
              </a:spcBef>
              <a:spcAft>
                <a:spcPts val="0"/>
              </a:spcAft>
              <a:buNone/>
            </a:pPr>
            <a:r>
              <a:rPr lang="en"/>
              <a:t>About 400K line items</a:t>
            </a:r>
            <a:endParaRPr/>
          </a:p>
          <a:p>
            <a:pPr indent="0" lvl="0" marL="0" rtl="0" algn="l">
              <a:lnSpc>
                <a:spcPct val="100000"/>
              </a:lnSpc>
              <a:spcBef>
                <a:spcPts val="0"/>
              </a:spcBef>
              <a:spcAft>
                <a:spcPts val="0"/>
              </a:spcAft>
              <a:buNone/>
            </a:pPr>
            <a:r>
              <a:rPr lang="en"/>
              <a:t>About 4K Customers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sz="2000"/>
              <a:t>Assumptions</a:t>
            </a:r>
            <a:endParaRPr b="1" sz="2000"/>
          </a:p>
          <a:p>
            <a:pPr indent="0" lvl="0" marL="0" rtl="0" algn="l">
              <a:lnSpc>
                <a:spcPct val="100000"/>
              </a:lnSpc>
              <a:spcBef>
                <a:spcPts val="0"/>
              </a:spcBef>
              <a:spcAft>
                <a:spcPts val="0"/>
              </a:spcAft>
              <a:buNone/>
            </a:pPr>
            <a:r>
              <a:rPr lang="en"/>
              <a:t>The Dec 31st 2011 is the current Date</a:t>
            </a:r>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idx="1" type="body"/>
          </p:nvPr>
        </p:nvSpPr>
        <p:spPr>
          <a:xfrm>
            <a:off x="311700" y="674125"/>
            <a:ext cx="8520600" cy="3354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2000"/>
              <a:t>Data Wrangling</a:t>
            </a:r>
            <a:endParaRPr b="1" sz="2000"/>
          </a:p>
          <a:p>
            <a:pPr indent="0" lvl="0" marL="0" rtl="0" algn="l">
              <a:lnSpc>
                <a:spcPct val="100000"/>
              </a:lnSpc>
              <a:spcBef>
                <a:spcPts val="0"/>
              </a:spcBef>
              <a:spcAft>
                <a:spcPts val="0"/>
              </a:spcAft>
              <a:buNone/>
            </a:pPr>
            <a:r>
              <a:t/>
            </a:r>
            <a:endParaRPr b="1" sz="2000"/>
          </a:p>
          <a:p>
            <a:pPr indent="0" lvl="0" marL="0" rtl="0" algn="l">
              <a:lnSpc>
                <a:spcPct val="100000"/>
              </a:lnSpc>
              <a:spcBef>
                <a:spcPts val="0"/>
              </a:spcBef>
              <a:spcAft>
                <a:spcPts val="0"/>
              </a:spcAft>
              <a:buNone/>
            </a:pPr>
            <a:r>
              <a:rPr lang="en"/>
              <a:t>Removed records with Negative Quantity</a:t>
            </a:r>
            <a:endParaRPr/>
          </a:p>
          <a:p>
            <a:pPr indent="0" lvl="0" marL="0" rtl="0" algn="l">
              <a:lnSpc>
                <a:spcPct val="100000"/>
              </a:lnSpc>
              <a:spcBef>
                <a:spcPts val="0"/>
              </a:spcBef>
              <a:spcAft>
                <a:spcPts val="0"/>
              </a:spcAft>
              <a:buNone/>
            </a:pPr>
            <a:r>
              <a:rPr lang="en"/>
              <a:t>Removed records with Zero Price</a:t>
            </a:r>
            <a:endParaRPr/>
          </a:p>
          <a:p>
            <a:pPr indent="0" lvl="0" marL="0" rtl="0" algn="l">
              <a:lnSpc>
                <a:spcPct val="100000"/>
              </a:lnSpc>
              <a:spcBef>
                <a:spcPts val="0"/>
              </a:spcBef>
              <a:spcAft>
                <a:spcPts val="0"/>
              </a:spcAft>
              <a:buNone/>
            </a:pPr>
            <a:r>
              <a:rPr lang="en"/>
              <a:t>Removed records pertaining Bank/Postages</a:t>
            </a:r>
            <a:endParaRPr/>
          </a:p>
          <a:p>
            <a:pPr indent="0" lvl="0" marL="0" rtl="0" algn="l">
              <a:lnSpc>
                <a:spcPct val="100000"/>
              </a:lnSpc>
              <a:spcBef>
                <a:spcPts val="0"/>
              </a:spcBef>
              <a:spcAft>
                <a:spcPts val="0"/>
              </a:spcAft>
              <a:buNone/>
            </a:pPr>
            <a:r>
              <a:rPr lang="en"/>
              <a:t>Retained only UK Records</a:t>
            </a:r>
            <a:endParaRPr/>
          </a:p>
          <a:p>
            <a:pPr indent="0" lvl="0" marL="0" rtl="0" algn="l">
              <a:lnSpc>
                <a:spcPct val="100000"/>
              </a:lnSpc>
              <a:spcBef>
                <a:spcPts val="0"/>
              </a:spcBef>
              <a:spcAft>
                <a:spcPts val="0"/>
              </a:spcAft>
              <a:buNone/>
            </a:pPr>
            <a:r>
              <a:rPr lang="en"/>
              <a:t>Removed outliers w.r.t number of trips/bills</a:t>
            </a:r>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91" name="Google Shape;91;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2000"/>
              <a:t>Algorithm</a:t>
            </a:r>
            <a:endParaRPr b="1" sz="2000"/>
          </a:p>
          <a:p>
            <a:pPr indent="0" lvl="0" marL="0" rtl="0" algn="l">
              <a:lnSpc>
                <a:spcPct val="100000"/>
              </a:lnSpc>
              <a:spcBef>
                <a:spcPts val="0"/>
              </a:spcBef>
              <a:spcAft>
                <a:spcPts val="0"/>
              </a:spcAft>
              <a:buNone/>
            </a:pPr>
            <a:r>
              <a:t/>
            </a:r>
            <a:endParaRPr b="1" sz="2000"/>
          </a:p>
          <a:p>
            <a:pPr indent="0" lvl="0" marL="0" rtl="0" algn="l">
              <a:lnSpc>
                <a:spcPct val="100000"/>
              </a:lnSpc>
              <a:spcBef>
                <a:spcPts val="0"/>
              </a:spcBef>
              <a:spcAft>
                <a:spcPts val="0"/>
              </a:spcAft>
              <a:buNone/>
            </a:pPr>
            <a:r>
              <a:rPr lang="en"/>
              <a:t>Hierarchical Clustering</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sz="2000"/>
              <a:t>Why?</a:t>
            </a:r>
            <a:endParaRPr b="1" sz="2000"/>
          </a:p>
          <a:p>
            <a:pPr indent="0" lvl="0" marL="0" rtl="0" algn="l">
              <a:lnSpc>
                <a:spcPct val="100000"/>
              </a:lnSpc>
              <a:spcBef>
                <a:spcPts val="0"/>
              </a:spcBef>
              <a:spcAft>
                <a:spcPts val="0"/>
              </a:spcAft>
              <a:buNone/>
            </a:pPr>
            <a:r>
              <a:rPr lang="en"/>
              <a:t>Less than 5K records and Hierarchical is exhaustive(nothing random about it) compared to K-Means or other techniques</a:t>
            </a:r>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17305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Open Sans"/>
                <a:ea typeface="Open Sans"/>
                <a:cs typeface="Open Sans"/>
                <a:sym typeface="Open Sans"/>
              </a:rPr>
              <a:t>Dendogram</a:t>
            </a:r>
            <a:endParaRPr>
              <a:latin typeface="Open Sans"/>
              <a:ea typeface="Open Sans"/>
              <a:cs typeface="Open Sans"/>
              <a:sym typeface="Open Sans"/>
            </a:endParaRPr>
          </a:p>
        </p:txBody>
      </p:sp>
      <p:pic>
        <p:nvPicPr>
          <p:cNvPr id="97" name="Google Shape;97;p19"/>
          <p:cNvPicPr preferRelativeResize="0"/>
          <p:nvPr/>
        </p:nvPicPr>
        <p:blipFill>
          <a:blip r:embed="rId3">
            <a:alphaModFix/>
          </a:blip>
          <a:stretch>
            <a:fillRect/>
          </a:stretch>
        </p:blipFill>
        <p:spPr>
          <a:xfrm>
            <a:off x="1410350" y="1004350"/>
            <a:ext cx="6000550" cy="3981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03" name="Google Shape;103;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000"/>
              <a:t>Cluster Metrics</a:t>
            </a:r>
            <a:endParaRPr b="1" sz="2000"/>
          </a:p>
        </p:txBody>
      </p:sp>
      <p:pic>
        <p:nvPicPr>
          <p:cNvPr id="104" name="Google Shape;104;p20"/>
          <p:cNvPicPr preferRelativeResize="0"/>
          <p:nvPr/>
        </p:nvPicPr>
        <p:blipFill>
          <a:blip r:embed="rId3">
            <a:alphaModFix/>
          </a:blip>
          <a:stretch>
            <a:fillRect/>
          </a:stretch>
        </p:blipFill>
        <p:spPr>
          <a:xfrm>
            <a:off x="0" y="1654279"/>
            <a:ext cx="9144001" cy="183494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2000"/>
              <a:t>Further Scope</a:t>
            </a:r>
            <a:endParaRPr b="1" sz="2000"/>
          </a:p>
          <a:p>
            <a:pPr indent="0" lvl="0" marL="0" rtl="0" algn="l">
              <a:lnSpc>
                <a:spcPct val="100000"/>
              </a:lnSpc>
              <a:spcBef>
                <a:spcPts val="0"/>
              </a:spcBef>
              <a:spcAft>
                <a:spcPts val="0"/>
              </a:spcAft>
              <a:buNone/>
            </a:pPr>
            <a:r>
              <a:t/>
            </a:r>
            <a:endParaRPr b="1" sz="2000"/>
          </a:p>
          <a:p>
            <a:pPr indent="0" lvl="0" marL="0" rtl="0" algn="l">
              <a:lnSpc>
                <a:spcPct val="100000"/>
              </a:lnSpc>
              <a:spcBef>
                <a:spcPts val="0"/>
              </a:spcBef>
              <a:spcAft>
                <a:spcPts val="0"/>
              </a:spcAft>
              <a:buNone/>
            </a:pPr>
            <a:r>
              <a:rPr lang="en"/>
              <a:t>Group products into various buckets and profile (similar to number of trips)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Github Link : </a:t>
            </a:r>
            <a:r>
              <a:rPr lang="en"/>
              <a:t>https://github.com/ajitg25/BuilderCamp</a:t>
            </a:r>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