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9"/>
  </p:notesMasterIdLst>
  <p:sldIdLst>
    <p:sldId id="451" r:id="rId2"/>
    <p:sldId id="456" r:id="rId3"/>
    <p:sldId id="438" r:id="rId4"/>
    <p:sldId id="434" r:id="rId5"/>
    <p:sldId id="568" r:id="rId6"/>
    <p:sldId id="687" r:id="rId7"/>
    <p:sldId id="688" r:id="rId8"/>
    <p:sldId id="690" r:id="rId9"/>
    <p:sldId id="691" r:id="rId10"/>
    <p:sldId id="692" r:id="rId11"/>
    <p:sldId id="693" r:id="rId12"/>
    <p:sldId id="694" r:id="rId13"/>
    <p:sldId id="696" r:id="rId14"/>
    <p:sldId id="697" r:id="rId15"/>
    <p:sldId id="570" r:id="rId16"/>
    <p:sldId id="571" r:id="rId17"/>
    <p:sldId id="572" r:id="rId18"/>
    <p:sldId id="573" r:id="rId19"/>
    <p:sldId id="574" r:id="rId20"/>
    <p:sldId id="436" r:id="rId21"/>
    <p:sldId id="437" r:id="rId22"/>
    <p:sldId id="439" r:id="rId23"/>
    <p:sldId id="440" r:id="rId24"/>
    <p:sldId id="567" r:id="rId25"/>
    <p:sldId id="442" r:id="rId26"/>
    <p:sldId id="443" r:id="rId27"/>
    <p:sldId id="444" r:id="rId28"/>
    <p:sldId id="446" r:id="rId29"/>
    <p:sldId id="460" r:id="rId30"/>
    <p:sldId id="445" r:id="rId31"/>
    <p:sldId id="447" r:id="rId32"/>
    <p:sldId id="462" r:id="rId33"/>
    <p:sldId id="464" r:id="rId34"/>
    <p:sldId id="262" r:id="rId35"/>
    <p:sldId id="461" r:id="rId36"/>
    <p:sldId id="267" r:id="rId37"/>
    <p:sldId id="264" r:id="rId38"/>
    <p:sldId id="261" r:id="rId39"/>
    <p:sldId id="269" r:id="rId40"/>
    <p:sldId id="259" r:id="rId41"/>
    <p:sldId id="270" r:id="rId42"/>
    <p:sldId id="271" r:id="rId43"/>
    <p:sldId id="258" r:id="rId44"/>
    <p:sldId id="472" r:id="rId45"/>
    <p:sldId id="340" r:id="rId46"/>
    <p:sldId id="473" r:id="rId47"/>
    <p:sldId id="474" r:id="rId48"/>
    <p:sldId id="341" r:id="rId49"/>
    <p:sldId id="339" r:id="rId50"/>
    <p:sldId id="343" r:id="rId51"/>
    <p:sldId id="345" r:id="rId52"/>
    <p:sldId id="475" r:id="rId53"/>
    <p:sldId id="476" r:id="rId54"/>
    <p:sldId id="344" r:id="rId55"/>
    <p:sldId id="477" r:id="rId56"/>
    <p:sldId id="441" r:id="rId57"/>
    <p:sldId id="478" r:id="rId58"/>
    <p:sldId id="479" r:id="rId59"/>
    <p:sldId id="354" r:id="rId60"/>
    <p:sldId id="480" r:id="rId61"/>
    <p:sldId id="346" r:id="rId62"/>
    <p:sldId id="465" r:id="rId63"/>
    <p:sldId id="349" r:id="rId64"/>
    <p:sldId id="350" r:id="rId65"/>
    <p:sldId id="348" r:id="rId66"/>
    <p:sldId id="466" r:id="rId67"/>
    <p:sldId id="355" r:id="rId68"/>
    <p:sldId id="356" r:id="rId69"/>
    <p:sldId id="351" r:id="rId70"/>
    <p:sldId id="352" r:id="rId71"/>
    <p:sldId id="353" r:id="rId72"/>
    <p:sldId id="263" r:id="rId73"/>
    <p:sldId id="467" r:id="rId74"/>
    <p:sldId id="303" r:id="rId75"/>
    <p:sldId id="305" r:id="rId76"/>
    <p:sldId id="304" r:id="rId77"/>
    <p:sldId id="468" r:id="rId78"/>
    <p:sldId id="357" r:id="rId79"/>
    <p:sldId id="469" r:id="rId80"/>
    <p:sldId id="268" r:id="rId81"/>
    <p:sldId id="470" r:id="rId82"/>
    <p:sldId id="275" r:id="rId83"/>
    <p:sldId id="334" r:id="rId84"/>
    <p:sldId id="335" r:id="rId85"/>
    <p:sldId id="336" r:id="rId86"/>
    <p:sldId id="333" r:id="rId87"/>
    <p:sldId id="337" r:id="rId88"/>
    <p:sldId id="358" r:id="rId89"/>
    <p:sldId id="359" r:id="rId90"/>
    <p:sldId id="360" r:id="rId91"/>
    <p:sldId id="361" r:id="rId92"/>
    <p:sldId id="362" r:id="rId93"/>
    <p:sldId id="363" r:id="rId94"/>
    <p:sldId id="364" r:id="rId95"/>
    <p:sldId id="365" r:id="rId96"/>
    <p:sldId id="366" r:id="rId97"/>
    <p:sldId id="367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450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57A8B9-5C48-4AB5-93B7-EA7DD563D060}">
          <p14:sldIdLst>
            <p14:sldId id="451"/>
            <p14:sldId id="456"/>
            <p14:sldId id="438"/>
            <p14:sldId id="434"/>
            <p14:sldId id="568"/>
            <p14:sldId id="687"/>
            <p14:sldId id="688"/>
            <p14:sldId id="690"/>
            <p14:sldId id="691"/>
            <p14:sldId id="692"/>
            <p14:sldId id="693"/>
            <p14:sldId id="694"/>
            <p14:sldId id="696"/>
            <p14:sldId id="697"/>
            <p14:sldId id="570"/>
            <p14:sldId id="571"/>
            <p14:sldId id="572"/>
            <p14:sldId id="573"/>
            <p14:sldId id="574"/>
            <p14:sldId id="436"/>
            <p14:sldId id="437"/>
            <p14:sldId id="439"/>
            <p14:sldId id="440"/>
            <p14:sldId id="567"/>
            <p14:sldId id="442"/>
            <p14:sldId id="443"/>
            <p14:sldId id="444"/>
            <p14:sldId id="446"/>
            <p14:sldId id="460"/>
            <p14:sldId id="445"/>
            <p14:sldId id="447"/>
            <p14:sldId id="462"/>
            <p14:sldId id="464"/>
            <p14:sldId id="262"/>
            <p14:sldId id="461"/>
            <p14:sldId id="267"/>
            <p14:sldId id="264"/>
            <p14:sldId id="261"/>
            <p14:sldId id="269"/>
            <p14:sldId id="259"/>
            <p14:sldId id="270"/>
            <p14:sldId id="271"/>
            <p14:sldId id="258"/>
            <p14:sldId id="472"/>
            <p14:sldId id="340"/>
            <p14:sldId id="473"/>
            <p14:sldId id="474"/>
            <p14:sldId id="341"/>
            <p14:sldId id="339"/>
            <p14:sldId id="343"/>
            <p14:sldId id="345"/>
            <p14:sldId id="475"/>
            <p14:sldId id="476"/>
            <p14:sldId id="344"/>
            <p14:sldId id="477"/>
            <p14:sldId id="441"/>
            <p14:sldId id="478"/>
            <p14:sldId id="479"/>
            <p14:sldId id="354"/>
            <p14:sldId id="480"/>
            <p14:sldId id="346"/>
            <p14:sldId id="465"/>
            <p14:sldId id="349"/>
            <p14:sldId id="350"/>
            <p14:sldId id="348"/>
            <p14:sldId id="466"/>
            <p14:sldId id="355"/>
            <p14:sldId id="356"/>
            <p14:sldId id="351"/>
            <p14:sldId id="352"/>
            <p14:sldId id="353"/>
            <p14:sldId id="263"/>
            <p14:sldId id="467"/>
            <p14:sldId id="303"/>
            <p14:sldId id="305"/>
            <p14:sldId id="304"/>
            <p14:sldId id="468"/>
            <p14:sldId id="357"/>
            <p14:sldId id="469"/>
            <p14:sldId id="268"/>
            <p14:sldId id="470"/>
            <p14:sldId id="275"/>
            <p14:sldId id="334"/>
            <p14:sldId id="335"/>
            <p14:sldId id="336"/>
            <p14:sldId id="333"/>
            <p14:sldId id="33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450"/>
          </p14:sldIdLst>
        </p14:section>
        <p14:section name="Untitled Section" id="{170ECFCA-5ACD-4231-8B00-3FD73B4216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81671" autoAdjust="0"/>
  </p:normalViewPr>
  <p:slideViewPr>
    <p:cSldViewPr snapToGrid="0">
      <p:cViewPr varScale="1">
        <p:scale>
          <a:sx n="100" d="100"/>
          <a:sy n="100" d="100"/>
        </p:scale>
        <p:origin x="7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DBD42-E139-45FA-9C16-1611187CAC3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AB01E-7BD7-442B-8A6B-D31FAFD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7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6">
            <a:extLst>
              <a:ext uri="{FF2B5EF4-FFF2-40B4-BE49-F238E27FC236}">
                <a16:creationId xmlns:a16="http://schemas.microsoft.com/office/drawing/2014/main" id="{771B2CD0-312F-8848-B8D5-4538E23F6A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8C6196-5C6E-A040-9118-80D941071B3D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altLang="en-US" sz="1400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5BFEF5B0-AD0D-5F48-B85D-CDFABE067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BE5CA6C7-4ABC-564A-801A-F732C639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302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6">
            <a:extLst>
              <a:ext uri="{FF2B5EF4-FFF2-40B4-BE49-F238E27FC236}">
                <a16:creationId xmlns:a16="http://schemas.microsoft.com/office/drawing/2014/main" id="{8E3D9C4B-6E79-7C4B-ABB6-EAA5EE730C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7AEC9C-775D-494C-999D-1D4EF24B4EC0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IN" altLang="en-US" sz="1400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1146D063-AF1B-D54F-89B2-59F345378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A41993CA-1CA0-E349-84F8-24E7EBBFC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095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6">
            <a:extLst>
              <a:ext uri="{FF2B5EF4-FFF2-40B4-BE49-F238E27FC236}">
                <a16:creationId xmlns:a16="http://schemas.microsoft.com/office/drawing/2014/main" id="{595585B1-524A-A149-9426-31E9910F57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F1D0BF-DC48-BC41-90A3-5F6350D156F5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altLang="en-US" sz="1400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5501C3E8-010D-904C-9969-F31CC500E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DA1940CF-7C04-C549-B376-8181E5C06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57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32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1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7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6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3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0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7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5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91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6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7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6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4722527-3BE1-C348-9701-D8C75C916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E8E47AD-AB6D-934B-AB4F-A34E984F3DE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A815619-F160-5B48-915A-3A1DCBED5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3F64CF6-108E-704C-AFB3-E37A35E7D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13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7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8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80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0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18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2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5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>
            <a:extLst>
              <a:ext uri="{FF2B5EF4-FFF2-40B4-BE49-F238E27FC236}">
                <a16:creationId xmlns:a16="http://schemas.microsoft.com/office/drawing/2014/main" id="{1ABF4F00-EF2C-5841-9FAD-D9291A142F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9F4D59-3CA2-3046-BF1A-BB5FBBA612F1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5A885557-1EA1-864B-87B0-B97DD31D8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6C15F684-FECA-DA4A-B930-061CAEBAA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6">
            <a:extLst>
              <a:ext uri="{FF2B5EF4-FFF2-40B4-BE49-F238E27FC236}">
                <a16:creationId xmlns:a16="http://schemas.microsoft.com/office/drawing/2014/main" id="{EFF1B6F3-0275-8A4E-B4F5-5BB8780F53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B44FC8-0609-6245-AE95-11CDA9C87064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24348E17-993B-3641-B07C-BCBAF16CF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075" y="812800"/>
            <a:ext cx="7113588" cy="4002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54A085EA-12E1-324E-9D5A-ED904223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72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>
            <a:extLst>
              <a:ext uri="{FF2B5EF4-FFF2-40B4-BE49-F238E27FC236}">
                <a16:creationId xmlns:a16="http://schemas.microsoft.com/office/drawing/2014/main" id="{4B2C2A1F-89B7-9A4B-858D-84F51D1687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8B841A-48CF-714F-A668-F66A51EBEC07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397F806A-E7B7-D546-9F90-2AC6E76A4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D8BEEEE3-7215-4F4A-92CA-C6F4911FB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557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>
            <a:extLst>
              <a:ext uri="{FF2B5EF4-FFF2-40B4-BE49-F238E27FC236}">
                <a16:creationId xmlns:a16="http://schemas.microsoft.com/office/drawing/2014/main" id="{7542DE21-CB11-7143-A7AA-C2B1397F59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06ABD0-2EB5-9040-B53B-84C672F4B4D0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 sz="14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17C599B5-B0FE-2446-9D54-30756A24D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075" y="812800"/>
            <a:ext cx="7112000" cy="4000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81B27E1B-A249-5648-9B93-78D348CF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35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6">
            <a:extLst>
              <a:ext uri="{FF2B5EF4-FFF2-40B4-BE49-F238E27FC236}">
                <a16:creationId xmlns:a16="http://schemas.microsoft.com/office/drawing/2014/main" id="{C1440BD6-3CC4-3840-A492-F9C551BFF4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DFD6A6-1382-2D4E-8397-C878107115AF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A9891753-D3FD-2D46-B0E9-E70FA7141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93D72046-5EE5-EE42-8E7B-A1441E32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9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6">
            <a:extLst>
              <a:ext uri="{FF2B5EF4-FFF2-40B4-BE49-F238E27FC236}">
                <a16:creationId xmlns:a16="http://schemas.microsoft.com/office/drawing/2014/main" id="{6421714A-0EFB-5C40-AE07-90B7C59042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792102-4124-E64F-B16B-AB7F76A50F7A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altLang="en-US" sz="1400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59594DF0-0F8B-A941-A3F6-5804C4270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075" y="812800"/>
            <a:ext cx="7112000" cy="4000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E7C1284-FE20-4145-AEF0-903D4947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5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7FBA0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32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9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E3E7F-F747-9F4C-8F8F-1F735427F35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EFDA2-8CD4-974A-BEBE-AF8C9F41E6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2F6B2-E5CF-0D4B-BC58-4A94F5CC86D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BA466-0D17-4148-ABD4-96B0F9D86DB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0160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8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6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45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06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6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59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172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8" r:id="rId10"/>
    <p:sldLayoutId id="2147483681" r:id="rId11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labix.org/python-dateutil" TargetMode="Externa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ith-kl2018/python-apr20.git" TargetMode="External"/><Relationship Id="rId2" Type="http://schemas.openxmlformats.org/officeDocument/2006/relationships/hyperlink" Target="https://github.com/ajith-kl2018/python-apr20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strftime.org/" TargetMode="Externa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babel.pocoo.org/" TargetMode="Externa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EB6ED949-1AB4-9547-875F-D0DD8F425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7233"/>
          </a:solidFill>
        </p:spPr>
        <p:txBody>
          <a:bodyPr/>
          <a:lstStyle/>
          <a:p>
            <a:r>
              <a:rPr lang="en-US" sz="4000" dirty="0"/>
              <a:t>Introduction to Programming using Python</a:t>
            </a:r>
          </a:p>
        </p:txBody>
      </p:sp>
    </p:spTree>
    <p:extLst>
      <p:ext uri="{BB962C8B-B14F-4D97-AF65-F5344CB8AC3E}">
        <p14:creationId xmlns:p14="http://schemas.microsoft.com/office/powerpoint/2010/main" val="139817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470885D6-237C-2C40-9AEA-832028312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131055"/>
            <a:ext cx="8229024" cy="522774"/>
          </a:xfrm>
        </p:spPr>
        <p:txBody>
          <a:bodyPr vert="horz" lIns="91409" tIns="35598" rIns="91409" bIns="45705" rtlCol="0" anchor="t" anchorCtr="0">
            <a:normAutofit fontScale="90000"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n-IN" altLang="en-US" b="1"/>
              <a:t>What is Assembley Language?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81D02D6-2682-F540-87F9-BA9D8B2CD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5481" y="914497"/>
            <a:ext cx="10651524" cy="5682837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724" b="0" dirty="0"/>
              <a:t>An assembly language is a low-level programming language for microprocessors and other programmable devices. It is not just a single language, but rather a group of languages.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724" b="0" dirty="0"/>
              <a:t>An assembly language implements a symbolic representation of the machine code needed to program for a given CPU architecture.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724" b="0" dirty="0"/>
              <a:t>Assembly language is also known as assembly code. The term is often also used synonymously with 2GL.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724" b="0" dirty="0"/>
              <a:t>An assembly language is the most basic programming language available for any processor.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724" b="0" dirty="0"/>
              <a:t>With assembly language, a programmer works only with operations that are implemented directly on the physical CPU.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724" b="0" dirty="0"/>
              <a:t>Assembly languages generally lack high-level conveniences such as variables and functions, and they are not portable between various families of processors.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724" b="0" dirty="0"/>
              <a:t>They have the same structures and set of commands as machine language, but allow a programmer to use names instead of numbers.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724" b="0" dirty="0"/>
              <a:t>This language is still useful for programmers when speed is necessary or when they need to carry out an operation that is not possible in high-level languages.</a:t>
            </a:r>
          </a:p>
        </p:txBody>
      </p:sp>
    </p:spTree>
    <p:extLst>
      <p:ext uri="{BB962C8B-B14F-4D97-AF65-F5344CB8AC3E}">
        <p14:creationId xmlns:p14="http://schemas.microsoft.com/office/powerpoint/2010/main" val="2595877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</a:t>
            </a:r>
            <a:r>
              <a:rPr lang="en-CA" dirty="0" err="1"/>
              <a:t>strptime</a:t>
            </a:r>
            <a:r>
              <a:rPr lang="en-CA" dirty="0"/>
              <a:t> function allows you to convert a string to a date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9514" y="1488245"/>
            <a:ext cx="1162048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birthday = input 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birthday?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birthdate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datetime.datetime.strptime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birthday,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/%d/%Y"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).date()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#why did we list </a:t>
            </a:r>
            <a:r>
              <a:rPr lang="en-US" altLang="en-US" sz="2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twice? 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#because we are calling the </a:t>
            </a:r>
            <a:r>
              <a:rPr lang="en-US" altLang="en-US" sz="2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strptime</a:t>
            </a: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function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#which is part of the </a:t>
            </a:r>
            <a:r>
              <a:rPr lang="en-US" altLang="en-US" sz="2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class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#which is in the </a:t>
            </a:r>
            <a:r>
              <a:rPr lang="en-US" altLang="en-US" sz="2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module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"Your birth month is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birthdate.strftime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'%B'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42" y="5429535"/>
            <a:ext cx="8073601" cy="26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But what if the user doesn’t enter the date in the format I specify in </a:t>
            </a:r>
            <a:r>
              <a:rPr lang="en-CA" dirty="0" err="1"/>
              <a:t>strptime</a:t>
            </a:r>
            <a:r>
              <a:rPr lang="en-CA" dirty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9514" y="3042855"/>
            <a:ext cx="11525250" cy="5290388"/>
          </a:xfrm>
        </p:spPr>
        <p:txBody>
          <a:bodyPr/>
          <a:lstStyle/>
          <a:p>
            <a:r>
              <a:rPr lang="en-CA" dirty="0"/>
              <a:t>Your code will crash so…</a:t>
            </a:r>
          </a:p>
          <a:p>
            <a:r>
              <a:rPr lang="en-CA" dirty="0"/>
              <a:t>Tell the user the date format you want</a:t>
            </a:r>
          </a:p>
          <a:p>
            <a:pPr marL="0" lvl="0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 = input 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 is your birthday? (mm/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CA" sz="2800" dirty="0"/>
          </a:p>
          <a:p>
            <a:r>
              <a:rPr lang="en-CA" dirty="0"/>
              <a:t>Add error handling, which we will cover in a later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513" y="1772425"/>
            <a:ext cx="11812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birthdate =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datetime.datetime.strptime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birthday,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"%m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/%d/%Y"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681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Dates seem like a lot of hassle, is it worth it? Why not just store them as strings!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You can create a countdown to say how many days until a big event or holiday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341" y="2694592"/>
            <a:ext cx="1181765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nextBirthday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datetime.datetime.strptime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'12/20/2014'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'%m/%d/%Y'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).date()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you subtract two dates you get back the number of days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#between those dates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nextBirthday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Dates seem like a lot of hassle, is it worth it? Why not just store them as strings!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You can tell someone when the milk in their fridge will expire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341" y="37718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4341" y="2109778"/>
            <a:ext cx="1004313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timedelta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allows you to specify the time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 add or subtract from a 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(days=15))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(hours=15))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You will be amazed how often you need to work with dates!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If </a:t>
            </a:r>
            <a:r>
              <a:rPr lang="en-CA" dirty="0" err="1"/>
              <a:t>datetime</a:t>
            </a:r>
            <a:r>
              <a:rPr lang="en-CA" dirty="0"/>
              <a:t> doesn’t have what you need, check out the </a:t>
            </a:r>
            <a:r>
              <a:rPr lang="en-CA" dirty="0" err="1">
                <a:hlinkClick r:id="rId2"/>
              </a:rPr>
              <a:t>dateutil</a:t>
            </a:r>
            <a:r>
              <a:rPr lang="en-CA" dirty="0">
                <a:hlinkClick r:id="rId2"/>
              </a:rPr>
              <a:t> </a:t>
            </a:r>
            <a:r>
              <a:rPr lang="en-CA" dirty="0"/>
              <a:t>library (for example you might want to know the number of years between two dates instead of number of days)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341" y="37718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8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times?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It is called </a:t>
            </a:r>
            <a:r>
              <a:rPr lang="en-CA" dirty="0" err="1"/>
              <a:t>Date</a:t>
            </a:r>
            <a:r>
              <a:rPr lang="en-CA" b="1" dirty="0" err="1"/>
              <a:t>time</a:t>
            </a:r>
            <a:r>
              <a:rPr lang="en-CA" dirty="0"/>
              <a:t>, so yes it can store times.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413" y="2170002"/>
            <a:ext cx="767710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currentTime.hour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currentTime.minute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currentTime.second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57" y="4847657"/>
            <a:ext cx="7164614" cy="34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Just like with dates you can use </a:t>
            </a:r>
            <a:r>
              <a:rPr lang="en-CA" dirty="0" err="1"/>
              <a:t>strftime</a:t>
            </a:r>
            <a:r>
              <a:rPr lang="en-CA" dirty="0"/>
              <a:t>() to format the way a time is displayed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32472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%H 	Hours (24 </a:t>
            </a:r>
            <a:r>
              <a:rPr lang="en-CA" dirty="0" err="1"/>
              <a:t>hr</a:t>
            </a:r>
            <a:r>
              <a:rPr lang="en-CA" dirty="0"/>
              <a:t> clock)</a:t>
            </a:r>
          </a:p>
          <a:p>
            <a:pPr marL="0" indent="0">
              <a:buNone/>
            </a:pPr>
            <a:r>
              <a:rPr lang="en-CA" dirty="0"/>
              <a:t>%I 	Hours (12 </a:t>
            </a:r>
            <a:r>
              <a:rPr lang="en-CA" dirty="0" err="1"/>
              <a:t>hr</a:t>
            </a:r>
            <a:r>
              <a:rPr lang="en-CA" dirty="0"/>
              <a:t> clock)</a:t>
            </a:r>
          </a:p>
          <a:p>
            <a:pPr marL="0" indent="0">
              <a:buNone/>
            </a:pPr>
            <a:r>
              <a:rPr lang="en-CA" dirty="0"/>
              <a:t>%p 	AM or PM</a:t>
            </a:r>
          </a:p>
          <a:p>
            <a:pPr marL="0" indent="0">
              <a:buNone/>
            </a:pPr>
            <a:r>
              <a:rPr lang="en-CA" dirty="0"/>
              <a:t>%m 	Minutes</a:t>
            </a:r>
          </a:p>
          <a:p>
            <a:pPr marL="0" indent="0">
              <a:buNone/>
            </a:pPr>
            <a:r>
              <a:rPr lang="en-CA" dirty="0"/>
              <a:t>%S 	Seconds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413" y="324722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9413" y="1661684"/>
            <a:ext cx="1102898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datetime.datetime.strftime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'%H:%M'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57" y="4847657"/>
            <a:ext cx="7324192" cy="29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89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25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B4554AB7-FFC2-FE47-9DF1-CBF670028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64808"/>
            <a:ext cx="8221823" cy="783442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n-IN" altLang="en-US" b="1"/>
              <a:t>What is Machine Language?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833ACE1-51AC-2148-96E7-159D75BCF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558" y="1110358"/>
            <a:ext cx="11454712" cy="548697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814" b="0" dirty="0"/>
              <a:t>Machine language is the lowest-level programming language (except for computers that utilize programmable microcode).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814" b="0" dirty="0"/>
              <a:t>Machine languages are the only languages understood by computers.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81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814" b="0" dirty="0"/>
              <a:t>Why Humans Don't Use Machine Language?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814" b="0" dirty="0"/>
              <a:t>While easily understood by computers, machine languages are almost impossible for humans to use because they consist entirely of numbers.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814" b="0" dirty="0"/>
              <a:t>Programmers, therefore, use either a high-level programming language or an assembly language.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81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814" b="0" dirty="0"/>
              <a:t>An assembly language contains the same instructions as a machine language, but the instructions and variables have names instead of being just numbers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81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814" b="0" dirty="0"/>
              <a:t>Programs written in high-level languages are translated into assembly language or machine language by a compiler.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81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814" b="0" dirty="0"/>
              <a:t>Assembly language programs are translated into machine language by a program called an assembler.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81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814" b="0" dirty="0"/>
              <a:t>Every CPU has its own unique machine language. Programs must be rewritten or recompiled, therefore, to run on different types of computers.</a:t>
            </a:r>
          </a:p>
        </p:txBody>
      </p:sp>
    </p:spTree>
    <p:extLst>
      <p:ext uri="{BB962C8B-B14F-4D97-AF65-F5344CB8AC3E}">
        <p14:creationId xmlns:p14="http://schemas.microsoft.com/office/powerpoint/2010/main" val="3179574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3020B52F-9FA5-0443-80CC-B16202559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195861"/>
            <a:ext cx="8229024" cy="326915"/>
          </a:xfrm>
        </p:spPr>
        <p:txBody>
          <a:bodyPr vert="horz" lIns="91409" tIns="35598" rIns="91409" bIns="45705" rtlCol="0" anchor="t" anchorCtr="0">
            <a:normAutofit fontScale="90000"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n-IN" altLang="en-US" b="1"/>
              <a:t>What is High Level Language?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7D7E84-3256-A94C-B359-3502923AA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1978" y="783443"/>
            <a:ext cx="10972800" cy="600975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A high-level language is a programming language designed to simplify computer programming.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It is "high-level" since it’s several steps removed from the actual code run on a computer's processor.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High-level source code contains easy-to-read syntax that is later converted into a low-level language, which can be recognized and run by a specific CPU.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Most common programming languages are considered high-level languages.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    C++,     C#,     Cobol,     Fortran,     Java,     JavaScript,     Lisp,   Objective C,    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    Pascal,  Perl,     PHP,    Python,    Scala,   Swift etc.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Each of these languages use different syntax. Some are designed for writing desktop software programs, while others are best-suited for web development. But they all are considered high-level since they must be processed by a compiler or interpreter before the code is executed.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endParaRPr lang="en-IN" altLang="en-US" sz="1724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Source code written in languages like C++ and C# must be compiled into machine code in order to run.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The compilation process converts the human-</a:t>
            </a:r>
            <a:r>
              <a:rPr lang="en-IN" altLang="en-US" sz="1724" b="0" dirty="0" err="1"/>
              <a:t>readble</a:t>
            </a:r>
            <a:r>
              <a:rPr lang="en-IN" altLang="en-US" sz="1724" b="0" dirty="0"/>
              <a:t> syntax of the high-level language into low-level code for a specific processor.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1724" b="0" dirty="0"/>
              <a:t>Source code written in scripting languages like Perl and PHP can be run through an interpreter, which converts the high-level code into a low-level language on-the-fly.</a:t>
            </a:r>
          </a:p>
        </p:txBody>
      </p:sp>
    </p:spTree>
    <p:extLst>
      <p:ext uri="{BB962C8B-B14F-4D97-AF65-F5344CB8AC3E}">
        <p14:creationId xmlns:p14="http://schemas.microsoft.com/office/powerpoint/2010/main" val="2953810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CAEA7EC7-6813-BD42-9B45-927364CEC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6296" y="131055"/>
            <a:ext cx="8229024" cy="587582"/>
          </a:xfrm>
        </p:spPr>
        <p:txBody>
          <a:bodyPr vert="horz" lIns="91409" tIns="35598" rIns="91409" bIns="45705" rtlCol="0" anchor="t" anchorCtr="0">
            <a:normAutofit fontScale="90000"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n-IN" altLang="en-US" b="1"/>
              <a:t>What is a Compiler?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3668E7E-7E69-414D-BDEF-A4257C674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6757" y="849690"/>
            <a:ext cx="10367319" cy="5878697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2177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2177" b="0" dirty="0"/>
              <a:t>A compiler is a software program that transforms high-level source code that is written by a developer in a high-level programming language into a low level object code (binary code) in machine language, which can be understood by the processor.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2177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2177" b="0" dirty="0"/>
              <a:t>The process of converting high-level programming into machine language is known as compilation.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2177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2177" b="0" dirty="0"/>
              <a:t>The processor executes object code, which indicates when binary high and low signals are required in the arithmetic logic unit of the processor.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2177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2177" b="0" dirty="0"/>
              <a:t>A compiler that converts machine language into high-level natural language is called a de-compiler.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2177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2177" b="0" dirty="0"/>
              <a:t>Compilers that produce the object code meant to run on a system are called cross-compilers. </a:t>
            </a:r>
          </a:p>
        </p:txBody>
      </p:sp>
    </p:spTree>
    <p:extLst>
      <p:ext uri="{BB962C8B-B14F-4D97-AF65-F5344CB8AC3E}">
        <p14:creationId xmlns:p14="http://schemas.microsoft.com/office/powerpoint/2010/main" val="2388103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66AE149F-E94D-E749-80D3-6F998D405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64808"/>
            <a:ext cx="8229024" cy="718635"/>
          </a:xfrm>
        </p:spPr>
        <p:txBody>
          <a:bodyPr vert="horz" lIns="91409" tIns="35598" rIns="91409" bIns="45705" rtlCol="0" anchor="t" anchorCtr="0"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n-IN" altLang="en-US" b="1"/>
              <a:t>What is a Interpreter?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9E7BA7F-625A-4A40-9845-FEDAF859E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903" y="979304"/>
            <a:ext cx="10552669" cy="5682837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2000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2000" b="0" dirty="0"/>
              <a:t>An interpreter is a computer program that is used to directly execute program instructions written using one of the many high-level programming languages.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2000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2000" b="0" dirty="0"/>
              <a:t>The interpreter transforms the high-level program into an intermediate language that it then executes, or it could parse the high-level source code and then performs the commands directly, which is done line by line or statement by statement.</a:t>
            </a:r>
          </a:p>
        </p:txBody>
      </p:sp>
    </p:spTree>
    <p:extLst>
      <p:ext uri="{BB962C8B-B14F-4D97-AF65-F5344CB8AC3E}">
        <p14:creationId xmlns:p14="http://schemas.microsoft.com/office/powerpoint/2010/main" val="2317422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5E3B2CB-B50C-E649-BCA4-FB57DAAC3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and interpreting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ED18613-4A0F-5246-96D6-F0EFB50D26D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sz="2000"/>
              <a:t>Many languages require you to </a:t>
            </a:r>
            <a:r>
              <a:rPr lang="en-US" altLang="en-US" sz="2000" i="1"/>
              <a:t>compile </a:t>
            </a:r>
            <a:r>
              <a:rPr lang="en-US" altLang="en-US" sz="2000"/>
              <a:t>(translate) your program into a form that the machine understands.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 sz="2000"/>
              <a:t>Python is instead directly </a:t>
            </a:r>
            <a:r>
              <a:rPr lang="en-US" altLang="en-US" sz="2000" i="1"/>
              <a:t>interpreted </a:t>
            </a:r>
            <a:r>
              <a:rPr lang="en-US" altLang="en-US" sz="2000"/>
              <a:t>into machine instructions.</a:t>
            </a:r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1F19BBE2-C78A-AF42-A108-41237E22D30A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1892300"/>
            <a:ext cx="6397625" cy="1765300"/>
            <a:chOff x="48" y="2544"/>
            <a:chExt cx="5565" cy="1536"/>
          </a:xfrm>
        </p:grpSpPr>
        <p:sp>
          <p:nvSpPr>
            <p:cNvPr id="5133" name="Line 5">
              <a:extLst>
                <a:ext uri="{FF2B5EF4-FFF2-40B4-BE49-F238E27FC236}">
                  <a16:creationId xmlns:a16="http://schemas.microsoft.com/office/drawing/2014/main" id="{5349BAA2-59BB-C447-A0CB-F125E50CD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Text Box 6">
              <a:extLst>
                <a:ext uri="{FF2B5EF4-FFF2-40B4-BE49-F238E27FC236}">
                  <a16:creationId xmlns:a16="http://schemas.microsoft.com/office/drawing/2014/main" id="{E399DB09-ADCC-1945-9D2D-7AA55468C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544"/>
              <a:ext cx="837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5135" name="Text Box 7">
              <a:extLst>
                <a:ext uri="{FF2B5EF4-FFF2-40B4-BE49-F238E27FC236}">
                  <a16:creationId xmlns:a16="http://schemas.microsoft.com/office/drawing/2014/main" id="{8B8EDE1F-1063-774E-98B2-C2E0BC0D2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44"/>
              <a:ext cx="84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5136" name="Text Box 8">
              <a:extLst>
                <a:ext uri="{FF2B5EF4-FFF2-40B4-BE49-F238E27FC236}">
                  <a16:creationId xmlns:a16="http://schemas.microsoft.com/office/drawing/2014/main" id="{71023BE2-4CB8-0744-B41F-C8CC79A3B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910"/>
              <a:ext cx="735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5137" name="Picture 9">
              <a:extLst>
                <a:ext uri="{FF2B5EF4-FFF2-40B4-BE49-F238E27FC236}">
                  <a16:creationId xmlns:a16="http://schemas.microsoft.com/office/drawing/2014/main" id="{5E9D214F-395B-C94D-8237-4F4C7242C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5138" name="Group 10">
              <a:extLst>
                <a:ext uri="{FF2B5EF4-FFF2-40B4-BE49-F238E27FC236}">
                  <a16:creationId xmlns:a16="http://schemas.microsoft.com/office/drawing/2014/main" id="{59D00085-9A6C-B64A-83C1-679CD4D3C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5144" name="Rectangle 11">
                <a:extLst>
                  <a:ext uri="{FF2B5EF4-FFF2-40B4-BE49-F238E27FC236}">
                    <a16:creationId xmlns:a16="http://schemas.microsoft.com/office/drawing/2014/main" id="{8E5A7BE5-A781-154F-B8B3-78EB5AF5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5" name="Text Box 12">
                <a:extLst>
                  <a:ext uri="{FF2B5EF4-FFF2-40B4-BE49-F238E27FC236}">
                    <a16:creationId xmlns:a16="http://schemas.microsoft.com/office/drawing/2014/main" id="{E1A81372-BD73-F84B-B831-AFE8B3A4E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1pPr>
                <a:lvl2pPr marL="742950" indent="-28575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2pPr>
                <a:lvl3pPr marL="11430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3pPr>
                <a:lvl4pPr marL="16002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4pPr>
                <a:lvl5pPr marL="20574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5146" name="Picture 13">
                <a:extLst>
                  <a:ext uri="{FF2B5EF4-FFF2-40B4-BE49-F238E27FC236}">
                    <a16:creationId xmlns:a16="http://schemas.microsoft.com/office/drawing/2014/main" id="{900533F1-0886-354B-B3D9-3BFD41320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39" name="Group 14">
              <a:extLst>
                <a:ext uri="{FF2B5EF4-FFF2-40B4-BE49-F238E27FC236}">
                  <a16:creationId xmlns:a16="http://schemas.microsoft.com/office/drawing/2014/main" id="{66635C99-5EB2-9846-9DE8-63A9E970F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5141" name="Picture 15">
                <a:extLst>
                  <a:ext uri="{FF2B5EF4-FFF2-40B4-BE49-F238E27FC236}">
                    <a16:creationId xmlns:a16="http://schemas.microsoft.com/office/drawing/2014/main" id="{7242B9D6-9BD4-7F41-AF75-C99E0DA522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5142" name="Rectangle 16">
                <a:extLst>
                  <a:ext uri="{FF2B5EF4-FFF2-40B4-BE49-F238E27FC236}">
                    <a16:creationId xmlns:a16="http://schemas.microsoft.com/office/drawing/2014/main" id="{29855EE2-0809-9D4B-83D8-E6AAB8D8D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3" name="Text Box 17">
                <a:extLst>
                  <a:ext uri="{FF2B5EF4-FFF2-40B4-BE49-F238E27FC236}">
                    <a16:creationId xmlns:a16="http://schemas.microsoft.com/office/drawing/2014/main" id="{F044594C-D7DD-7A44-86B2-601D47282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1pPr>
                <a:lvl2pPr marL="742950" indent="-28575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2pPr>
                <a:lvl3pPr marL="11430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3pPr>
                <a:lvl4pPr marL="16002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4pPr>
                <a:lvl5pPr marL="2057400" indent="-228600" defTabSz="449263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Times" pitchFamily="2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140" name="Line 18">
              <a:extLst>
                <a:ext uri="{FF2B5EF4-FFF2-40B4-BE49-F238E27FC236}">
                  <a16:creationId xmlns:a16="http://schemas.microsoft.com/office/drawing/2014/main" id="{F803740D-613B-864E-B001-2AEED0581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36">
            <a:extLst>
              <a:ext uri="{FF2B5EF4-FFF2-40B4-BE49-F238E27FC236}">
                <a16:creationId xmlns:a16="http://schemas.microsoft.com/office/drawing/2014/main" id="{8CDEEF3B-424A-2246-968E-BA4C9F9A715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648200"/>
            <a:ext cx="3886200" cy="1765300"/>
            <a:chOff x="816" y="2928"/>
            <a:chExt cx="2448" cy="1112"/>
          </a:xfrm>
        </p:grpSpPr>
        <p:sp>
          <p:nvSpPr>
            <p:cNvPr id="5126" name="Line 20">
              <a:extLst>
                <a:ext uri="{FF2B5EF4-FFF2-40B4-BE49-F238E27FC236}">
                  <a16:creationId xmlns:a16="http://schemas.microsoft.com/office/drawing/2014/main" id="{08B37B2F-309F-894B-A7B9-272CA3F79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Text Box 21">
              <a:extLst>
                <a:ext uri="{FF2B5EF4-FFF2-40B4-BE49-F238E27FC236}">
                  <a16:creationId xmlns:a16="http://schemas.microsoft.com/office/drawing/2014/main" id="{C93127E1-43C8-894B-8713-40045314C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5128" name="Text Box 23">
              <a:extLst>
                <a:ext uri="{FF2B5EF4-FFF2-40B4-BE49-F238E27FC236}">
                  <a16:creationId xmlns:a16="http://schemas.microsoft.com/office/drawing/2014/main" id="{2D42A70D-599E-F643-A7AA-D8F0A54AB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3193"/>
              <a:ext cx="5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5129" name="Picture 24">
              <a:extLst>
                <a:ext uri="{FF2B5EF4-FFF2-40B4-BE49-F238E27FC236}">
                  <a16:creationId xmlns:a16="http://schemas.microsoft.com/office/drawing/2014/main" id="{4AAF031D-0F59-024B-A3D9-8A93729BB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5130" name="Rectangle 26">
              <a:extLst>
                <a:ext uri="{FF2B5EF4-FFF2-40B4-BE49-F238E27FC236}">
                  <a16:creationId xmlns:a16="http://schemas.microsoft.com/office/drawing/2014/main" id="{2F51DEDD-37FD-A644-84C3-59E5BC0C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1" name="Text Box 27">
              <a:extLst>
                <a:ext uri="{FF2B5EF4-FFF2-40B4-BE49-F238E27FC236}">
                  <a16:creationId xmlns:a16="http://schemas.microsoft.com/office/drawing/2014/main" id="{0C97D073-D36C-7140-959D-462D82FC7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1pPr>
              <a:lvl2pPr marL="742950" indent="-28575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2pPr>
              <a:lvl3pPr marL="11430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3pPr>
              <a:lvl4pPr marL="16002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4pPr>
              <a:lvl5pPr marL="2057400" indent="-228600" defTabSz="449263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itchFamily="2" charset="0"/>
                  <a:cs typeface="Lucida Sans Unicode" panose="020B0602030504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lang="en-GB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5132" name="Picture 35">
              <a:extLst>
                <a:ext uri="{FF2B5EF4-FFF2-40B4-BE49-F238E27FC236}">
                  <a16:creationId xmlns:a16="http://schemas.microsoft.com/office/drawing/2014/main" id="{74779665-AE1C-6745-9CA2-C5159B6A7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89147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9916BB1-62E7-EE4A-86CB-C87C372B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of Python: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5836EFA-BF9C-1245-B688-5DDED5F2A4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sz="2000"/>
              <a:t>Python was developed by </a:t>
            </a:r>
            <a:r>
              <a:rPr lang="en-US" altLang="en-US" sz="2000">
                <a:solidFill>
                  <a:srgbClr val="FF0000"/>
                </a:solidFill>
              </a:rPr>
              <a:t>Guido van Rossum </a:t>
            </a:r>
            <a:r>
              <a:rPr lang="en-US" altLang="en-US" sz="2000"/>
              <a:t>in the late eighties and early nineties at the National Research Institute for Mathematics and Computer Science in the Netherlands.</a:t>
            </a:r>
          </a:p>
          <a:p>
            <a:r>
              <a:rPr lang="en-US" altLang="en-US" sz="2000"/>
              <a:t>Python is derived from many other languages, including ABC, Modula-3, C, C++, Algol-68, SmallTalk, and Unix shell and other scripting languages.</a:t>
            </a:r>
          </a:p>
          <a:p>
            <a:r>
              <a:rPr lang="en-US" altLang="en-US" sz="2000"/>
              <a:t>Python is copyrighted, Like Perl, Python source code is now available under the GNU General Public License (GPL).</a:t>
            </a:r>
          </a:p>
          <a:p>
            <a:r>
              <a:rPr lang="en-US" altLang="en-US" sz="2000"/>
              <a:t>Python is now maintained by a core development team at the institute, although Guido van Rossum still holds a vital role in directing it's progress.</a:t>
            </a:r>
          </a:p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93337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A194E0D-0FCF-B147-BFA3-32CAD32F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Features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3A98FE6-850C-EC40-9EF0-9093863C99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sz="2000"/>
              <a:t>Easy-to-learn: Python has relatively few keywords, simple structure, and a clearly defined syntax. </a:t>
            </a:r>
          </a:p>
          <a:p>
            <a:r>
              <a:rPr lang="en-US" altLang="en-US" sz="2000"/>
              <a:t>Easy-to-read: Python code is much more clearly defined and visible to the eyes.</a:t>
            </a:r>
          </a:p>
          <a:p>
            <a:r>
              <a:rPr lang="en-US" altLang="en-US" sz="2000"/>
              <a:t>Easy-to-maintain: Python's success is that its source code is fairly easy-to-maintain.</a:t>
            </a:r>
          </a:p>
          <a:p>
            <a:r>
              <a:rPr lang="en-US" altLang="en-US" sz="2000"/>
              <a:t>A broad standard library: One of Python's greatest strengths is the bulk of the library is very portable and cross-platform compatible on UNIX, Windows, and Macintosh.</a:t>
            </a:r>
          </a:p>
          <a:p>
            <a:r>
              <a:rPr lang="en-US" altLang="en-US" sz="2000"/>
              <a:t>Interactive Mode: Support for an interactive mode in which you can enter results from a terminal right to the language, allowing interactive testing and debugging of snippets of code.</a:t>
            </a:r>
          </a:p>
        </p:txBody>
      </p:sp>
    </p:spTree>
    <p:extLst>
      <p:ext uri="{BB962C8B-B14F-4D97-AF65-F5344CB8AC3E}">
        <p14:creationId xmlns:p14="http://schemas.microsoft.com/office/powerpoint/2010/main" val="37817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FF6948C-3A89-1D45-A975-09A3359B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Features (cont’d)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74A9CB8-E168-0A46-BF8C-DA1E8AB0C0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sz="2000"/>
              <a:t>Portable: Python can run on a wide variety of hardware platforms and has the same interface on all platforms.</a:t>
            </a:r>
          </a:p>
          <a:p>
            <a:r>
              <a:rPr lang="en-US" altLang="en-US" sz="2000"/>
              <a:t>Extendable: You can add low-level modules to the Python interpreter. These modules enable programmers to add to or customize their tools to be more efficient.</a:t>
            </a:r>
          </a:p>
          <a:p>
            <a:r>
              <a:rPr lang="en-US" altLang="en-US" sz="2000"/>
              <a:t>Databases: Python provides interfaces to all major commercial databases.</a:t>
            </a:r>
          </a:p>
          <a:p>
            <a:r>
              <a:rPr lang="en-US" altLang="en-US" sz="2000"/>
              <a:t>GUI Programming: Python supports GUI applications that can be created and ported to many system calls, libraries, and windows systems, such as Windows MFC, Macintosh, and the X Window system of Unix.</a:t>
            </a:r>
          </a:p>
          <a:p>
            <a:r>
              <a:rPr lang="en-US" altLang="en-US" sz="2000"/>
              <a:t>Scalable: Python provides a better structure and support for large programs than shell scripting.</a:t>
            </a:r>
          </a:p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95291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9C7AC7C-01E6-E54D-89DA-43D4E66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Environment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2E48B2D-9A43-B845-9FFF-F19E18F2C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sz="1800" dirty="0"/>
              <a:t>Unix (Solaris, Linux, FreeBSD, AIX, HP/UX, SunOS, IRIX etc.)</a:t>
            </a:r>
          </a:p>
          <a:p>
            <a:r>
              <a:rPr lang="en-US" altLang="en-US" sz="1800" dirty="0"/>
              <a:t>Windows</a:t>
            </a:r>
          </a:p>
          <a:p>
            <a:r>
              <a:rPr lang="en-US" altLang="en-US" sz="1800" dirty="0"/>
              <a:t>Apple Max</a:t>
            </a:r>
          </a:p>
          <a:p>
            <a:r>
              <a:rPr lang="en-US" altLang="en-US" sz="1800" dirty="0"/>
              <a:t>OS/2</a:t>
            </a:r>
          </a:p>
          <a:p>
            <a:r>
              <a:rPr lang="en-US" altLang="en-US" sz="1800" dirty="0"/>
              <a:t>DOS (multiple versions)</a:t>
            </a:r>
          </a:p>
          <a:p>
            <a:r>
              <a:rPr lang="en-US" altLang="en-US" sz="1800" dirty="0" err="1"/>
              <a:t>PalmOS</a:t>
            </a:r>
            <a:endParaRPr lang="en-US" altLang="en-US" sz="1800" dirty="0"/>
          </a:p>
          <a:p>
            <a:r>
              <a:rPr lang="en-US" altLang="en-US" sz="1800" dirty="0"/>
              <a:t>Nokia mobile phones</a:t>
            </a:r>
          </a:p>
          <a:p>
            <a:r>
              <a:rPr lang="en-US" altLang="en-US" sz="1800" dirty="0"/>
              <a:t>Windows CE</a:t>
            </a:r>
          </a:p>
          <a:p>
            <a:r>
              <a:rPr lang="en-US" altLang="en-US" sz="1800" dirty="0"/>
              <a:t>VMS/OpenVMS</a:t>
            </a:r>
          </a:p>
          <a:p>
            <a:r>
              <a:rPr lang="en-US" altLang="en-US" sz="1800" dirty="0"/>
              <a:t>Python has also been ported to the Java and .NET virtual machines.</a:t>
            </a:r>
          </a:p>
        </p:txBody>
      </p:sp>
    </p:spTree>
    <p:extLst>
      <p:ext uri="{BB962C8B-B14F-4D97-AF65-F5344CB8AC3E}">
        <p14:creationId xmlns:p14="http://schemas.microsoft.com/office/powerpoint/2010/main" val="130437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  <a:p>
            <a:pPr lvl="1"/>
            <a:r>
              <a:rPr lang="en-US" dirty="0"/>
              <a:t>People new to programming</a:t>
            </a:r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Career changers</a:t>
            </a:r>
          </a:p>
          <a:p>
            <a:pPr lvl="1"/>
            <a:r>
              <a:rPr lang="en-US" dirty="0"/>
              <a:t>IT Pros</a:t>
            </a:r>
          </a:p>
          <a:p>
            <a:pPr lvl="1"/>
            <a:r>
              <a:rPr lang="en-US" dirty="0"/>
              <a:t>Anyone with an interest in learning to code</a:t>
            </a:r>
          </a:p>
          <a:p>
            <a:r>
              <a:rPr lang="en-US" dirty="0"/>
              <a:t>If you want to follow along...</a:t>
            </a:r>
          </a:p>
          <a:p>
            <a:pPr lvl="1"/>
            <a:r>
              <a:rPr lang="en-US" dirty="0"/>
              <a:t>Install Visual Studio Express</a:t>
            </a:r>
          </a:p>
          <a:p>
            <a:pPr lvl="1"/>
            <a:r>
              <a:rPr lang="en-US" dirty="0"/>
              <a:t>Install the Python tools</a:t>
            </a:r>
          </a:p>
          <a:p>
            <a:pPr lvl="2"/>
            <a:r>
              <a:rPr lang="en-US" dirty="0"/>
              <a:t>Instructions coming soon...</a:t>
            </a:r>
          </a:p>
        </p:txBody>
      </p:sp>
    </p:spTree>
    <p:extLst>
      <p:ext uri="{BB962C8B-B14F-4D97-AF65-F5344CB8AC3E}">
        <p14:creationId xmlns:p14="http://schemas.microsoft.com/office/powerpoint/2010/main" val="45132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 as a 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1980616"/>
          </a:xfrm>
        </p:spPr>
        <p:txBody>
          <a:bodyPr/>
          <a:lstStyle/>
          <a:p>
            <a:r>
              <a:rPr lang="en-CA" dirty="0"/>
              <a:t>Once you learn how to code in one programming language it will be easier to learn another programming language, and another, and another…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803" y="4466121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C#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2354" y="3368842"/>
            <a:ext cx="203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JavaScript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0168" y="4466122"/>
            <a:ext cx="89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rgbClr val="00B050"/>
                </a:solidFill>
              </a:rPr>
              <a:t>C++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4013" y="5576599"/>
            <a:ext cx="9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rgbClr val="7030A0"/>
                </a:solidFill>
              </a:rPr>
              <a:t>Perl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9565" y="3503224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accent6">
                    <a:lumMod val="50000"/>
                  </a:schemeClr>
                </a:solidFill>
              </a:rPr>
              <a:t>???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let’s be clear about something…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You won’t learn enough in this course to start adding special effects to the next big superhero movie</a:t>
            </a:r>
          </a:p>
          <a:p>
            <a:r>
              <a:rPr lang="en-CA" dirty="0"/>
              <a:t>You WILL learn enough to start solving real world problems with code</a:t>
            </a:r>
          </a:p>
          <a:p>
            <a:r>
              <a:rPr lang="en-CA" dirty="0"/>
              <a:t>OR to just start having some fun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9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do I get started?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54" y="1597795"/>
            <a:ext cx="4956522" cy="4630270"/>
          </a:xfrm>
        </p:spPr>
      </p:pic>
    </p:spTree>
    <p:extLst>
      <p:ext uri="{BB962C8B-B14F-4D97-AF65-F5344CB8AC3E}">
        <p14:creationId xmlns:p14="http://schemas.microsoft.com/office/powerpoint/2010/main" val="87086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0" dirty="0"/>
              <a:t>There are a lot of different tools out there you can use to write Python Code.</a:t>
            </a:r>
          </a:p>
          <a:p>
            <a:r>
              <a:rPr lang="en-CA" b="0" dirty="0"/>
              <a:t>In this course we will use Anaconda Spyder + </a:t>
            </a:r>
            <a:r>
              <a:rPr lang="en-CA" b="0" dirty="0" err="1"/>
              <a:t>Jupyter</a:t>
            </a:r>
            <a:r>
              <a:rPr lang="en-CA" b="0" dirty="0"/>
              <a:t> notebook + </a:t>
            </a:r>
            <a:r>
              <a:rPr lang="en-CA" b="0" dirty="0" err="1"/>
              <a:t>VSCode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need to install software on your PC/laptop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63A14-A40A-D043-B4FD-140EA19B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037" y="3429000"/>
            <a:ext cx="3966726" cy="1960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BA4291-B383-8A4F-BA21-9C215800E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201" y="1468434"/>
            <a:ext cx="1358900" cy="1485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F843BB-C7ED-4043-8309-FC7421742D1F}"/>
              </a:ext>
            </a:extLst>
          </p:cNvPr>
          <p:cNvSpPr/>
          <p:nvPr/>
        </p:nvSpPr>
        <p:spPr>
          <a:xfrm>
            <a:off x="686232" y="5066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www.cdt-pv.org</a:t>
            </a:r>
            <a:r>
              <a:rPr lang="en-US" dirty="0"/>
              <a:t>/media/resources/Anaconda-</a:t>
            </a:r>
            <a:r>
              <a:rPr lang="en-US" dirty="0" err="1"/>
              <a:t>Quickstart.pdf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9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Anaconda Configuration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02DE7-D710-D64C-8FB4-39991117108E}"/>
              </a:ext>
            </a:extLst>
          </p:cNvPr>
          <p:cNvSpPr txBox="1"/>
          <p:nvPr/>
        </p:nvSpPr>
        <p:spPr>
          <a:xfrm>
            <a:off x="204652" y="713958"/>
            <a:ext cx="58913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999988"/>
                </a:solidFill>
              </a:rPr>
              <a:t>#Update </a:t>
            </a:r>
            <a:r>
              <a:rPr lang="en-AU" i="1" dirty="0" err="1">
                <a:solidFill>
                  <a:srgbClr val="999988"/>
                </a:solidFill>
              </a:rPr>
              <a:t>conda</a:t>
            </a:r>
            <a:r>
              <a:rPr lang="en-AU" dirty="0"/>
              <a:t> </a:t>
            </a:r>
          </a:p>
          <a:p>
            <a:r>
              <a:rPr lang="en-AU" dirty="0" err="1">
                <a:solidFill>
                  <a:srgbClr val="000000"/>
                </a:solidFill>
              </a:rPr>
              <a:t>conda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update</a:t>
            </a:r>
            <a:r>
              <a:rPr lang="en-AU" dirty="0"/>
              <a:t> </a:t>
            </a:r>
            <a:r>
              <a:rPr lang="en-AU" dirty="0" err="1">
                <a:solidFill>
                  <a:srgbClr val="000000"/>
                </a:solidFill>
              </a:rPr>
              <a:t>conda</a:t>
            </a:r>
            <a:r>
              <a:rPr lang="en-AU" dirty="0"/>
              <a:t> </a:t>
            </a:r>
          </a:p>
          <a:p>
            <a:endParaRPr lang="en-AU" i="1" dirty="0">
              <a:solidFill>
                <a:srgbClr val="999988"/>
              </a:solidFill>
            </a:endParaRPr>
          </a:p>
          <a:p>
            <a:r>
              <a:rPr lang="en-AU" i="1" dirty="0">
                <a:solidFill>
                  <a:srgbClr val="999988"/>
                </a:solidFill>
              </a:rPr>
              <a:t>#Update </a:t>
            </a:r>
            <a:r>
              <a:rPr lang="en-AU" i="1" dirty="0" err="1">
                <a:solidFill>
                  <a:srgbClr val="999988"/>
                </a:solidFill>
              </a:rPr>
              <a:t>Jupyter</a:t>
            </a:r>
            <a:r>
              <a:rPr lang="en-AU" dirty="0"/>
              <a:t> </a:t>
            </a:r>
          </a:p>
          <a:p>
            <a:r>
              <a:rPr lang="en-AU" dirty="0" err="1">
                <a:solidFill>
                  <a:srgbClr val="000000"/>
                </a:solidFill>
              </a:rPr>
              <a:t>conda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update</a:t>
            </a:r>
            <a:r>
              <a:rPr lang="en-AU" dirty="0"/>
              <a:t> </a:t>
            </a:r>
            <a:r>
              <a:rPr lang="en-AU" dirty="0" err="1">
                <a:solidFill>
                  <a:srgbClr val="000000"/>
                </a:solidFill>
              </a:rPr>
              <a:t>jupyter</a:t>
            </a:r>
            <a:r>
              <a:rPr lang="en-AU" dirty="0"/>
              <a:t> </a:t>
            </a:r>
          </a:p>
          <a:p>
            <a:endParaRPr lang="en-AU" i="1" dirty="0">
              <a:solidFill>
                <a:srgbClr val="999988"/>
              </a:solidFill>
            </a:endParaRPr>
          </a:p>
          <a:p>
            <a:r>
              <a:rPr lang="en-AU" i="1" dirty="0">
                <a:solidFill>
                  <a:srgbClr val="999988"/>
                </a:solidFill>
              </a:rPr>
              <a:t>#Anaconda help</a:t>
            </a:r>
          </a:p>
          <a:p>
            <a:r>
              <a:rPr lang="en-AU" dirty="0" err="1"/>
              <a:t>conda</a:t>
            </a:r>
            <a:r>
              <a:rPr lang="en-AU" dirty="0"/>
              <a:t> –h</a:t>
            </a:r>
          </a:p>
          <a:p>
            <a:endParaRPr lang="en-AU" i="1" dirty="0">
              <a:solidFill>
                <a:srgbClr val="999988"/>
              </a:solidFill>
            </a:endParaRPr>
          </a:p>
          <a:p>
            <a:r>
              <a:rPr lang="en-AU" i="1" dirty="0">
                <a:solidFill>
                  <a:srgbClr val="999988"/>
                </a:solidFill>
              </a:rPr>
              <a:t>#install packages</a:t>
            </a:r>
            <a:r>
              <a:rPr lang="en-AU" dirty="0"/>
              <a:t> </a:t>
            </a:r>
          </a:p>
          <a:p>
            <a:r>
              <a:rPr lang="en-AU" dirty="0" err="1">
                <a:solidFill>
                  <a:srgbClr val="000000"/>
                </a:solidFill>
              </a:rPr>
              <a:t>conda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install</a:t>
            </a:r>
            <a:r>
              <a:rPr lang="en-AU" dirty="0"/>
              <a:t> </a:t>
            </a:r>
            <a:r>
              <a:rPr lang="en-AU" dirty="0" err="1">
                <a:solidFill>
                  <a:srgbClr val="000000"/>
                </a:solidFill>
              </a:rPr>
              <a:t>numpy</a:t>
            </a:r>
            <a:r>
              <a:rPr lang="en-AU" dirty="0"/>
              <a:t> </a:t>
            </a:r>
          </a:p>
          <a:p>
            <a:r>
              <a:rPr lang="en-AU" dirty="0" err="1">
                <a:solidFill>
                  <a:srgbClr val="000000"/>
                </a:solidFill>
              </a:rPr>
              <a:t>conda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install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pandas</a:t>
            </a:r>
            <a:r>
              <a:rPr lang="en-AU" dirty="0"/>
              <a:t> </a:t>
            </a:r>
          </a:p>
          <a:p>
            <a:r>
              <a:rPr lang="en-AU" dirty="0" err="1">
                <a:solidFill>
                  <a:srgbClr val="000000"/>
                </a:solidFill>
              </a:rPr>
              <a:t>conda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install</a:t>
            </a:r>
            <a:r>
              <a:rPr lang="en-AU" dirty="0"/>
              <a:t> </a:t>
            </a:r>
            <a:r>
              <a:rPr lang="en-AU" dirty="0" err="1">
                <a:solidFill>
                  <a:srgbClr val="000000"/>
                </a:solidFill>
              </a:rPr>
              <a:t>statsmodels</a:t>
            </a:r>
            <a:r>
              <a:rPr lang="en-AU" dirty="0"/>
              <a:t> </a:t>
            </a:r>
          </a:p>
          <a:p>
            <a:r>
              <a:rPr lang="en-AU" dirty="0" err="1">
                <a:solidFill>
                  <a:srgbClr val="000000"/>
                </a:solidFill>
              </a:rPr>
              <a:t>conda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install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matplotlib</a:t>
            </a:r>
            <a:r>
              <a:rPr lang="en-AU" dirty="0"/>
              <a:t> </a:t>
            </a:r>
          </a:p>
          <a:p>
            <a:r>
              <a:rPr lang="en-AU" dirty="0" err="1">
                <a:solidFill>
                  <a:srgbClr val="000000"/>
                </a:solidFill>
              </a:rPr>
              <a:t>conda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install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seaborn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i="1" dirty="0">
                <a:solidFill>
                  <a:srgbClr val="999988"/>
                </a:solidFill>
              </a:rPr>
              <a:t>#List installed packages</a:t>
            </a:r>
            <a:r>
              <a:rPr lang="en-AU" dirty="0"/>
              <a:t> </a:t>
            </a:r>
          </a:p>
          <a:p>
            <a:r>
              <a:rPr lang="en-AU" dirty="0" err="1"/>
              <a:t>conda</a:t>
            </a:r>
            <a:r>
              <a:rPr lang="en-AU" dirty="0"/>
              <a:t> list</a:t>
            </a:r>
          </a:p>
          <a:p>
            <a:endParaRPr lang="en-AU" i="1" dirty="0">
              <a:solidFill>
                <a:srgbClr val="999988"/>
              </a:solidFill>
            </a:endParaRPr>
          </a:p>
          <a:p>
            <a:r>
              <a:rPr lang="en-AU" i="1" dirty="0">
                <a:solidFill>
                  <a:srgbClr val="999988"/>
                </a:solidFill>
              </a:rPr>
              <a:t>#install non </a:t>
            </a:r>
            <a:r>
              <a:rPr lang="en-AU" i="1" dirty="0" err="1">
                <a:solidFill>
                  <a:srgbClr val="999988"/>
                </a:solidFill>
              </a:rPr>
              <a:t>conda</a:t>
            </a:r>
            <a:r>
              <a:rPr lang="en-AU" i="1" dirty="0">
                <a:solidFill>
                  <a:srgbClr val="999988"/>
                </a:solidFill>
              </a:rPr>
              <a:t> packages</a:t>
            </a:r>
            <a:r>
              <a:rPr lang="en-AU" dirty="0"/>
              <a:t> </a:t>
            </a:r>
            <a:endParaRPr lang="en-AU" i="1" dirty="0">
              <a:solidFill>
                <a:srgbClr val="999988"/>
              </a:solidFill>
            </a:endParaRPr>
          </a:p>
          <a:p>
            <a:r>
              <a:rPr lang="en-AU" dirty="0"/>
              <a:t>pip install &lt;package&gt;</a:t>
            </a:r>
          </a:p>
          <a:p>
            <a:endParaRPr lang="en-AU" i="1" dirty="0">
              <a:solidFill>
                <a:srgbClr val="99998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DD911-9EEB-6A4F-AAD6-F59EEEFB8CD5}"/>
              </a:ext>
            </a:extLst>
          </p:cNvPr>
          <p:cNvSpPr txBox="1"/>
          <p:nvPr/>
        </p:nvSpPr>
        <p:spPr>
          <a:xfrm>
            <a:off x="6109063" y="805542"/>
            <a:ext cx="58913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999988"/>
                </a:solidFill>
              </a:rPr>
              <a:t>#To Open </a:t>
            </a:r>
            <a:r>
              <a:rPr lang="en-AU" i="1" dirty="0" err="1">
                <a:solidFill>
                  <a:srgbClr val="999988"/>
                </a:solidFill>
              </a:rPr>
              <a:t>Jupyter</a:t>
            </a:r>
            <a:r>
              <a:rPr lang="en-AU" i="1" dirty="0">
                <a:solidFill>
                  <a:srgbClr val="999988"/>
                </a:solidFill>
              </a:rPr>
              <a:t> notebook from Anaconda Prompt, type</a:t>
            </a:r>
          </a:p>
          <a:p>
            <a:r>
              <a:rPr lang="en-AU" dirty="0" err="1">
                <a:solidFill>
                  <a:srgbClr val="000000"/>
                </a:solidFill>
              </a:rPr>
              <a:t>jupyter</a:t>
            </a:r>
            <a:r>
              <a:rPr lang="en-AU" dirty="0"/>
              <a:t> </a:t>
            </a:r>
            <a:r>
              <a:rPr lang="en-AU" dirty="0">
                <a:solidFill>
                  <a:srgbClr val="000000"/>
                </a:solidFill>
              </a:rPr>
              <a:t>notebook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i="1" dirty="0">
                <a:solidFill>
                  <a:srgbClr val="999988"/>
                </a:solidFill>
              </a:rPr>
              <a:t>#To Open Spyder from Anaconda Prompt, type</a:t>
            </a:r>
            <a:r>
              <a:rPr lang="en-AU" dirty="0"/>
              <a:t> </a:t>
            </a:r>
          </a:p>
          <a:p>
            <a:r>
              <a:rPr lang="en-AU" dirty="0">
                <a:solidFill>
                  <a:srgbClr val="000000"/>
                </a:solidFill>
              </a:rPr>
              <a:t>start</a:t>
            </a:r>
            <a:r>
              <a:rPr lang="en-AU" dirty="0"/>
              <a:t> </a:t>
            </a:r>
            <a:r>
              <a:rPr lang="en-AU" dirty="0" err="1">
                <a:solidFill>
                  <a:srgbClr val="000000"/>
                </a:solidFill>
              </a:rPr>
              <a:t>spyder</a:t>
            </a:r>
            <a:endParaRPr lang="en-AU" dirty="0">
              <a:solidFill>
                <a:srgbClr val="000000"/>
              </a:solidFill>
            </a:endParaRPr>
          </a:p>
          <a:p>
            <a:endParaRPr lang="en-AU" dirty="0">
              <a:solidFill>
                <a:srgbClr val="000000"/>
              </a:solidFill>
            </a:endParaRPr>
          </a:p>
          <a:p>
            <a:r>
              <a:rPr lang="en-AU" i="1" dirty="0">
                <a:solidFill>
                  <a:srgbClr val="999988"/>
                </a:solidFill>
              </a:rPr>
              <a:t># </a:t>
            </a:r>
            <a:r>
              <a:rPr lang="en-AU" i="1" dirty="0" err="1">
                <a:solidFill>
                  <a:srgbClr val="999988"/>
                </a:solidFill>
              </a:rPr>
              <a:t>Jupyter</a:t>
            </a:r>
            <a:r>
              <a:rPr lang="en-AU" i="1" dirty="0">
                <a:solidFill>
                  <a:srgbClr val="999988"/>
                </a:solidFill>
              </a:rPr>
              <a:t> notebook can run R Codes also</a:t>
            </a:r>
          </a:p>
          <a:p>
            <a:r>
              <a:rPr lang="en-AU" dirty="0" err="1"/>
              <a:t>conda</a:t>
            </a:r>
            <a:r>
              <a:rPr lang="en-AU" dirty="0"/>
              <a:t> install -c r r-essentials</a:t>
            </a:r>
          </a:p>
          <a:p>
            <a:endParaRPr lang="en-AU" dirty="0"/>
          </a:p>
          <a:p>
            <a:r>
              <a:rPr lang="en-AU" i="1" dirty="0">
                <a:solidFill>
                  <a:srgbClr val="999988"/>
                </a:solidFill>
              </a:rPr>
              <a:t>To create an environment with a python version:</a:t>
            </a:r>
          </a:p>
          <a:p>
            <a:r>
              <a:rPr lang="en-AU" dirty="0" err="1"/>
              <a:t>conda</a:t>
            </a:r>
            <a:r>
              <a:rPr lang="en-AU" dirty="0"/>
              <a:t> create -n </a:t>
            </a:r>
            <a:r>
              <a:rPr lang="en-AU" dirty="0" err="1"/>
              <a:t>myenv</a:t>
            </a:r>
            <a:r>
              <a:rPr lang="en-AU" dirty="0"/>
              <a:t> python=3.7</a:t>
            </a:r>
          </a:p>
          <a:p>
            <a:endParaRPr lang="en-US" dirty="0"/>
          </a:p>
          <a:p>
            <a:r>
              <a:rPr lang="en-AU" i="1" dirty="0">
                <a:solidFill>
                  <a:srgbClr val="999988"/>
                </a:solidFill>
              </a:rPr>
              <a:t>Create the environment from the </a:t>
            </a:r>
            <a:r>
              <a:rPr lang="en-AU" i="1" dirty="0" err="1">
                <a:solidFill>
                  <a:srgbClr val="999988"/>
                </a:solidFill>
              </a:rPr>
              <a:t>environment.yml</a:t>
            </a:r>
            <a:r>
              <a:rPr lang="en-AU" i="1" dirty="0">
                <a:solidFill>
                  <a:srgbClr val="999988"/>
                </a:solidFill>
              </a:rPr>
              <a:t> file:</a:t>
            </a:r>
          </a:p>
          <a:p>
            <a:r>
              <a:rPr lang="en-AU" dirty="0" err="1"/>
              <a:t>conda</a:t>
            </a:r>
            <a:r>
              <a:rPr lang="en-AU" dirty="0"/>
              <a:t> </a:t>
            </a:r>
            <a:r>
              <a:rPr lang="en-AU" dirty="0" err="1"/>
              <a:t>env</a:t>
            </a:r>
            <a:r>
              <a:rPr lang="en-AU" dirty="0"/>
              <a:t> create -f </a:t>
            </a:r>
            <a:r>
              <a:rPr lang="en-AU" dirty="0" err="1"/>
              <a:t>environment.yml</a:t>
            </a:r>
            <a:endParaRPr lang="en-AU" dirty="0"/>
          </a:p>
          <a:p>
            <a:endParaRPr lang="en-AU" dirty="0"/>
          </a:p>
          <a:p>
            <a:r>
              <a:rPr lang="en-AU" i="1" dirty="0">
                <a:solidFill>
                  <a:srgbClr val="999988"/>
                </a:solidFill>
              </a:rPr>
              <a:t>You can make an exact copy of an environment by creating a clone of it:</a:t>
            </a:r>
          </a:p>
          <a:p>
            <a:r>
              <a:rPr lang="en-AU" dirty="0" err="1"/>
              <a:t>conda</a:t>
            </a:r>
            <a:r>
              <a:rPr lang="en-AU" dirty="0"/>
              <a:t> create --name </a:t>
            </a:r>
            <a:r>
              <a:rPr lang="en-AU" dirty="0" err="1"/>
              <a:t>myclone</a:t>
            </a:r>
            <a:r>
              <a:rPr lang="en-AU" dirty="0"/>
              <a:t> --clone </a:t>
            </a:r>
            <a:r>
              <a:rPr lang="en-AU" dirty="0" err="1"/>
              <a:t>myenv</a:t>
            </a:r>
            <a:endParaRPr lang="en-AU" dirty="0"/>
          </a:p>
          <a:p>
            <a:endParaRPr lang="en-AU" dirty="0"/>
          </a:p>
          <a:p>
            <a:r>
              <a:rPr lang="en-AU" i="1" dirty="0">
                <a:solidFill>
                  <a:srgbClr val="999988"/>
                </a:solidFill>
              </a:rPr>
              <a:t>To verify that the copy was made:</a:t>
            </a:r>
          </a:p>
          <a:p>
            <a:r>
              <a:rPr lang="en-AU" dirty="0" err="1"/>
              <a:t>conda</a:t>
            </a:r>
            <a:r>
              <a:rPr lang="en-AU" dirty="0"/>
              <a:t> info --</a:t>
            </a:r>
            <a:r>
              <a:rPr lang="en-AU" dirty="0" err="1"/>
              <a:t>envs</a:t>
            </a:r>
            <a:endParaRPr lang="en-AU" dirty="0"/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9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There are actually a lot of different version flavors of Python: </a:t>
            </a:r>
          </a:p>
          <a:p>
            <a:r>
              <a:rPr lang="en-CA" dirty="0"/>
              <a:t>Python 2.x and 3.x</a:t>
            </a:r>
          </a:p>
          <a:p>
            <a:r>
              <a:rPr lang="en-CA" dirty="0" err="1"/>
              <a:t>IronPython</a:t>
            </a:r>
            <a:r>
              <a:rPr lang="en-CA" dirty="0"/>
              <a:t>, </a:t>
            </a:r>
            <a:r>
              <a:rPr lang="en-CA" dirty="0" err="1"/>
              <a:t>IPython</a:t>
            </a:r>
            <a:r>
              <a:rPr lang="en-CA" dirty="0"/>
              <a:t>, </a:t>
            </a:r>
            <a:r>
              <a:rPr lang="en-CA" dirty="0" err="1"/>
              <a:t>CPython</a:t>
            </a:r>
            <a:r>
              <a:rPr lang="en-CA" dirty="0"/>
              <a:t>, </a:t>
            </a:r>
            <a:r>
              <a:rPr lang="en-CA" dirty="0" err="1"/>
              <a:t>PyPy</a:t>
            </a:r>
            <a:r>
              <a:rPr lang="en-CA" dirty="0"/>
              <a:t>, </a:t>
            </a:r>
            <a:r>
              <a:rPr lang="en-CA" dirty="0" err="1"/>
              <a:t>Jython</a:t>
            </a:r>
            <a:r>
              <a:rPr lang="en-CA" dirty="0"/>
              <a:t>, Canopy, Anaconda, …</a:t>
            </a:r>
          </a:p>
          <a:p>
            <a:r>
              <a:rPr lang="en-CA" dirty="0"/>
              <a:t>We will be using the Anaconda interpreter with Python 3.7</a:t>
            </a:r>
          </a:p>
          <a:p>
            <a:r>
              <a:rPr lang="en-CA" dirty="0"/>
              <a:t>So, if you copy code from a website and it doesn’t work don’t panic! It might just be a slightly different version of Python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Geek Tip!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53" y="1371601"/>
            <a:ext cx="2516792" cy="28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0" dirty="0"/>
              <a:t>There is a tradition among programmers</a:t>
            </a:r>
          </a:p>
          <a:p>
            <a:r>
              <a:rPr lang="en-CA" b="0" dirty="0"/>
              <a:t>We always test our installation by writing the same program:</a:t>
            </a:r>
            <a:endParaRPr lang="en-US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41" y="1371601"/>
            <a:ext cx="3696101" cy="452196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I know I installed everything correctly?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9482" y="1819176"/>
            <a:ext cx="202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Hello World!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9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your Hello World program!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86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now created your first application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79514" y="1245702"/>
            <a:ext cx="375295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 World'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70" y="2526152"/>
            <a:ext cx="10575150" cy="33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70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Getting started</a:t>
            </a:r>
          </a:p>
          <a:p>
            <a:r>
              <a:rPr lang="en-CA" sz="2400" dirty="0"/>
              <a:t>Why and How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88F66-EFF7-AF44-B975-489ED71C3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9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Pick up good habits right away!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Comments in your code help you or someone else understand</a:t>
            </a:r>
          </a:p>
          <a:p>
            <a:pPr lvl="1"/>
            <a:r>
              <a:rPr lang="en-CA" dirty="0"/>
              <a:t>What your program does</a:t>
            </a:r>
          </a:p>
          <a:p>
            <a:pPr lvl="1"/>
            <a:r>
              <a:rPr lang="en-CA" dirty="0"/>
              <a:t>What a particular line or section of code does</a:t>
            </a:r>
          </a:p>
          <a:p>
            <a:pPr lvl="1"/>
            <a:r>
              <a:rPr lang="en-CA" dirty="0"/>
              <a:t>Why you chose to do something a particular way</a:t>
            </a:r>
          </a:p>
          <a:p>
            <a:pPr lvl="1"/>
            <a:r>
              <a:rPr lang="en-CA" dirty="0"/>
              <a:t>Anything that might be helpful to know if I am looking at the code later and trying to understand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Python we use a 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CA" dirty="0"/>
              <a:t> to indicate comments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413" y="1388226"/>
            <a:ext cx="83407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#My first Python 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#Created by me!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#Print command displays a message on the screen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 World'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85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69CFE4A-5FF3-A648-A392-A4B4E971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97" y="3151894"/>
            <a:ext cx="36163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Resim1" descr="C:\Users\Kara\Desktop\git.png">
            <a:extLst>
              <a:ext uri="{FF2B5EF4-FFF2-40B4-BE49-F238E27FC236}">
                <a16:creationId xmlns:a16="http://schemas.microsoft.com/office/drawing/2014/main" id="{C8AFB2FC-0122-DB4D-B2A4-18AEFE82A0D9}"/>
              </a:ext>
            </a:extLst>
          </p:cNvPr>
          <p:cNvPicPr>
            <a:picLocks noRo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79" y="1300963"/>
            <a:ext cx="3013075" cy="20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45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Git and GitHub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412" y="1256295"/>
            <a:ext cx="1099833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3000" b="1" dirty="0"/>
              <a:t>Git</a:t>
            </a:r>
          </a:p>
          <a:p>
            <a:pPr lvl="1"/>
            <a:r>
              <a:rPr lang="en-US" altLang="en-US" sz="3000" dirty="0"/>
              <a:t>version control system </a:t>
            </a:r>
            <a:endParaRPr lang="tr-TR" altLang="en-US" sz="3000" dirty="0"/>
          </a:p>
          <a:p>
            <a:pPr lvl="1"/>
            <a:r>
              <a:rPr lang="en-US" altLang="en-US" sz="3000" dirty="0"/>
              <a:t>SVN</a:t>
            </a:r>
            <a:r>
              <a:rPr lang="tr-TR" altLang="en-US" sz="3000" dirty="0"/>
              <a:t>,</a:t>
            </a:r>
            <a:r>
              <a:rPr lang="tr-TR" altLang="en-US" sz="3000" dirty="0" err="1"/>
              <a:t>StarTeam</a:t>
            </a:r>
            <a:endParaRPr lang="tr-TR" altLang="en-US" sz="3000" dirty="0"/>
          </a:p>
          <a:p>
            <a:pPr lvl="1"/>
            <a:endParaRPr lang="en-US" altLang="en-US" sz="3000" dirty="0"/>
          </a:p>
          <a:p>
            <a:r>
              <a:rPr lang="en-US" altLang="en-US" sz="3000" b="1" dirty="0" err="1"/>
              <a:t>Github</a:t>
            </a:r>
            <a:endParaRPr lang="en-US" altLang="en-US" sz="3000" b="1" dirty="0"/>
          </a:p>
          <a:p>
            <a:pPr lvl="1"/>
            <a:r>
              <a:rPr lang="en-US" altLang="en-US" sz="3000" dirty="0"/>
              <a:t>repository site, there are others such as bitbucket and visual Studio online </a:t>
            </a:r>
          </a:p>
        </p:txBody>
      </p:sp>
    </p:spTree>
    <p:extLst>
      <p:ext uri="{BB962C8B-B14F-4D97-AF65-F5344CB8AC3E}">
        <p14:creationId xmlns:p14="http://schemas.microsoft.com/office/powerpoint/2010/main" val="55908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211D-62DE-1D48-9B0D-C22EFA06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5123" name="Nesne1">
            <a:extLst>
              <a:ext uri="{FF2B5EF4-FFF2-40B4-BE49-F238E27FC236}">
                <a16:creationId xmlns:a16="http://schemas.microsoft.com/office/drawing/2014/main" id="{CA54C272-D5B1-7344-8D2C-67EECD30BA4A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19125"/>
            <a:r>
              <a:rPr lang="en-US" altLang="en-US" dirty="0">
                <a:hlinkClick r:id="rId2"/>
              </a:rPr>
              <a:t>https://git-scm.com/book/en/v2/Getting-Started-Installing-Git</a:t>
            </a:r>
            <a:endParaRPr lang="en-US" altLang="en-US" dirty="0"/>
          </a:p>
          <a:p>
            <a:pPr marL="619125"/>
            <a:endParaRPr lang="en-US" altLang="en-US" dirty="0"/>
          </a:p>
          <a:p>
            <a:pPr marL="619125"/>
            <a:r>
              <a:rPr lang="en-US" altLang="en-US" dirty="0"/>
              <a:t>Let</a:t>
            </a:r>
            <a:r>
              <a:rPr lang="tr-TR" altLang="en-US" dirty="0"/>
              <a:t>’</a:t>
            </a:r>
            <a:r>
              <a:rPr lang="en-US" altLang="en-US" dirty="0"/>
              <a:t>s define ourselves first</a:t>
            </a:r>
          </a:p>
          <a:p>
            <a:pPr marL="619125">
              <a:buFontTx/>
              <a:buChar char="–"/>
            </a:pPr>
            <a:r>
              <a:rPr lang="en-US" altLang="en-US" sz="2400" dirty="0"/>
              <a:t> git config --global </a:t>
            </a:r>
            <a:r>
              <a:rPr lang="en-US" altLang="en-US" sz="2400" dirty="0" err="1"/>
              <a:t>user.email</a:t>
            </a:r>
            <a:r>
              <a:rPr lang="en-US" altLang="en-US" sz="2400" dirty="0"/>
              <a:t> "</a:t>
            </a:r>
            <a:r>
              <a:rPr lang="en-US" altLang="en-US" sz="2400" dirty="0" err="1"/>
              <a:t>you@example.com</a:t>
            </a:r>
            <a:r>
              <a:rPr lang="en-US" altLang="en-US" sz="2400" dirty="0"/>
              <a:t>"</a:t>
            </a:r>
          </a:p>
          <a:p>
            <a:pPr lvl="1"/>
            <a:r>
              <a:rPr lang="en-US" altLang="en-US" sz="2400" dirty="0"/>
              <a:t> git config --global </a:t>
            </a:r>
            <a:r>
              <a:rPr lang="en-US" altLang="en-US" sz="2400" dirty="0" err="1"/>
              <a:t>user.name</a:t>
            </a:r>
            <a:r>
              <a:rPr lang="en-US" altLang="en-US" sz="2400" dirty="0"/>
              <a:t> "Your Name"</a:t>
            </a:r>
          </a:p>
          <a:p>
            <a:pPr marL="619125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5040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aytBaşlığı1">
            <a:extLst>
              <a:ext uri="{FF2B5EF4-FFF2-40B4-BE49-F238E27FC236}">
                <a16:creationId xmlns:a16="http://schemas.microsoft.com/office/drawing/2014/main" id="{E497FB0C-EEC5-DE42-8C83-430157FFE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Local first</a:t>
            </a:r>
            <a:endParaRPr lang="en-US" altLang="en-US"/>
          </a:p>
        </p:txBody>
      </p:sp>
      <p:sp>
        <p:nvSpPr>
          <p:cNvPr id="6147" name="Nesne1">
            <a:extLst>
              <a:ext uri="{FF2B5EF4-FFF2-40B4-BE49-F238E27FC236}">
                <a16:creationId xmlns:a16="http://schemas.microsoft.com/office/drawing/2014/main" id="{9A6DAF64-64D7-B74A-9004-19070C67C9D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/>
              <a:t>first lets make a git folder in our computer</a:t>
            </a:r>
          </a:p>
          <a:p>
            <a:pPr lvl="1"/>
            <a:r>
              <a:rPr lang="en-US" altLang="en-US"/>
              <a:t>git init</a:t>
            </a:r>
          </a:p>
          <a:p>
            <a:r>
              <a:rPr lang="en-US" altLang="en-US"/>
              <a:t>add a file to the folder</a:t>
            </a:r>
          </a:p>
          <a:p>
            <a:pPr lvl="1"/>
            <a:r>
              <a:rPr lang="en-US" altLang="en-US"/>
              <a:t>git add newfile.file</a:t>
            </a:r>
          </a:p>
          <a:p>
            <a:pPr lvl="1"/>
            <a:r>
              <a:rPr lang="en-US" altLang="en-US"/>
              <a:t>git commit -m “new file added” newfile.file</a:t>
            </a:r>
            <a:endParaRPr lang="tr-TR" altLang="en-US"/>
          </a:p>
          <a:p>
            <a:pPr lvl="1"/>
            <a:r>
              <a:rPr lang="tr-TR" altLang="en-US"/>
              <a:t>If you don’t provide file after the comment, everything you have done will be committed.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260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60D2F1C-432E-2A4A-A390-148FCDBD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Ignore?</a:t>
            </a:r>
            <a:endParaRPr lang="en-US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6890F47-DD09-7945-89E4-68EA28818C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tr-TR" altLang="en-US"/>
              <a:t>Create a file called .gitignore</a:t>
            </a:r>
          </a:p>
          <a:p>
            <a:pPr lvl="1"/>
            <a:r>
              <a:rPr lang="tr-TR" altLang="en-US"/>
              <a:t>Write the file names that should be ignored by git</a:t>
            </a:r>
          </a:p>
          <a:p>
            <a:pPr lvl="1"/>
            <a:r>
              <a:rPr lang="tr-TR" altLang="en-US"/>
              <a:t>Commit the file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31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E19B-25A2-714D-A3E8-0605DCD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666871"/>
          </a:xfrm>
        </p:spPr>
        <p:txBody>
          <a:bodyPr/>
          <a:lstStyle/>
          <a:p>
            <a:r>
              <a:rPr lang="en-US" dirty="0"/>
              <a:t>Git Indexing</a:t>
            </a:r>
          </a:p>
        </p:txBody>
      </p:sp>
      <p:pic>
        <p:nvPicPr>
          <p:cNvPr id="8195" name="Nesne1" descr="C:\Users\Kara\Desktop\x.png">
            <a:extLst>
              <a:ext uri="{FF2B5EF4-FFF2-40B4-BE49-F238E27FC236}">
                <a16:creationId xmlns:a16="http://schemas.microsoft.com/office/drawing/2014/main" id="{5D53CEF8-2499-3A4F-8D38-F3C3F2C9DDB5}"/>
              </a:ext>
            </a:extLst>
          </p:cNvPr>
          <p:cNvPicPr>
            <a:picLocks noGrp="1" noRot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" y="2171700"/>
            <a:ext cx="4356100" cy="2514600"/>
          </a:xfrm>
        </p:spPr>
      </p:pic>
      <p:pic>
        <p:nvPicPr>
          <p:cNvPr id="5" name="Nesne1" descr="C:\Users\Kara\Desktop\x2.png">
            <a:extLst>
              <a:ext uri="{FF2B5EF4-FFF2-40B4-BE49-F238E27FC236}">
                <a16:creationId xmlns:a16="http://schemas.microsoft.com/office/drawing/2014/main" id="{67A48609-9A44-3F44-9A2E-EA77D58A7703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64" y="958319"/>
            <a:ext cx="7031582" cy="52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9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aytBaşlığı1">
            <a:extLst>
              <a:ext uri="{FF2B5EF4-FFF2-40B4-BE49-F238E27FC236}">
                <a16:creationId xmlns:a16="http://schemas.microsoft.com/office/drawing/2014/main" id="{DF0477D5-5CCE-9D44-9E04-B96DDE729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Pulling a repository/editing</a:t>
            </a:r>
            <a:endParaRPr lang="en-US" altLang="en-US"/>
          </a:p>
        </p:txBody>
      </p:sp>
      <p:sp>
        <p:nvSpPr>
          <p:cNvPr id="11267" name="Nesne1">
            <a:extLst>
              <a:ext uri="{FF2B5EF4-FFF2-40B4-BE49-F238E27FC236}">
                <a16:creationId xmlns:a16="http://schemas.microsoft.com/office/drawing/2014/main" id="{2922E215-92A1-BD4C-A6CE-2A010F1A87A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lets </a:t>
            </a:r>
            <a:r>
              <a:rPr lang="tr-TR" altLang="en-US" dirty="0" err="1"/>
              <a:t>pull</a:t>
            </a:r>
            <a:r>
              <a:rPr lang="en-US" altLang="en-US" dirty="0"/>
              <a:t> a repository from </a:t>
            </a:r>
            <a:r>
              <a:rPr lang="en-US" altLang="en-US" dirty="0" err="1"/>
              <a:t>github</a:t>
            </a:r>
            <a:endParaRPr lang="en-US" altLang="en-US" dirty="0"/>
          </a:p>
          <a:p>
            <a:pPr lvl="1"/>
            <a:r>
              <a:rPr lang="en-US" altLang="en-US" dirty="0"/>
              <a:t>git </a:t>
            </a:r>
            <a:r>
              <a:rPr lang="tr-TR" altLang="en-US" dirty="0" err="1"/>
              <a:t>pull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https://github.com/ajith-kl2018/python-apr20</a:t>
            </a:r>
            <a:endParaRPr lang="en-US" altLang="en-US" dirty="0"/>
          </a:p>
          <a:p>
            <a:pPr lvl="1"/>
            <a:r>
              <a:rPr lang="en-US" altLang="en-US" dirty="0"/>
              <a:t>git remote add origin </a:t>
            </a:r>
            <a:r>
              <a:rPr lang="en-US" altLang="en-US" dirty="0">
                <a:hlinkClick r:id="rId2"/>
              </a:rPr>
              <a:t>https://github.com/ajith-kl2018/python-apr20</a:t>
            </a:r>
            <a:endParaRPr lang="tr-TR" altLang="en-US" sz="1800" dirty="0"/>
          </a:p>
          <a:p>
            <a:pPr lvl="1"/>
            <a:r>
              <a:rPr lang="tr-TR" altLang="en-US" sz="1800" dirty="0"/>
              <a:t> </a:t>
            </a:r>
            <a:r>
              <a:rPr lang="tr-TR" altLang="en-US" sz="1800" dirty="0" err="1"/>
              <a:t>defined</a:t>
            </a:r>
            <a:r>
              <a:rPr lang="tr-TR" altLang="en-US" sz="1800" dirty="0"/>
              <a:t> </a:t>
            </a:r>
            <a:r>
              <a:rPr lang="tr-TR" altLang="en-US" sz="1800" dirty="0" err="1"/>
              <a:t>the</a:t>
            </a:r>
            <a:r>
              <a:rPr lang="tr-TR" altLang="en-US" sz="1800" dirty="0"/>
              <a:t> link as </a:t>
            </a:r>
            <a:r>
              <a:rPr lang="tr-TR" altLang="en-US" sz="1800" dirty="0" err="1"/>
              <a:t>origin</a:t>
            </a:r>
            <a:r>
              <a:rPr lang="tr-TR" altLang="en-US" sz="1800" dirty="0"/>
              <a:t>. No </a:t>
            </a:r>
            <a:r>
              <a:rPr lang="tr-TR" altLang="en-US" sz="1800" dirty="0" err="1"/>
              <a:t>need</a:t>
            </a:r>
            <a:r>
              <a:rPr lang="tr-TR" altLang="en-US" sz="1800" dirty="0"/>
              <a:t> </a:t>
            </a:r>
            <a:r>
              <a:rPr lang="tr-TR" altLang="en-US" sz="1800" dirty="0" err="1"/>
              <a:t>to</a:t>
            </a:r>
            <a:r>
              <a:rPr lang="tr-TR" altLang="en-US" sz="1800" dirty="0"/>
              <a:t> </a:t>
            </a:r>
            <a:r>
              <a:rPr lang="tr-TR" altLang="en-US" sz="1800" dirty="0" err="1"/>
              <a:t>write</a:t>
            </a:r>
            <a:r>
              <a:rPr lang="tr-TR" altLang="en-US" sz="1800" dirty="0"/>
              <a:t> </a:t>
            </a:r>
            <a:r>
              <a:rPr lang="tr-TR" altLang="en-US" sz="1800" dirty="0" err="1"/>
              <a:t>this</a:t>
            </a:r>
            <a:r>
              <a:rPr lang="tr-TR" altLang="en-US" sz="1800" dirty="0"/>
              <a:t> link </a:t>
            </a:r>
            <a:r>
              <a:rPr lang="tr-TR" altLang="en-US" sz="1800" dirty="0" err="1"/>
              <a:t>every</a:t>
            </a:r>
            <a:r>
              <a:rPr lang="tr-TR" altLang="en-US" sz="1800" dirty="0"/>
              <a:t> time</a:t>
            </a:r>
          </a:p>
          <a:p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Cloning</a:t>
            </a:r>
            <a:r>
              <a:rPr lang="tr-TR" altLang="en-US" dirty="0"/>
              <a:t> an </a:t>
            </a:r>
            <a:r>
              <a:rPr lang="tr-TR" altLang="en-US" dirty="0" err="1"/>
              <a:t>existing</a:t>
            </a:r>
            <a:r>
              <a:rPr lang="tr-TR" altLang="en-US" dirty="0"/>
              <a:t> </a:t>
            </a:r>
            <a:r>
              <a:rPr lang="tr-TR" altLang="en-US" dirty="0" err="1"/>
              <a:t>remote</a:t>
            </a:r>
            <a:r>
              <a:rPr lang="tr-TR" altLang="en-US" dirty="0"/>
              <a:t> repo</a:t>
            </a:r>
          </a:p>
          <a:p>
            <a:pPr lvl="1"/>
            <a:r>
              <a:rPr lang="tr-TR" altLang="en-US" dirty="0"/>
              <a:t>git </a:t>
            </a:r>
            <a:r>
              <a:rPr lang="tr-TR" altLang="en-US" dirty="0" err="1"/>
              <a:t>clone</a:t>
            </a:r>
            <a:r>
              <a:rPr lang="tr-TR" altLang="en-US" dirty="0"/>
              <a:t> </a:t>
            </a:r>
            <a:r>
              <a:rPr lang="tr-TR" altLang="en-US" dirty="0">
                <a:hlinkClick r:id="rId3"/>
              </a:rPr>
              <a:t>https://github.com/ajith-kl2018/python-apr20.git</a:t>
            </a:r>
            <a:endParaRPr lang="tr-TR" altLang="en-US" dirty="0"/>
          </a:p>
          <a:p>
            <a:r>
              <a:rPr lang="tr-TR" altLang="en-US" dirty="0" err="1"/>
              <a:t>Edit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file </a:t>
            </a:r>
            <a:r>
              <a:rPr lang="tr-TR" altLang="en-US" dirty="0" err="1"/>
              <a:t>a.txt</a:t>
            </a:r>
            <a:endParaRPr lang="tr-TR" altLang="en-US" dirty="0"/>
          </a:p>
          <a:p>
            <a:r>
              <a:rPr lang="tr-TR" altLang="en-US" dirty="0"/>
              <a:t>git </a:t>
            </a:r>
            <a:r>
              <a:rPr lang="tr-TR" altLang="en-US" dirty="0" err="1"/>
              <a:t>commit</a:t>
            </a:r>
            <a:r>
              <a:rPr lang="tr-TR" altLang="en-US" dirty="0"/>
              <a:t> –am ‘</a:t>
            </a:r>
            <a:r>
              <a:rPr lang="tr-TR" altLang="en-US" dirty="0" err="1"/>
              <a:t>something</a:t>
            </a:r>
            <a:r>
              <a:rPr lang="tr-TR" altLang="en-US" dirty="0"/>
              <a:t> </a:t>
            </a:r>
            <a:r>
              <a:rPr lang="tr-TR" altLang="en-US" dirty="0" err="1"/>
              <a:t>added</a:t>
            </a:r>
            <a:r>
              <a:rPr lang="tr-TR" altLang="en-US" dirty="0"/>
              <a:t>’</a:t>
            </a:r>
          </a:p>
          <a:p>
            <a:r>
              <a:rPr lang="tr-TR" altLang="en-US" dirty="0"/>
              <a:t>git </a:t>
            </a:r>
            <a:r>
              <a:rPr lang="tr-TR" altLang="en-US" dirty="0" err="1"/>
              <a:t>push</a:t>
            </a:r>
            <a:r>
              <a:rPr lang="tr-TR" altLang="en-US" dirty="0"/>
              <a:t> </a:t>
            </a:r>
            <a:r>
              <a:rPr lang="tr-TR" altLang="en-US" dirty="0" err="1"/>
              <a:t>origin</a:t>
            </a:r>
            <a:endParaRPr lang="tr-TR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950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2C387FF-7374-7E46-911C-BCDB6C37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Remove a file</a:t>
            </a: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0BC5FBB-244F-B540-B264-05EDC69BE2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tr-TR" altLang="en-US" dirty="0"/>
              <a:t>git </a:t>
            </a:r>
            <a:r>
              <a:rPr lang="tr-TR" altLang="en-US" dirty="0" err="1"/>
              <a:t>rm</a:t>
            </a:r>
            <a:r>
              <a:rPr lang="tr-TR" altLang="en-US" dirty="0"/>
              <a:t> </a:t>
            </a:r>
            <a:r>
              <a:rPr lang="tr-TR" altLang="en-US" dirty="0" err="1"/>
              <a:t>somefile.txt</a:t>
            </a:r>
            <a:endParaRPr lang="tr-TR" altLang="en-US" dirty="0"/>
          </a:p>
          <a:p>
            <a:r>
              <a:rPr lang="tr-TR" altLang="en-US" dirty="0"/>
              <a:t>git </a:t>
            </a:r>
            <a:r>
              <a:rPr lang="tr-TR" altLang="en-US" dirty="0" err="1"/>
              <a:t>commit</a:t>
            </a:r>
            <a:r>
              <a:rPr lang="tr-TR" altLang="en-US" dirty="0"/>
              <a:t> –m ‘</a:t>
            </a:r>
            <a:r>
              <a:rPr lang="tr-TR" altLang="en-US" dirty="0" err="1"/>
              <a:t>removed</a:t>
            </a:r>
            <a:r>
              <a:rPr lang="tr-TR" altLang="en-US" dirty="0"/>
              <a:t>’</a:t>
            </a:r>
          </a:p>
          <a:p>
            <a:r>
              <a:rPr lang="tr-TR" altLang="en-US" dirty="0"/>
              <a:t>git </a:t>
            </a:r>
            <a:r>
              <a:rPr lang="tr-TR" altLang="en-US" dirty="0" err="1"/>
              <a:t>push</a:t>
            </a:r>
            <a:r>
              <a:rPr lang="tr-TR" altLang="en-US" dirty="0"/>
              <a:t> </a:t>
            </a:r>
            <a:r>
              <a:rPr lang="tr-TR" altLang="en-US" dirty="0" err="1"/>
              <a:t>origin</a:t>
            </a:r>
            <a:endParaRPr lang="en-US" altLang="en-US" dirty="0"/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3781D1F0-F2D5-644D-97E1-2B8E46624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16" y="1725069"/>
            <a:ext cx="979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99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There are a LOT of different programming languages out there</a:t>
            </a:r>
          </a:p>
          <a:p>
            <a:r>
              <a:rPr lang="en-CA" dirty="0"/>
              <a:t>Python is one of the easier ones to learn</a:t>
            </a:r>
          </a:p>
          <a:p>
            <a:r>
              <a:rPr lang="en-CA" dirty="0"/>
              <a:t>There are lots of free tools out there you can use to code or learn Python</a:t>
            </a:r>
          </a:p>
          <a:p>
            <a:r>
              <a:rPr lang="en-CA" dirty="0"/>
              <a:t>There are a lot of different ways to use Python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aytBaşlığı1">
            <a:extLst>
              <a:ext uri="{FF2B5EF4-FFF2-40B4-BE49-F238E27FC236}">
                <a16:creationId xmlns:a16="http://schemas.microsoft.com/office/drawing/2014/main" id="{5E13753E-8D1C-4E4B-9A6B-27BA1601E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</a:t>
            </a:r>
          </a:p>
        </p:txBody>
      </p:sp>
      <p:sp>
        <p:nvSpPr>
          <p:cNvPr id="13315" name="Nesne1">
            <a:extLst>
              <a:ext uri="{FF2B5EF4-FFF2-40B4-BE49-F238E27FC236}">
                <a16:creationId xmlns:a16="http://schemas.microsoft.com/office/drawing/2014/main" id="{9E0C6E41-C08A-EA42-B4D1-ACAE8A4CF53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/>
              <a:t>git commit -am 'Conflicts resolved‘</a:t>
            </a:r>
            <a:endParaRPr lang="tr-TR" altLang="en-US"/>
          </a:p>
          <a:p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44408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D32CAC0-C92F-B24B-A5A0-C3353408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 err="1"/>
              <a:t>Go</a:t>
            </a:r>
            <a:r>
              <a:rPr lang="tr-TR" altLang="en-US" dirty="0"/>
              <a:t> </a:t>
            </a:r>
            <a:r>
              <a:rPr lang="tr-TR" altLang="en-US" dirty="0" err="1"/>
              <a:t>back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>
                <a:solidFill>
                  <a:srgbClr val="C00000"/>
                </a:solidFill>
              </a:rPr>
              <a:t> </a:t>
            </a:r>
            <a:r>
              <a:rPr lang="tr-TR" altLang="en-US" dirty="0" err="1">
                <a:solidFill>
                  <a:srgbClr val="C00000"/>
                </a:solidFill>
              </a:rPr>
              <a:t>older</a:t>
            </a:r>
            <a:r>
              <a:rPr lang="tr-TR" altLang="en-US" dirty="0">
                <a:solidFill>
                  <a:srgbClr val="C00000"/>
                </a:solidFill>
              </a:rPr>
              <a:t> </a:t>
            </a:r>
            <a:r>
              <a:rPr lang="tr-TR" altLang="en-US" dirty="0" err="1">
                <a:solidFill>
                  <a:srgbClr val="C00000"/>
                </a:solidFill>
              </a:rPr>
              <a:t>version</a:t>
            </a:r>
            <a:endParaRPr lang="en-US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46F8386-A107-3A46-85C8-5A4F85E551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tr-TR" altLang="en-US" dirty="0"/>
              <a:t>Git </a:t>
            </a:r>
            <a:r>
              <a:rPr lang="tr-TR" altLang="en-US" dirty="0" err="1"/>
              <a:t>log</a:t>
            </a:r>
            <a:endParaRPr lang="tr-TR" altLang="en-US" dirty="0"/>
          </a:p>
          <a:p>
            <a:pPr lvl="1"/>
            <a:r>
              <a:rPr lang="tr-TR" altLang="en-US" dirty="0"/>
              <a:t>Show me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logs</a:t>
            </a:r>
            <a:r>
              <a:rPr lang="tr-TR" altLang="en-US" dirty="0"/>
              <a:t> git</a:t>
            </a:r>
            <a:r>
              <a:rPr lang="tr-TR" altLang="en-US" dirty="0">
                <a:sym typeface="Wingdings" pitchFamily="2" charset="2"/>
              </a:rPr>
              <a:t></a:t>
            </a:r>
            <a:endParaRPr lang="tr-TR" altLang="en-US" dirty="0"/>
          </a:p>
          <a:p>
            <a:r>
              <a:rPr lang="tr-TR" altLang="en-US" dirty="0" err="1"/>
              <a:t>See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commit</a:t>
            </a:r>
            <a:r>
              <a:rPr lang="tr-TR" altLang="en-US" dirty="0"/>
              <a:t> </a:t>
            </a:r>
            <a:r>
              <a:rPr lang="tr-TR" altLang="en-US" dirty="0" err="1"/>
              <a:t>id</a:t>
            </a:r>
            <a:endParaRPr lang="tr-TR" altLang="en-US" dirty="0"/>
          </a:p>
          <a:p>
            <a:pPr lvl="1"/>
            <a:r>
              <a:rPr lang="tr-TR" altLang="en-US" dirty="0"/>
              <a:t>git </a:t>
            </a:r>
            <a:r>
              <a:rPr lang="tr-TR" altLang="en-US" dirty="0" err="1"/>
              <a:t>reset</a:t>
            </a:r>
            <a:r>
              <a:rPr lang="tr-TR" altLang="en-US" dirty="0"/>
              <a:t> --hard c1ac571d9af5fe1126ecdf64c57d6ef4a5990a60 &amp;&amp; git </a:t>
            </a:r>
            <a:r>
              <a:rPr lang="tr-TR" altLang="en-US" dirty="0" err="1"/>
              <a:t>clean</a:t>
            </a:r>
            <a:r>
              <a:rPr lang="tr-TR" altLang="en-US" dirty="0"/>
              <a:t> -f</a:t>
            </a:r>
          </a:p>
          <a:p>
            <a:r>
              <a:rPr lang="tr-TR" altLang="en-US" dirty="0" err="1"/>
              <a:t>Destroys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local</a:t>
            </a:r>
            <a:r>
              <a:rPr lang="tr-TR" altLang="en-US" dirty="0"/>
              <a:t> </a:t>
            </a:r>
            <a:r>
              <a:rPr lang="tr-TR" altLang="en-US" dirty="0" err="1"/>
              <a:t>modifications</a:t>
            </a:r>
            <a:r>
              <a:rPr lang="tr-TR" altLang="en-US" dirty="0"/>
              <a:t>!</a:t>
            </a:r>
          </a:p>
          <a:p>
            <a:r>
              <a:rPr lang="tr-TR" altLang="en-US" dirty="0" err="1"/>
              <a:t>Removes</a:t>
            </a:r>
            <a:r>
              <a:rPr lang="tr-TR" altLang="en-US" dirty="0"/>
              <a:t> </a:t>
            </a:r>
            <a:r>
              <a:rPr lang="tr-TR" altLang="en-US" dirty="0" err="1"/>
              <a:t>untracked</a:t>
            </a:r>
            <a:r>
              <a:rPr lang="tr-TR" altLang="en-US" dirty="0"/>
              <a:t> </a:t>
            </a:r>
            <a:r>
              <a:rPr lang="tr-TR" altLang="en-US" dirty="0" err="1"/>
              <a:t>files</a:t>
            </a:r>
            <a:r>
              <a:rPr lang="tr-TR" altLang="en-US" dirty="0"/>
              <a:t>!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243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6F69D49-D238-9D47-8FDB-0DA3C1A5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One step back!</a:t>
            </a:r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32C8BFA-BDBA-6E41-B731-FF358B9743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tr-TR" altLang="en-US" sz="2800"/>
              <a:t>An easy way to revert last commit (1)</a:t>
            </a:r>
          </a:p>
          <a:p>
            <a:pPr lvl="1"/>
            <a:r>
              <a:rPr lang="en-US" altLang="en-US"/>
              <a:t>git revert HEAD~</a:t>
            </a:r>
            <a:r>
              <a:rPr lang="tr-TR" altLang="en-US"/>
              <a:t>1</a:t>
            </a:r>
            <a:r>
              <a:rPr lang="en-US" altLang="en-US"/>
              <a:t>..HEAD</a:t>
            </a:r>
            <a:endParaRPr lang="tr-TR" altLang="en-US"/>
          </a:p>
          <a:p>
            <a:pPr lvl="1"/>
            <a:r>
              <a:rPr lang="tr-TR" altLang="en-US"/>
              <a:t>git push origin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171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Displaying text</a:t>
            </a:r>
          </a:p>
          <a:p>
            <a:r>
              <a:rPr lang="en-CA" sz="2400" dirty="0"/>
              <a:t>print</a:t>
            </a: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E2BAAB-F4C4-E044-AC3C-FB2FA3920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Many computer programs provide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One of the simplest but important things you need the ability to do in your code is display text</a:t>
            </a:r>
          </a:p>
        </p:txBody>
      </p:sp>
    </p:spTree>
    <p:extLst>
      <p:ext uri="{BB962C8B-B14F-4D97-AF65-F5344CB8AC3E}">
        <p14:creationId xmlns:p14="http://schemas.microsoft.com/office/powerpoint/2010/main" val="312770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print statement is used to display text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79413" y="1863497"/>
            <a:ext cx="1162048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'Hickory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Dock! The mouse ran up the clock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9413" y="2742902"/>
            <a:ext cx="1162048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"Hickory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Dock! The mouse ran up the clock"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412" y="3622307"/>
            <a:ext cx="1120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can use single quotes or double quotes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text</a:t>
            </a:r>
          </a:p>
        </p:txBody>
      </p:sp>
    </p:spTree>
    <p:extLst>
      <p:ext uri="{BB962C8B-B14F-4D97-AF65-F5344CB8AC3E}">
        <p14:creationId xmlns:p14="http://schemas.microsoft.com/office/powerpoint/2010/main" val="1314196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Multiple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86783"/>
            <a:ext cx="1004313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"It's a beautiful day in the neighborhood"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198" y="2954765"/>
            <a:ext cx="1004313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 a beautiful day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the neighborhood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Does it matter if you use single or double quotes?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198" y="4119066"/>
            <a:ext cx="10515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Only if the string you are displaying contains a single or double quote. </a:t>
            </a:r>
          </a:p>
          <a:p>
            <a:endParaRPr lang="en-CA" sz="2800" dirty="0"/>
          </a:p>
          <a:p>
            <a:r>
              <a:rPr lang="en-CA" sz="2800" dirty="0"/>
              <a:t>It’s a good habit to pick one and stick with it as much as possible.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2451653" y="2972069"/>
            <a:ext cx="616226" cy="5232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if I want my text to appear on multiple lines?</a:t>
            </a:r>
            <a:endParaRPr lang="en-US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8199" y="2250184"/>
            <a:ext cx="747993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'Hickory 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Dock!'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 mouse ran up the clock'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648" y="3635179"/>
            <a:ext cx="7690704" cy="2667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655610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You can use multiple print statements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64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63445C4-7B31-6B4D-A889-ECA514A9D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Overview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DCE2FB4-753E-4F45-B116-646228FD0545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sz="2000" dirty="0"/>
              <a:t>Python is a high-level, interpreted, interactive and object oriented-scripting language.</a:t>
            </a:r>
          </a:p>
          <a:p>
            <a:r>
              <a:rPr lang="en-US" altLang="en-US" sz="2000" dirty="0"/>
              <a:t>Python was designed to be highly readable which uses English keywords frequently where as other languages use punctuation and it has fewer syntactical constructions than other languages.</a:t>
            </a:r>
          </a:p>
          <a:p>
            <a:r>
              <a:rPr lang="en-US" altLang="en-US" sz="2000" dirty="0"/>
              <a:t>Python is Interpreted: This means that it is processed at runtime by the interpreter and you do not need to compile your program before executing it. This is similar to PERL and PHP.</a:t>
            </a:r>
          </a:p>
          <a:p>
            <a:r>
              <a:rPr lang="en-US" altLang="en-US" sz="2000" dirty="0"/>
              <a:t>Python is Interactive: This means that you can actually sit at a Python prompt and interact with the interpreter directly to write your programs.</a:t>
            </a:r>
          </a:p>
          <a:p>
            <a:r>
              <a:rPr lang="en-US" altLang="en-US" sz="2000" dirty="0"/>
              <a:t>Python is Object-Oriented: This means that Python supports Object-Oriented style or technique of programming that encapsulates code within objects.</a:t>
            </a:r>
          </a:p>
          <a:p>
            <a:r>
              <a:rPr lang="en-US" altLang="en-US" sz="2000" dirty="0"/>
              <a:t>Python is Beginner's Language: Python is a great language for the beginner programmers and supports the development of a wide range of applications, from simple text processing to WWW browsers to games.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909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 also use “\n” to force a new line</a:t>
            </a:r>
            <a:endParaRPr lang="en-US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74341" y="2700949"/>
            <a:ext cx="1181765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'Hickory 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Dock!\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nThe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mouse ran up the clock'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648" y="3635179"/>
            <a:ext cx="7690704" cy="26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92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599" cy="893832"/>
          </a:xfrm>
        </p:spPr>
        <p:txBody>
          <a:bodyPr/>
          <a:lstStyle/>
          <a:p>
            <a:r>
              <a:rPr lang="en-CA" dirty="0"/>
              <a:t>Here’s a neat Python trick: triple quotes!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838200" y="2080882"/>
            <a:ext cx="691432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"""Hickory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Dock!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 mouse ran up the clock"""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8" y="5185057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When you put the string in triple quotes, it will be displayed the way you have the string in the text editor</a:t>
            </a:r>
            <a:endParaRPr lang="en-US" sz="2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198" y="3155915"/>
            <a:ext cx="731520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'''Hickory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Dock!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 mouse ran up the clock'''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1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Management</a:t>
            </a:r>
          </a:p>
        </p:txBody>
      </p:sp>
    </p:spTree>
    <p:extLst>
      <p:ext uri="{BB962C8B-B14F-4D97-AF65-F5344CB8AC3E}">
        <p14:creationId xmlns:p14="http://schemas.microsoft.com/office/powerpoint/2010/main" val="3670276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Same problem, multiple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42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do you think is better?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38199" y="2250184"/>
            <a:ext cx="747993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'Hickory 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Dock!'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 mouse ran up the clock'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74341" y="3452544"/>
            <a:ext cx="1181765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'Hickory 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Dock!\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nThe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mouse ran up the clock'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0099" y="4360485"/>
            <a:ext cx="731520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'''Hickory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Dock!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 mouse ran up the clock'''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36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There is often more than one way to solve the same problem</a:t>
            </a:r>
          </a:p>
          <a:p>
            <a:r>
              <a:rPr lang="en-CA" dirty="0"/>
              <a:t>Sometimes it really doesn’t matter which way you do it, as long as it works!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Geek Tips</a:t>
            </a:r>
            <a:br>
              <a:rPr lang="en-CA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489" y="1340028"/>
            <a:ext cx="3574825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options, same output</a:t>
            </a:r>
          </a:p>
        </p:txBody>
      </p:sp>
    </p:spTree>
    <p:extLst>
      <p:ext uri="{BB962C8B-B14F-4D97-AF65-F5344CB8AC3E}">
        <p14:creationId xmlns:p14="http://schemas.microsoft.com/office/powerpoint/2010/main" val="847971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good code goes bad...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61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0" dirty="0"/>
              <a:t>It’s okay to make mistakes in your code</a:t>
            </a:r>
          </a:p>
          <a:p>
            <a:r>
              <a:rPr lang="en-CA" dirty="0"/>
              <a:t>All </a:t>
            </a:r>
            <a:r>
              <a:rPr lang="en-CA" b="0" dirty="0"/>
              <a:t>programmers make typing mistakes and coding mistakes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17" y="1765300"/>
            <a:ext cx="3618201" cy="37973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There is another important programming concept you need to learn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 it might be useful to practice finding our mistakes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706351"/>
            <a:ext cx="922019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2877" y="2706351"/>
            <a:ext cx="590257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(Hickory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Dock)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 a small world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 there')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 World!"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15793" y="2706351"/>
            <a:ext cx="609974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'Hickory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Dock'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"It's a small world"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 there"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 World!"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5855" y="2706351"/>
            <a:ext cx="5173581" cy="1806590"/>
            <a:chOff x="705855" y="2706351"/>
            <a:chExt cx="5173581" cy="1806590"/>
          </a:xfrm>
        </p:grpSpPr>
        <p:sp>
          <p:nvSpPr>
            <p:cNvPr id="15" name="Oval 14"/>
            <p:cNvSpPr/>
            <p:nvPr/>
          </p:nvSpPr>
          <p:spPr>
            <a:xfrm>
              <a:off x="1299411" y="2706351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374110" y="2714373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29325" y="3123444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84354" y="3532515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51811" y="3580643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05855" y="3989721"/>
              <a:ext cx="50532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4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6E58EBD8-D859-B946-B87B-8A4948F2B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692" y="195863"/>
            <a:ext cx="8227583" cy="522774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n-IN" altLang="en-US" sz="2800" b="1" dirty="0"/>
              <a:t>What is a Software Program?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DFE07B9-3EB0-D143-95E7-2FA605376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6692" y="718637"/>
            <a:ext cx="10972800" cy="5878697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996" b="0" dirty="0"/>
              <a:t>Software Program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996" b="0" dirty="0"/>
              <a:t>A software program is commonly defined as a set of instructions, or a set of modules or procedures, that allow for a certain type of computer operation.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996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996" b="0" dirty="0"/>
              <a:t>sequential flow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996" b="0" dirty="0"/>
              <a:t>A program is a sequence of instructions (called programming statements), executing one after another in a predictable manner.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996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996" b="0" dirty="0"/>
              <a:t>Sequential flow is the most common and straight-forward, where programming statements are executed in the order that they are written - from top to bottom in a sequential manner, as illustrated in the following flow chart.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996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996" b="0" dirty="0"/>
              <a:t>The following program prints the area and circumference of a circle, given its radius.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endParaRPr lang="en-IN" altLang="en-US" sz="1996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</a:tabLst>
            </a:pPr>
            <a:r>
              <a:rPr lang="en-IN" altLang="en-US" sz="1996" b="0" dirty="0"/>
              <a:t>Take note that the programming statements are executed sequentially - one after another in the order that they were written.</a:t>
            </a:r>
          </a:p>
        </p:txBody>
      </p:sp>
    </p:spTree>
    <p:extLst>
      <p:ext uri="{BB962C8B-B14F-4D97-AF65-F5344CB8AC3E}">
        <p14:creationId xmlns:p14="http://schemas.microsoft.com/office/powerpoint/2010/main" val="350570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challenge should you choose to accept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Write a program that will display the following poem on the 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6980" y="2895600"/>
            <a:ext cx="74295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once was a movie star icon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preferred to sleep with the light on.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 learned how to code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device that sure glowed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lit up the night using Python!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2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String variables and asking a user to enter a value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25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can we ask a user for information?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38200" y="3790942"/>
            <a:ext cx="10515600" cy="28003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input</a:t>
            </a:r>
            <a:r>
              <a:rPr lang="en-CA" dirty="0"/>
              <a:t> function allows you to specify a message to display and returns the value typed in by the user.</a:t>
            </a:r>
          </a:p>
          <a:p>
            <a:pPr marL="0" indent="0">
              <a:buNone/>
            </a:pPr>
            <a:r>
              <a:rPr lang="en-CA" dirty="0"/>
              <a:t>We use a variable to remember the value entered by the user.</a:t>
            </a:r>
          </a:p>
          <a:p>
            <a:pPr marL="0" indent="0">
              <a:buNone/>
            </a:pPr>
            <a:r>
              <a:rPr lang="en-CA" dirty="0"/>
              <a:t>We called our variable “name” but you can call it just about anything as long the variable name doesn’t contain spaces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345855"/>
            <a:ext cx="747993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ame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name?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10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Think of a variable as a box where you can store something and come back to get it later.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801144"/>
            <a:ext cx="2305050" cy="1200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Chris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154813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name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5228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If you need to remember more than one value, just create more variables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801144"/>
            <a:ext cx="2305050" cy="1200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Chris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154813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name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95400" y="4915694"/>
            <a:ext cx="2305050" cy="1200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Pasadena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071" y="4135328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city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129466" y="2782093"/>
            <a:ext cx="2305050" cy="1200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Real Genius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6137" y="2001727"/>
            <a:ext cx="280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favoriteMovie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72077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You can access the value you stored later in your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751388" y="3607594"/>
            <a:ext cx="2781300" cy="8509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63761"/>
            <a:ext cx="669125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name?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951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You can also change the value of a variable  later in the code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072275"/>
            <a:ext cx="669125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name?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 = 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"Mary"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42" y="3901811"/>
            <a:ext cx="6839316" cy="29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024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Which of the following do you think would be good names for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Variable1</a:t>
            </a:r>
          </a:p>
          <a:p>
            <a:r>
              <a:rPr lang="en-CA" dirty="0"/>
              <a:t>First Name</a:t>
            </a:r>
          </a:p>
          <a:p>
            <a:r>
              <a:rPr lang="en-CA" dirty="0"/>
              <a:t>Date</a:t>
            </a:r>
          </a:p>
          <a:p>
            <a:r>
              <a:rPr lang="en-CA" dirty="0"/>
              <a:t>3Name</a:t>
            </a:r>
          </a:p>
          <a:p>
            <a:r>
              <a:rPr lang="en-CA" dirty="0"/>
              <a:t>DOB</a:t>
            </a:r>
          </a:p>
          <a:p>
            <a:r>
              <a:rPr lang="en-CA" dirty="0" err="1"/>
              <a:t>DateOfBirth</a:t>
            </a:r>
            <a:endParaRPr lang="en-CA" dirty="0"/>
          </a:p>
          <a:p>
            <a:r>
              <a:rPr lang="en-CA" dirty="0" err="1"/>
              <a:t>YourFavoriteSignInTheHoroscope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900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Should be meaningful (e.g. </a:t>
            </a:r>
            <a:r>
              <a:rPr lang="en-CA" dirty="0" err="1"/>
              <a:t>FirstName</a:t>
            </a:r>
            <a:r>
              <a:rPr lang="en-CA" dirty="0"/>
              <a:t> not variable1)</a:t>
            </a:r>
          </a:p>
          <a:p>
            <a:r>
              <a:rPr lang="en-CA" dirty="0"/>
              <a:t>Should be specific (</a:t>
            </a:r>
            <a:r>
              <a:rPr lang="en-CA" dirty="0" err="1"/>
              <a:t>BirthDate</a:t>
            </a:r>
            <a:r>
              <a:rPr lang="en-CA" dirty="0"/>
              <a:t> not Date)</a:t>
            </a:r>
          </a:p>
          <a:p>
            <a:r>
              <a:rPr lang="en-CA" dirty="0"/>
              <a:t>Should not contain spaces (</a:t>
            </a:r>
            <a:r>
              <a:rPr lang="en-CA" dirty="0" err="1"/>
              <a:t>FirstName</a:t>
            </a:r>
            <a:r>
              <a:rPr lang="en-CA" dirty="0"/>
              <a:t> not First Name)</a:t>
            </a:r>
          </a:p>
          <a:p>
            <a:r>
              <a:rPr lang="en-CA" dirty="0"/>
              <a:t>Should be descriptive but not too long (</a:t>
            </a:r>
            <a:r>
              <a:rPr lang="en-CA" dirty="0" err="1"/>
              <a:t>FavoriteSign</a:t>
            </a:r>
            <a:r>
              <a:rPr lang="en-CA" dirty="0"/>
              <a:t> not </a:t>
            </a:r>
            <a:r>
              <a:rPr lang="en-CA" dirty="0" err="1"/>
              <a:t>YourFavoriteSignInTheHoroscope</a:t>
            </a:r>
            <a:r>
              <a:rPr lang="en-CA" dirty="0"/>
              <a:t>)</a:t>
            </a:r>
          </a:p>
          <a:p>
            <a:r>
              <a:rPr lang="en-CA" dirty="0"/>
              <a:t>Are case sensitive (</a:t>
            </a:r>
            <a:r>
              <a:rPr lang="en-CA" dirty="0" err="1"/>
              <a:t>FirstName</a:t>
            </a:r>
            <a:r>
              <a:rPr lang="en-CA" dirty="0"/>
              <a:t> and </a:t>
            </a:r>
            <a:r>
              <a:rPr lang="en-CA" dirty="0" err="1"/>
              <a:t>firstname</a:t>
            </a:r>
            <a:r>
              <a:rPr lang="en-CA" dirty="0"/>
              <a:t> would be two different variables)</a:t>
            </a:r>
          </a:p>
          <a:p>
            <a:r>
              <a:rPr lang="en-CA" dirty="0"/>
              <a:t>Cannot start with a number (Name1 is okay 1Name is not)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2503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You can combine variables and strings with the + symbol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934049"/>
            <a:ext cx="38183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3752"/>
            <a:ext cx="925445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first name?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last name?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42" y="3876091"/>
            <a:ext cx="6839316" cy="26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9095E42-B3A2-C242-9508-EADB82927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3263" cy="836728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n-IN" altLang="en-US" b="1"/>
              <a:t>Sequential Execution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09ADB293-AAF3-924F-8D60-BAC22FC1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308" y="1604329"/>
            <a:ext cx="4817305" cy="45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991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Often you need to add punctuation or spaces to format the output correctly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934049"/>
            <a:ext cx="38183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53463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090892"/>
            <a:ext cx="925445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first name?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last name?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42" y="3876091"/>
            <a:ext cx="6839316" cy="23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82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08" y="4005877"/>
            <a:ext cx="7367984" cy="2852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Now you can create a story teller program!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934049"/>
            <a:ext cx="38183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53463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52177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60004"/>
            <a:ext cx="1122615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animal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favorite animal?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building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 a famous building: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favorite color?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"Hickory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Dock!"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+color+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+animal+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ran up the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+building)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43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Variables also allow you to manipulate the contents of the variable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297002"/>
            <a:ext cx="833269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 world'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message.lower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message.upper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message.swapcase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7002"/>
            <a:ext cx="11434547" cy="57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69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you think these functions will do?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1" y="1844576"/>
            <a:ext cx="83566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 world'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message.find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'world'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message.capitalize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97" y="4342632"/>
            <a:ext cx="4701805" cy="25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638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could we…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275467"/>
            <a:ext cx="995569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Have a user enter their postal code and then display that postal code in all upper case letters even if the user typed it in lowercase?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660461"/>
            <a:ext cx="1108875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postalCode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"Please enter your postal code: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postalCode.upper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9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you notice?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104385"/>
            <a:ext cx="1081046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The intellisense didn’t appear to help us select the </a:t>
            </a:r>
            <a:r>
              <a:rPr lang="en-CA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upper() </a:t>
            </a:r>
            <a:r>
              <a:rPr lang="en-CA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function.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796882"/>
            <a:ext cx="1081046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That’s because our program didn’t know we were going to store a string value, in the </a:t>
            </a:r>
            <a:r>
              <a:rPr lang="en-CA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postalCode</a:t>
            </a:r>
            <a:r>
              <a:rPr lang="en-CA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variable. The </a:t>
            </a:r>
            <a:r>
              <a:rPr lang="en-CA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upper() </a:t>
            </a:r>
            <a:r>
              <a:rPr lang="en-CA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function is only for strings.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 good habit when coding in any language is to initialize your variables. That means when you create them you give them an initial value.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postalCode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 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postalCode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input(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"Please enter your postal code: 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postalCode.upper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could we…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1755339"/>
            <a:ext cx="8902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Ask someone for their name and then display the name someone with the first letter of their first and last name uppercase and the rest of their name lowercase?</a:t>
            </a:r>
          </a:p>
          <a:p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635872"/>
            <a:ext cx="8623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"Please enter your name: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name.capitalize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Functions and variables allow us to make new mistakes in our code…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706351"/>
            <a:ext cx="922019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76126"/>
            <a:ext cx="767710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Each line of code below has a mistake…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 = Hello world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23message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 world'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 message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'Hi there'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message.upper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mesage.lower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72377" y="2967961"/>
            <a:ext cx="5311069" cy="2747595"/>
            <a:chOff x="6272377" y="2967961"/>
            <a:chExt cx="5311069" cy="2747595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272377" y="3037900"/>
              <a:ext cx="5311069" cy="2677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message = 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Hello world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'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23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message = 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'Hello world'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New message = 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'Hi there'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n-US" altLang="en-US" sz="2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message.upper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n-US" altLang="en-US" sz="2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</a:t>
              </a:r>
              <a:r>
                <a:rPr kumimoji="0" lang="en-US" altLang="en-US" sz="28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ss</a:t>
              </a:r>
              <a:r>
                <a:rPr kumimoji="0" lang="en-US" altLang="en-US" sz="2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age.lower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n-US" altLang="en-US" sz="2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message.count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'H'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50478" y="2967961"/>
              <a:ext cx="421713" cy="5107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72377" y="3504428"/>
              <a:ext cx="605501" cy="5107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88338" y="3909581"/>
              <a:ext cx="605501" cy="5107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965465" y="4376728"/>
              <a:ext cx="605501" cy="5107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850167" y="4827829"/>
              <a:ext cx="605501" cy="5107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248725" y="5160993"/>
              <a:ext cx="605501" cy="5107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99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Storing numbers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3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 store numbers in variables as well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62150"/>
            <a:ext cx="235352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 = 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(age)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2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0D49BEF5-9AE1-544B-8DF2-9A17A4BF0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314" y="129613"/>
            <a:ext cx="8229024" cy="653829"/>
          </a:xfrm>
        </p:spPr>
        <p:txBody>
          <a:bodyPr vert="horz" lIns="91409" tIns="35598" rIns="91409" bIns="45705" rtlCol="0" anchor="t" anchorCtr="0"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n-IN" altLang="en-US" sz="4000" b="1" dirty="0"/>
              <a:t>What is Programming Language?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4AEDA03-92D3-E842-827E-8EEECC043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571" y="783442"/>
            <a:ext cx="10138234" cy="581389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endParaRPr lang="en-IN" altLang="en-US" sz="2540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2540" b="0" dirty="0"/>
              <a:t>A programming language is a vocabulary and set of grammatical rules for instructing a computer or computing device to perform specific tasks. 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endParaRPr lang="en-IN" altLang="en-US" sz="2540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2540" b="0" dirty="0"/>
              <a:t>The term programming language usually refers to high-level languages, such as Ada, BASIC, C, C++, C#, COBOL, Java, FORTRAN, Groovy, LISP, Pascal, PHP, Python, Ruby, Scala, </a:t>
            </a:r>
            <a:r>
              <a:rPr lang="en-IN" altLang="en-US" sz="2540" b="0" dirty="0" err="1"/>
              <a:t>SmallTalk</a:t>
            </a:r>
            <a:r>
              <a:rPr lang="en-IN" altLang="en-US" sz="2540" b="0" dirty="0"/>
              <a:t> etc.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endParaRPr lang="en-IN" altLang="en-US" sz="2540" b="0" dirty="0"/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8151419" algn="l"/>
                <a:tab pos="8558990" algn="l"/>
                <a:tab pos="8966561" algn="l"/>
              </a:tabLst>
            </a:pPr>
            <a:r>
              <a:rPr lang="en-IN" altLang="en-US" sz="2540" b="0" dirty="0"/>
              <a:t>Each programming language has a unique set of keywords (words that it understands) and a special syntax for organizing program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980554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 numbers you can do math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838200" y="1690688"/>
            <a:ext cx="629691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width = 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height = 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area = width * height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(area)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perimeter = 2*width + 2*height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(perimeter)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perimeter = 2*(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width+height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(perimeter)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257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 rules haven’t changed since Grade 4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838200" y="1475245"/>
            <a:ext cx="84032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 of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) 	parentheses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	exponent (e.g. **2 squared **3 cubed)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CA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 	multiplication and division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CA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- 	addition and</a:t>
            </a:r>
            <a:r>
              <a:rPr kumimoji="0" lang="en-CA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subtraction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264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Of course this means we have more ways to make mistakes too!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5651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690688"/>
            <a:ext cx="531106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salary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'5000'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bonus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'500'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salary + bonus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031905"/>
            <a:ext cx="10515600" cy="2304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036702">
            <a:off x="2182198" y="2974097"/>
            <a:ext cx="913949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7200" dirty="0"/>
              <a:t>What did we do wrong?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49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9928"/>
          </a:xfrm>
        </p:spPr>
        <p:txBody>
          <a:bodyPr>
            <a:normAutofit fontScale="90000"/>
          </a:bodyPr>
          <a:lstStyle/>
          <a:p>
            <a:r>
              <a:rPr lang="en-CA" dirty="0"/>
              <a:t>Because we put quotes around the values, the program thought salary and bonus were strings so it concatenated instead of adding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5651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070538"/>
            <a:ext cx="531106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salary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bonus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salary + bonus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1905"/>
            <a:ext cx="10211094" cy="23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51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Could you ask the user to enter their bonus and salary values?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5651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53355"/>
            <a:ext cx="981986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salary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"Please enter your salary: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bonus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"Please enter your bonus: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salary + bonus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031905"/>
            <a:ext cx="10515600" cy="2304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036702">
            <a:off x="3075362" y="2974097"/>
            <a:ext cx="7353167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7200" dirty="0"/>
              <a:t>What went wrong?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392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input function always returns a string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5651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2931" y="1871791"/>
            <a:ext cx="833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We need a way to tell our program that it’s a number and not a string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085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There are functions to convert from one </a:t>
            </a:r>
            <a:r>
              <a:rPr lang="en-CA" dirty="0" err="1"/>
              <a:t>datatype</a:t>
            </a:r>
            <a:r>
              <a:rPr lang="en-CA" dirty="0"/>
              <a:t> to another.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995678"/>
            <a:ext cx="1098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Which function should we use for our scenario?</a:t>
            </a:r>
          </a:p>
          <a:p>
            <a:endParaRPr lang="en-CA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475246"/>
            <a:ext cx="105156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	converts to an integer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long(value) 	converts to a long integer</a:t>
            </a: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en-CA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loat(value) 	converts</a:t>
            </a:r>
            <a:r>
              <a:rPr kumimoji="0" lang="en-CA" altLang="en-US" sz="2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a floating number (i.e. a number that can hold decimal places)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800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CA" altLang="en-US" sz="2800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	converts</a:t>
            </a:r>
            <a:r>
              <a:rPr lang="en-CA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a string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Since the amounts entered could include decimals – choose float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995678"/>
            <a:ext cx="1098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What do you think will happen if someone types “BOB” as their salary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690688"/>
            <a:ext cx="1077070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 = input(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"Please enter your salary: 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bonus = input(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"Please enter your bonus: 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float(salary) + float(bonus)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payCheck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084950"/>
            <a:ext cx="10989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The code crashes because we can’t convert the string “BOB” into a numeric value. We will learn how to handle errors later!</a:t>
            </a:r>
          </a:p>
        </p:txBody>
      </p:sp>
    </p:spTree>
    <p:extLst>
      <p:ext uri="{BB962C8B-B14F-4D97-AF65-F5344CB8AC3E}">
        <p14:creationId xmlns:p14="http://schemas.microsoft.com/office/powerpoint/2010/main" val="9761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Working with dates and times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datetime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972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today’s date?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datetime</a:t>
            </a:r>
            <a:r>
              <a:rPr lang="en-CA" dirty="0"/>
              <a:t> class allows us to get the current date and time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9413" y="2428198"/>
            <a:ext cx="1069940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#The import statement gives us access to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#the functionality of the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#today is a function that returns today's 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4674967"/>
            <a:ext cx="7062098" cy="34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5CA74F6A-3B42-F744-8924-F2ADE7401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73630"/>
            <a:ext cx="8221823" cy="1137719"/>
          </a:xfrm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n-IN" altLang="en-US" b="1"/>
              <a:t>What is Programming Language?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EFAAA948-E17D-8140-A75D-7AFB6312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14" y="2019092"/>
            <a:ext cx="4892193" cy="355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345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 store dates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004" y="4864643"/>
            <a:ext cx="7062098" cy="3428402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9413" y="1971543"/>
            <a:ext cx="999016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#store the value in a variable called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 access different parts of the date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9413" y="1355764"/>
            <a:ext cx="728276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currentDate.year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currentDate.month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currentDate.day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004" y="4864643"/>
            <a:ext cx="6316318" cy="30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But what if you want to display the date with a different format?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Welcome to one of the things that drives programmers insane! </a:t>
            </a:r>
          </a:p>
          <a:p>
            <a:r>
              <a:rPr lang="en-CA" dirty="0"/>
              <a:t>Different countries and different users like different date formats, often the default isn’t what you need</a:t>
            </a:r>
          </a:p>
          <a:p>
            <a:r>
              <a:rPr lang="en-CA" dirty="0"/>
              <a:t>There is always a way to handle it, but it will take a little time and extra code</a:t>
            </a:r>
          </a:p>
          <a:p>
            <a:r>
              <a:rPr lang="en-CA" dirty="0"/>
              <a:t>The default format is YYYY-MM-DD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9413" y="243298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Python we use </a:t>
            </a:r>
            <a:r>
              <a:rPr lang="en-CA" dirty="0" err="1"/>
              <a:t>strftime</a:t>
            </a:r>
            <a:r>
              <a:rPr lang="en-CA" dirty="0"/>
              <a:t> to format dates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79514" y="1746623"/>
            <a:ext cx="964879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allows you to specify the date format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currentDate.strftime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'%d %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b,%Y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72" y="4472893"/>
            <a:ext cx="7611238" cy="374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04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the heck are %d %b and %Y?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%d is the day of the month</a:t>
            </a:r>
          </a:p>
          <a:p>
            <a:r>
              <a:rPr lang="en-CA" dirty="0"/>
              <a:t>%b is the abbreviation for the current month</a:t>
            </a:r>
          </a:p>
          <a:p>
            <a:r>
              <a:rPr lang="en-CA" dirty="0"/>
              <a:t>%Y is the 4 digit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271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a few more you may find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%b is the month abbreviation</a:t>
            </a:r>
          </a:p>
          <a:p>
            <a:r>
              <a:rPr lang="en-CA" dirty="0"/>
              <a:t>%B is the full month name</a:t>
            </a:r>
          </a:p>
          <a:p>
            <a:r>
              <a:rPr lang="en-CA" dirty="0"/>
              <a:t>%y is two digit year</a:t>
            </a:r>
          </a:p>
          <a:p>
            <a:r>
              <a:rPr lang="en-CA" dirty="0"/>
              <a:t>%a is the day of the week abbreviated</a:t>
            </a:r>
          </a:p>
          <a:p>
            <a:r>
              <a:rPr lang="en-CA" dirty="0"/>
              <a:t>%A is the day of the week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For a full list visit </a:t>
            </a:r>
            <a:r>
              <a:rPr lang="en-CA" dirty="0">
                <a:hlinkClick r:id="rId2"/>
              </a:rPr>
              <a:t>strftime.org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09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Could you print out a wedding invitation?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“Please attend our event Sunday, July 20</a:t>
            </a:r>
            <a:r>
              <a:rPr lang="en-CA" baseline="30000" dirty="0"/>
              <a:t>th</a:t>
            </a:r>
            <a:r>
              <a:rPr lang="en-CA" dirty="0"/>
              <a:t> in the year 1997”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413" y="2211274"/>
            <a:ext cx="1139167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allows you to specify the date format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currentDate.strftime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'Please attend our event %A, %B %d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the year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%Y'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930" y="4687266"/>
            <a:ext cx="8159070" cy="31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3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So… what if I don’t want English?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In programmer speak we call that localization</a:t>
            </a:r>
          </a:p>
          <a:p>
            <a:r>
              <a:rPr lang="en-CA" dirty="0"/>
              <a:t>Did I mention dates drive programmers insane?</a:t>
            </a:r>
          </a:p>
          <a:p>
            <a:r>
              <a:rPr lang="en-CA" dirty="0"/>
              <a:t>By default the program uses the language of the machine where it is running</a:t>
            </a:r>
          </a:p>
          <a:p>
            <a:r>
              <a:rPr lang="en-CA" dirty="0"/>
              <a:t>But… since if you can’t always rely on computer settings it is possible to force Python to use a particular language</a:t>
            </a:r>
          </a:p>
          <a:p>
            <a:r>
              <a:rPr lang="en-CA" dirty="0"/>
              <a:t>It just takes more time and more code. You will probably want the babel Python library </a:t>
            </a:r>
            <a:r>
              <a:rPr lang="en-CA" dirty="0">
                <a:hlinkClick r:id="rId2"/>
              </a:rPr>
              <a:t>http://babel.pocoo.org/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 I ask a user for their birthday?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79514" y="1245702"/>
            <a:ext cx="905728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birthday = input 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birthday?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"Your birthday is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birthday)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514" y="3149599"/>
            <a:ext cx="9228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Can you think of any situations where this code might not work the way we want?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00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 I ask a user for their birthday?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79514" y="1245702"/>
            <a:ext cx="905728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birthday = input 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 is your birthday?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 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"Your birthday is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birthday)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514" y="3149599"/>
            <a:ext cx="92285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</a:t>
            </a:r>
            <a:r>
              <a:rPr lang="en-CA" sz="2800" dirty="0" err="1"/>
              <a:t>datatype</a:t>
            </a:r>
            <a:r>
              <a:rPr lang="en-CA" sz="2800" dirty="0"/>
              <a:t> is birthday?</a:t>
            </a:r>
          </a:p>
          <a:p>
            <a:endParaRPr lang="en-CA" sz="2800" dirty="0"/>
          </a:p>
          <a:p>
            <a:r>
              <a:rPr lang="en-CA" sz="2800" dirty="0"/>
              <a:t>string</a:t>
            </a:r>
          </a:p>
          <a:p>
            <a:endParaRPr lang="en-CA" sz="2800" dirty="0"/>
          </a:p>
          <a:p>
            <a:r>
              <a:rPr lang="en-CA" sz="2800" dirty="0"/>
              <a:t>if we want to treat it like a date (for example use the </a:t>
            </a:r>
            <a:r>
              <a:rPr lang="en-CA" sz="2800" dirty="0" err="1"/>
              <a:t>datetime</a:t>
            </a:r>
            <a:r>
              <a:rPr lang="en-CA" sz="2800" dirty="0"/>
              <a:t> functions to print it in a particular format) we must convert it to a 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2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A" id="{D19B8CF3-B2DF-463C-B63F-F022CD61B509}" vid="{48A9A4B1-BA84-4ACC-ABD0-6A3F367AB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23838</TotalTime>
  <Words>5354</Words>
  <Application>Microsoft Macintosh PowerPoint</Application>
  <PresentationFormat>Widescreen</PresentationFormat>
  <Paragraphs>672</Paragraphs>
  <Slides>107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7" baseType="lpstr">
      <vt:lpstr>Arial</vt:lpstr>
      <vt:lpstr>Calibri</vt:lpstr>
      <vt:lpstr>Consolas</vt:lpstr>
      <vt:lpstr>Courier New</vt:lpstr>
      <vt:lpstr>Segoe UI</vt:lpstr>
      <vt:lpstr>Segoe UI Light</vt:lpstr>
      <vt:lpstr>Tahoma</vt:lpstr>
      <vt:lpstr>Times</vt:lpstr>
      <vt:lpstr>Times New Roman</vt:lpstr>
      <vt:lpstr>MVA</vt:lpstr>
      <vt:lpstr>Introduction to Programming using Python</vt:lpstr>
      <vt:lpstr>Setting Expectations</vt:lpstr>
      <vt:lpstr>PowerPoint Presentation</vt:lpstr>
      <vt:lpstr>Why Python?</vt:lpstr>
      <vt:lpstr>Python Overview</vt:lpstr>
      <vt:lpstr>What is a Software Program?</vt:lpstr>
      <vt:lpstr>Sequential Execution</vt:lpstr>
      <vt:lpstr>What is Programming Language?</vt:lpstr>
      <vt:lpstr>What is Programming Language?</vt:lpstr>
      <vt:lpstr>What is Assembley Language?</vt:lpstr>
      <vt:lpstr>What is Machine Language?</vt:lpstr>
      <vt:lpstr>What is High Level Language?</vt:lpstr>
      <vt:lpstr>What is a Compiler?</vt:lpstr>
      <vt:lpstr>What is a Interpreter?</vt:lpstr>
      <vt:lpstr>Compiling and interpreting</vt:lpstr>
      <vt:lpstr>History of Python:</vt:lpstr>
      <vt:lpstr>Python Features</vt:lpstr>
      <vt:lpstr>Python Features (cont’d)</vt:lpstr>
      <vt:lpstr>Python Environment</vt:lpstr>
      <vt:lpstr>And as a bonus</vt:lpstr>
      <vt:lpstr>But let’s be clear about something… </vt:lpstr>
      <vt:lpstr>So how do I get started?</vt:lpstr>
      <vt:lpstr>You need to install software on your PC/laptop</vt:lpstr>
      <vt:lpstr>Anaconda Configuration</vt:lpstr>
      <vt:lpstr>Geek Tip!</vt:lpstr>
      <vt:lpstr>How do I know I installed everything correctly?</vt:lpstr>
      <vt:lpstr>Creating your Hello World program!</vt:lpstr>
      <vt:lpstr>You have now created your first application</vt:lpstr>
      <vt:lpstr>PowerPoint Presentation</vt:lpstr>
      <vt:lpstr>Pick up good habits right away!</vt:lpstr>
      <vt:lpstr>In Python we use a # to indicate comments</vt:lpstr>
      <vt:lpstr>PowerPoint Presentation</vt:lpstr>
      <vt:lpstr>What is Git and GitHub</vt:lpstr>
      <vt:lpstr>Git Config</vt:lpstr>
      <vt:lpstr>Local first</vt:lpstr>
      <vt:lpstr>Ignore?</vt:lpstr>
      <vt:lpstr>Git Indexing</vt:lpstr>
      <vt:lpstr>Pulling a repository/editing</vt:lpstr>
      <vt:lpstr>Remove a file</vt:lpstr>
      <vt:lpstr>Conflict</vt:lpstr>
      <vt:lpstr>Go back to older version</vt:lpstr>
      <vt:lpstr>One step back!</vt:lpstr>
      <vt:lpstr>PowerPoint Presentation</vt:lpstr>
      <vt:lpstr>Many computer programs provide information</vt:lpstr>
      <vt:lpstr>The print statement is used to display text</vt:lpstr>
      <vt:lpstr>Printing text</vt:lpstr>
      <vt:lpstr>PowerPoint Presentation</vt:lpstr>
      <vt:lpstr>Does it matter if you use single or double quotes?</vt:lpstr>
      <vt:lpstr>What if I want my text to appear on multiple lines?</vt:lpstr>
      <vt:lpstr>You can also use “\n” to force a new line</vt:lpstr>
      <vt:lpstr>Here’s a neat Python trick: triple quotes!</vt:lpstr>
      <vt:lpstr>Line Management</vt:lpstr>
      <vt:lpstr>PowerPoint Presentation</vt:lpstr>
      <vt:lpstr>Which do you think is better?</vt:lpstr>
      <vt:lpstr>Geek Tips </vt:lpstr>
      <vt:lpstr>Multiple options, same output</vt:lpstr>
      <vt:lpstr>PowerPoint Presentation</vt:lpstr>
      <vt:lpstr>There is another important programming concept you need to learn as well</vt:lpstr>
      <vt:lpstr>So it might be useful to practice finding our mistakes</vt:lpstr>
      <vt:lpstr>Your challenge should you choose to accept it</vt:lpstr>
      <vt:lpstr>PowerPoint Presentation</vt:lpstr>
      <vt:lpstr>How can we ask a user for information?</vt:lpstr>
      <vt:lpstr>Think of a variable as a box where you can store something and come back to get it later. </vt:lpstr>
      <vt:lpstr>If you need to remember more than one value, just create more variables </vt:lpstr>
      <vt:lpstr>You can access the value you stored later in your code</vt:lpstr>
      <vt:lpstr>You can also change the value of a variable  later in the code</vt:lpstr>
      <vt:lpstr>Which of the following do you think would be good names for variables?</vt:lpstr>
      <vt:lpstr>Variable names</vt:lpstr>
      <vt:lpstr>You can combine variables and strings with the + symbol</vt:lpstr>
      <vt:lpstr>Often you need to add punctuation or spaces to format the output correctly</vt:lpstr>
      <vt:lpstr>Now you can create a story teller program!</vt:lpstr>
      <vt:lpstr>Variables also allow you to manipulate the contents of the variable</vt:lpstr>
      <vt:lpstr>What do you think these functions will do?</vt:lpstr>
      <vt:lpstr>How could we…</vt:lpstr>
      <vt:lpstr>Did you notice?</vt:lpstr>
      <vt:lpstr>How could we…</vt:lpstr>
      <vt:lpstr>Functions and variables allow us to make new mistakes in our code…</vt:lpstr>
      <vt:lpstr>PowerPoint Presentation</vt:lpstr>
      <vt:lpstr>You can store numbers in variables as well</vt:lpstr>
      <vt:lpstr>With numbers you can do math</vt:lpstr>
      <vt:lpstr>Math rules haven’t changed since Grade 4</vt:lpstr>
      <vt:lpstr>Of course this means we have more ways to make mistakes too!</vt:lpstr>
      <vt:lpstr>Because we put quotes around the values, the program thought salary and bonus were strings so it concatenated instead of adding</vt:lpstr>
      <vt:lpstr>Could you ask the user to enter their bonus and salary values?</vt:lpstr>
      <vt:lpstr>The input function always returns a string</vt:lpstr>
      <vt:lpstr>There are functions to convert from one datatype to another.</vt:lpstr>
      <vt:lpstr>Since the amounts entered could include decimals – choose float</vt:lpstr>
      <vt:lpstr>PowerPoint Presentation</vt:lpstr>
      <vt:lpstr>What is today’s date?</vt:lpstr>
      <vt:lpstr>You can store dates in variables</vt:lpstr>
      <vt:lpstr>You can access different parts of the date</vt:lpstr>
      <vt:lpstr>But what if you want to display the date with a different format?</vt:lpstr>
      <vt:lpstr>In Python we use strftime to format dates</vt:lpstr>
      <vt:lpstr>What the heck are %d %b and %Y?</vt:lpstr>
      <vt:lpstr>Here’s a few more you may find useful</vt:lpstr>
      <vt:lpstr>Could you print out a wedding invitation?</vt:lpstr>
      <vt:lpstr>So… what if I don’t want English?</vt:lpstr>
      <vt:lpstr>Can I ask a user for their birthday?</vt:lpstr>
      <vt:lpstr>Can I ask a user for their birthday?</vt:lpstr>
      <vt:lpstr>The strptime function allows you to convert a string to a date</vt:lpstr>
      <vt:lpstr>But what if the user doesn’t enter the date in the format I specify in strptime?</vt:lpstr>
      <vt:lpstr>Dates seem like a lot of hassle, is it worth it? Why not just store them as strings!</vt:lpstr>
      <vt:lpstr>Dates seem like a lot of hassle, is it worth it? Why not just store them as strings!</vt:lpstr>
      <vt:lpstr>You will be amazed how often you need to work with dates!</vt:lpstr>
      <vt:lpstr>What about times?</vt:lpstr>
      <vt:lpstr>Just like with dates you can use strftime() to format the way a time is displayed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code with Python</dc:title>
  <dc:subject/>
  <dc:creator/>
  <cp:keywords/>
  <dc:description/>
  <cp:lastModifiedBy>Ajith Kumar</cp:lastModifiedBy>
  <cp:revision>265</cp:revision>
  <cp:lastPrinted>2020-04-10T07:21:27Z</cp:lastPrinted>
  <dcterms:created xsi:type="dcterms:W3CDTF">2014-06-11T19:38:55Z</dcterms:created>
  <dcterms:modified xsi:type="dcterms:W3CDTF">2020-04-11T05:56:46Z</dcterms:modified>
  <cp:category/>
</cp:coreProperties>
</file>