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8" r:id="rId20"/>
    <p:sldId id="275" r:id="rId21"/>
    <p:sldId id="279" r:id="rId22"/>
    <p:sldId id="280"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6362E2-0485-4502-A008-6AB86CC4138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0590065-2399-4A58-83AF-BCCEB3C6D554}">
      <dgm:prSet/>
      <dgm:spPr/>
      <dgm:t>
        <a:bodyPr/>
        <a:lstStyle/>
        <a:p>
          <a:pPr>
            <a:lnSpc>
              <a:spcPct val="100000"/>
            </a:lnSpc>
          </a:pPr>
          <a:r>
            <a:rPr lang="en-US"/>
            <a:t>The project focuses on analyzing patterns in bank loan data to prevent the rejection of qualified loan applicants.</a:t>
          </a:r>
        </a:p>
      </dgm:t>
    </dgm:pt>
    <dgm:pt modelId="{B9F5DF3A-2E1E-44DD-BE98-01FE09FDCA17}" type="parTrans" cxnId="{A747E20A-51E8-45A2-9E1B-4053E11E68BD}">
      <dgm:prSet/>
      <dgm:spPr/>
      <dgm:t>
        <a:bodyPr/>
        <a:lstStyle/>
        <a:p>
          <a:endParaRPr lang="en-US"/>
        </a:p>
      </dgm:t>
    </dgm:pt>
    <dgm:pt modelId="{4EDC5F4A-D936-4819-A857-EE92CEECE83F}" type="sibTrans" cxnId="{A747E20A-51E8-45A2-9E1B-4053E11E68BD}">
      <dgm:prSet/>
      <dgm:spPr/>
      <dgm:t>
        <a:bodyPr/>
        <a:lstStyle/>
        <a:p>
          <a:endParaRPr lang="en-US"/>
        </a:p>
      </dgm:t>
    </dgm:pt>
    <dgm:pt modelId="{E490D7B7-B357-47A2-8CBD-A97A1543A214}">
      <dgm:prSet/>
      <dgm:spPr/>
      <dgm:t>
        <a:bodyPr/>
        <a:lstStyle/>
        <a:p>
          <a:pPr>
            <a:lnSpc>
              <a:spcPct val="100000"/>
            </a:lnSpc>
          </a:pPr>
          <a:r>
            <a:rPr lang="en-US"/>
            <a:t>The insights derived will assist bank managers and stakeholders in identifying applicants likely to face difficulties in repaying their installments.</a:t>
          </a:r>
        </a:p>
      </dgm:t>
    </dgm:pt>
    <dgm:pt modelId="{8D904D90-BDC5-4A68-A7D6-DAE38EEEB7A9}" type="parTrans" cxnId="{E9525284-9B53-4C0E-8D5D-F66722E9756B}">
      <dgm:prSet/>
      <dgm:spPr/>
      <dgm:t>
        <a:bodyPr/>
        <a:lstStyle/>
        <a:p>
          <a:endParaRPr lang="en-US"/>
        </a:p>
      </dgm:t>
    </dgm:pt>
    <dgm:pt modelId="{534A720B-5153-4C6E-95FD-D9E45B662476}" type="sibTrans" cxnId="{E9525284-9B53-4C0E-8D5D-F66722E9756B}">
      <dgm:prSet/>
      <dgm:spPr/>
      <dgm:t>
        <a:bodyPr/>
        <a:lstStyle/>
        <a:p>
          <a:endParaRPr lang="en-US"/>
        </a:p>
      </dgm:t>
    </dgm:pt>
    <dgm:pt modelId="{E6955343-96C0-4F7F-8491-26D44D9A689C}">
      <dgm:prSet/>
      <dgm:spPr/>
      <dgm:t>
        <a:bodyPr/>
        <a:lstStyle/>
        <a:p>
          <a:pPr>
            <a:lnSpc>
              <a:spcPct val="100000"/>
            </a:lnSpc>
          </a:pPr>
          <a:r>
            <a:rPr lang="en-US"/>
            <a:t>As Data Analysts, we have been provided with a dataset comprising loan applicant details and queries.</a:t>
          </a:r>
        </a:p>
      </dgm:t>
    </dgm:pt>
    <dgm:pt modelId="{EA98F469-7F44-4D9A-BD7C-B7713C23DE41}" type="parTrans" cxnId="{91B31352-45FA-4630-915F-DCA990B500FD}">
      <dgm:prSet/>
      <dgm:spPr/>
      <dgm:t>
        <a:bodyPr/>
        <a:lstStyle/>
        <a:p>
          <a:endParaRPr lang="en-US"/>
        </a:p>
      </dgm:t>
    </dgm:pt>
    <dgm:pt modelId="{0ACC5A39-7198-4E1C-8827-4BEBA6A9C43E}" type="sibTrans" cxnId="{91B31352-45FA-4630-915F-DCA990B500FD}">
      <dgm:prSet/>
      <dgm:spPr/>
      <dgm:t>
        <a:bodyPr/>
        <a:lstStyle/>
        <a:p>
          <a:endParaRPr lang="en-US"/>
        </a:p>
      </dgm:t>
    </dgm:pt>
    <dgm:pt modelId="{B90C5D7D-C6D2-4F96-BC86-32470D4EDBD9}">
      <dgm:prSet/>
      <dgm:spPr/>
      <dgm:t>
        <a:bodyPr/>
        <a:lstStyle/>
        <a:p>
          <a:pPr>
            <a:lnSpc>
              <a:spcPct val="100000"/>
            </a:lnSpc>
          </a:pPr>
          <a:r>
            <a:rPr lang="en-US"/>
            <a:t>Our responsibility involves analyzing the dataset and providing insights to address specific inquiries.</a:t>
          </a:r>
        </a:p>
      </dgm:t>
    </dgm:pt>
    <dgm:pt modelId="{E24007EC-6CA6-4A16-B879-86182D1CB372}" type="parTrans" cxnId="{AF1FBB34-3A99-4B45-81E7-F17481F4F79F}">
      <dgm:prSet/>
      <dgm:spPr/>
      <dgm:t>
        <a:bodyPr/>
        <a:lstStyle/>
        <a:p>
          <a:endParaRPr lang="en-US"/>
        </a:p>
      </dgm:t>
    </dgm:pt>
    <dgm:pt modelId="{59ACA56F-699F-413B-965C-51D18B0BB356}" type="sibTrans" cxnId="{AF1FBB34-3A99-4B45-81E7-F17481F4F79F}">
      <dgm:prSet/>
      <dgm:spPr/>
      <dgm:t>
        <a:bodyPr/>
        <a:lstStyle/>
        <a:p>
          <a:endParaRPr lang="en-US"/>
        </a:p>
      </dgm:t>
    </dgm:pt>
    <dgm:pt modelId="{06CC114B-1C8E-4D2F-9E21-1A6E6AADB892}">
      <dgm:prSet/>
      <dgm:spPr/>
      <dgm:t>
        <a:bodyPr/>
        <a:lstStyle/>
        <a:p>
          <a:pPr>
            <a:lnSpc>
              <a:spcPct val="100000"/>
            </a:lnSpc>
          </a:pPr>
          <a:r>
            <a:rPr lang="en-US"/>
            <a:t>Python programming language will be utilized for data pre-processing and exploratory data analysis (EDA) to extract the necessary insights.</a:t>
          </a:r>
        </a:p>
      </dgm:t>
    </dgm:pt>
    <dgm:pt modelId="{851FE603-65C2-44A6-951E-0A88AE91970D}" type="parTrans" cxnId="{40F870E2-8991-4BAF-BA7B-98D60BA242A8}">
      <dgm:prSet/>
      <dgm:spPr/>
      <dgm:t>
        <a:bodyPr/>
        <a:lstStyle/>
        <a:p>
          <a:endParaRPr lang="en-US"/>
        </a:p>
      </dgm:t>
    </dgm:pt>
    <dgm:pt modelId="{9622C197-56D4-45C3-9CCC-4772A4D86C6D}" type="sibTrans" cxnId="{40F870E2-8991-4BAF-BA7B-98D60BA242A8}">
      <dgm:prSet/>
      <dgm:spPr/>
      <dgm:t>
        <a:bodyPr/>
        <a:lstStyle/>
        <a:p>
          <a:endParaRPr lang="en-US"/>
        </a:p>
      </dgm:t>
    </dgm:pt>
    <dgm:pt modelId="{43F69CA8-4E03-41DE-BC5C-63B4BBC46766}" type="pres">
      <dgm:prSet presAssocID="{E26362E2-0485-4502-A008-6AB86CC41388}" presName="root" presStyleCnt="0">
        <dgm:presLayoutVars>
          <dgm:dir/>
          <dgm:resizeHandles val="exact"/>
        </dgm:presLayoutVars>
      </dgm:prSet>
      <dgm:spPr/>
    </dgm:pt>
    <dgm:pt modelId="{3CEA89BC-292B-46D6-A4BE-3150A7C6BA5B}" type="pres">
      <dgm:prSet presAssocID="{30590065-2399-4A58-83AF-BCCEB3C6D554}" presName="compNode" presStyleCnt="0"/>
      <dgm:spPr/>
    </dgm:pt>
    <dgm:pt modelId="{ACB023CE-A8D5-465E-8244-9447C8E9F095}" type="pres">
      <dgm:prSet presAssocID="{30590065-2399-4A58-83AF-BCCEB3C6D554}" presName="bgRect" presStyleLbl="bgShp" presStyleIdx="0" presStyleCnt="5"/>
      <dgm:spPr/>
    </dgm:pt>
    <dgm:pt modelId="{78809816-1C0A-42F2-A352-35F5CE0710F4}" type="pres">
      <dgm:prSet presAssocID="{30590065-2399-4A58-83AF-BCCEB3C6D55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BF99D843-3376-4E28-89EF-EBED97D8BA9D}" type="pres">
      <dgm:prSet presAssocID="{30590065-2399-4A58-83AF-BCCEB3C6D554}" presName="spaceRect" presStyleCnt="0"/>
      <dgm:spPr/>
    </dgm:pt>
    <dgm:pt modelId="{D1A09E87-97CF-4F15-B341-B8923231D337}" type="pres">
      <dgm:prSet presAssocID="{30590065-2399-4A58-83AF-BCCEB3C6D554}" presName="parTx" presStyleLbl="revTx" presStyleIdx="0" presStyleCnt="5">
        <dgm:presLayoutVars>
          <dgm:chMax val="0"/>
          <dgm:chPref val="0"/>
        </dgm:presLayoutVars>
      </dgm:prSet>
      <dgm:spPr/>
    </dgm:pt>
    <dgm:pt modelId="{3DF5C458-3E4B-4962-8002-5BAA8CEC8F1F}" type="pres">
      <dgm:prSet presAssocID="{4EDC5F4A-D936-4819-A857-EE92CEECE83F}" presName="sibTrans" presStyleCnt="0"/>
      <dgm:spPr/>
    </dgm:pt>
    <dgm:pt modelId="{389D011E-4FE4-4448-BC7F-C187A54A2358}" type="pres">
      <dgm:prSet presAssocID="{E490D7B7-B357-47A2-8CBD-A97A1543A214}" presName="compNode" presStyleCnt="0"/>
      <dgm:spPr/>
    </dgm:pt>
    <dgm:pt modelId="{299C7B08-7978-4DC6-A83B-CA2E9D1B02C0}" type="pres">
      <dgm:prSet presAssocID="{E490D7B7-B357-47A2-8CBD-A97A1543A214}" presName="bgRect" presStyleLbl="bgShp" presStyleIdx="1" presStyleCnt="5"/>
      <dgm:spPr/>
    </dgm:pt>
    <dgm:pt modelId="{F48C35B4-80D0-44EB-A07A-91FDE8A6E6C9}" type="pres">
      <dgm:prSet presAssocID="{E490D7B7-B357-47A2-8CBD-A97A1543A21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E946A1FF-D0EE-4C14-9C93-9DEA2C5A8F5A}" type="pres">
      <dgm:prSet presAssocID="{E490D7B7-B357-47A2-8CBD-A97A1543A214}" presName="spaceRect" presStyleCnt="0"/>
      <dgm:spPr/>
    </dgm:pt>
    <dgm:pt modelId="{5F1E1507-3D30-45E8-9B5A-CCD69A43DD4E}" type="pres">
      <dgm:prSet presAssocID="{E490D7B7-B357-47A2-8CBD-A97A1543A214}" presName="parTx" presStyleLbl="revTx" presStyleIdx="1" presStyleCnt="5">
        <dgm:presLayoutVars>
          <dgm:chMax val="0"/>
          <dgm:chPref val="0"/>
        </dgm:presLayoutVars>
      </dgm:prSet>
      <dgm:spPr/>
    </dgm:pt>
    <dgm:pt modelId="{1108A5DE-213E-4343-AC88-BFDDE5F464DF}" type="pres">
      <dgm:prSet presAssocID="{534A720B-5153-4C6E-95FD-D9E45B662476}" presName="sibTrans" presStyleCnt="0"/>
      <dgm:spPr/>
    </dgm:pt>
    <dgm:pt modelId="{C5DF6056-9F76-4CB0-9DC4-C5555DFA05E9}" type="pres">
      <dgm:prSet presAssocID="{E6955343-96C0-4F7F-8491-26D44D9A689C}" presName="compNode" presStyleCnt="0"/>
      <dgm:spPr/>
    </dgm:pt>
    <dgm:pt modelId="{5C717F1B-BE95-4825-A171-452C8167BFC5}" type="pres">
      <dgm:prSet presAssocID="{E6955343-96C0-4F7F-8491-26D44D9A689C}" presName="bgRect" presStyleLbl="bgShp" presStyleIdx="2" presStyleCnt="5"/>
      <dgm:spPr/>
    </dgm:pt>
    <dgm:pt modelId="{316FA331-8BBD-4A20-A697-660F6DBCCD0F}" type="pres">
      <dgm:prSet presAssocID="{E6955343-96C0-4F7F-8491-26D44D9A689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52B48E6B-C59D-40D0-BE56-B4A07543663B}" type="pres">
      <dgm:prSet presAssocID="{E6955343-96C0-4F7F-8491-26D44D9A689C}" presName="spaceRect" presStyleCnt="0"/>
      <dgm:spPr/>
    </dgm:pt>
    <dgm:pt modelId="{50D777C3-21B8-4531-9F19-922E5B2B225D}" type="pres">
      <dgm:prSet presAssocID="{E6955343-96C0-4F7F-8491-26D44D9A689C}" presName="parTx" presStyleLbl="revTx" presStyleIdx="2" presStyleCnt="5">
        <dgm:presLayoutVars>
          <dgm:chMax val="0"/>
          <dgm:chPref val="0"/>
        </dgm:presLayoutVars>
      </dgm:prSet>
      <dgm:spPr/>
    </dgm:pt>
    <dgm:pt modelId="{A6FACDAB-88D0-4A06-9773-D71E3DD24B0F}" type="pres">
      <dgm:prSet presAssocID="{0ACC5A39-7198-4E1C-8827-4BEBA6A9C43E}" presName="sibTrans" presStyleCnt="0"/>
      <dgm:spPr/>
    </dgm:pt>
    <dgm:pt modelId="{D5716852-A3C2-4E22-A883-7175A7127EFF}" type="pres">
      <dgm:prSet presAssocID="{B90C5D7D-C6D2-4F96-BC86-32470D4EDBD9}" presName="compNode" presStyleCnt="0"/>
      <dgm:spPr/>
    </dgm:pt>
    <dgm:pt modelId="{00FAE6D6-836C-4A0D-A46A-D903A24FB2D0}" type="pres">
      <dgm:prSet presAssocID="{B90C5D7D-C6D2-4F96-BC86-32470D4EDBD9}" presName="bgRect" presStyleLbl="bgShp" presStyleIdx="3" presStyleCnt="5"/>
      <dgm:spPr/>
    </dgm:pt>
    <dgm:pt modelId="{A1650CE5-90E4-42E3-B3E7-86A5949B9422}" type="pres">
      <dgm:prSet presAssocID="{B90C5D7D-C6D2-4F96-BC86-32470D4EDBD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58E6091D-F17A-4A5B-A6A4-6BA3EDB6D679}" type="pres">
      <dgm:prSet presAssocID="{B90C5D7D-C6D2-4F96-BC86-32470D4EDBD9}" presName="spaceRect" presStyleCnt="0"/>
      <dgm:spPr/>
    </dgm:pt>
    <dgm:pt modelId="{807D66BF-97B7-4F20-BF56-D083595CCFE9}" type="pres">
      <dgm:prSet presAssocID="{B90C5D7D-C6D2-4F96-BC86-32470D4EDBD9}" presName="parTx" presStyleLbl="revTx" presStyleIdx="3" presStyleCnt="5">
        <dgm:presLayoutVars>
          <dgm:chMax val="0"/>
          <dgm:chPref val="0"/>
        </dgm:presLayoutVars>
      </dgm:prSet>
      <dgm:spPr/>
    </dgm:pt>
    <dgm:pt modelId="{ECFB36C6-6E9F-41CE-9BB7-7DB0EFC5A20B}" type="pres">
      <dgm:prSet presAssocID="{59ACA56F-699F-413B-965C-51D18B0BB356}" presName="sibTrans" presStyleCnt="0"/>
      <dgm:spPr/>
    </dgm:pt>
    <dgm:pt modelId="{2ACE6591-06E4-47B7-A546-402B4E326499}" type="pres">
      <dgm:prSet presAssocID="{06CC114B-1C8E-4D2F-9E21-1A6E6AADB892}" presName="compNode" presStyleCnt="0"/>
      <dgm:spPr/>
    </dgm:pt>
    <dgm:pt modelId="{E414FEFC-6EAC-48CB-B814-AF4DA9C0B456}" type="pres">
      <dgm:prSet presAssocID="{06CC114B-1C8E-4D2F-9E21-1A6E6AADB892}" presName="bgRect" presStyleLbl="bgShp" presStyleIdx="4" presStyleCnt="5"/>
      <dgm:spPr/>
    </dgm:pt>
    <dgm:pt modelId="{4823CC5A-4EF7-470C-911B-F2B5B8E1961B}" type="pres">
      <dgm:prSet presAssocID="{06CC114B-1C8E-4D2F-9E21-1A6E6AADB89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grammer"/>
        </a:ext>
      </dgm:extLst>
    </dgm:pt>
    <dgm:pt modelId="{60265C35-C966-4808-9342-43CD2FFA9484}" type="pres">
      <dgm:prSet presAssocID="{06CC114B-1C8E-4D2F-9E21-1A6E6AADB892}" presName="spaceRect" presStyleCnt="0"/>
      <dgm:spPr/>
    </dgm:pt>
    <dgm:pt modelId="{E7C2422D-04B8-4C04-9EE5-C097BB46B899}" type="pres">
      <dgm:prSet presAssocID="{06CC114B-1C8E-4D2F-9E21-1A6E6AADB892}" presName="parTx" presStyleLbl="revTx" presStyleIdx="4" presStyleCnt="5">
        <dgm:presLayoutVars>
          <dgm:chMax val="0"/>
          <dgm:chPref val="0"/>
        </dgm:presLayoutVars>
      </dgm:prSet>
      <dgm:spPr/>
    </dgm:pt>
  </dgm:ptLst>
  <dgm:cxnLst>
    <dgm:cxn modelId="{A747E20A-51E8-45A2-9E1B-4053E11E68BD}" srcId="{E26362E2-0485-4502-A008-6AB86CC41388}" destId="{30590065-2399-4A58-83AF-BCCEB3C6D554}" srcOrd="0" destOrd="0" parTransId="{B9F5DF3A-2E1E-44DD-BE98-01FE09FDCA17}" sibTransId="{4EDC5F4A-D936-4819-A857-EE92CEECE83F}"/>
    <dgm:cxn modelId="{8D47BF2F-53A5-4573-8049-DC5BB10FA03A}" type="presOf" srcId="{30590065-2399-4A58-83AF-BCCEB3C6D554}" destId="{D1A09E87-97CF-4F15-B341-B8923231D337}" srcOrd="0" destOrd="0" presId="urn:microsoft.com/office/officeart/2018/2/layout/IconVerticalSolidList"/>
    <dgm:cxn modelId="{AF1FBB34-3A99-4B45-81E7-F17481F4F79F}" srcId="{E26362E2-0485-4502-A008-6AB86CC41388}" destId="{B90C5D7D-C6D2-4F96-BC86-32470D4EDBD9}" srcOrd="3" destOrd="0" parTransId="{E24007EC-6CA6-4A16-B879-86182D1CB372}" sibTransId="{59ACA56F-699F-413B-965C-51D18B0BB356}"/>
    <dgm:cxn modelId="{91B31352-45FA-4630-915F-DCA990B500FD}" srcId="{E26362E2-0485-4502-A008-6AB86CC41388}" destId="{E6955343-96C0-4F7F-8491-26D44D9A689C}" srcOrd="2" destOrd="0" parTransId="{EA98F469-7F44-4D9A-BD7C-B7713C23DE41}" sibTransId="{0ACC5A39-7198-4E1C-8827-4BEBA6A9C43E}"/>
    <dgm:cxn modelId="{E9525284-9B53-4C0E-8D5D-F66722E9756B}" srcId="{E26362E2-0485-4502-A008-6AB86CC41388}" destId="{E490D7B7-B357-47A2-8CBD-A97A1543A214}" srcOrd="1" destOrd="0" parTransId="{8D904D90-BDC5-4A68-A7D6-DAE38EEEB7A9}" sibTransId="{534A720B-5153-4C6E-95FD-D9E45B662476}"/>
    <dgm:cxn modelId="{468E7D8B-8BB6-4DE3-806B-DDB92561C53C}" type="presOf" srcId="{06CC114B-1C8E-4D2F-9E21-1A6E6AADB892}" destId="{E7C2422D-04B8-4C04-9EE5-C097BB46B899}" srcOrd="0" destOrd="0" presId="urn:microsoft.com/office/officeart/2018/2/layout/IconVerticalSolidList"/>
    <dgm:cxn modelId="{FD46CF8D-0412-485D-B4B0-A3885D981D36}" type="presOf" srcId="{E6955343-96C0-4F7F-8491-26D44D9A689C}" destId="{50D777C3-21B8-4531-9F19-922E5B2B225D}" srcOrd="0" destOrd="0" presId="urn:microsoft.com/office/officeart/2018/2/layout/IconVerticalSolidList"/>
    <dgm:cxn modelId="{20A638AD-32C0-4A75-80AA-A5930EEC36EB}" type="presOf" srcId="{B90C5D7D-C6D2-4F96-BC86-32470D4EDBD9}" destId="{807D66BF-97B7-4F20-BF56-D083595CCFE9}" srcOrd="0" destOrd="0" presId="urn:microsoft.com/office/officeart/2018/2/layout/IconVerticalSolidList"/>
    <dgm:cxn modelId="{40F870E2-8991-4BAF-BA7B-98D60BA242A8}" srcId="{E26362E2-0485-4502-A008-6AB86CC41388}" destId="{06CC114B-1C8E-4D2F-9E21-1A6E6AADB892}" srcOrd="4" destOrd="0" parTransId="{851FE603-65C2-44A6-951E-0A88AE91970D}" sibTransId="{9622C197-56D4-45C3-9CCC-4772A4D86C6D}"/>
    <dgm:cxn modelId="{8484CCE4-E246-4815-9266-CDA5DD87859D}" type="presOf" srcId="{E26362E2-0485-4502-A008-6AB86CC41388}" destId="{43F69CA8-4E03-41DE-BC5C-63B4BBC46766}" srcOrd="0" destOrd="0" presId="urn:microsoft.com/office/officeart/2018/2/layout/IconVerticalSolidList"/>
    <dgm:cxn modelId="{EA568BFB-636B-471F-B43F-0618644855C5}" type="presOf" srcId="{E490D7B7-B357-47A2-8CBD-A97A1543A214}" destId="{5F1E1507-3D30-45E8-9B5A-CCD69A43DD4E}" srcOrd="0" destOrd="0" presId="urn:microsoft.com/office/officeart/2018/2/layout/IconVerticalSolidList"/>
    <dgm:cxn modelId="{1D2DB206-711F-4D90-8397-29AA71F3DB8D}" type="presParOf" srcId="{43F69CA8-4E03-41DE-BC5C-63B4BBC46766}" destId="{3CEA89BC-292B-46D6-A4BE-3150A7C6BA5B}" srcOrd="0" destOrd="0" presId="urn:microsoft.com/office/officeart/2018/2/layout/IconVerticalSolidList"/>
    <dgm:cxn modelId="{F9C269B6-E8AD-4546-8DFB-5BFA4049AA87}" type="presParOf" srcId="{3CEA89BC-292B-46D6-A4BE-3150A7C6BA5B}" destId="{ACB023CE-A8D5-465E-8244-9447C8E9F095}" srcOrd="0" destOrd="0" presId="urn:microsoft.com/office/officeart/2018/2/layout/IconVerticalSolidList"/>
    <dgm:cxn modelId="{5064FFE3-1610-420D-9AAE-53F076F2FA5A}" type="presParOf" srcId="{3CEA89BC-292B-46D6-A4BE-3150A7C6BA5B}" destId="{78809816-1C0A-42F2-A352-35F5CE0710F4}" srcOrd="1" destOrd="0" presId="urn:microsoft.com/office/officeart/2018/2/layout/IconVerticalSolidList"/>
    <dgm:cxn modelId="{6A45B952-2779-4F9F-9324-E554C55C9883}" type="presParOf" srcId="{3CEA89BC-292B-46D6-A4BE-3150A7C6BA5B}" destId="{BF99D843-3376-4E28-89EF-EBED97D8BA9D}" srcOrd="2" destOrd="0" presId="urn:microsoft.com/office/officeart/2018/2/layout/IconVerticalSolidList"/>
    <dgm:cxn modelId="{C3545FB4-02F1-40A9-A6C7-91C13663F937}" type="presParOf" srcId="{3CEA89BC-292B-46D6-A4BE-3150A7C6BA5B}" destId="{D1A09E87-97CF-4F15-B341-B8923231D337}" srcOrd="3" destOrd="0" presId="urn:microsoft.com/office/officeart/2018/2/layout/IconVerticalSolidList"/>
    <dgm:cxn modelId="{EA2E0122-2507-40EE-B064-86918CC59252}" type="presParOf" srcId="{43F69CA8-4E03-41DE-BC5C-63B4BBC46766}" destId="{3DF5C458-3E4B-4962-8002-5BAA8CEC8F1F}" srcOrd="1" destOrd="0" presId="urn:microsoft.com/office/officeart/2018/2/layout/IconVerticalSolidList"/>
    <dgm:cxn modelId="{B6E9D2D7-690B-4B76-9E65-50A854B8FB38}" type="presParOf" srcId="{43F69CA8-4E03-41DE-BC5C-63B4BBC46766}" destId="{389D011E-4FE4-4448-BC7F-C187A54A2358}" srcOrd="2" destOrd="0" presId="urn:microsoft.com/office/officeart/2018/2/layout/IconVerticalSolidList"/>
    <dgm:cxn modelId="{BFA663B4-2F51-4E92-94C9-02BE00EA1626}" type="presParOf" srcId="{389D011E-4FE4-4448-BC7F-C187A54A2358}" destId="{299C7B08-7978-4DC6-A83B-CA2E9D1B02C0}" srcOrd="0" destOrd="0" presId="urn:microsoft.com/office/officeart/2018/2/layout/IconVerticalSolidList"/>
    <dgm:cxn modelId="{0D183C88-D406-4877-9B40-E90665116883}" type="presParOf" srcId="{389D011E-4FE4-4448-BC7F-C187A54A2358}" destId="{F48C35B4-80D0-44EB-A07A-91FDE8A6E6C9}" srcOrd="1" destOrd="0" presId="urn:microsoft.com/office/officeart/2018/2/layout/IconVerticalSolidList"/>
    <dgm:cxn modelId="{1EA535D6-A736-46EE-A624-AF00A945809B}" type="presParOf" srcId="{389D011E-4FE4-4448-BC7F-C187A54A2358}" destId="{E946A1FF-D0EE-4C14-9C93-9DEA2C5A8F5A}" srcOrd="2" destOrd="0" presId="urn:microsoft.com/office/officeart/2018/2/layout/IconVerticalSolidList"/>
    <dgm:cxn modelId="{81FFCDAA-CD3C-46C3-A8AE-D84D131FB346}" type="presParOf" srcId="{389D011E-4FE4-4448-BC7F-C187A54A2358}" destId="{5F1E1507-3D30-45E8-9B5A-CCD69A43DD4E}" srcOrd="3" destOrd="0" presId="urn:microsoft.com/office/officeart/2018/2/layout/IconVerticalSolidList"/>
    <dgm:cxn modelId="{9422FC5F-0250-4A85-A7A1-48B57078BA10}" type="presParOf" srcId="{43F69CA8-4E03-41DE-BC5C-63B4BBC46766}" destId="{1108A5DE-213E-4343-AC88-BFDDE5F464DF}" srcOrd="3" destOrd="0" presId="urn:microsoft.com/office/officeart/2018/2/layout/IconVerticalSolidList"/>
    <dgm:cxn modelId="{AFCC3658-E2F5-4171-B497-893DBEB64F8C}" type="presParOf" srcId="{43F69CA8-4E03-41DE-BC5C-63B4BBC46766}" destId="{C5DF6056-9F76-4CB0-9DC4-C5555DFA05E9}" srcOrd="4" destOrd="0" presId="urn:microsoft.com/office/officeart/2018/2/layout/IconVerticalSolidList"/>
    <dgm:cxn modelId="{8C9BF526-8809-4097-BAC0-0205023505EA}" type="presParOf" srcId="{C5DF6056-9F76-4CB0-9DC4-C5555DFA05E9}" destId="{5C717F1B-BE95-4825-A171-452C8167BFC5}" srcOrd="0" destOrd="0" presId="urn:microsoft.com/office/officeart/2018/2/layout/IconVerticalSolidList"/>
    <dgm:cxn modelId="{C98B42F6-69EF-4931-B098-D0E79643A2F3}" type="presParOf" srcId="{C5DF6056-9F76-4CB0-9DC4-C5555DFA05E9}" destId="{316FA331-8BBD-4A20-A697-660F6DBCCD0F}" srcOrd="1" destOrd="0" presId="urn:microsoft.com/office/officeart/2018/2/layout/IconVerticalSolidList"/>
    <dgm:cxn modelId="{A16233F3-5307-4DB1-B485-B63084AE11E8}" type="presParOf" srcId="{C5DF6056-9F76-4CB0-9DC4-C5555DFA05E9}" destId="{52B48E6B-C59D-40D0-BE56-B4A07543663B}" srcOrd="2" destOrd="0" presId="urn:microsoft.com/office/officeart/2018/2/layout/IconVerticalSolidList"/>
    <dgm:cxn modelId="{E453E1D8-F918-4271-BE75-34640B94F944}" type="presParOf" srcId="{C5DF6056-9F76-4CB0-9DC4-C5555DFA05E9}" destId="{50D777C3-21B8-4531-9F19-922E5B2B225D}" srcOrd="3" destOrd="0" presId="urn:microsoft.com/office/officeart/2018/2/layout/IconVerticalSolidList"/>
    <dgm:cxn modelId="{50E250F6-27DA-4A8D-81FA-FFDD25D7A9AC}" type="presParOf" srcId="{43F69CA8-4E03-41DE-BC5C-63B4BBC46766}" destId="{A6FACDAB-88D0-4A06-9773-D71E3DD24B0F}" srcOrd="5" destOrd="0" presId="urn:microsoft.com/office/officeart/2018/2/layout/IconVerticalSolidList"/>
    <dgm:cxn modelId="{78F2AEA0-9BAC-44B9-8A75-E91A9D8F2893}" type="presParOf" srcId="{43F69CA8-4E03-41DE-BC5C-63B4BBC46766}" destId="{D5716852-A3C2-4E22-A883-7175A7127EFF}" srcOrd="6" destOrd="0" presId="urn:microsoft.com/office/officeart/2018/2/layout/IconVerticalSolidList"/>
    <dgm:cxn modelId="{1E12A98C-C846-400B-92B5-0601A59A684D}" type="presParOf" srcId="{D5716852-A3C2-4E22-A883-7175A7127EFF}" destId="{00FAE6D6-836C-4A0D-A46A-D903A24FB2D0}" srcOrd="0" destOrd="0" presId="urn:microsoft.com/office/officeart/2018/2/layout/IconVerticalSolidList"/>
    <dgm:cxn modelId="{2CB2C4D2-BCC6-4DA0-BC38-DE371236E2C2}" type="presParOf" srcId="{D5716852-A3C2-4E22-A883-7175A7127EFF}" destId="{A1650CE5-90E4-42E3-B3E7-86A5949B9422}" srcOrd="1" destOrd="0" presId="urn:microsoft.com/office/officeart/2018/2/layout/IconVerticalSolidList"/>
    <dgm:cxn modelId="{C7229C03-1A5E-4BFA-98C0-19FF90091FFE}" type="presParOf" srcId="{D5716852-A3C2-4E22-A883-7175A7127EFF}" destId="{58E6091D-F17A-4A5B-A6A4-6BA3EDB6D679}" srcOrd="2" destOrd="0" presId="urn:microsoft.com/office/officeart/2018/2/layout/IconVerticalSolidList"/>
    <dgm:cxn modelId="{AB7E052A-2C1B-4E27-952B-C584698BC70F}" type="presParOf" srcId="{D5716852-A3C2-4E22-A883-7175A7127EFF}" destId="{807D66BF-97B7-4F20-BF56-D083595CCFE9}" srcOrd="3" destOrd="0" presId="urn:microsoft.com/office/officeart/2018/2/layout/IconVerticalSolidList"/>
    <dgm:cxn modelId="{337C76B1-D2D9-499C-B4D5-99325EDD5C83}" type="presParOf" srcId="{43F69CA8-4E03-41DE-BC5C-63B4BBC46766}" destId="{ECFB36C6-6E9F-41CE-9BB7-7DB0EFC5A20B}" srcOrd="7" destOrd="0" presId="urn:microsoft.com/office/officeart/2018/2/layout/IconVerticalSolidList"/>
    <dgm:cxn modelId="{0D7E5E62-35AC-46E8-AB7C-BA6849330400}" type="presParOf" srcId="{43F69CA8-4E03-41DE-BC5C-63B4BBC46766}" destId="{2ACE6591-06E4-47B7-A546-402B4E326499}" srcOrd="8" destOrd="0" presId="urn:microsoft.com/office/officeart/2018/2/layout/IconVerticalSolidList"/>
    <dgm:cxn modelId="{ACFC71A2-249D-4A97-957E-50A51D4EAD5C}" type="presParOf" srcId="{2ACE6591-06E4-47B7-A546-402B4E326499}" destId="{E414FEFC-6EAC-48CB-B814-AF4DA9C0B456}" srcOrd="0" destOrd="0" presId="urn:microsoft.com/office/officeart/2018/2/layout/IconVerticalSolidList"/>
    <dgm:cxn modelId="{80E5A0EC-22B5-4A03-A441-491BF797FFC4}" type="presParOf" srcId="{2ACE6591-06E4-47B7-A546-402B4E326499}" destId="{4823CC5A-4EF7-470C-911B-F2B5B8E1961B}" srcOrd="1" destOrd="0" presId="urn:microsoft.com/office/officeart/2018/2/layout/IconVerticalSolidList"/>
    <dgm:cxn modelId="{146C0265-7765-4958-98D8-5F79F086370A}" type="presParOf" srcId="{2ACE6591-06E4-47B7-A546-402B4E326499}" destId="{60265C35-C966-4808-9342-43CD2FFA9484}" srcOrd="2" destOrd="0" presId="urn:microsoft.com/office/officeart/2018/2/layout/IconVerticalSolidList"/>
    <dgm:cxn modelId="{0660581B-E1EC-4037-9A86-9DB5D83C77B7}" type="presParOf" srcId="{2ACE6591-06E4-47B7-A546-402B4E326499}" destId="{E7C2422D-04B8-4C04-9EE5-C097BB46B89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023CE-A8D5-465E-8244-9447C8E9F095}">
      <dsp:nvSpPr>
        <dsp:cNvPr id="0" name=""/>
        <dsp:cNvSpPr/>
      </dsp:nvSpPr>
      <dsp:spPr>
        <a:xfrm>
          <a:off x="0" y="3015"/>
          <a:ext cx="10515600" cy="6422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809816-1C0A-42F2-A352-35F5CE0710F4}">
      <dsp:nvSpPr>
        <dsp:cNvPr id="0" name=""/>
        <dsp:cNvSpPr/>
      </dsp:nvSpPr>
      <dsp:spPr>
        <a:xfrm>
          <a:off x="194291" y="147529"/>
          <a:ext cx="353256" cy="3532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09E87-97CF-4F15-B341-B8923231D337}">
      <dsp:nvSpPr>
        <dsp:cNvPr id="0" name=""/>
        <dsp:cNvSpPr/>
      </dsp:nvSpPr>
      <dsp:spPr>
        <a:xfrm>
          <a:off x="741839" y="3015"/>
          <a:ext cx="9773760" cy="642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975" tIns="67975" rIns="67975" bIns="67975" numCol="1" spcCol="1270" anchor="ctr" anchorCtr="0">
          <a:noAutofit/>
        </a:bodyPr>
        <a:lstStyle/>
        <a:p>
          <a:pPr marL="0" lvl="0" indent="0" algn="l" defTabSz="711200">
            <a:lnSpc>
              <a:spcPct val="100000"/>
            </a:lnSpc>
            <a:spcBef>
              <a:spcPct val="0"/>
            </a:spcBef>
            <a:spcAft>
              <a:spcPct val="35000"/>
            </a:spcAft>
            <a:buNone/>
          </a:pPr>
          <a:r>
            <a:rPr lang="en-US" sz="1600" kern="1200"/>
            <a:t>The project focuses on analyzing patterns in bank loan data to prevent the rejection of qualified loan applicants.</a:t>
          </a:r>
        </a:p>
      </dsp:txBody>
      <dsp:txXfrm>
        <a:off x="741839" y="3015"/>
        <a:ext cx="9773760" cy="642285"/>
      </dsp:txXfrm>
    </dsp:sp>
    <dsp:sp modelId="{299C7B08-7978-4DC6-A83B-CA2E9D1B02C0}">
      <dsp:nvSpPr>
        <dsp:cNvPr id="0" name=""/>
        <dsp:cNvSpPr/>
      </dsp:nvSpPr>
      <dsp:spPr>
        <a:xfrm>
          <a:off x="0" y="805871"/>
          <a:ext cx="10515600" cy="6422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8C35B4-80D0-44EB-A07A-91FDE8A6E6C9}">
      <dsp:nvSpPr>
        <dsp:cNvPr id="0" name=""/>
        <dsp:cNvSpPr/>
      </dsp:nvSpPr>
      <dsp:spPr>
        <a:xfrm>
          <a:off x="194291" y="950386"/>
          <a:ext cx="353256" cy="3532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1E1507-3D30-45E8-9B5A-CCD69A43DD4E}">
      <dsp:nvSpPr>
        <dsp:cNvPr id="0" name=""/>
        <dsp:cNvSpPr/>
      </dsp:nvSpPr>
      <dsp:spPr>
        <a:xfrm>
          <a:off x="741839" y="805871"/>
          <a:ext cx="9773760" cy="642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975" tIns="67975" rIns="67975" bIns="67975" numCol="1" spcCol="1270" anchor="ctr" anchorCtr="0">
          <a:noAutofit/>
        </a:bodyPr>
        <a:lstStyle/>
        <a:p>
          <a:pPr marL="0" lvl="0" indent="0" algn="l" defTabSz="711200">
            <a:lnSpc>
              <a:spcPct val="100000"/>
            </a:lnSpc>
            <a:spcBef>
              <a:spcPct val="0"/>
            </a:spcBef>
            <a:spcAft>
              <a:spcPct val="35000"/>
            </a:spcAft>
            <a:buNone/>
          </a:pPr>
          <a:r>
            <a:rPr lang="en-US" sz="1600" kern="1200"/>
            <a:t>The insights derived will assist bank managers and stakeholders in identifying applicants likely to face difficulties in repaying their installments.</a:t>
          </a:r>
        </a:p>
      </dsp:txBody>
      <dsp:txXfrm>
        <a:off x="741839" y="805871"/>
        <a:ext cx="9773760" cy="642285"/>
      </dsp:txXfrm>
    </dsp:sp>
    <dsp:sp modelId="{5C717F1B-BE95-4825-A171-452C8167BFC5}">
      <dsp:nvSpPr>
        <dsp:cNvPr id="0" name=""/>
        <dsp:cNvSpPr/>
      </dsp:nvSpPr>
      <dsp:spPr>
        <a:xfrm>
          <a:off x="0" y="1608728"/>
          <a:ext cx="10515600" cy="6422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6FA331-8BBD-4A20-A697-660F6DBCCD0F}">
      <dsp:nvSpPr>
        <dsp:cNvPr id="0" name=""/>
        <dsp:cNvSpPr/>
      </dsp:nvSpPr>
      <dsp:spPr>
        <a:xfrm>
          <a:off x="194291" y="1753242"/>
          <a:ext cx="353256" cy="3532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D777C3-21B8-4531-9F19-922E5B2B225D}">
      <dsp:nvSpPr>
        <dsp:cNvPr id="0" name=""/>
        <dsp:cNvSpPr/>
      </dsp:nvSpPr>
      <dsp:spPr>
        <a:xfrm>
          <a:off x="741839" y="1608728"/>
          <a:ext cx="9773760" cy="642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975" tIns="67975" rIns="67975" bIns="67975" numCol="1" spcCol="1270" anchor="ctr" anchorCtr="0">
          <a:noAutofit/>
        </a:bodyPr>
        <a:lstStyle/>
        <a:p>
          <a:pPr marL="0" lvl="0" indent="0" algn="l" defTabSz="711200">
            <a:lnSpc>
              <a:spcPct val="100000"/>
            </a:lnSpc>
            <a:spcBef>
              <a:spcPct val="0"/>
            </a:spcBef>
            <a:spcAft>
              <a:spcPct val="35000"/>
            </a:spcAft>
            <a:buNone/>
          </a:pPr>
          <a:r>
            <a:rPr lang="en-US" sz="1600" kern="1200"/>
            <a:t>As Data Analysts, we have been provided with a dataset comprising loan applicant details and queries.</a:t>
          </a:r>
        </a:p>
      </dsp:txBody>
      <dsp:txXfrm>
        <a:off x="741839" y="1608728"/>
        <a:ext cx="9773760" cy="642285"/>
      </dsp:txXfrm>
    </dsp:sp>
    <dsp:sp modelId="{00FAE6D6-836C-4A0D-A46A-D903A24FB2D0}">
      <dsp:nvSpPr>
        <dsp:cNvPr id="0" name=""/>
        <dsp:cNvSpPr/>
      </dsp:nvSpPr>
      <dsp:spPr>
        <a:xfrm>
          <a:off x="0" y="2411584"/>
          <a:ext cx="10515600" cy="6422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650CE5-90E4-42E3-B3E7-86A5949B9422}">
      <dsp:nvSpPr>
        <dsp:cNvPr id="0" name=""/>
        <dsp:cNvSpPr/>
      </dsp:nvSpPr>
      <dsp:spPr>
        <a:xfrm>
          <a:off x="194291" y="2556099"/>
          <a:ext cx="353256" cy="3532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7D66BF-97B7-4F20-BF56-D083595CCFE9}">
      <dsp:nvSpPr>
        <dsp:cNvPr id="0" name=""/>
        <dsp:cNvSpPr/>
      </dsp:nvSpPr>
      <dsp:spPr>
        <a:xfrm>
          <a:off x="741839" y="2411584"/>
          <a:ext cx="9773760" cy="642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975" tIns="67975" rIns="67975" bIns="67975" numCol="1" spcCol="1270" anchor="ctr" anchorCtr="0">
          <a:noAutofit/>
        </a:bodyPr>
        <a:lstStyle/>
        <a:p>
          <a:pPr marL="0" lvl="0" indent="0" algn="l" defTabSz="711200">
            <a:lnSpc>
              <a:spcPct val="100000"/>
            </a:lnSpc>
            <a:spcBef>
              <a:spcPct val="0"/>
            </a:spcBef>
            <a:spcAft>
              <a:spcPct val="35000"/>
            </a:spcAft>
            <a:buNone/>
          </a:pPr>
          <a:r>
            <a:rPr lang="en-US" sz="1600" kern="1200"/>
            <a:t>Our responsibility involves analyzing the dataset and providing insights to address specific inquiries.</a:t>
          </a:r>
        </a:p>
      </dsp:txBody>
      <dsp:txXfrm>
        <a:off x="741839" y="2411584"/>
        <a:ext cx="9773760" cy="642285"/>
      </dsp:txXfrm>
    </dsp:sp>
    <dsp:sp modelId="{E414FEFC-6EAC-48CB-B814-AF4DA9C0B456}">
      <dsp:nvSpPr>
        <dsp:cNvPr id="0" name=""/>
        <dsp:cNvSpPr/>
      </dsp:nvSpPr>
      <dsp:spPr>
        <a:xfrm>
          <a:off x="0" y="3214441"/>
          <a:ext cx="10515600" cy="6422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23CC5A-4EF7-470C-911B-F2B5B8E1961B}">
      <dsp:nvSpPr>
        <dsp:cNvPr id="0" name=""/>
        <dsp:cNvSpPr/>
      </dsp:nvSpPr>
      <dsp:spPr>
        <a:xfrm>
          <a:off x="194291" y="3358955"/>
          <a:ext cx="353256" cy="3532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C2422D-04B8-4C04-9EE5-C097BB46B899}">
      <dsp:nvSpPr>
        <dsp:cNvPr id="0" name=""/>
        <dsp:cNvSpPr/>
      </dsp:nvSpPr>
      <dsp:spPr>
        <a:xfrm>
          <a:off x="741839" y="3214441"/>
          <a:ext cx="9773760" cy="642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975" tIns="67975" rIns="67975" bIns="67975" numCol="1" spcCol="1270" anchor="ctr" anchorCtr="0">
          <a:noAutofit/>
        </a:bodyPr>
        <a:lstStyle/>
        <a:p>
          <a:pPr marL="0" lvl="0" indent="0" algn="l" defTabSz="711200">
            <a:lnSpc>
              <a:spcPct val="100000"/>
            </a:lnSpc>
            <a:spcBef>
              <a:spcPct val="0"/>
            </a:spcBef>
            <a:spcAft>
              <a:spcPct val="35000"/>
            </a:spcAft>
            <a:buNone/>
          </a:pPr>
          <a:r>
            <a:rPr lang="en-US" sz="1600" kern="1200"/>
            <a:t>Python programming language will be utilized for data pre-processing and exploratory data analysis (EDA) to extract the necessary insights.</a:t>
          </a:r>
        </a:p>
      </dsp:txBody>
      <dsp:txXfrm>
        <a:off x="741839" y="3214441"/>
        <a:ext cx="9773760" cy="64228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4/26/2024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742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4/26/2024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8514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4/26/2024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853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4/26/2024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556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4/26/2024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782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4/26/2024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915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4/26/2024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125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4/26/2024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5454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4/26/2024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381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4/26/2024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23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4/26/2024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801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4/26/2024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03489120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ajith-ks/Bank-loan-case-study"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descr="Pen placed on top of a signature line">
            <a:extLst>
              <a:ext uri="{FF2B5EF4-FFF2-40B4-BE49-F238E27FC236}">
                <a16:creationId xmlns:a16="http://schemas.microsoft.com/office/drawing/2014/main" id="{85D64762-0E2D-AA0C-4E5B-E4CD53F50149}"/>
              </a:ext>
            </a:extLst>
          </p:cNvPr>
          <p:cNvPicPr>
            <a:picLocks noChangeAspect="1"/>
          </p:cNvPicPr>
          <p:nvPr/>
        </p:nvPicPr>
        <p:blipFill rotWithShape="1">
          <a:blip r:embed="rId2">
            <a:alphaModFix amt="55000"/>
          </a:blip>
          <a:srcRect b="15730"/>
          <a:stretch/>
        </p:blipFill>
        <p:spPr>
          <a:xfrm>
            <a:off x="20" y="10"/>
            <a:ext cx="12191980" cy="6857990"/>
          </a:xfrm>
          <a:prstGeom prst="rect">
            <a:avLst/>
          </a:prstGeom>
        </p:spPr>
      </p:pic>
      <p:sp>
        <p:nvSpPr>
          <p:cNvPr id="25" name="Oval 24">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88483E-F510-C507-0075-5A2564D411D4}"/>
              </a:ext>
            </a:extLst>
          </p:cNvPr>
          <p:cNvSpPr>
            <a:spLocks noGrp="1"/>
          </p:cNvSpPr>
          <p:nvPr>
            <p:ph type="ctrTitle"/>
          </p:nvPr>
        </p:nvSpPr>
        <p:spPr>
          <a:xfrm>
            <a:off x="3577192" y="1032483"/>
            <a:ext cx="5037616" cy="2982360"/>
          </a:xfrm>
        </p:spPr>
        <p:txBody>
          <a:bodyPr>
            <a:normAutofit/>
          </a:bodyPr>
          <a:lstStyle/>
          <a:p>
            <a:r>
              <a:rPr lang="en-IN" dirty="0"/>
              <a:t>Bank Loan Case Study</a:t>
            </a:r>
          </a:p>
        </p:txBody>
      </p:sp>
      <p:sp>
        <p:nvSpPr>
          <p:cNvPr id="3" name="Subtitle 2">
            <a:extLst>
              <a:ext uri="{FF2B5EF4-FFF2-40B4-BE49-F238E27FC236}">
                <a16:creationId xmlns:a16="http://schemas.microsoft.com/office/drawing/2014/main" id="{2EDC02B8-1A3D-F1C3-28B9-B0EFB3032C76}"/>
              </a:ext>
            </a:extLst>
          </p:cNvPr>
          <p:cNvSpPr>
            <a:spLocks noGrp="1"/>
          </p:cNvSpPr>
          <p:nvPr>
            <p:ph type="subTitle" idx="1"/>
          </p:nvPr>
        </p:nvSpPr>
        <p:spPr>
          <a:xfrm>
            <a:off x="3577192" y="4106918"/>
            <a:ext cx="5037616" cy="1655762"/>
          </a:xfrm>
        </p:spPr>
        <p:txBody>
          <a:bodyPr>
            <a:normAutofit/>
          </a:bodyPr>
          <a:lstStyle/>
          <a:p>
            <a:r>
              <a:rPr lang="en-IN" dirty="0"/>
              <a:t>Submitted by : Ajith KS</a:t>
            </a:r>
          </a:p>
        </p:txBody>
      </p:sp>
      <p:sp>
        <p:nvSpPr>
          <p:cNvPr id="27" name="Arc 26">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56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Freeform: Shape 307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Arc 308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083" name="Rectangle 3082">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462B6FC5-1EAB-F2C8-7A3D-2C8BEF92101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15391"/>
          <a:stretch/>
        </p:blipFill>
        <p:spPr bwMode="auto">
          <a:xfrm>
            <a:off x="20" y="10"/>
            <a:ext cx="12188932" cy="6499113"/>
          </a:xfrm>
          <a:prstGeom prst="rect">
            <a:avLst/>
          </a:prstGeom>
          <a:noFill/>
          <a:extLst>
            <a:ext uri="{909E8E84-426E-40DD-AFC4-6F175D3DCCD1}">
              <a14:hiddenFill xmlns:a14="http://schemas.microsoft.com/office/drawing/2010/main">
                <a:solidFill>
                  <a:srgbClr val="FFFFFF"/>
                </a:solidFill>
              </a14:hiddenFill>
            </a:ext>
          </a:extLst>
        </p:spPr>
      </p:pic>
      <p:sp>
        <p:nvSpPr>
          <p:cNvPr id="3085" name="Rectangle 3084">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F11D6-FA19-2D30-5FB7-6AA9B0193875}"/>
              </a:ext>
            </a:extLst>
          </p:cNvPr>
          <p:cNvSpPr>
            <a:spLocks noGrp="1"/>
          </p:cNvSpPr>
          <p:nvPr>
            <p:ph type="title"/>
          </p:nvPr>
        </p:nvSpPr>
        <p:spPr>
          <a:xfrm>
            <a:off x="6292646" y="775040"/>
            <a:ext cx="5555225" cy="1152663"/>
          </a:xfrm>
        </p:spPr>
        <p:txBody>
          <a:bodyPr vert="horz" lIns="91440" tIns="45720" rIns="91440" bIns="45720" rtlCol="0" anchor="b">
            <a:normAutofit/>
          </a:bodyPr>
          <a:lstStyle/>
          <a:p>
            <a:pPr algn="ctr"/>
            <a:r>
              <a:rPr lang="en-US" sz="3700" kern="1200" dirty="0">
                <a:latin typeface="+mj-lt"/>
                <a:ea typeface="+mj-ea"/>
                <a:cs typeface="+mj-cs"/>
              </a:rPr>
              <a:t>Distribution of missing values in Previous Application data</a:t>
            </a:r>
          </a:p>
        </p:txBody>
      </p:sp>
    </p:spTree>
    <p:extLst>
      <p:ext uri="{BB962C8B-B14F-4D97-AF65-F5344CB8AC3E}">
        <p14:creationId xmlns:p14="http://schemas.microsoft.com/office/powerpoint/2010/main" val="192051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A3F9DB-B144-47A4-9DB2-706C3908B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a:extLst>
              <a:ext uri="{FF2B5EF4-FFF2-40B4-BE49-F238E27FC236}">
                <a16:creationId xmlns:a16="http://schemas.microsoft.com/office/drawing/2014/main" id="{3D9A74CD-249A-437B-A289-413676038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close-up of a graph&#10;&#10;Description automatically generated">
            <a:extLst>
              <a:ext uri="{FF2B5EF4-FFF2-40B4-BE49-F238E27FC236}">
                <a16:creationId xmlns:a16="http://schemas.microsoft.com/office/drawing/2014/main" id="{78F2A82F-7F26-0725-28E1-D3A674F75D8C}"/>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17" name="Oval 1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E91C83-EB91-3A4D-6B59-C0155DE4104B}"/>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b="1" i="0" kern="1200">
                <a:solidFill>
                  <a:schemeClr val="tx1"/>
                </a:solidFill>
                <a:effectLst/>
                <a:highlight>
                  <a:srgbClr val="FFFFFF"/>
                </a:highlight>
                <a:latin typeface="+mj-lt"/>
                <a:ea typeface="+mj-ea"/>
                <a:cs typeface="+mj-cs"/>
              </a:rPr>
              <a:t>Identify Outliers in the Dataset</a:t>
            </a:r>
            <a:endParaRPr lang="en-US" kern="1200">
              <a:solidFill>
                <a:schemeClr val="tx1"/>
              </a:solidFill>
              <a:latin typeface="+mj-lt"/>
              <a:ea typeface="+mj-ea"/>
              <a:cs typeface="+mj-cs"/>
            </a:endParaRPr>
          </a:p>
        </p:txBody>
      </p:sp>
      <p:sp>
        <p:nvSpPr>
          <p:cNvPr id="7" name="TextBox 6">
            <a:extLst>
              <a:ext uri="{FF2B5EF4-FFF2-40B4-BE49-F238E27FC236}">
                <a16:creationId xmlns:a16="http://schemas.microsoft.com/office/drawing/2014/main" id="{B4EC2341-E1C3-F9B9-DB07-A0EE3622BC72}"/>
              </a:ext>
            </a:extLst>
          </p:cNvPr>
          <p:cNvSpPr txBox="1"/>
          <p:nvPr/>
        </p:nvSpPr>
        <p:spPr>
          <a:xfrm>
            <a:off x="5109127" y="636809"/>
            <a:ext cx="6467886" cy="4324161"/>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1600" b="0" i="0" dirty="0">
                <a:effectLst/>
                <a:highlight>
                  <a:srgbClr val="FFFFFF"/>
                </a:highlight>
              </a:rPr>
              <a:t>Here's a breakdown of the steps taken:</a:t>
            </a:r>
          </a:p>
          <a:p>
            <a:pPr indent="-228600">
              <a:lnSpc>
                <a:spcPct val="90000"/>
              </a:lnSpc>
              <a:spcAft>
                <a:spcPts val="600"/>
              </a:spcAft>
              <a:buFont typeface="Arial" panose="020B0604020202020204" pitchFamily="34" charset="0"/>
              <a:buChar char="•"/>
            </a:pPr>
            <a:r>
              <a:rPr lang="en-US" sz="1600" b="1" i="0" dirty="0">
                <a:effectLst/>
                <a:highlight>
                  <a:srgbClr val="FFFFFF"/>
                </a:highlight>
              </a:rPr>
              <a:t>Numerical Data Summary:</a:t>
            </a:r>
            <a:endParaRPr lang="en-US" sz="1600" b="0" i="0" dirty="0">
              <a:effectLst/>
              <a:highlight>
                <a:srgbClr val="FFFFFF"/>
              </a:highlight>
            </a:endParaRPr>
          </a:p>
          <a:p>
            <a:pPr marL="742950" lvl="1" indent="-228600">
              <a:lnSpc>
                <a:spcPct val="90000"/>
              </a:lnSpc>
              <a:spcAft>
                <a:spcPts val="600"/>
              </a:spcAft>
              <a:buFont typeface="Arial" panose="020B0604020202020204" pitchFamily="34" charset="0"/>
              <a:buChar char="•"/>
            </a:pPr>
            <a:r>
              <a:rPr lang="en-US" sz="1600" b="1" i="0" dirty="0">
                <a:effectLst/>
                <a:highlight>
                  <a:srgbClr val="FFFFFF"/>
                </a:highlight>
              </a:rPr>
              <a:t>Count:</a:t>
            </a:r>
            <a:r>
              <a:rPr lang="en-US" sz="1600" b="0" i="0" dirty="0">
                <a:effectLst/>
                <a:highlight>
                  <a:srgbClr val="FFFFFF"/>
                </a:highlight>
              </a:rPr>
              <a:t> Determined the number of observations in the cleaned dataset.</a:t>
            </a:r>
          </a:p>
          <a:p>
            <a:pPr marL="742950" lvl="1" indent="-228600">
              <a:lnSpc>
                <a:spcPct val="90000"/>
              </a:lnSpc>
              <a:spcAft>
                <a:spcPts val="600"/>
              </a:spcAft>
              <a:buFont typeface="Arial" panose="020B0604020202020204" pitchFamily="34" charset="0"/>
              <a:buChar char="•"/>
            </a:pPr>
            <a:r>
              <a:rPr lang="en-US" sz="1600" b="1" i="0" dirty="0">
                <a:effectLst/>
                <a:highlight>
                  <a:srgbClr val="FFFFFF"/>
                </a:highlight>
              </a:rPr>
              <a:t>Mean:</a:t>
            </a:r>
            <a:r>
              <a:rPr lang="en-US" sz="1600" b="0" i="0" dirty="0">
                <a:effectLst/>
                <a:highlight>
                  <a:srgbClr val="FFFFFF"/>
                </a:highlight>
              </a:rPr>
              <a:t> Calculated the average value of the numerical data.</a:t>
            </a:r>
          </a:p>
          <a:p>
            <a:pPr marL="742950" lvl="1" indent="-228600">
              <a:lnSpc>
                <a:spcPct val="90000"/>
              </a:lnSpc>
              <a:spcAft>
                <a:spcPts val="600"/>
              </a:spcAft>
              <a:buFont typeface="Arial" panose="020B0604020202020204" pitchFamily="34" charset="0"/>
              <a:buChar char="•"/>
            </a:pPr>
            <a:r>
              <a:rPr lang="en-US" sz="1600" b="1" i="0" dirty="0">
                <a:effectLst/>
                <a:highlight>
                  <a:srgbClr val="FFFFFF"/>
                </a:highlight>
              </a:rPr>
              <a:t>Standard Deviation:</a:t>
            </a:r>
            <a:r>
              <a:rPr lang="en-US" sz="1600" b="0" i="0" dirty="0">
                <a:effectLst/>
                <a:highlight>
                  <a:srgbClr val="FFFFFF"/>
                </a:highlight>
              </a:rPr>
              <a:t> Measured the dispersion of the numerical data around the mean.</a:t>
            </a:r>
          </a:p>
          <a:p>
            <a:pPr marL="742950" lvl="1" indent="-228600">
              <a:lnSpc>
                <a:spcPct val="90000"/>
              </a:lnSpc>
              <a:spcAft>
                <a:spcPts val="600"/>
              </a:spcAft>
              <a:buFont typeface="Arial" panose="020B0604020202020204" pitchFamily="34" charset="0"/>
              <a:buChar char="•"/>
            </a:pPr>
            <a:r>
              <a:rPr lang="en-US" sz="1600" b="1" i="0" dirty="0">
                <a:effectLst/>
                <a:highlight>
                  <a:srgbClr val="FFFFFF"/>
                </a:highlight>
              </a:rPr>
              <a:t>Minimum:</a:t>
            </a:r>
            <a:r>
              <a:rPr lang="en-US" sz="1600" b="0" i="0" dirty="0">
                <a:effectLst/>
                <a:highlight>
                  <a:srgbClr val="FFFFFF"/>
                </a:highlight>
              </a:rPr>
              <a:t> Identified the smallest value in the dataset.</a:t>
            </a:r>
          </a:p>
          <a:p>
            <a:pPr marL="742950" lvl="1" indent="-228600">
              <a:lnSpc>
                <a:spcPct val="90000"/>
              </a:lnSpc>
              <a:spcAft>
                <a:spcPts val="600"/>
              </a:spcAft>
              <a:buFont typeface="Arial" panose="020B0604020202020204" pitchFamily="34" charset="0"/>
              <a:buChar char="•"/>
            </a:pPr>
            <a:r>
              <a:rPr lang="en-US" sz="1600" b="1" i="0" dirty="0">
                <a:effectLst/>
                <a:highlight>
                  <a:srgbClr val="FFFFFF"/>
                </a:highlight>
              </a:rPr>
              <a:t>25%, 50%, 70% Percentiles:</a:t>
            </a:r>
            <a:r>
              <a:rPr lang="en-US" sz="1600" b="0" i="0" dirty="0">
                <a:effectLst/>
                <a:highlight>
                  <a:srgbClr val="FFFFFF"/>
                </a:highlight>
              </a:rPr>
              <a:t> Examined key percentiles to understand data distribution.</a:t>
            </a:r>
          </a:p>
          <a:p>
            <a:pPr marL="742950" lvl="1" indent="-228600">
              <a:lnSpc>
                <a:spcPct val="90000"/>
              </a:lnSpc>
              <a:spcAft>
                <a:spcPts val="600"/>
              </a:spcAft>
              <a:buFont typeface="Arial" panose="020B0604020202020204" pitchFamily="34" charset="0"/>
              <a:buChar char="•"/>
            </a:pPr>
            <a:r>
              <a:rPr lang="en-US" sz="1600" b="1" i="0" dirty="0">
                <a:effectLst/>
                <a:highlight>
                  <a:srgbClr val="FFFFFF"/>
                </a:highlight>
              </a:rPr>
              <a:t>Maximum:</a:t>
            </a:r>
            <a:r>
              <a:rPr lang="en-US" sz="1600" b="0" i="0" dirty="0">
                <a:effectLst/>
                <a:highlight>
                  <a:srgbClr val="FFFFFF"/>
                </a:highlight>
              </a:rPr>
              <a:t> Identified the largest value in the dataset.</a:t>
            </a:r>
          </a:p>
          <a:p>
            <a:pPr indent="-228600">
              <a:lnSpc>
                <a:spcPct val="90000"/>
              </a:lnSpc>
              <a:spcAft>
                <a:spcPts val="600"/>
              </a:spcAft>
              <a:buFont typeface="Arial" panose="020B0604020202020204" pitchFamily="34" charset="0"/>
              <a:buChar char="•"/>
            </a:pPr>
            <a:r>
              <a:rPr lang="en-US" sz="1600" b="1" i="0" dirty="0">
                <a:effectLst/>
                <a:highlight>
                  <a:srgbClr val="FFFFFF"/>
                </a:highlight>
              </a:rPr>
              <a:t>Outlier Detection:</a:t>
            </a:r>
            <a:endParaRPr lang="en-US" sz="1600" b="0" i="0" dirty="0">
              <a:effectLst/>
              <a:highlight>
                <a:srgbClr val="FFFFFF"/>
              </a:highlight>
            </a:endParaRPr>
          </a:p>
          <a:p>
            <a:pPr marL="742950" lvl="1" indent="-228600">
              <a:lnSpc>
                <a:spcPct val="90000"/>
              </a:lnSpc>
              <a:spcAft>
                <a:spcPts val="600"/>
              </a:spcAft>
              <a:buFont typeface="Arial" panose="020B0604020202020204" pitchFamily="34" charset="0"/>
              <a:buChar char="•"/>
            </a:pPr>
            <a:r>
              <a:rPr lang="en-US" sz="1600" b="0" i="0" dirty="0">
                <a:effectLst/>
                <a:highlight>
                  <a:srgbClr val="FFFFFF"/>
                </a:highlight>
              </a:rPr>
              <a:t>Identified potential outliers by analyzing deviations from the mean and interquartile range.</a:t>
            </a:r>
          </a:p>
          <a:p>
            <a:pPr indent="-228600">
              <a:lnSpc>
                <a:spcPct val="90000"/>
              </a:lnSpc>
              <a:spcAft>
                <a:spcPts val="600"/>
              </a:spcAft>
              <a:buFont typeface="Arial" panose="020B0604020202020204" pitchFamily="34" charset="0"/>
              <a:buChar char="•"/>
            </a:pPr>
            <a:r>
              <a:rPr lang="en-US" sz="1600" b="1" i="0" dirty="0">
                <a:effectLst/>
                <a:highlight>
                  <a:srgbClr val="FFFFFF"/>
                </a:highlight>
              </a:rPr>
              <a:t>Boxplots for Visualization:</a:t>
            </a:r>
            <a:endParaRPr lang="en-US" sz="1600" b="0" i="0" dirty="0">
              <a:effectLst/>
              <a:highlight>
                <a:srgbClr val="FFFFFF"/>
              </a:highlight>
            </a:endParaRPr>
          </a:p>
          <a:p>
            <a:pPr marL="742950" lvl="1" indent="-228600">
              <a:lnSpc>
                <a:spcPct val="90000"/>
              </a:lnSpc>
              <a:spcAft>
                <a:spcPts val="600"/>
              </a:spcAft>
              <a:buFont typeface="Arial" panose="020B0604020202020204" pitchFamily="34" charset="0"/>
              <a:buChar char="•"/>
            </a:pPr>
            <a:r>
              <a:rPr lang="en-US" sz="1600" b="0" i="0" dirty="0">
                <a:effectLst/>
                <a:highlight>
                  <a:srgbClr val="FFFFFF"/>
                </a:highlight>
              </a:rPr>
              <a:t>Utilized boxplots to visually represent the distribution of numerical data.</a:t>
            </a:r>
          </a:p>
          <a:p>
            <a:pPr marL="742950" lvl="1" indent="-228600">
              <a:lnSpc>
                <a:spcPct val="90000"/>
              </a:lnSpc>
              <a:spcAft>
                <a:spcPts val="600"/>
              </a:spcAft>
              <a:buFont typeface="Arial" panose="020B0604020202020204" pitchFamily="34" charset="0"/>
              <a:buChar char="•"/>
            </a:pPr>
            <a:r>
              <a:rPr lang="en-US" sz="1600" b="0" i="0" dirty="0">
                <a:effectLst/>
                <a:highlight>
                  <a:srgbClr val="FFFFFF"/>
                </a:highlight>
              </a:rPr>
              <a:t>Enhanced understanding of data spread, central tendency, and presence of outliers.</a:t>
            </a:r>
          </a:p>
          <a:p>
            <a:pPr indent="-228600">
              <a:lnSpc>
                <a:spcPct val="90000"/>
              </a:lnSpc>
              <a:spcAft>
                <a:spcPts val="600"/>
              </a:spcAft>
              <a:buFont typeface="Arial" panose="020B0604020202020204" pitchFamily="34" charset="0"/>
              <a:buChar char="•"/>
            </a:pPr>
            <a:r>
              <a:rPr lang="en-US" sz="1600" b="0" i="0" dirty="0">
                <a:effectLst/>
                <a:highlight>
                  <a:srgbClr val="FFFFFF"/>
                </a:highlight>
              </a:rPr>
              <a:t>This comprehensive approach enables a thorough exploration of the numerical data, from summary statistics to outlier detection and visualization using boxplots, facilitating deeper insights into the dataset's characteristics.</a:t>
            </a:r>
          </a:p>
        </p:txBody>
      </p:sp>
      <p:sp>
        <p:nvSpPr>
          <p:cNvPr id="19" name="Arc 18">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2952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Arc 52">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C71E50-1B52-B540-AEBF-A2E2CD80C2FE}"/>
              </a:ext>
            </a:extLst>
          </p:cNvPr>
          <p:cNvSpPr>
            <a:spLocks noGrp="1"/>
          </p:cNvSpPr>
          <p:nvPr>
            <p:ph type="title"/>
          </p:nvPr>
        </p:nvSpPr>
        <p:spPr>
          <a:xfrm>
            <a:off x="838200" y="365125"/>
            <a:ext cx="7824019" cy="1325563"/>
          </a:xfrm>
        </p:spPr>
        <p:txBody>
          <a:bodyPr>
            <a:normAutofit/>
          </a:bodyPr>
          <a:lstStyle/>
          <a:p>
            <a:pPr algn="ctr"/>
            <a:r>
              <a:rPr lang="en-US" b="1" i="0" dirty="0">
                <a:effectLst/>
                <a:highlight>
                  <a:srgbClr val="FFFFFF"/>
                </a:highlight>
              </a:rPr>
              <a:t>Numerical Data Summary of Application data</a:t>
            </a:r>
            <a:endParaRPr lang="en-IN" dirty="0"/>
          </a:p>
        </p:txBody>
      </p:sp>
      <p:graphicFrame>
        <p:nvGraphicFramePr>
          <p:cNvPr id="43" name="Content Placeholder 42">
            <a:extLst>
              <a:ext uri="{FF2B5EF4-FFF2-40B4-BE49-F238E27FC236}">
                <a16:creationId xmlns:a16="http://schemas.microsoft.com/office/drawing/2014/main" id="{288283B2-0310-D3B6-C44E-573203CF0B1D}"/>
              </a:ext>
            </a:extLst>
          </p:cNvPr>
          <p:cNvGraphicFramePr>
            <a:graphicFrameLocks noGrp="1"/>
          </p:cNvGraphicFramePr>
          <p:nvPr>
            <p:ph idx="1"/>
            <p:extLst>
              <p:ext uri="{D42A27DB-BD31-4B8C-83A1-F6EECF244321}">
                <p14:modId xmlns:p14="http://schemas.microsoft.com/office/powerpoint/2010/main" val="3432411088"/>
              </p:ext>
            </p:extLst>
          </p:nvPr>
        </p:nvGraphicFramePr>
        <p:xfrm>
          <a:off x="838200" y="2372342"/>
          <a:ext cx="10515602" cy="2765781"/>
        </p:xfrm>
        <a:graphic>
          <a:graphicData uri="http://schemas.openxmlformats.org/drawingml/2006/table">
            <a:tbl>
              <a:tblPr firstRow="1" bandRow="1"/>
              <a:tblGrid>
                <a:gridCol w="726583">
                  <a:extLst>
                    <a:ext uri="{9D8B030D-6E8A-4147-A177-3AD203B41FA5}">
                      <a16:colId xmlns:a16="http://schemas.microsoft.com/office/drawing/2014/main" val="1025660008"/>
                    </a:ext>
                  </a:extLst>
                </a:gridCol>
                <a:gridCol w="2292409">
                  <a:extLst>
                    <a:ext uri="{9D8B030D-6E8A-4147-A177-3AD203B41FA5}">
                      <a16:colId xmlns:a16="http://schemas.microsoft.com/office/drawing/2014/main" val="2920751778"/>
                    </a:ext>
                  </a:extLst>
                </a:gridCol>
                <a:gridCol w="1466070">
                  <a:extLst>
                    <a:ext uri="{9D8B030D-6E8A-4147-A177-3AD203B41FA5}">
                      <a16:colId xmlns:a16="http://schemas.microsoft.com/office/drawing/2014/main" val="3170089487"/>
                    </a:ext>
                  </a:extLst>
                </a:gridCol>
                <a:gridCol w="1609997">
                  <a:extLst>
                    <a:ext uri="{9D8B030D-6E8A-4147-A177-3AD203B41FA5}">
                      <a16:colId xmlns:a16="http://schemas.microsoft.com/office/drawing/2014/main" val="4175514043"/>
                    </a:ext>
                  </a:extLst>
                </a:gridCol>
                <a:gridCol w="2178260">
                  <a:extLst>
                    <a:ext uri="{9D8B030D-6E8A-4147-A177-3AD203B41FA5}">
                      <a16:colId xmlns:a16="http://schemas.microsoft.com/office/drawing/2014/main" val="2669053189"/>
                    </a:ext>
                  </a:extLst>
                </a:gridCol>
                <a:gridCol w="1004511">
                  <a:extLst>
                    <a:ext uri="{9D8B030D-6E8A-4147-A177-3AD203B41FA5}">
                      <a16:colId xmlns:a16="http://schemas.microsoft.com/office/drawing/2014/main" val="3963208502"/>
                    </a:ext>
                  </a:extLst>
                </a:gridCol>
                <a:gridCol w="1237772">
                  <a:extLst>
                    <a:ext uri="{9D8B030D-6E8A-4147-A177-3AD203B41FA5}">
                      <a16:colId xmlns:a16="http://schemas.microsoft.com/office/drawing/2014/main" val="1505709546"/>
                    </a:ext>
                  </a:extLst>
                </a:gridCol>
              </a:tblGrid>
              <a:tr h="307309">
                <a:tc>
                  <a:txBody>
                    <a:bodyPr/>
                    <a:lstStyle/>
                    <a:p>
                      <a:pPr algn="r" fontAlgn="ctr"/>
                      <a:r>
                        <a:rPr lang="en-IN" sz="1600" b="1" i="0" u="none" strike="noStrike">
                          <a:solidFill>
                            <a:srgbClr val="000000"/>
                          </a:solidFill>
                          <a:effectLst/>
                          <a:highlight>
                            <a:srgbClr val="FFFFFF"/>
                          </a:highlight>
                          <a:latin typeface="Arial" panose="020B0604020202020204" pitchFamily="34" charset="0"/>
                        </a:rPr>
                        <a:t> </a:t>
                      </a:r>
                    </a:p>
                  </a:txBody>
                  <a:tcPr marL="11911" marR="11911" marT="11911" marB="0" anchor="ctr">
                    <a:lnL>
                      <a:noFill/>
                    </a:lnL>
                    <a:lnR>
                      <a:noFill/>
                    </a:lnR>
                    <a:lnT>
                      <a:noFill/>
                    </a:lnT>
                    <a:lnB>
                      <a:noFill/>
                    </a:lnB>
                    <a:solidFill>
                      <a:srgbClr val="FFFFFF"/>
                    </a:solidFill>
                  </a:tcPr>
                </a:tc>
                <a:tc>
                  <a:txBody>
                    <a:bodyPr/>
                    <a:lstStyle/>
                    <a:p>
                      <a:pPr algn="r" fontAlgn="ctr"/>
                      <a:r>
                        <a:rPr lang="en-IN" sz="1600" b="1" i="0" u="none" strike="noStrike">
                          <a:solidFill>
                            <a:srgbClr val="000000"/>
                          </a:solidFill>
                          <a:effectLst/>
                          <a:highlight>
                            <a:srgbClr val="FFFFFF"/>
                          </a:highlight>
                          <a:latin typeface="Arial" panose="020B0604020202020204" pitchFamily="34" charset="0"/>
                        </a:rPr>
                        <a:t>AMT_INCOME_TOTAL</a:t>
                      </a:r>
                    </a:p>
                  </a:txBody>
                  <a:tcPr marL="11911" marR="11911" marT="11911" marB="0" anchor="ctr">
                    <a:lnL>
                      <a:noFill/>
                    </a:lnL>
                    <a:lnR>
                      <a:noFill/>
                    </a:lnR>
                    <a:lnT>
                      <a:noFill/>
                    </a:lnT>
                    <a:lnB>
                      <a:noFill/>
                    </a:lnB>
                    <a:solidFill>
                      <a:srgbClr val="FFFFFF"/>
                    </a:solidFill>
                  </a:tcPr>
                </a:tc>
                <a:tc>
                  <a:txBody>
                    <a:bodyPr/>
                    <a:lstStyle/>
                    <a:p>
                      <a:pPr algn="r" fontAlgn="ctr"/>
                      <a:r>
                        <a:rPr lang="en-IN" sz="1600" b="1" i="0" u="none" strike="noStrike" dirty="0">
                          <a:solidFill>
                            <a:srgbClr val="000000"/>
                          </a:solidFill>
                          <a:effectLst/>
                          <a:highlight>
                            <a:srgbClr val="FFFFFF"/>
                          </a:highlight>
                          <a:latin typeface="Arial" panose="020B0604020202020204" pitchFamily="34" charset="0"/>
                        </a:rPr>
                        <a:t>AMT_CREDIT</a:t>
                      </a:r>
                    </a:p>
                  </a:txBody>
                  <a:tcPr marL="11911" marR="11911" marT="11911" marB="0" anchor="ctr">
                    <a:lnL>
                      <a:noFill/>
                    </a:lnL>
                    <a:lnR>
                      <a:noFill/>
                    </a:lnR>
                    <a:lnT>
                      <a:noFill/>
                    </a:lnT>
                    <a:lnB>
                      <a:noFill/>
                    </a:lnB>
                    <a:solidFill>
                      <a:srgbClr val="FFFFFF"/>
                    </a:solidFill>
                  </a:tcPr>
                </a:tc>
                <a:tc>
                  <a:txBody>
                    <a:bodyPr/>
                    <a:lstStyle/>
                    <a:p>
                      <a:pPr algn="r" fontAlgn="ctr"/>
                      <a:r>
                        <a:rPr lang="en-IN" sz="1600" b="1" i="0" u="none" strike="noStrike">
                          <a:solidFill>
                            <a:srgbClr val="000000"/>
                          </a:solidFill>
                          <a:effectLst/>
                          <a:highlight>
                            <a:srgbClr val="FFFFFF"/>
                          </a:highlight>
                          <a:latin typeface="Arial" panose="020B0604020202020204" pitchFamily="34" charset="0"/>
                        </a:rPr>
                        <a:t>AMT_ANNUITY</a:t>
                      </a:r>
                    </a:p>
                  </a:txBody>
                  <a:tcPr marL="11911" marR="11911" marT="11911" marB="0" anchor="ctr">
                    <a:lnL>
                      <a:noFill/>
                    </a:lnL>
                    <a:lnR>
                      <a:noFill/>
                    </a:lnR>
                    <a:lnT>
                      <a:noFill/>
                    </a:lnT>
                    <a:lnB>
                      <a:noFill/>
                    </a:lnB>
                    <a:solidFill>
                      <a:srgbClr val="FFFFFF"/>
                    </a:solidFill>
                  </a:tcPr>
                </a:tc>
                <a:tc>
                  <a:txBody>
                    <a:bodyPr/>
                    <a:lstStyle/>
                    <a:p>
                      <a:pPr algn="r" fontAlgn="ctr"/>
                      <a:r>
                        <a:rPr lang="en-IN" sz="1600" b="1" i="0" u="none" strike="noStrike">
                          <a:solidFill>
                            <a:srgbClr val="000000"/>
                          </a:solidFill>
                          <a:effectLst/>
                          <a:highlight>
                            <a:srgbClr val="FFFFFF"/>
                          </a:highlight>
                          <a:latin typeface="Arial" panose="020B0604020202020204" pitchFamily="34" charset="0"/>
                        </a:rPr>
                        <a:t>AMT_GOODS_PRICE</a:t>
                      </a:r>
                    </a:p>
                  </a:txBody>
                  <a:tcPr marL="11911" marR="11911" marT="11911" marB="0" anchor="ctr">
                    <a:lnL>
                      <a:noFill/>
                    </a:lnL>
                    <a:lnR>
                      <a:noFill/>
                    </a:lnR>
                    <a:lnT>
                      <a:noFill/>
                    </a:lnT>
                    <a:lnB>
                      <a:noFill/>
                    </a:lnB>
                    <a:solidFill>
                      <a:srgbClr val="FFFFFF"/>
                    </a:solidFill>
                  </a:tcPr>
                </a:tc>
                <a:tc>
                  <a:txBody>
                    <a:bodyPr/>
                    <a:lstStyle/>
                    <a:p>
                      <a:pPr algn="r" fontAlgn="ctr"/>
                      <a:r>
                        <a:rPr lang="en-IN" sz="1600" b="1" i="0" u="none" strike="noStrike">
                          <a:solidFill>
                            <a:srgbClr val="000000"/>
                          </a:solidFill>
                          <a:effectLst/>
                          <a:highlight>
                            <a:srgbClr val="FFFFFF"/>
                          </a:highlight>
                          <a:latin typeface="Arial" panose="020B0604020202020204" pitchFamily="34" charset="0"/>
                        </a:rPr>
                        <a:t>Age</a:t>
                      </a:r>
                    </a:p>
                  </a:txBody>
                  <a:tcPr marL="11911" marR="11911" marT="11911" marB="0" anchor="ctr">
                    <a:lnL>
                      <a:noFill/>
                    </a:lnL>
                    <a:lnR>
                      <a:noFill/>
                    </a:lnR>
                    <a:lnT>
                      <a:noFill/>
                    </a:lnT>
                    <a:lnB>
                      <a:noFill/>
                    </a:lnB>
                    <a:solidFill>
                      <a:srgbClr val="FFFFFF"/>
                    </a:solidFill>
                  </a:tcPr>
                </a:tc>
                <a:tc>
                  <a:txBody>
                    <a:bodyPr/>
                    <a:lstStyle/>
                    <a:p>
                      <a:pPr algn="r" fontAlgn="ctr"/>
                      <a:r>
                        <a:rPr lang="en-IN" sz="1600" b="1" i="0" u="none" strike="noStrike">
                          <a:solidFill>
                            <a:srgbClr val="000000"/>
                          </a:solidFill>
                          <a:effectLst/>
                          <a:highlight>
                            <a:srgbClr val="FFFFFF"/>
                          </a:highlight>
                          <a:latin typeface="Arial" panose="020B0604020202020204" pitchFamily="34" charset="0"/>
                        </a:rPr>
                        <a:t>Experience</a:t>
                      </a:r>
                    </a:p>
                  </a:txBody>
                  <a:tcPr marL="11911" marR="11911" marT="11911" marB="0" anchor="ctr">
                    <a:lnL>
                      <a:noFill/>
                    </a:lnL>
                    <a:lnR>
                      <a:noFill/>
                    </a:lnR>
                    <a:lnT>
                      <a:noFill/>
                    </a:lnT>
                    <a:lnB>
                      <a:noFill/>
                    </a:lnB>
                    <a:solidFill>
                      <a:srgbClr val="FFFFFF"/>
                    </a:solidFill>
                  </a:tcPr>
                </a:tc>
                <a:extLst>
                  <a:ext uri="{0D108BD9-81ED-4DB2-BD59-A6C34878D82A}">
                    <a16:rowId xmlns:a16="http://schemas.microsoft.com/office/drawing/2014/main" val="1059024375"/>
                  </a:ext>
                </a:extLst>
              </a:tr>
              <a:tr h="307309">
                <a:tc>
                  <a:txBody>
                    <a:bodyPr/>
                    <a:lstStyle/>
                    <a:p>
                      <a:pPr algn="r" fontAlgn="ctr"/>
                      <a:r>
                        <a:rPr lang="en-IN" sz="1600" b="1" i="0" u="none" strike="noStrike">
                          <a:solidFill>
                            <a:srgbClr val="000000"/>
                          </a:solidFill>
                          <a:effectLst/>
                          <a:highlight>
                            <a:srgbClr val="F5F5F5"/>
                          </a:highlight>
                          <a:latin typeface="Arial" panose="020B0604020202020204" pitchFamily="34" charset="0"/>
                        </a:rPr>
                        <a:t>count</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49999.00</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49999.00</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49998.00</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49961.00</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49999.00</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49999.00</a:t>
                      </a:r>
                    </a:p>
                  </a:txBody>
                  <a:tcPr marL="11911" marR="11911" marT="11911" marB="0" anchor="ctr">
                    <a:lnL>
                      <a:noFill/>
                    </a:lnL>
                    <a:lnR>
                      <a:noFill/>
                    </a:lnR>
                    <a:lnT>
                      <a:noFill/>
                    </a:lnT>
                    <a:lnB>
                      <a:noFill/>
                    </a:lnB>
                    <a:solidFill>
                      <a:srgbClr val="F5F5F5"/>
                    </a:solidFill>
                  </a:tcPr>
                </a:tc>
                <a:extLst>
                  <a:ext uri="{0D108BD9-81ED-4DB2-BD59-A6C34878D82A}">
                    <a16:rowId xmlns:a16="http://schemas.microsoft.com/office/drawing/2014/main" val="3532331480"/>
                  </a:ext>
                </a:extLst>
              </a:tr>
              <a:tr h="307309">
                <a:tc>
                  <a:txBody>
                    <a:bodyPr/>
                    <a:lstStyle/>
                    <a:p>
                      <a:pPr algn="r" fontAlgn="ctr"/>
                      <a:r>
                        <a:rPr lang="en-IN" sz="1600" b="1" i="0" u="none" strike="noStrike">
                          <a:solidFill>
                            <a:srgbClr val="000000"/>
                          </a:solidFill>
                          <a:effectLst/>
                          <a:highlight>
                            <a:srgbClr val="FFFFFF"/>
                          </a:highlight>
                          <a:latin typeface="Arial" panose="020B0604020202020204" pitchFamily="34" charset="0"/>
                        </a:rPr>
                        <a:t>mean</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170767.60</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599700.60</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27107.38</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539060.00</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43.87</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183.87</a:t>
                      </a:r>
                    </a:p>
                  </a:txBody>
                  <a:tcPr marL="11911" marR="11911" marT="11911" marB="0" anchor="ctr">
                    <a:lnL>
                      <a:noFill/>
                    </a:lnL>
                    <a:lnR>
                      <a:noFill/>
                    </a:lnR>
                    <a:lnT>
                      <a:noFill/>
                    </a:lnT>
                    <a:lnB>
                      <a:noFill/>
                    </a:lnB>
                    <a:solidFill>
                      <a:srgbClr val="FFFFFF"/>
                    </a:solidFill>
                  </a:tcPr>
                </a:tc>
                <a:extLst>
                  <a:ext uri="{0D108BD9-81ED-4DB2-BD59-A6C34878D82A}">
                    <a16:rowId xmlns:a16="http://schemas.microsoft.com/office/drawing/2014/main" val="1867370869"/>
                  </a:ext>
                </a:extLst>
              </a:tr>
              <a:tr h="307309">
                <a:tc>
                  <a:txBody>
                    <a:bodyPr/>
                    <a:lstStyle/>
                    <a:p>
                      <a:pPr algn="r" fontAlgn="ctr"/>
                      <a:r>
                        <a:rPr lang="en-IN" sz="1600" b="1" i="0" u="none" strike="noStrike">
                          <a:solidFill>
                            <a:srgbClr val="000000"/>
                          </a:solidFill>
                          <a:effectLst/>
                          <a:highlight>
                            <a:srgbClr val="F5F5F5"/>
                          </a:highlight>
                          <a:latin typeface="Arial" panose="020B0604020202020204" pitchFamily="34" charset="0"/>
                        </a:rPr>
                        <a:t>std</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531819.10</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402415.40</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14562.94</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369853.30</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11.94</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380.45</a:t>
                      </a:r>
                    </a:p>
                  </a:txBody>
                  <a:tcPr marL="11911" marR="11911" marT="11911" marB="0" anchor="ctr">
                    <a:lnL>
                      <a:noFill/>
                    </a:lnL>
                    <a:lnR>
                      <a:noFill/>
                    </a:lnR>
                    <a:lnT>
                      <a:noFill/>
                    </a:lnT>
                    <a:lnB>
                      <a:noFill/>
                    </a:lnB>
                    <a:solidFill>
                      <a:srgbClr val="F5F5F5"/>
                    </a:solidFill>
                  </a:tcPr>
                </a:tc>
                <a:extLst>
                  <a:ext uri="{0D108BD9-81ED-4DB2-BD59-A6C34878D82A}">
                    <a16:rowId xmlns:a16="http://schemas.microsoft.com/office/drawing/2014/main" val="609598883"/>
                  </a:ext>
                </a:extLst>
              </a:tr>
              <a:tr h="307309">
                <a:tc>
                  <a:txBody>
                    <a:bodyPr/>
                    <a:lstStyle/>
                    <a:p>
                      <a:pPr algn="r" fontAlgn="ctr"/>
                      <a:r>
                        <a:rPr lang="en-IN" sz="1600" b="1" i="0" u="none" strike="noStrike">
                          <a:solidFill>
                            <a:srgbClr val="000000"/>
                          </a:solidFill>
                          <a:effectLst/>
                          <a:highlight>
                            <a:srgbClr val="FFFFFF"/>
                          </a:highlight>
                          <a:latin typeface="Arial" panose="020B0604020202020204" pitchFamily="34" charset="0"/>
                        </a:rPr>
                        <a:t>min</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25650.00</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45000.00</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2052.00</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45000.00</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21.03</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0.00</a:t>
                      </a:r>
                    </a:p>
                  </a:txBody>
                  <a:tcPr marL="11911" marR="11911" marT="11911" marB="0" anchor="ctr">
                    <a:lnL>
                      <a:noFill/>
                    </a:lnL>
                    <a:lnR>
                      <a:noFill/>
                    </a:lnR>
                    <a:lnT>
                      <a:noFill/>
                    </a:lnT>
                    <a:lnB>
                      <a:noFill/>
                    </a:lnB>
                    <a:solidFill>
                      <a:srgbClr val="FFFFFF"/>
                    </a:solidFill>
                  </a:tcPr>
                </a:tc>
                <a:extLst>
                  <a:ext uri="{0D108BD9-81ED-4DB2-BD59-A6C34878D82A}">
                    <a16:rowId xmlns:a16="http://schemas.microsoft.com/office/drawing/2014/main" val="236539160"/>
                  </a:ext>
                </a:extLst>
              </a:tr>
              <a:tr h="307309">
                <a:tc>
                  <a:txBody>
                    <a:bodyPr/>
                    <a:lstStyle/>
                    <a:p>
                      <a:pPr algn="r" fontAlgn="ctr"/>
                      <a:r>
                        <a:rPr lang="en-IN" sz="1600" b="1" i="0" u="none" strike="noStrike">
                          <a:solidFill>
                            <a:srgbClr val="000000"/>
                          </a:solidFill>
                          <a:effectLst/>
                          <a:highlight>
                            <a:srgbClr val="F5F5F5"/>
                          </a:highlight>
                          <a:latin typeface="Arial" panose="020B0604020202020204" pitchFamily="34" charset="0"/>
                        </a:rPr>
                        <a:t>25%</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112500.00</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270000.00</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16456.50</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238500.00</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33.89</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2.55</a:t>
                      </a:r>
                    </a:p>
                  </a:txBody>
                  <a:tcPr marL="11911" marR="11911" marT="11911" marB="0" anchor="ctr">
                    <a:lnL>
                      <a:noFill/>
                    </a:lnL>
                    <a:lnR>
                      <a:noFill/>
                    </a:lnR>
                    <a:lnT>
                      <a:noFill/>
                    </a:lnT>
                    <a:lnB>
                      <a:noFill/>
                    </a:lnB>
                    <a:solidFill>
                      <a:srgbClr val="F5F5F5"/>
                    </a:solidFill>
                  </a:tcPr>
                </a:tc>
                <a:extLst>
                  <a:ext uri="{0D108BD9-81ED-4DB2-BD59-A6C34878D82A}">
                    <a16:rowId xmlns:a16="http://schemas.microsoft.com/office/drawing/2014/main" val="2738142155"/>
                  </a:ext>
                </a:extLst>
              </a:tr>
              <a:tr h="307309">
                <a:tc>
                  <a:txBody>
                    <a:bodyPr/>
                    <a:lstStyle/>
                    <a:p>
                      <a:pPr algn="r" fontAlgn="ctr"/>
                      <a:r>
                        <a:rPr lang="en-IN" sz="1600" b="1" i="0" u="none" strike="noStrike">
                          <a:solidFill>
                            <a:srgbClr val="000000"/>
                          </a:solidFill>
                          <a:effectLst/>
                          <a:highlight>
                            <a:srgbClr val="FFFFFF"/>
                          </a:highlight>
                          <a:latin typeface="Arial" panose="020B0604020202020204" pitchFamily="34" charset="0"/>
                        </a:rPr>
                        <a:t>50%</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145800.00</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514777.50</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24939.00</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450000.00</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43.07</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6.07</a:t>
                      </a:r>
                    </a:p>
                  </a:txBody>
                  <a:tcPr marL="11911" marR="11911" marT="11911" marB="0" anchor="ctr">
                    <a:lnL>
                      <a:noFill/>
                    </a:lnL>
                    <a:lnR>
                      <a:noFill/>
                    </a:lnR>
                    <a:lnT>
                      <a:noFill/>
                    </a:lnT>
                    <a:lnB>
                      <a:noFill/>
                    </a:lnB>
                    <a:solidFill>
                      <a:srgbClr val="FFFFFF"/>
                    </a:solidFill>
                  </a:tcPr>
                </a:tc>
                <a:extLst>
                  <a:ext uri="{0D108BD9-81ED-4DB2-BD59-A6C34878D82A}">
                    <a16:rowId xmlns:a16="http://schemas.microsoft.com/office/drawing/2014/main" val="3691953664"/>
                  </a:ext>
                </a:extLst>
              </a:tr>
              <a:tr h="307309">
                <a:tc>
                  <a:txBody>
                    <a:bodyPr/>
                    <a:lstStyle/>
                    <a:p>
                      <a:pPr algn="r" fontAlgn="ctr"/>
                      <a:r>
                        <a:rPr lang="en-IN" sz="1600" b="1" i="0" u="none" strike="noStrike">
                          <a:solidFill>
                            <a:srgbClr val="000000"/>
                          </a:solidFill>
                          <a:effectLst/>
                          <a:highlight>
                            <a:srgbClr val="F5F5F5"/>
                          </a:highlight>
                          <a:latin typeface="Arial" panose="020B0604020202020204" pitchFamily="34" charset="0"/>
                        </a:rPr>
                        <a:t>75%</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202500.00</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808650.00</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34596.00</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679500.00</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53.78</a:t>
                      </a:r>
                    </a:p>
                  </a:txBody>
                  <a:tcPr marL="11911" marR="11911" marT="11911" marB="0" anchor="ctr">
                    <a:lnL>
                      <a:noFill/>
                    </a:lnL>
                    <a:lnR>
                      <a:noFill/>
                    </a:lnR>
                    <a:lnT>
                      <a:noFill/>
                    </a:lnT>
                    <a:lnB>
                      <a:noFill/>
                    </a:lnB>
                    <a:solidFill>
                      <a:srgbClr val="F5F5F5"/>
                    </a:solidFill>
                  </a:tcPr>
                </a:tc>
                <a:tc>
                  <a:txBody>
                    <a:bodyPr/>
                    <a:lstStyle/>
                    <a:p>
                      <a:pPr algn="r" fontAlgn="ctr"/>
                      <a:r>
                        <a:rPr lang="en-IN" sz="1600" b="0" i="0" u="none" strike="noStrike">
                          <a:solidFill>
                            <a:srgbClr val="000000"/>
                          </a:solidFill>
                          <a:effectLst/>
                          <a:highlight>
                            <a:srgbClr val="F5F5F5"/>
                          </a:highlight>
                          <a:latin typeface="Arial" panose="020B0604020202020204" pitchFamily="34" charset="0"/>
                        </a:rPr>
                        <a:t>15.66</a:t>
                      </a:r>
                    </a:p>
                  </a:txBody>
                  <a:tcPr marL="11911" marR="11911" marT="11911" marB="0" anchor="ctr">
                    <a:lnL>
                      <a:noFill/>
                    </a:lnL>
                    <a:lnR>
                      <a:noFill/>
                    </a:lnR>
                    <a:lnT>
                      <a:noFill/>
                    </a:lnT>
                    <a:lnB>
                      <a:noFill/>
                    </a:lnB>
                    <a:solidFill>
                      <a:srgbClr val="F5F5F5"/>
                    </a:solidFill>
                  </a:tcPr>
                </a:tc>
                <a:extLst>
                  <a:ext uri="{0D108BD9-81ED-4DB2-BD59-A6C34878D82A}">
                    <a16:rowId xmlns:a16="http://schemas.microsoft.com/office/drawing/2014/main" val="3147256096"/>
                  </a:ext>
                </a:extLst>
              </a:tr>
              <a:tr h="307309">
                <a:tc>
                  <a:txBody>
                    <a:bodyPr/>
                    <a:lstStyle/>
                    <a:p>
                      <a:pPr algn="r" fontAlgn="ctr"/>
                      <a:r>
                        <a:rPr lang="en-IN" sz="1600" b="1" i="0" u="none" strike="noStrike">
                          <a:solidFill>
                            <a:srgbClr val="000000"/>
                          </a:solidFill>
                          <a:effectLst/>
                          <a:highlight>
                            <a:srgbClr val="FFFFFF"/>
                          </a:highlight>
                          <a:latin typeface="Arial" panose="020B0604020202020204" pitchFamily="34" charset="0"/>
                        </a:rPr>
                        <a:t>max</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117000000.00</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4050000.00</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258025.50</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4050000.00</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a:solidFill>
                            <a:srgbClr val="000000"/>
                          </a:solidFill>
                          <a:effectLst/>
                          <a:highlight>
                            <a:srgbClr val="FFFFFF"/>
                          </a:highlight>
                          <a:latin typeface="Arial" panose="020B0604020202020204" pitchFamily="34" charset="0"/>
                        </a:rPr>
                        <a:t>68.95</a:t>
                      </a:r>
                    </a:p>
                  </a:txBody>
                  <a:tcPr marL="11911" marR="11911" marT="11911" marB="0" anchor="ctr">
                    <a:lnL>
                      <a:noFill/>
                    </a:lnL>
                    <a:lnR>
                      <a:noFill/>
                    </a:lnR>
                    <a:lnT>
                      <a:noFill/>
                    </a:lnT>
                    <a:lnB>
                      <a:noFill/>
                    </a:lnB>
                    <a:solidFill>
                      <a:srgbClr val="FFFFFF"/>
                    </a:solidFill>
                  </a:tcPr>
                </a:tc>
                <a:tc>
                  <a:txBody>
                    <a:bodyPr/>
                    <a:lstStyle/>
                    <a:p>
                      <a:pPr algn="r" fontAlgn="ctr"/>
                      <a:r>
                        <a:rPr lang="en-IN" sz="1600" b="0" i="0" u="none" strike="noStrike" dirty="0">
                          <a:solidFill>
                            <a:srgbClr val="000000"/>
                          </a:solidFill>
                          <a:effectLst/>
                          <a:highlight>
                            <a:srgbClr val="FFFFFF"/>
                          </a:highlight>
                          <a:latin typeface="Arial" panose="020B0604020202020204" pitchFamily="34" charset="0"/>
                        </a:rPr>
                        <a:t>999.98</a:t>
                      </a:r>
                    </a:p>
                  </a:txBody>
                  <a:tcPr marL="11911" marR="11911" marT="11911" marB="0" anchor="ctr">
                    <a:lnL>
                      <a:noFill/>
                    </a:lnL>
                    <a:lnR>
                      <a:noFill/>
                    </a:lnR>
                    <a:lnT>
                      <a:noFill/>
                    </a:lnT>
                    <a:lnB>
                      <a:noFill/>
                    </a:lnB>
                    <a:solidFill>
                      <a:srgbClr val="FFFFFF"/>
                    </a:solidFill>
                  </a:tcPr>
                </a:tc>
                <a:extLst>
                  <a:ext uri="{0D108BD9-81ED-4DB2-BD59-A6C34878D82A}">
                    <a16:rowId xmlns:a16="http://schemas.microsoft.com/office/drawing/2014/main" val="3443511479"/>
                  </a:ext>
                </a:extLst>
              </a:tr>
            </a:tbl>
          </a:graphicData>
        </a:graphic>
      </p:graphicFrame>
    </p:spTree>
    <p:extLst>
      <p:ext uri="{BB962C8B-B14F-4D97-AF65-F5344CB8AC3E}">
        <p14:creationId xmlns:p14="http://schemas.microsoft.com/office/powerpoint/2010/main" val="2416929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3" name="Freeform: Shape 5132">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35" name="Arc 5134">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5137" name="Rectangle 5136">
            <a:extLst>
              <a:ext uri="{FF2B5EF4-FFF2-40B4-BE49-F238E27FC236}">
                <a16:creationId xmlns:a16="http://schemas.microsoft.com/office/drawing/2014/main" id="{E32EEBD4-2EE2-4943-A13A-027C8021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5C3C62-C229-A073-73EC-F5F0572267A2}"/>
              </a:ext>
            </a:extLst>
          </p:cNvPr>
          <p:cNvSpPr>
            <a:spLocks noGrp="1"/>
          </p:cNvSpPr>
          <p:nvPr>
            <p:ph type="title"/>
          </p:nvPr>
        </p:nvSpPr>
        <p:spPr>
          <a:xfrm>
            <a:off x="6227143" y="753626"/>
            <a:ext cx="5452534" cy="300414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Outlier distribution</a:t>
            </a:r>
          </a:p>
        </p:txBody>
      </p:sp>
      <p:pic>
        <p:nvPicPr>
          <p:cNvPr id="5126" name="Picture 6">
            <a:extLst>
              <a:ext uri="{FF2B5EF4-FFF2-40B4-BE49-F238E27FC236}">
                <a16:creationId xmlns:a16="http://schemas.microsoft.com/office/drawing/2014/main" id="{DEFD7929-86B0-2952-9862-F24EB1B3F2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210" y="295006"/>
            <a:ext cx="3134044" cy="2311358"/>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a:noFill/>
          <a:extLst>
            <a:ext uri="{909E8E84-426E-40DD-AFC4-6F175D3DCCD1}">
              <a14:hiddenFill xmlns:a14="http://schemas.microsoft.com/office/drawing/2010/main">
                <a:solidFill>
                  <a:srgbClr val="FFFFFF"/>
                </a:solidFill>
              </a14:hiddenFill>
            </a:ext>
          </a:extLst>
        </p:spPr>
      </p:pic>
      <p:sp>
        <p:nvSpPr>
          <p:cNvPr id="5139" name="Oval 5138">
            <a:extLst>
              <a:ext uri="{FF2B5EF4-FFF2-40B4-BE49-F238E27FC236}">
                <a16:creationId xmlns:a16="http://schemas.microsoft.com/office/drawing/2014/main" id="{21BA6915-E6D0-4619-9A50-B788D0048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4530" y="400837"/>
            <a:ext cx="357006" cy="357006"/>
          </a:xfrm>
          <a:prstGeom prst="ellipse">
            <a:avLst/>
          </a:prstGeom>
          <a:noFill/>
          <a:ln w="889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41" name="Freeform: Shape 5140">
            <a:extLst>
              <a:ext uri="{FF2B5EF4-FFF2-40B4-BE49-F238E27FC236}">
                <a16:creationId xmlns:a16="http://schemas.microsoft.com/office/drawing/2014/main" id="{8F22F920-02D7-497A-892A-5A1799A6E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97969" y="0"/>
            <a:ext cx="1679159" cy="925847"/>
          </a:xfrm>
          <a:custGeom>
            <a:avLst/>
            <a:gdLst>
              <a:gd name="connsiteX0" fmla="*/ 0 w 1679159"/>
              <a:gd name="connsiteY0" fmla="*/ 0 h 925847"/>
              <a:gd name="connsiteX1" fmla="*/ 123825 w 1679159"/>
              <a:gd name="connsiteY1" fmla="*/ 0 h 925847"/>
              <a:gd name="connsiteX2" fmla="*/ 123825 w 1679159"/>
              <a:gd name="connsiteY2" fmla="*/ 756588 h 925847"/>
              <a:gd name="connsiteX3" fmla="*/ 1431852 w 1679159"/>
              <a:gd name="connsiteY3" fmla="*/ 0 h 925847"/>
              <a:gd name="connsiteX4" fmla="*/ 1679159 w 1679159"/>
              <a:gd name="connsiteY4" fmla="*/ 0 h 925847"/>
              <a:gd name="connsiteX5" fmla="*/ 92869 w 1679159"/>
              <a:gd name="connsiteY5" fmla="*/ 917560 h 925847"/>
              <a:gd name="connsiteX6" fmla="*/ 61913 w 1679159"/>
              <a:gd name="connsiteY6" fmla="*/ 925847 h 925847"/>
              <a:gd name="connsiteX7" fmla="*/ 0 w 1679159"/>
              <a:gd name="connsiteY7" fmla="*/ 863935 h 92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159" h="925847">
                <a:moveTo>
                  <a:pt x="0" y="0"/>
                </a:moveTo>
                <a:lnTo>
                  <a:pt x="123825" y="0"/>
                </a:lnTo>
                <a:lnTo>
                  <a:pt x="123825" y="756588"/>
                </a:lnTo>
                <a:lnTo>
                  <a:pt x="1431852" y="0"/>
                </a:lnTo>
                <a:lnTo>
                  <a:pt x="1679159" y="0"/>
                </a:lnTo>
                <a:lnTo>
                  <a:pt x="92869" y="917560"/>
                </a:lnTo>
                <a:cubicBezTo>
                  <a:pt x="83458" y="922999"/>
                  <a:pt x="72780" y="925857"/>
                  <a:pt x="61913" y="925847"/>
                </a:cubicBezTo>
                <a:cubicBezTo>
                  <a:pt x="27719" y="925847"/>
                  <a:pt x="0" y="898129"/>
                  <a:pt x="0" y="863935"/>
                </a:cubicBezTo>
                <a:close/>
              </a:path>
            </a:pathLst>
          </a:custGeom>
          <a:solidFill>
            <a:schemeClr val="accent6"/>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124" name="Picture 4">
            <a:extLst>
              <a:ext uri="{FF2B5EF4-FFF2-40B4-BE49-F238E27FC236}">
                <a16:creationId xmlns:a16="http://schemas.microsoft.com/office/drawing/2014/main" id="{BC078448-4CDF-49DC-7D5E-CF934BA8C2C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7210" y="3091143"/>
            <a:ext cx="3134044" cy="2280016"/>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DE238EDE-ECD1-F50F-6E12-921C6ACD512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326759" y="1158680"/>
            <a:ext cx="3134044" cy="2225170"/>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a:noFill/>
          <a:extLst>
            <a:ext uri="{909E8E84-426E-40DD-AFC4-6F175D3DCCD1}">
              <a14:hiddenFill xmlns:a14="http://schemas.microsoft.com/office/drawing/2010/main">
                <a:solidFill>
                  <a:srgbClr val="FFFFFF"/>
                </a:solidFill>
              </a14:hiddenFill>
            </a:ext>
          </a:extLst>
        </p:spPr>
      </p:pic>
      <p:sp>
        <p:nvSpPr>
          <p:cNvPr id="5143" name="Freeform: Shape 5142">
            <a:extLst>
              <a:ext uri="{FF2B5EF4-FFF2-40B4-BE49-F238E27FC236}">
                <a16:creationId xmlns:a16="http://schemas.microsoft.com/office/drawing/2014/main" id="{025B8C08-2FE2-4EE7-8826-385416193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04498" flipH="1">
            <a:off x="661620" y="5853103"/>
            <a:ext cx="1761765" cy="1112151"/>
          </a:xfrm>
          <a:custGeom>
            <a:avLst/>
            <a:gdLst>
              <a:gd name="connsiteX0" fmla="*/ 1585229 w 1761765"/>
              <a:gd name="connsiteY0" fmla="*/ 764759 h 1112151"/>
              <a:gd name="connsiteX1" fmla="*/ 1623024 w 1761765"/>
              <a:gd name="connsiteY1" fmla="*/ 792810 h 1112151"/>
              <a:gd name="connsiteX2" fmla="*/ 1711735 w 1761765"/>
              <a:gd name="connsiteY2" fmla="*/ 970132 h 1112151"/>
              <a:gd name="connsiteX3" fmla="*/ 1761765 w 1761765"/>
              <a:gd name="connsiteY3" fmla="*/ 1112151 h 1112151"/>
              <a:gd name="connsiteX4" fmla="*/ 1621544 w 1761765"/>
              <a:gd name="connsiteY4" fmla="*/ 1095575 h 1112151"/>
              <a:gd name="connsiteX5" fmla="*/ 1594821 w 1761765"/>
              <a:gd name="connsiteY5" fmla="*/ 1019711 h 1112151"/>
              <a:gd name="connsiteX6" fmla="*/ 1513200 w 1761765"/>
              <a:gd name="connsiteY6" fmla="*/ 856627 h 1112151"/>
              <a:gd name="connsiteX7" fmla="*/ 1538499 w 1761765"/>
              <a:gd name="connsiteY7" fmla="*/ 770415 h 1112151"/>
              <a:gd name="connsiteX8" fmla="*/ 1585229 w 1761765"/>
              <a:gd name="connsiteY8" fmla="*/ 764759 h 1112151"/>
              <a:gd name="connsiteX9" fmla="*/ 933455 w 1761765"/>
              <a:gd name="connsiteY9" fmla="*/ 161308 h 1112151"/>
              <a:gd name="connsiteX10" fmla="*/ 957797 w 1761765"/>
              <a:gd name="connsiteY10" fmla="*/ 167970 h 1112151"/>
              <a:gd name="connsiteX11" fmla="*/ 1286982 w 1761765"/>
              <a:gd name="connsiteY11" fmla="*/ 387616 h 1112151"/>
              <a:gd name="connsiteX12" fmla="*/ 1293725 w 1761765"/>
              <a:gd name="connsiteY12" fmla="*/ 477075 h 1112151"/>
              <a:gd name="connsiteX13" fmla="*/ 1245453 w 1761765"/>
              <a:gd name="connsiteY13" fmla="*/ 499154 h 1112151"/>
              <a:gd name="connsiteX14" fmla="*/ 1245167 w 1761765"/>
              <a:gd name="connsiteY14" fmla="*/ 499154 h 1112151"/>
              <a:gd name="connsiteX15" fmla="*/ 1203638 w 1761765"/>
              <a:gd name="connsiteY15" fmla="*/ 484104 h 1112151"/>
              <a:gd name="connsiteX16" fmla="*/ 900647 w 1761765"/>
              <a:gd name="connsiteY16" fmla="*/ 281508 h 1112151"/>
              <a:gd name="connsiteX17" fmla="*/ 872454 w 1761765"/>
              <a:gd name="connsiteY17" fmla="*/ 196164 h 1112151"/>
              <a:gd name="connsiteX18" fmla="*/ 933455 w 1761765"/>
              <a:gd name="connsiteY18" fmla="*/ 161308 h 1112151"/>
              <a:gd name="connsiteX19" fmla="*/ 454020 w 1761765"/>
              <a:gd name="connsiteY19" fmla="*/ 13474 h 1112151"/>
              <a:gd name="connsiteX20" fmla="*/ 477919 w 1761765"/>
              <a:gd name="connsiteY20" fmla="*/ 21437 h 1112151"/>
              <a:gd name="connsiteX21" fmla="*/ 509236 w 1761765"/>
              <a:gd name="connsiteY21" fmla="*/ 84182 h 1112151"/>
              <a:gd name="connsiteX22" fmla="*/ 445829 w 1761765"/>
              <a:gd name="connsiteY22" fmla="*/ 139871 h 1112151"/>
              <a:gd name="connsiteX23" fmla="*/ 437447 w 1761765"/>
              <a:gd name="connsiteY23" fmla="*/ 139395 h 1112151"/>
              <a:gd name="connsiteX24" fmla="*/ 73211 w 1761765"/>
              <a:gd name="connsiteY24" fmla="*/ 137204 h 1112151"/>
              <a:gd name="connsiteX25" fmla="*/ 749 w 1761765"/>
              <a:gd name="connsiteY25" fmla="*/ 84082 h 1112151"/>
              <a:gd name="connsiteX26" fmla="*/ 53871 w 1761765"/>
              <a:gd name="connsiteY26" fmla="*/ 11621 h 1112151"/>
              <a:gd name="connsiteX27" fmla="*/ 58352 w 1761765"/>
              <a:gd name="connsiteY27" fmla="*/ 11093 h 1112151"/>
              <a:gd name="connsiteX28" fmla="*/ 454020 w 1761765"/>
              <a:gd name="connsiteY28" fmla="*/ 13474 h 111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61765" h="1112151">
                <a:moveTo>
                  <a:pt x="1585229" y="764759"/>
                </a:moveTo>
                <a:cubicBezTo>
                  <a:pt x="1600438" y="768789"/>
                  <a:pt x="1614156" y="778436"/>
                  <a:pt x="1623024" y="792810"/>
                </a:cubicBezTo>
                <a:cubicBezTo>
                  <a:pt x="1656300" y="850065"/>
                  <a:pt x="1685920" y="909291"/>
                  <a:pt x="1711735" y="970132"/>
                </a:cubicBezTo>
                <a:lnTo>
                  <a:pt x="1761765" y="1112151"/>
                </a:lnTo>
                <a:lnTo>
                  <a:pt x="1621544" y="1095575"/>
                </a:lnTo>
                <a:lnTo>
                  <a:pt x="1594821" y="1019711"/>
                </a:lnTo>
                <a:cubicBezTo>
                  <a:pt x="1571072" y="963752"/>
                  <a:pt x="1543819" y="909282"/>
                  <a:pt x="1513200" y="856627"/>
                </a:cubicBezTo>
                <a:cubicBezTo>
                  <a:pt x="1496379" y="825834"/>
                  <a:pt x="1507704" y="787236"/>
                  <a:pt x="1538499" y="770415"/>
                </a:cubicBezTo>
                <a:cubicBezTo>
                  <a:pt x="1553325" y="762319"/>
                  <a:pt x="1570022" y="760730"/>
                  <a:pt x="1585229" y="764759"/>
                </a:cubicBezTo>
                <a:close/>
                <a:moveTo>
                  <a:pt x="933455" y="161308"/>
                </a:moveTo>
                <a:cubicBezTo>
                  <a:pt x="941692" y="161855"/>
                  <a:pt x="949959" y="164024"/>
                  <a:pt x="957797" y="167970"/>
                </a:cubicBezTo>
                <a:cubicBezTo>
                  <a:pt x="1076184" y="227289"/>
                  <a:pt x="1186759" y="301068"/>
                  <a:pt x="1286982" y="387616"/>
                </a:cubicBezTo>
                <a:cubicBezTo>
                  <a:pt x="1313547" y="410457"/>
                  <a:pt x="1316565"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89"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28" name="Picture 8">
            <a:extLst>
              <a:ext uri="{FF2B5EF4-FFF2-40B4-BE49-F238E27FC236}">
                <a16:creationId xmlns:a16="http://schemas.microsoft.com/office/drawing/2014/main" id="{FA094C9E-8BF1-2B45-22B9-B6FB6F822AAF}"/>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383377" y="3869516"/>
            <a:ext cx="3134044" cy="2280016"/>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a:noFill/>
          <a:extLst>
            <a:ext uri="{909E8E84-426E-40DD-AFC4-6F175D3DCCD1}">
              <a14:hiddenFill xmlns:a14="http://schemas.microsoft.com/office/drawing/2010/main">
                <a:solidFill>
                  <a:srgbClr val="FFFFFF"/>
                </a:solidFill>
              </a14:hiddenFill>
            </a:ext>
          </a:extLst>
        </p:spPr>
      </p:pic>
      <p:sp>
        <p:nvSpPr>
          <p:cNvPr id="5145" name="Freeform: Shape 5144">
            <a:extLst>
              <a:ext uri="{FF2B5EF4-FFF2-40B4-BE49-F238E27FC236}">
                <a16:creationId xmlns:a16="http://schemas.microsoft.com/office/drawing/2014/main" id="{4DDF45CC-3E53-4361-852F-16750ABA7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2041" y="6356350"/>
            <a:ext cx="1211855" cy="50165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132" name="Picture 12">
            <a:extLst>
              <a:ext uri="{FF2B5EF4-FFF2-40B4-BE49-F238E27FC236}">
                <a16:creationId xmlns:a16="http://schemas.microsoft.com/office/drawing/2014/main" id="{EABADCC1-037E-933D-D14C-6229985F99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0437" y="3978351"/>
            <a:ext cx="2968258" cy="2245762"/>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A183B878-878D-AEAE-03B8-5552413C30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51140" y="82479"/>
            <a:ext cx="2528300" cy="196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404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55" name="Freeform: Shape 6154">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48" name="Picture 4">
            <a:extLst>
              <a:ext uri="{FF2B5EF4-FFF2-40B4-BE49-F238E27FC236}">
                <a16:creationId xmlns:a16="http://schemas.microsoft.com/office/drawing/2014/main" id="{E35D1DB2-32AB-CF4D-4E19-C1A04E7914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41053" y="1765209"/>
            <a:ext cx="4777381" cy="315487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6157" name="Arc 6156">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7D7CDA-A51E-96B2-2EE0-D047380A248C}"/>
              </a:ext>
            </a:extLst>
          </p:cNvPr>
          <p:cNvSpPr>
            <a:spLocks noGrp="1"/>
          </p:cNvSpPr>
          <p:nvPr>
            <p:ph type="title"/>
          </p:nvPr>
        </p:nvSpPr>
        <p:spPr>
          <a:xfrm>
            <a:off x="838201" y="479493"/>
            <a:ext cx="5257800" cy="1325563"/>
          </a:xfrm>
        </p:spPr>
        <p:txBody>
          <a:bodyPr>
            <a:normAutofit/>
          </a:bodyPr>
          <a:lstStyle/>
          <a:p>
            <a:r>
              <a:rPr lang="en-IN" dirty="0"/>
              <a:t>Summary of Outlier Analysis:</a:t>
            </a:r>
          </a:p>
        </p:txBody>
      </p:sp>
      <p:sp>
        <p:nvSpPr>
          <p:cNvPr id="3" name="Content Placeholder 2">
            <a:extLst>
              <a:ext uri="{FF2B5EF4-FFF2-40B4-BE49-F238E27FC236}">
                <a16:creationId xmlns:a16="http://schemas.microsoft.com/office/drawing/2014/main" id="{D457ABBA-B482-7D37-2CC1-4ED9FB47E3A5}"/>
              </a:ext>
            </a:extLst>
          </p:cNvPr>
          <p:cNvSpPr>
            <a:spLocks noGrp="1"/>
          </p:cNvSpPr>
          <p:nvPr>
            <p:ph idx="1"/>
          </p:nvPr>
        </p:nvSpPr>
        <p:spPr>
          <a:xfrm>
            <a:off x="838201" y="1984443"/>
            <a:ext cx="5257800" cy="4192520"/>
          </a:xfrm>
        </p:spPr>
        <p:txBody>
          <a:bodyPr>
            <a:normAutofit/>
          </a:bodyPr>
          <a:lstStyle/>
          <a:p>
            <a:pPr>
              <a:buFont typeface="Arial" panose="020B0604020202020204" pitchFamily="34" charset="0"/>
              <a:buChar char="•"/>
            </a:pPr>
            <a:r>
              <a:rPr lang="en-US" sz="1900" b="1" i="0">
                <a:effectLst/>
                <a:highlight>
                  <a:srgbClr val="FFFFFF"/>
                </a:highlight>
                <a:latin typeface="Söhne"/>
              </a:rPr>
              <a:t>Observation:</a:t>
            </a:r>
            <a:r>
              <a:rPr lang="en-US" sz="1900" b="0" i="0">
                <a:effectLst/>
                <a:highlight>
                  <a:srgbClr val="FFFFFF"/>
                </a:highlight>
                <a:latin typeface="Söhne"/>
              </a:rPr>
              <a:t> Box plots clearly indicate the presence of outliers in all columns except for Age.</a:t>
            </a:r>
          </a:p>
          <a:p>
            <a:pPr>
              <a:buFont typeface="Arial" panose="020B0604020202020204" pitchFamily="34" charset="0"/>
              <a:buChar char="•"/>
            </a:pPr>
            <a:r>
              <a:rPr lang="en-US" sz="1900" b="1" i="0">
                <a:effectLst/>
                <a:highlight>
                  <a:srgbClr val="FFFFFF"/>
                </a:highlight>
                <a:latin typeface="Söhne"/>
              </a:rPr>
              <a:t>Outlier Detection:</a:t>
            </a:r>
            <a:r>
              <a:rPr lang="en-US" sz="1900" b="0" i="0">
                <a:effectLst/>
                <a:highlight>
                  <a:srgbClr val="FFFFFF"/>
                </a:highlight>
                <a:latin typeface="Söhne"/>
              </a:rPr>
              <a:t> Employed the Interquartile Range (IQR) method to identify outliers.</a:t>
            </a:r>
          </a:p>
          <a:p>
            <a:pPr>
              <a:buFont typeface="Arial" panose="020B0604020202020204" pitchFamily="34" charset="0"/>
              <a:buChar char="•"/>
            </a:pPr>
            <a:r>
              <a:rPr lang="en-US" sz="1900" b="1" i="0">
                <a:effectLst/>
                <a:highlight>
                  <a:srgbClr val="FFFFFF"/>
                </a:highlight>
                <a:latin typeface="Söhne"/>
              </a:rPr>
              <a:t>Results:</a:t>
            </a:r>
            <a:r>
              <a:rPr lang="en-US" sz="1900" b="0" i="0">
                <a:effectLst/>
                <a:highlight>
                  <a:srgbClr val="FFFFFF"/>
                </a:highlight>
                <a:latin typeface="Söhne"/>
              </a:rPr>
              <a:t> Following the application of the IQR method, it was determined that 13,214 rows contained outliers.</a:t>
            </a:r>
          </a:p>
          <a:p>
            <a:pPr>
              <a:buFont typeface="Arial" panose="020B0604020202020204" pitchFamily="34" charset="0"/>
              <a:buChar char="•"/>
            </a:pPr>
            <a:r>
              <a:rPr lang="en-US" sz="1900" b="1" i="0">
                <a:effectLst/>
                <a:highlight>
                  <a:srgbClr val="FFFFFF"/>
                </a:highlight>
                <a:latin typeface="Söhne"/>
              </a:rPr>
              <a:t>Insight:</a:t>
            </a:r>
            <a:r>
              <a:rPr lang="en-US" sz="1900" b="0" i="0">
                <a:effectLst/>
                <a:highlight>
                  <a:srgbClr val="FFFFFF"/>
                </a:highlight>
                <a:latin typeface="Söhne"/>
              </a:rPr>
              <a:t> Outliers can significantly impact the accuracy of statistical analysis and model performance. Further investigation and potentially outlier treatment strategies may be necessary to mitigate their influence on the analysis results.</a:t>
            </a:r>
          </a:p>
        </p:txBody>
      </p:sp>
    </p:spTree>
    <p:extLst>
      <p:ext uri="{BB962C8B-B14F-4D97-AF65-F5344CB8AC3E}">
        <p14:creationId xmlns:p14="http://schemas.microsoft.com/office/powerpoint/2010/main" val="839808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A3F9DB-B144-47A4-9DB2-706C3908B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a:extLst>
              <a:ext uri="{FF2B5EF4-FFF2-40B4-BE49-F238E27FC236}">
                <a16:creationId xmlns:a16="http://schemas.microsoft.com/office/drawing/2014/main" id="{3D9A74CD-249A-437B-A289-413676038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Codes on papers">
            <a:extLst>
              <a:ext uri="{FF2B5EF4-FFF2-40B4-BE49-F238E27FC236}">
                <a16:creationId xmlns:a16="http://schemas.microsoft.com/office/drawing/2014/main" id="{03E2C70B-3F30-91B2-4F2C-D052AE5AC037}"/>
              </a:ext>
            </a:extLst>
          </p:cNvPr>
          <p:cNvPicPr>
            <a:picLocks noChangeAspect="1"/>
          </p:cNvPicPr>
          <p:nvPr/>
        </p:nvPicPr>
        <p:blipFill rotWithShape="1">
          <a:blip r:embed="rId2">
            <a:alphaModFix amt="35000"/>
          </a:blip>
          <a:srcRect t="3608" b="12122"/>
          <a:stretch/>
        </p:blipFill>
        <p:spPr>
          <a:xfrm>
            <a:off x="20" y="10"/>
            <a:ext cx="12191980" cy="6857990"/>
          </a:xfrm>
          <a:prstGeom prst="rect">
            <a:avLst/>
          </a:prstGeom>
        </p:spPr>
      </p:pic>
      <p:sp>
        <p:nvSpPr>
          <p:cNvPr id="17" name="Oval 1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A7AA2C-EC9E-59F4-7BB1-A60D65796D39}"/>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kern="1200">
                <a:solidFill>
                  <a:schemeClr val="tx1"/>
                </a:solidFill>
                <a:latin typeface="+mj-lt"/>
                <a:ea typeface="+mj-ea"/>
                <a:cs typeface="+mj-cs"/>
              </a:rPr>
              <a:t>Analyze Data Imbalance</a:t>
            </a:r>
          </a:p>
        </p:txBody>
      </p:sp>
      <p:sp>
        <p:nvSpPr>
          <p:cNvPr id="7" name="TextBox 6">
            <a:extLst>
              <a:ext uri="{FF2B5EF4-FFF2-40B4-BE49-F238E27FC236}">
                <a16:creationId xmlns:a16="http://schemas.microsoft.com/office/drawing/2014/main" id="{BBC6F80A-CCB6-3EB6-547B-EE4277C3D3C1}"/>
              </a:ext>
            </a:extLst>
          </p:cNvPr>
          <p:cNvSpPr txBox="1"/>
          <p:nvPr/>
        </p:nvSpPr>
        <p:spPr>
          <a:xfrm>
            <a:off x="5370153" y="1526033"/>
            <a:ext cx="5536397" cy="39352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500" b="0" i="0" dirty="0">
                <a:effectLst/>
                <a:highlight>
                  <a:srgbClr val="FFFFFF"/>
                </a:highlight>
              </a:rPr>
              <a:t>Repayment Difficulty Analysis:</a:t>
            </a:r>
          </a:p>
          <a:p>
            <a:pPr indent="-228600">
              <a:lnSpc>
                <a:spcPct val="90000"/>
              </a:lnSpc>
              <a:spcAft>
                <a:spcPts val="600"/>
              </a:spcAft>
              <a:buFont typeface="Arial" panose="020B0604020202020204" pitchFamily="34" charset="0"/>
              <a:buChar char="•"/>
            </a:pPr>
            <a:r>
              <a:rPr lang="en-US" sz="1500" b="0" i="0" dirty="0">
                <a:effectLst/>
                <a:highlight>
                  <a:srgbClr val="FFFFFF"/>
                </a:highlight>
              </a:rPr>
              <a:t>Using the target column, identify users who have difficulties in repayment history.</a:t>
            </a:r>
          </a:p>
          <a:p>
            <a:pPr indent="-228600">
              <a:lnSpc>
                <a:spcPct val="90000"/>
              </a:lnSpc>
              <a:spcAft>
                <a:spcPts val="600"/>
              </a:spcAft>
              <a:buFont typeface="Arial" panose="020B0604020202020204" pitchFamily="34" charset="0"/>
              <a:buChar char="•"/>
            </a:pPr>
            <a:r>
              <a:rPr lang="en-US" sz="1500" b="0" i="0" dirty="0">
                <a:effectLst/>
                <a:highlight>
                  <a:srgbClr val="FFFFFF"/>
                </a:highlight>
              </a:rPr>
              <a:t>Calculate the proportion of users with repayment difficulties.</a:t>
            </a:r>
          </a:p>
          <a:p>
            <a:pPr indent="-228600">
              <a:lnSpc>
                <a:spcPct val="90000"/>
              </a:lnSpc>
              <a:spcAft>
                <a:spcPts val="600"/>
              </a:spcAft>
              <a:buFont typeface="Arial" panose="020B0604020202020204" pitchFamily="34" charset="0"/>
              <a:buChar char="•"/>
            </a:pPr>
            <a:r>
              <a:rPr lang="en-US" sz="1500" b="0" i="0" dirty="0">
                <a:effectLst/>
                <a:highlight>
                  <a:srgbClr val="FFFFFF"/>
                </a:highlight>
              </a:rPr>
              <a:t>Graph Visualization:  Utilize a graph to visually represent the proportion of users with repayment difficulties.</a:t>
            </a:r>
          </a:p>
          <a:p>
            <a:pPr indent="-228600">
              <a:lnSpc>
                <a:spcPct val="90000"/>
              </a:lnSpc>
              <a:spcAft>
                <a:spcPts val="600"/>
              </a:spcAft>
              <a:buFont typeface="Arial" panose="020B0604020202020204" pitchFamily="34" charset="0"/>
              <a:buChar char="•"/>
            </a:pPr>
            <a:r>
              <a:rPr lang="en-US" sz="1500" b="0" i="0" dirty="0">
                <a:effectLst/>
                <a:highlight>
                  <a:srgbClr val="FFFFFF"/>
                </a:highlight>
              </a:rPr>
              <a:t>Choose an appropriate type of graph to effectively convey the information.</a:t>
            </a:r>
          </a:p>
          <a:p>
            <a:pPr indent="-228600">
              <a:lnSpc>
                <a:spcPct val="90000"/>
              </a:lnSpc>
              <a:spcAft>
                <a:spcPts val="600"/>
              </a:spcAft>
              <a:buFont typeface="Arial" panose="020B0604020202020204" pitchFamily="34" charset="0"/>
              <a:buChar char="•"/>
            </a:pPr>
            <a:r>
              <a:rPr lang="en-US" sz="1500" b="0" i="0" dirty="0">
                <a:effectLst/>
                <a:highlight>
                  <a:srgbClr val="FFFFFF"/>
                </a:highlight>
              </a:rPr>
              <a:t>This approach combines data analysis with visualization to provide insights into the proportion of users experiencing repayment difficulties, facilitating a comprehensive understanding of the dataset's characteristics in this aspect.</a:t>
            </a:r>
          </a:p>
        </p:txBody>
      </p:sp>
      <p:sp>
        <p:nvSpPr>
          <p:cNvPr id="19" name="Arc 18">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245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8" name="Rectangle 7187">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476342-9898-C473-F81E-0EB2D0B8D348}"/>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kern="1200">
                <a:solidFill>
                  <a:schemeClr val="tx1"/>
                </a:solidFill>
                <a:latin typeface="+mj-lt"/>
                <a:ea typeface="+mj-ea"/>
                <a:cs typeface="+mj-cs"/>
              </a:rPr>
              <a:t>Distribution of Target users</a:t>
            </a:r>
          </a:p>
        </p:txBody>
      </p:sp>
      <p:sp>
        <p:nvSpPr>
          <p:cNvPr id="7190" name="Freeform: Shape 7189">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4DE4D29-1027-C271-FA88-E035271A8F1A}"/>
              </a:ext>
            </a:extLst>
          </p:cNvPr>
          <p:cNvSpPr txBox="1"/>
          <p:nvPr/>
        </p:nvSpPr>
        <p:spPr>
          <a:xfrm>
            <a:off x="838200" y="1825625"/>
            <a:ext cx="5393361"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a:effectLst/>
                <a:highlight>
                  <a:srgbClr val="FFFFFF"/>
                </a:highlight>
              </a:rPr>
              <a:t>In our analysis, we classified users based on their repayment behavior, where 0 represents defaulters and 1 represents timely payments. Remarkably, our findings reveal that the overwhelming majority of users demonstrate commendable financial discipline, reflected by their timely payment behavior (labeled as 1). Only a negligible proportion is classified as defaulters (labeled as 0). This stark contrast is eloquently depicted in our pie chart, emphasizing the dominance of the 'Timely Payments' segment and underscoring the financial resilience of our user base.</a:t>
            </a:r>
            <a:endParaRPr lang="en-US" sz="2000"/>
          </a:p>
        </p:txBody>
      </p:sp>
      <p:sp>
        <p:nvSpPr>
          <p:cNvPr id="7197" name="Oval 719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170" name="Picture 2">
            <a:extLst>
              <a:ext uri="{FF2B5EF4-FFF2-40B4-BE49-F238E27FC236}">
                <a16:creationId xmlns:a16="http://schemas.microsoft.com/office/drawing/2014/main" id="{D899DC17-21F6-A7D3-9939-F03970A538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920103" y="1176557"/>
            <a:ext cx="3715213" cy="386090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Lst>
        </p:spPr>
      </p:pic>
      <p:sp>
        <p:nvSpPr>
          <p:cNvPr id="7199" name="Freeform: Shape 719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7196" name="Straight Connector 7195">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7198" name="Freeform: Shape 7197">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00" name="Freeform: Shape 7199">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202" name="Freeform: Shape 7201">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552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Freeform: Shape 40">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45" name="Rectangle 44">
            <a:extLst>
              <a:ext uri="{FF2B5EF4-FFF2-40B4-BE49-F238E27FC236}">
                <a16:creationId xmlns:a16="http://schemas.microsoft.com/office/drawing/2014/main" id="{66A3F9DB-B144-47A4-9DB2-706C3908B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a:extLst>
              <a:ext uri="{FF2B5EF4-FFF2-40B4-BE49-F238E27FC236}">
                <a16:creationId xmlns:a16="http://schemas.microsoft.com/office/drawing/2014/main" id="{3D9A74CD-249A-437B-A289-413676038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7" name="Picture 36" descr="Financial graphs on a dark display">
            <a:extLst>
              <a:ext uri="{FF2B5EF4-FFF2-40B4-BE49-F238E27FC236}">
                <a16:creationId xmlns:a16="http://schemas.microsoft.com/office/drawing/2014/main" id="{634D23A7-E6EF-7522-AAF0-584E44BD6ED7}"/>
              </a:ext>
            </a:extLst>
          </p:cNvPr>
          <p:cNvPicPr>
            <a:picLocks noChangeAspect="1"/>
          </p:cNvPicPr>
          <p:nvPr/>
        </p:nvPicPr>
        <p:blipFill rotWithShape="1">
          <a:blip r:embed="rId2">
            <a:alphaModFix amt="35000"/>
          </a:blip>
          <a:srcRect t="10000"/>
          <a:stretch/>
        </p:blipFill>
        <p:spPr>
          <a:xfrm>
            <a:off x="20" y="10"/>
            <a:ext cx="12191980" cy="6857990"/>
          </a:xfrm>
          <a:prstGeom prst="rect">
            <a:avLst/>
          </a:prstGeom>
        </p:spPr>
      </p:pic>
      <p:sp>
        <p:nvSpPr>
          <p:cNvPr id="49" name="Oval 4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F83787-7875-D291-C8C5-0DADEF392396}"/>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kern="1200" dirty="0">
                <a:solidFill>
                  <a:schemeClr val="tx1"/>
                </a:solidFill>
                <a:latin typeface="+mj-lt"/>
                <a:ea typeface="+mj-ea"/>
                <a:cs typeface="+mj-cs"/>
              </a:rPr>
              <a:t>Perform Univariate, Segmented Univariate, and Bivariate Analysis</a:t>
            </a:r>
          </a:p>
        </p:txBody>
      </p:sp>
      <p:sp>
        <p:nvSpPr>
          <p:cNvPr id="26" name="TextBox 25">
            <a:extLst>
              <a:ext uri="{FF2B5EF4-FFF2-40B4-BE49-F238E27FC236}">
                <a16:creationId xmlns:a16="http://schemas.microsoft.com/office/drawing/2014/main" id="{730E8DE4-7569-FDF8-D816-4B25028D1D28}"/>
              </a:ext>
            </a:extLst>
          </p:cNvPr>
          <p:cNvSpPr txBox="1"/>
          <p:nvPr/>
        </p:nvSpPr>
        <p:spPr>
          <a:xfrm>
            <a:off x="5370153" y="1526033"/>
            <a:ext cx="5536397" cy="39352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500" dirty="0">
              <a:solidFill>
                <a:srgbClr val="FFFFFF"/>
              </a:solidFill>
            </a:endParaRPr>
          </a:p>
          <a:p>
            <a:pPr>
              <a:lnSpc>
                <a:spcPct val="90000"/>
              </a:lnSpc>
              <a:spcAft>
                <a:spcPts val="600"/>
              </a:spcAft>
            </a:pPr>
            <a:r>
              <a:rPr lang="en-US" sz="1500" b="1" dirty="0">
                <a:solidFill>
                  <a:srgbClr val="FFFFFF"/>
                </a:solidFill>
              </a:rPr>
              <a:t>Categorical Analysis: </a:t>
            </a:r>
          </a:p>
          <a:p>
            <a:pPr marL="285750" indent="-228600">
              <a:lnSpc>
                <a:spcPct val="90000"/>
              </a:lnSpc>
              <a:spcAft>
                <a:spcPts val="600"/>
              </a:spcAft>
              <a:buFont typeface="Arial" panose="020B0604020202020204" pitchFamily="34" charset="0"/>
              <a:buChar char="•"/>
            </a:pPr>
            <a:r>
              <a:rPr lang="en-US" sz="1500" dirty="0">
                <a:solidFill>
                  <a:srgbClr val="FFFFFF"/>
                </a:solidFill>
              </a:rPr>
              <a:t>Segmented dataset by repayment behavior  (0 for defaulters, 1 for timely payments).</a:t>
            </a:r>
          </a:p>
          <a:p>
            <a:pPr marL="285750" indent="-228600">
              <a:lnSpc>
                <a:spcPct val="90000"/>
              </a:lnSpc>
              <a:spcAft>
                <a:spcPts val="600"/>
              </a:spcAft>
              <a:buFont typeface="Arial" panose="020B0604020202020204" pitchFamily="34" charset="0"/>
              <a:buChar char="•"/>
            </a:pPr>
            <a:r>
              <a:rPr lang="en-US" sz="1500" dirty="0">
                <a:solidFill>
                  <a:srgbClr val="FFFFFF"/>
                </a:solidFill>
              </a:rPr>
              <a:t>Bar plots highlight categorical variable differences between defaulters and timely payers.</a:t>
            </a:r>
          </a:p>
          <a:p>
            <a:pPr indent="-228600">
              <a:lnSpc>
                <a:spcPct val="90000"/>
              </a:lnSpc>
              <a:spcAft>
                <a:spcPts val="600"/>
              </a:spcAft>
              <a:buFont typeface="Arial" panose="020B0604020202020204" pitchFamily="34" charset="0"/>
              <a:buChar char="•"/>
            </a:pPr>
            <a:endParaRPr lang="en-US" sz="1500" dirty="0">
              <a:solidFill>
                <a:srgbClr val="FFFFFF"/>
              </a:solidFill>
            </a:endParaRPr>
          </a:p>
          <a:p>
            <a:pPr>
              <a:lnSpc>
                <a:spcPct val="90000"/>
              </a:lnSpc>
              <a:spcAft>
                <a:spcPts val="600"/>
              </a:spcAft>
            </a:pPr>
            <a:r>
              <a:rPr lang="en-US" sz="1500" b="1" dirty="0">
                <a:solidFill>
                  <a:srgbClr val="FFFFFF"/>
                </a:solidFill>
              </a:rPr>
              <a:t>Numerical Analysis: </a:t>
            </a:r>
          </a:p>
          <a:p>
            <a:pPr marL="285750" indent="-228600">
              <a:lnSpc>
                <a:spcPct val="90000"/>
              </a:lnSpc>
              <a:spcAft>
                <a:spcPts val="600"/>
              </a:spcAft>
              <a:buFont typeface="Arial" panose="020B0604020202020204" pitchFamily="34" charset="0"/>
              <a:buChar char="•"/>
            </a:pPr>
            <a:r>
              <a:rPr lang="en-US" sz="1500" dirty="0">
                <a:solidFill>
                  <a:srgbClr val="FFFFFF"/>
                </a:solidFill>
              </a:rPr>
              <a:t>Histograms unveil numerical variable distributions.</a:t>
            </a:r>
          </a:p>
          <a:p>
            <a:pPr marL="285750" indent="-228600">
              <a:lnSpc>
                <a:spcPct val="90000"/>
              </a:lnSpc>
              <a:spcAft>
                <a:spcPts val="600"/>
              </a:spcAft>
              <a:buFont typeface="Arial" panose="020B0604020202020204" pitchFamily="34" charset="0"/>
              <a:buChar char="•"/>
            </a:pPr>
            <a:r>
              <a:rPr lang="en-US" sz="1500" dirty="0">
                <a:solidFill>
                  <a:srgbClr val="FFFFFF"/>
                </a:solidFill>
              </a:rPr>
              <a:t>Clustered bar charts reveal categorical variable impact on repayment behavior.</a:t>
            </a:r>
          </a:p>
          <a:p>
            <a:pPr indent="-228600">
              <a:lnSpc>
                <a:spcPct val="90000"/>
              </a:lnSpc>
              <a:spcAft>
                <a:spcPts val="600"/>
              </a:spcAft>
              <a:buFont typeface="Arial" panose="020B0604020202020204" pitchFamily="34" charset="0"/>
              <a:buChar char="•"/>
            </a:pPr>
            <a:endParaRPr lang="en-US" sz="1500" dirty="0">
              <a:solidFill>
                <a:srgbClr val="FFFFFF"/>
              </a:solidFill>
            </a:endParaRPr>
          </a:p>
          <a:p>
            <a:pPr>
              <a:lnSpc>
                <a:spcPct val="90000"/>
              </a:lnSpc>
              <a:spcAft>
                <a:spcPts val="600"/>
              </a:spcAft>
            </a:pPr>
            <a:r>
              <a:rPr lang="en-US" sz="1500" dirty="0">
                <a:solidFill>
                  <a:srgbClr val="FFFFFF"/>
                </a:solidFill>
              </a:rPr>
              <a:t>This approach delivers actionable insights for decision-making.</a:t>
            </a:r>
          </a:p>
        </p:txBody>
      </p:sp>
      <p:sp>
        <p:nvSpPr>
          <p:cNvPr id="51" name="Arc 5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8664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35" name="Freeform: Shape 9234">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37" name="Freeform: Shape 9236">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39" name="Rectangle 923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D435FE-6B08-0F54-5A7D-A921FF877B03}"/>
              </a:ext>
            </a:extLst>
          </p:cNvPr>
          <p:cNvSpPr>
            <a:spLocks noGrp="1"/>
          </p:cNvSpPr>
          <p:nvPr>
            <p:ph type="title"/>
          </p:nvPr>
        </p:nvSpPr>
        <p:spPr>
          <a:xfrm>
            <a:off x="838200" y="459863"/>
            <a:ext cx="10515600" cy="1004594"/>
          </a:xfrm>
        </p:spPr>
        <p:txBody>
          <a:bodyPr vert="horz" lIns="91440" tIns="45720" rIns="91440" bIns="45720" rtlCol="0" anchor="ctr">
            <a:normAutofit/>
          </a:bodyPr>
          <a:lstStyle/>
          <a:p>
            <a:pPr algn="ctr"/>
            <a:r>
              <a:rPr lang="en-US" kern="1200">
                <a:solidFill>
                  <a:srgbClr val="FFFFFF"/>
                </a:solidFill>
                <a:latin typeface="+mj-lt"/>
                <a:ea typeface="+mj-ea"/>
                <a:cs typeface="+mj-cs"/>
              </a:rPr>
              <a:t>Distribution of Univariate analysis</a:t>
            </a:r>
          </a:p>
        </p:txBody>
      </p:sp>
      <p:sp>
        <p:nvSpPr>
          <p:cNvPr id="9241" name="Rectangle: Rounded Corners 924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228" name="Picture 12">
            <a:extLst>
              <a:ext uri="{FF2B5EF4-FFF2-40B4-BE49-F238E27FC236}">
                <a16:creationId xmlns:a16="http://schemas.microsoft.com/office/drawing/2014/main" id="{F6C06F13-8F7E-BC7E-D397-0C1DDC6E0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86223"/>
            <a:ext cx="4767072" cy="2838818"/>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a:extLst>
              <a:ext uri="{FF2B5EF4-FFF2-40B4-BE49-F238E27FC236}">
                <a16:creationId xmlns:a16="http://schemas.microsoft.com/office/drawing/2014/main" id="{E4AF2B68-C085-FCAC-E322-1066662AE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5480" y="2348547"/>
            <a:ext cx="4767072" cy="28388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39ADB0E-9FC9-59DD-D14B-C852E6E545CB}"/>
              </a:ext>
            </a:extLst>
          </p:cNvPr>
          <p:cNvSpPr txBox="1">
            <a:spLocks/>
          </p:cNvSpPr>
          <p:nvPr/>
        </p:nvSpPr>
        <p:spPr>
          <a:xfrm>
            <a:off x="1713368" y="4925041"/>
            <a:ext cx="3770263" cy="290529"/>
          </a:xfrm>
          <a:prstGeom prst="rect">
            <a:avLst/>
          </a:prstGeom>
          <a:noFill/>
        </p:spPr>
        <p:txBody>
          <a:bodyPr wrap="none" rtlCol="0">
            <a:spAutoFit/>
          </a:bodyPr>
          <a:lstStyle/>
          <a:p>
            <a:pPr defTabSz="841248">
              <a:spcAft>
                <a:spcPts val="600"/>
              </a:spcAft>
            </a:pPr>
            <a:r>
              <a:rPr lang="en-US" sz="1288" kern="1200">
                <a:solidFill>
                  <a:srgbClr val="0D0D0D"/>
                </a:solidFill>
                <a:highlight>
                  <a:srgbClr val="FFFFFF"/>
                </a:highlight>
                <a:latin typeface="Söhne"/>
                <a:ea typeface="+mn-ea"/>
                <a:cs typeface="+mn-cs"/>
              </a:rPr>
              <a:t>Female applicants dominate the loan application pool</a:t>
            </a:r>
            <a:endParaRPr lang="en-IN" sz="1400"/>
          </a:p>
        </p:txBody>
      </p:sp>
      <p:sp>
        <p:nvSpPr>
          <p:cNvPr id="12" name="TextBox 11">
            <a:extLst>
              <a:ext uri="{FF2B5EF4-FFF2-40B4-BE49-F238E27FC236}">
                <a16:creationId xmlns:a16="http://schemas.microsoft.com/office/drawing/2014/main" id="{4F5786B6-49EE-3307-5656-224C4D87903A}"/>
              </a:ext>
            </a:extLst>
          </p:cNvPr>
          <p:cNvSpPr txBox="1"/>
          <p:nvPr/>
        </p:nvSpPr>
        <p:spPr>
          <a:xfrm>
            <a:off x="5745480" y="5187365"/>
            <a:ext cx="5608320" cy="686919"/>
          </a:xfrm>
          <a:prstGeom prst="rect">
            <a:avLst/>
          </a:prstGeom>
          <a:noFill/>
        </p:spPr>
        <p:txBody>
          <a:bodyPr wrap="square">
            <a:spAutoFit/>
          </a:bodyPr>
          <a:lstStyle/>
          <a:p>
            <a:pPr defTabSz="841248">
              <a:spcAft>
                <a:spcPts val="600"/>
              </a:spcAft>
            </a:pPr>
            <a:r>
              <a:rPr lang="en-US" sz="1288" kern="1200" dirty="0">
                <a:solidFill>
                  <a:schemeClr val="tx1"/>
                </a:solidFill>
                <a:latin typeface="+mn-lt"/>
                <a:ea typeface="+mn-ea"/>
                <a:cs typeface="+mn-cs"/>
              </a:rPr>
              <a:t>The data indicates that most applicants reside in their own house or apartment, highlighting a preference for homeownership among loan applicants</a:t>
            </a:r>
            <a:endParaRPr lang="en-IN" sz="1400" dirty="0"/>
          </a:p>
        </p:txBody>
      </p:sp>
    </p:spTree>
    <p:extLst>
      <p:ext uri="{BB962C8B-B14F-4D97-AF65-F5344CB8AC3E}">
        <p14:creationId xmlns:p14="http://schemas.microsoft.com/office/powerpoint/2010/main" val="2304889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21" name="Freeform: Shape 13320">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23" name="Freeform: Shape 1332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3325" name="Rectangle 13324">
            <a:extLst>
              <a:ext uri="{FF2B5EF4-FFF2-40B4-BE49-F238E27FC236}">
                <a16:creationId xmlns:a16="http://schemas.microsoft.com/office/drawing/2014/main" id="{29B161DF-E457-41D5-83AD-378B43003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314" name="Picture 2">
            <a:extLst>
              <a:ext uri="{FF2B5EF4-FFF2-40B4-BE49-F238E27FC236}">
                <a16:creationId xmlns:a16="http://schemas.microsoft.com/office/drawing/2014/main" id="{38A6921A-2863-602D-76B8-B295EF15EB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455"/>
          <a:stretch/>
        </p:blipFill>
        <p:spPr bwMode="auto">
          <a:xfrm>
            <a:off x="599768" y="305655"/>
            <a:ext cx="5948253" cy="3063011"/>
          </a:xfrm>
          <a:custGeom>
            <a:avLst/>
            <a:gdLst/>
            <a:ahLst/>
            <a:cxnLst/>
            <a:rect l="l" t="t" r="r" b="b"/>
            <a:pathLst>
              <a:path w="4252881" h="4252881">
                <a:moveTo>
                  <a:pt x="95137" y="0"/>
                </a:moveTo>
                <a:lnTo>
                  <a:pt x="4157744" y="0"/>
                </a:lnTo>
                <a:cubicBezTo>
                  <a:pt x="4210287" y="0"/>
                  <a:pt x="4252881" y="42594"/>
                  <a:pt x="4252881" y="95137"/>
                </a:cubicBezTo>
                <a:lnTo>
                  <a:pt x="4252881" y="4157744"/>
                </a:lnTo>
                <a:cubicBezTo>
                  <a:pt x="4252881" y="4210287"/>
                  <a:pt x="4210287" y="4252881"/>
                  <a:pt x="4157744" y="4252881"/>
                </a:cubicBezTo>
                <a:lnTo>
                  <a:pt x="95137" y="4252881"/>
                </a:lnTo>
                <a:cubicBezTo>
                  <a:pt x="42594" y="4252881"/>
                  <a:pt x="0" y="4210287"/>
                  <a:pt x="0" y="4157744"/>
                </a:cubicBezTo>
                <a:lnTo>
                  <a:pt x="0" y="95137"/>
                </a:lnTo>
                <a:cubicBezTo>
                  <a:pt x="0" y="42594"/>
                  <a:pt x="42594" y="0"/>
                  <a:pt x="95137" y="0"/>
                </a:cubicBezTo>
                <a:close/>
              </a:path>
            </a:pathLst>
          </a:cu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B9E30176-66DD-38FE-BFF9-83EE0CAB61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07" r="2" b="7666"/>
          <a:stretch/>
        </p:blipFill>
        <p:spPr bwMode="auto">
          <a:xfrm>
            <a:off x="6148711" y="3643708"/>
            <a:ext cx="5919753" cy="3065363"/>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Lst>
        </p:spPr>
      </p:pic>
      <p:sp>
        <p:nvSpPr>
          <p:cNvPr id="13327" name="Rectangle 13326">
            <a:extLst>
              <a:ext uri="{FF2B5EF4-FFF2-40B4-BE49-F238E27FC236}">
                <a16:creationId xmlns:a16="http://schemas.microsoft.com/office/drawing/2014/main" id="{107D50C9-F568-423A-A839-B49874AAE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9499" y="4590068"/>
            <a:ext cx="624734" cy="62473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1AED579-9CBC-BD75-AF62-C46371B8F0F1}"/>
              </a:ext>
            </a:extLst>
          </p:cNvPr>
          <p:cNvSpPr txBox="1"/>
          <p:nvPr/>
        </p:nvSpPr>
        <p:spPr>
          <a:xfrm>
            <a:off x="6548021" y="915632"/>
            <a:ext cx="6096000" cy="646331"/>
          </a:xfrm>
          <a:prstGeom prst="rect">
            <a:avLst/>
          </a:prstGeom>
          <a:noFill/>
        </p:spPr>
        <p:txBody>
          <a:bodyPr wrap="square">
            <a:spAutoFit/>
          </a:bodyPr>
          <a:lstStyle/>
          <a:p>
            <a:r>
              <a:rPr lang="en-US" dirty="0"/>
              <a:t>Most applicants possess only a secondary level of education.</a:t>
            </a:r>
            <a:endParaRPr lang="en-IN" dirty="0"/>
          </a:p>
        </p:txBody>
      </p:sp>
      <p:sp>
        <p:nvSpPr>
          <p:cNvPr id="14" name="TextBox 13">
            <a:extLst>
              <a:ext uri="{FF2B5EF4-FFF2-40B4-BE49-F238E27FC236}">
                <a16:creationId xmlns:a16="http://schemas.microsoft.com/office/drawing/2014/main" id="{13A1470C-C5A8-C783-675E-0187EDCFF095}"/>
              </a:ext>
            </a:extLst>
          </p:cNvPr>
          <p:cNvSpPr txBox="1"/>
          <p:nvPr/>
        </p:nvSpPr>
        <p:spPr>
          <a:xfrm>
            <a:off x="1233948" y="4744001"/>
            <a:ext cx="6322142" cy="369332"/>
          </a:xfrm>
          <a:prstGeom prst="rect">
            <a:avLst/>
          </a:prstGeom>
          <a:noFill/>
        </p:spPr>
        <p:txBody>
          <a:bodyPr wrap="square">
            <a:spAutoFit/>
          </a:bodyPr>
          <a:lstStyle/>
          <a:p>
            <a:r>
              <a:rPr lang="en-US" dirty="0"/>
              <a:t>Most applicants are employed professionals.</a:t>
            </a:r>
            <a:endParaRPr lang="en-IN" dirty="0"/>
          </a:p>
        </p:txBody>
      </p:sp>
    </p:spTree>
    <p:extLst>
      <p:ext uri="{BB962C8B-B14F-4D97-AF65-F5344CB8AC3E}">
        <p14:creationId xmlns:p14="http://schemas.microsoft.com/office/powerpoint/2010/main" val="321031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BE06-E454-709C-74EA-C6CC7DB20BD6}"/>
              </a:ext>
            </a:extLst>
          </p:cNvPr>
          <p:cNvSpPr>
            <a:spLocks noGrp="1"/>
          </p:cNvSpPr>
          <p:nvPr>
            <p:ph type="title"/>
          </p:nvPr>
        </p:nvSpPr>
        <p:spPr/>
        <p:txBody>
          <a:bodyPr/>
          <a:lstStyle/>
          <a:p>
            <a:r>
              <a:rPr lang="en-IN" sz="4400" b="1" dirty="0">
                <a:solidFill>
                  <a:schemeClr val="tx1">
                    <a:lumMod val="75000"/>
                    <a:lumOff val="25000"/>
                  </a:schemeClr>
                </a:solidFill>
                <a:latin typeface="Century Gothic" panose="020B0502020202020204" pitchFamily="34" charset="0"/>
              </a:rPr>
              <a:t>Project Description</a:t>
            </a:r>
            <a:endParaRPr lang="en-IN" dirty="0"/>
          </a:p>
        </p:txBody>
      </p:sp>
      <p:graphicFrame>
        <p:nvGraphicFramePr>
          <p:cNvPr id="5" name="Content Placeholder 2">
            <a:extLst>
              <a:ext uri="{FF2B5EF4-FFF2-40B4-BE49-F238E27FC236}">
                <a16:creationId xmlns:a16="http://schemas.microsoft.com/office/drawing/2014/main" id="{0D7F7C25-9FBA-D852-6C6C-E5228AFD65CD}"/>
              </a:ext>
            </a:extLst>
          </p:cNvPr>
          <p:cNvGraphicFramePr>
            <a:graphicFrameLocks noGrp="1"/>
          </p:cNvGraphicFramePr>
          <p:nvPr>
            <p:ph idx="1"/>
          </p:nvPr>
        </p:nvGraphicFramePr>
        <p:xfrm>
          <a:off x="838200" y="1825625"/>
          <a:ext cx="10515600" cy="3859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639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9" name="Rectangle 10318">
            <a:extLst>
              <a:ext uri="{FF2B5EF4-FFF2-40B4-BE49-F238E27FC236}">
                <a16:creationId xmlns:a16="http://schemas.microsoft.com/office/drawing/2014/main" id="{BFDC535F-AC0A-417D-96AB-6706BECAC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1" name="Rectangle 10320">
            <a:extLst>
              <a:ext uri="{FF2B5EF4-FFF2-40B4-BE49-F238E27FC236}">
                <a16:creationId xmlns:a16="http://schemas.microsoft.com/office/drawing/2014/main" id="{97AAAF8E-31DB-4148-8FCA-4D8233D69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953" y="484068"/>
            <a:ext cx="6898027" cy="58893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a:extLst>
              <a:ext uri="{FF2B5EF4-FFF2-40B4-BE49-F238E27FC236}">
                <a16:creationId xmlns:a16="http://schemas.microsoft.com/office/drawing/2014/main" id="{C888D1D3-2CDA-930B-199E-38BA5C15BF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8437" y="1568434"/>
            <a:ext cx="6253058" cy="3720569"/>
          </a:xfrm>
          <a:prstGeom prst="rect">
            <a:avLst/>
          </a:prstGeom>
          <a:noFill/>
          <a:extLst>
            <a:ext uri="{909E8E84-426E-40DD-AFC4-6F175D3DCCD1}">
              <a14:hiddenFill xmlns:a14="http://schemas.microsoft.com/office/drawing/2010/main">
                <a:solidFill>
                  <a:srgbClr val="FFFFFF"/>
                </a:solidFill>
              </a14:hiddenFill>
            </a:ext>
          </a:extLst>
        </p:spPr>
      </p:pic>
      <p:sp>
        <p:nvSpPr>
          <p:cNvPr id="10323" name="Rectangle 10322">
            <a:extLst>
              <a:ext uri="{FF2B5EF4-FFF2-40B4-BE49-F238E27FC236}">
                <a16:creationId xmlns:a16="http://schemas.microsoft.com/office/drawing/2014/main" id="{AA274328-4774-4DF9-BA53-45256512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84069"/>
            <a:ext cx="4145975" cy="34998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5" name="Rectangle 10324">
            <a:extLst>
              <a:ext uri="{FF2B5EF4-FFF2-40B4-BE49-F238E27FC236}">
                <a16:creationId xmlns:a16="http://schemas.microsoft.com/office/drawing/2014/main" id="{01C7B46D-2FEF-4FAA-915B-8B21A66BB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144834"/>
            <a:ext cx="4145975" cy="22115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6" name="Picture 6">
            <a:extLst>
              <a:ext uri="{FF2B5EF4-FFF2-40B4-BE49-F238E27FC236}">
                <a16:creationId xmlns:a16="http://schemas.microsoft.com/office/drawing/2014/main" id="{FBB92A38-B2F6-043A-3EBD-60390D6589B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16464" y="779317"/>
            <a:ext cx="3806942" cy="226513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D69A8FBB-A6C7-8A11-4AF4-DE7E23F04CCF}"/>
              </a:ext>
            </a:extLst>
          </p:cNvPr>
          <p:cNvSpPr txBox="1"/>
          <p:nvPr/>
        </p:nvSpPr>
        <p:spPr>
          <a:xfrm>
            <a:off x="8089362" y="6334780"/>
            <a:ext cx="3785419" cy="523220"/>
          </a:xfrm>
          <a:prstGeom prst="rect">
            <a:avLst/>
          </a:prstGeom>
          <a:noFill/>
        </p:spPr>
        <p:txBody>
          <a:bodyPr wrap="square">
            <a:spAutoFit/>
          </a:bodyPr>
          <a:lstStyle/>
          <a:p>
            <a:r>
              <a:rPr lang="en-US" sz="1400" dirty="0"/>
              <a:t>Cash loans show higher demand compared to revolving credit.</a:t>
            </a:r>
            <a:endParaRPr lang="en-IN" sz="1400" dirty="0"/>
          </a:p>
        </p:txBody>
      </p:sp>
      <p:pic>
        <p:nvPicPr>
          <p:cNvPr id="10242" name="Picture 2">
            <a:extLst>
              <a:ext uri="{FF2B5EF4-FFF2-40B4-BE49-F238E27FC236}">
                <a16:creationId xmlns:a16="http://schemas.microsoft.com/office/drawing/2014/main" id="{D1E6EDCD-6AB5-8105-5ED1-309EF46B785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716464" y="4144834"/>
            <a:ext cx="3502643" cy="208407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6AED5B3-ACF2-3052-7BF2-62A497624FCA}"/>
              </a:ext>
            </a:extLst>
          </p:cNvPr>
          <p:cNvSpPr txBox="1"/>
          <p:nvPr/>
        </p:nvSpPr>
        <p:spPr>
          <a:xfrm>
            <a:off x="2362362" y="5349854"/>
            <a:ext cx="6096000" cy="307777"/>
          </a:xfrm>
          <a:prstGeom prst="rect">
            <a:avLst/>
          </a:prstGeom>
          <a:noFill/>
        </p:spPr>
        <p:txBody>
          <a:bodyPr wrap="square">
            <a:spAutoFit/>
          </a:bodyPr>
          <a:lstStyle/>
          <a:p>
            <a:r>
              <a:rPr lang="en-US" sz="1400" b="0" i="0">
                <a:solidFill>
                  <a:srgbClr val="0D0D0D"/>
                </a:solidFill>
                <a:effectLst/>
                <a:highlight>
                  <a:srgbClr val="FFFFFF"/>
                </a:highlight>
                <a:latin typeface="Söhne"/>
              </a:rPr>
              <a:t>Most applicants are found to be living alone</a:t>
            </a:r>
            <a:endParaRPr lang="en-IN" sz="1400" dirty="0"/>
          </a:p>
        </p:txBody>
      </p:sp>
      <p:sp>
        <p:nvSpPr>
          <p:cNvPr id="22" name="TextBox 21">
            <a:extLst>
              <a:ext uri="{FF2B5EF4-FFF2-40B4-BE49-F238E27FC236}">
                <a16:creationId xmlns:a16="http://schemas.microsoft.com/office/drawing/2014/main" id="{16317FD1-662D-9B22-8F39-173097597B43}"/>
              </a:ext>
            </a:extLst>
          </p:cNvPr>
          <p:cNvSpPr txBox="1"/>
          <p:nvPr/>
        </p:nvSpPr>
        <p:spPr>
          <a:xfrm>
            <a:off x="7889932" y="3206430"/>
            <a:ext cx="6096000" cy="307777"/>
          </a:xfrm>
          <a:prstGeom prst="rect">
            <a:avLst/>
          </a:prstGeom>
          <a:noFill/>
        </p:spPr>
        <p:txBody>
          <a:bodyPr wrap="square">
            <a:spAutoFit/>
          </a:bodyPr>
          <a:lstStyle/>
          <a:p>
            <a:r>
              <a:rPr lang="en-US" sz="1400" b="0" i="0" dirty="0">
                <a:solidFill>
                  <a:srgbClr val="0D0D0D"/>
                </a:solidFill>
                <a:effectLst/>
                <a:highlight>
                  <a:srgbClr val="FFFFFF"/>
                </a:highlight>
                <a:latin typeface="Söhne"/>
              </a:rPr>
              <a:t>Most applicants are married</a:t>
            </a:r>
            <a:endParaRPr lang="en-IN" sz="1400" dirty="0"/>
          </a:p>
        </p:txBody>
      </p:sp>
    </p:spTree>
    <p:extLst>
      <p:ext uri="{BB962C8B-B14F-4D97-AF65-F5344CB8AC3E}">
        <p14:creationId xmlns:p14="http://schemas.microsoft.com/office/powerpoint/2010/main" val="1755424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90" name="Freeform: Shape 1438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92" name="Arc 1439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4394" name="Rectangle 14393">
            <a:extLst>
              <a:ext uri="{FF2B5EF4-FFF2-40B4-BE49-F238E27FC236}">
                <a16:creationId xmlns:a16="http://schemas.microsoft.com/office/drawing/2014/main" id="{E32EEBD4-2EE2-4943-A13A-027C8021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33CE0E-91B1-C8B6-3118-C7EDF82CDD98}"/>
              </a:ext>
            </a:extLst>
          </p:cNvPr>
          <p:cNvSpPr>
            <a:spLocks noGrp="1"/>
          </p:cNvSpPr>
          <p:nvPr>
            <p:ph type="title"/>
          </p:nvPr>
        </p:nvSpPr>
        <p:spPr>
          <a:xfrm>
            <a:off x="8692973" y="0"/>
            <a:ext cx="3322046" cy="1712661"/>
          </a:xfrm>
        </p:spPr>
        <p:txBody>
          <a:bodyPr vert="horz" lIns="91440" tIns="45720" rIns="91440" bIns="45720" rtlCol="0" anchor="b">
            <a:normAutofit fontScale="90000"/>
          </a:bodyPr>
          <a:lstStyle/>
          <a:p>
            <a:pPr algn="ctr"/>
            <a:r>
              <a:rPr lang="en-US" sz="6000" kern="1200" dirty="0">
                <a:solidFill>
                  <a:schemeClr val="tx1"/>
                </a:solidFill>
                <a:latin typeface="+mj-lt"/>
                <a:ea typeface="+mj-ea"/>
                <a:cs typeface="+mj-cs"/>
              </a:rPr>
              <a:t>Bivariate analysis</a:t>
            </a:r>
          </a:p>
        </p:txBody>
      </p:sp>
      <p:pic>
        <p:nvPicPr>
          <p:cNvPr id="14352" name="Picture 16">
            <a:extLst>
              <a:ext uri="{FF2B5EF4-FFF2-40B4-BE49-F238E27FC236}">
                <a16:creationId xmlns:a16="http://schemas.microsoft.com/office/drawing/2014/main" id="{197FCABF-04BA-1058-72FA-5A332164616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976" y="-2"/>
            <a:ext cx="4494750" cy="2674375"/>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a:noFill/>
          <a:extLst>
            <a:ext uri="{909E8E84-426E-40DD-AFC4-6F175D3DCCD1}">
              <a14:hiddenFill xmlns:a14="http://schemas.microsoft.com/office/drawing/2010/main">
                <a:solidFill>
                  <a:srgbClr val="FFFFFF"/>
                </a:solidFill>
              </a14:hiddenFill>
            </a:ext>
          </a:extLst>
        </p:spPr>
      </p:pic>
      <p:sp>
        <p:nvSpPr>
          <p:cNvPr id="14396" name="Oval 14395">
            <a:extLst>
              <a:ext uri="{FF2B5EF4-FFF2-40B4-BE49-F238E27FC236}">
                <a16:creationId xmlns:a16="http://schemas.microsoft.com/office/drawing/2014/main" id="{21BA6915-E6D0-4619-9A50-B788D0048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4530" y="400837"/>
            <a:ext cx="357006" cy="357006"/>
          </a:xfrm>
          <a:prstGeom prst="ellipse">
            <a:avLst/>
          </a:prstGeom>
          <a:noFill/>
          <a:ln w="889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98" name="Freeform: Shape 14397">
            <a:extLst>
              <a:ext uri="{FF2B5EF4-FFF2-40B4-BE49-F238E27FC236}">
                <a16:creationId xmlns:a16="http://schemas.microsoft.com/office/drawing/2014/main" id="{8F22F920-02D7-497A-892A-5A1799A6E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97969" y="0"/>
            <a:ext cx="1679159" cy="925847"/>
          </a:xfrm>
          <a:custGeom>
            <a:avLst/>
            <a:gdLst>
              <a:gd name="connsiteX0" fmla="*/ 0 w 1679159"/>
              <a:gd name="connsiteY0" fmla="*/ 0 h 925847"/>
              <a:gd name="connsiteX1" fmla="*/ 123825 w 1679159"/>
              <a:gd name="connsiteY1" fmla="*/ 0 h 925847"/>
              <a:gd name="connsiteX2" fmla="*/ 123825 w 1679159"/>
              <a:gd name="connsiteY2" fmla="*/ 756588 h 925847"/>
              <a:gd name="connsiteX3" fmla="*/ 1431852 w 1679159"/>
              <a:gd name="connsiteY3" fmla="*/ 0 h 925847"/>
              <a:gd name="connsiteX4" fmla="*/ 1679159 w 1679159"/>
              <a:gd name="connsiteY4" fmla="*/ 0 h 925847"/>
              <a:gd name="connsiteX5" fmla="*/ 92869 w 1679159"/>
              <a:gd name="connsiteY5" fmla="*/ 917560 h 925847"/>
              <a:gd name="connsiteX6" fmla="*/ 61913 w 1679159"/>
              <a:gd name="connsiteY6" fmla="*/ 925847 h 925847"/>
              <a:gd name="connsiteX7" fmla="*/ 0 w 1679159"/>
              <a:gd name="connsiteY7" fmla="*/ 863935 h 92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159" h="925847">
                <a:moveTo>
                  <a:pt x="0" y="0"/>
                </a:moveTo>
                <a:lnTo>
                  <a:pt x="123825" y="0"/>
                </a:lnTo>
                <a:lnTo>
                  <a:pt x="123825" y="756588"/>
                </a:lnTo>
                <a:lnTo>
                  <a:pt x="1431852" y="0"/>
                </a:lnTo>
                <a:lnTo>
                  <a:pt x="1679159" y="0"/>
                </a:lnTo>
                <a:lnTo>
                  <a:pt x="92869" y="917560"/>
                </a:lnTo>
                <a:cubicBezTo>
                  <a:pt x="83458" y="922999"/>
                  <a:pt x="72780" y="925857"/>
                  <a:pt x="61913" y="925847"/>
                </a:cubicBezTo>
                <a:cubicBezTo>
                  <a:pt x="27719" y="925847"/>
                  <a:pt x="0" y="898129"/>
                  <a:pt x="0" y="863935"/>
                </a:cubicBezTo>
                <a:close/>
              </a:path>
            </a:pathLst>
          </a:custGeom>
          <a:solidFill>
            <a:schemeClr val="accent6"/>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4348" name="Picture 12">
            <a:extLst>
              <a:ext uri="{FF2B5EF4-FFF2-40B4-BE49-F238E27FC236}">
                <a16:creationId xmlns:a16="http://schemas.microsoft.com/office/drawing/2014/main" id="{7980078A-1570-FA24-9081-540816CE52D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7337" y="3596655"/>
            <a:ext cx="4640177" cy="2760904"/>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a:noFill/>
          <a:extLst>
            <a:ext uri="{909E8E84-426E-40DD-AFC4-6F175D3DCCD1}">
              <a14:hiddenFill xmlns:a14="http://schemas.microsoft.com/office/drawing/2010/main">
                <a:solidFill>
                  <a:srgbClr val="FFFFFF"/>
                </a:solidFill>
              </a14:hiddenFill>
            </a:ext>
          </a:extLst>
        </p:spPr>
      </p:pic>
      <p:pic>
        <p:nvPicPr>
          <p:cNvPr id="14350" name="Picture 14">
            <a:extLst>
              <a:ext uri="{FF2B5EF4-FFF2-40B4-BE49-F238E27FC236}">
                <a16:creationId xmlns:a16="http://schemas.microsoft.com/office/drawing/2014/main" id="{CF5E5967-3CB1-44F5-2996-461705E292D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94851" y="1337185"/>
            <a:ext cx="3999832" cy="2379899"/>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a:noFill/>
          <a:extLst>
            <a:ext uri="{909E8E84-426E-40DD-AFC4-6F175D3DCCD1}">
              <a14:hiddenFill xmlns:a14="http://schemas.microsoft.com/office/drawing/2010/main">
                <a:solidFill>
                  <a:srgbClr val="FFFFFF"/>
                </a:solidFill>
              </a14:hiddenFill>
            </a:ext>
          </a:extLst>
        </p:spPr>
      </p:pic>
      <p:sp>
        <p:nvSpPr>
          <p:cNvPr id="14400" name="Freeform: Shape 14399">
            <a:extLst>
              <a:ext uri="{FF2B5EF4-FFF2-40B4-BE49-F238E27FC236}">
                <a16:creationId xmlns:a16="http://schemas.microsoft.com/office/drawing/2014/main" id="{025B8C08-2FE2-4EE7-8826-385416193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04498" flipH="1">
            <a:off x="661620" y="5853103"/>
            <a:ext cx="1761765" cy="1112151"/>
          </a:xfrm>
          <a:custGeom>
            <a:avLst/>
            <a:gdLst>
              <a:gd name="connsiteX0" fmla="*/ 1585229 w 1761765"/>
              <a:gd name="connsiteY0" fmla="*/ 764759 h 1112151"/>
              <a:gd name="connsiteX1" fmla="*/ 1623024 w 1761765"/>
              <a:gd name="connsiteY1" fmla="*/ 792810 h 1112151"/>
              <a:gd name="connsiteX2" fmla="*/ 1711735 w 1761765"/>
              <a:gd name="connsiteY2" fmla="*/ 970132 h 1112151"/>
              <a:gd name="connsiteX3" fmla="*/ 1761765 w 1761765"/>
              <a:gd name="connsiteY3" fmla="*/ 1112151 h 1112151"/>
              <a:gd name="connsiteX4" fmla="*/ 1621544 w 1761765"/>
              <a:gd name="connsiteY4" fmla="*/ 1095575 h 1112151"/>
              <a:gd name="connsiteX5" fmla="*/ 1594821 w 1761765"/>
              <a:gd name="connsiteY5" fmla="*/ 1019711 h 1112151"/>
              <a:gd name="connsiteX6" fmla="*/ 1513200 w 1761765"/>
              <a:gd name="connsiteY6" fmla="*/ 856627 h 1112151"/>
              <a:gd name="connsiteX7" fmla="*/ 1538499 w 1761765"/>
              <a:gd name="connsiteY7" fmla="*/ 770415 h 1112151"/>
              <a:gd name="connsiteX8" fmla="*/ 1585229 w 1761765"/>
              <a:gd name="connsiteY8" fmla="*/ 764759 h 1112151"/>
              <a:gd name="connsiteX9" fmla="*/ 933455 w 1761765"/>
              <a:gd name="connsiteY9" fmla="*/ 161308 h 1112151"/>
              <a:gd name="connsiteX10" fmla="*/ 957797 w 1761765"/>
              <a:gd name="connsiteY10" fmla="*/ 167970 h 1112151"/>
              <a:gd name="connsiteX11" fmla="*/ 1286982 w 1761765"/>
              <a:gd name="connsiteY11" fmla="*/ 387616 h 1112151"/>
              <a:gd name="connsiteX12" fmla="*/ 1293725 w 1761765"/>
              <a:gd name="connsiteY12" fmla="*/ 477075 h 1112151"/>
              <a:gd name="connsiteX13" fmla="*/ 1245453 w 1761765"/>
              <a:gd name="connsiteY13" fmla="*/ 499154 h 1112151"/>
              <a:gd name="connsiteX14" fmla="*/ 1245167 w 1761765"/>
              <a:gd name="connsiteY14" fmla="*/ 499154 h 1112151"/>
              <a:gd name="connsiteX15" fmla="*/ 1203638 w 1761765"/>
              <a:gd name="connsiteY15" fmla="*/ 484104 h 1112151"/>
              <a:gd name="connsiteX16" fmla="*/ 900647 w 1761765"/>
              <a:gd name="connsiteY16" fmla="*/ 281508 h 1112151"/>
              <a:gd name="connsiteX17" fmla="*/ 872454 w 1761765"/>
              <a:gd name="connsiteY17" fmla="*/ 196164 h 1112151"/>
              <a:gd name="connsiteX18" fmla="*/ 933455 w 1761765"/>
              <a:gd name="connsiteY18" fmla="*/ 161308 h 1112151"/>
              <a:gd name="connsiteX19" fmla="*/ 454020 w 1761765"/>
              <a:gd name="connsiteY19" fmla="*/ 13474 h 1112151"/>
              <a:gd name="connsiteX20" fmla="*/ 477919 w 1761765"/>
              <a:gd name="connsiteY20" fmla="*/ 21437 h 1112151"/>
              <a:gd name="connsiteX21" fmla="*/ 509236 w 1761765"/>
              <a:gd name="connsiteY21" fmla="*/ 84182 h 1112151"/>
              <a:gd name="connsiteX22" fmla="*/ 445829 w 1761765"/>
              <a:gd name="connsiteY22" fmla="*/ 139871 h 1112151"/>
              <a:gd name="connsiteX23" fmla="*/ 437447 w 1761765"/>
              <a:gd name="connsiteY23" fmla="*/ 139395 h 1112151"/>
              <a:gd name="connsiteX24" fmla="*/ 73211 w 1761765"/>
              <a:gd name="connsiteY24" fmla="*/ 137204 h 1112151"/>
              <a:gd name="connsiteX25" fmla="*/ 749 w 1761765"/>
              <a:gd name="connsiteY25" fmla="*/ 84082 h 1112151"/>
              <a:gd name="connsiteX26" fmla="*/ 53871 w 1761765"/>
              <a:gd name="connsiteY26" fmla="*/ 11621 h 1112151"/>
              <a:gd name="connsiteX27" fmla="*/ 58352 w 1761765"/>
              <a:gd name="connsiteY27" fmla="*/ 11093 h 1112151"/>
              <a:gd name="connsiteX28" fmla="*/ 454020 w 1761765"/>
              <a:gd name="connsiteY28" fmla="*/ 13474 h 111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61765" h="1112151">
                <a:moveTo>
                  <a:pt x="1585229" y="764759"/>
                </a:moveTo>
                <a:cubicBezTo>
                  <a:pt x="1600438" y="768789"/>
                  <a:pt x="1614156" y="778436"/>
                  <a:pt x="1623024" y="792810"/>
                </a:cubicBezTo>
                <a:cubicBezTo>
                  <a:pt x="1656300" y="850065"/>
                  <a:pt x="1685920" y="909291"/>
                  <a:pt x="1711735" y="970132"/>
                </a:cubicBezTo>
                <a:lnTo>
                  <a:pt x="1761765" y="1112151"/>
                </a:lnTo>
                <a:lnTo>
                  <a:pt x="1621544" y="1095575"/>
                </a:lnTo>
                <a:lnTo>
                  <a:pt x="1594821" y="1019711"/>
                </a:lnTo>
                <a:cubicBezTo>
                  <a:pt x="1571072" y="963752"/>
                  <a:pt x="1543819" y="909282"/>
                  <a:pt x="1513200" y="856627"/>
                </a:cubicBezTo>
                <a:cubicBezTo>
                  <a:pt x="1496379" y="825834"/>
                  <a:pt x="1507704" y="787236"/>
                  <a:pt x="1538499" y="770415"/>
                </a:cubicBezTo>
                <a:cubicBezTo>
                  <a:pt x="1553325" y="762319"/>
                  <a:pt x="1570022" y="760730"/>
                  <a:pt x="1585229" y="764759"/>
                </a:cubicBezTo>
                <a:close/>
                <a:moveTo>
                  <a:pt x="933455" y="161308"/>
                </a:moveTo>
                <a:cubicBezTo>
                  <a:pt x="941692" y="161855"/>
                  <a:pt x="949959" y="164024"/>
                  <a:pt x="957797" y="167970"/>
                </a:cubicBezTo>
                <a:cubicBezTo>
                  <a:pt x="1076184" y="227289"/>
                  <a:pt x="1186759" y="301068"/>
                  <a:pt x="1286982" y="387616"/>
                </a:cubicBezTo>
                <a:cubicBezTo>
                  <a:pt x="1313547" y="410457"/>
                  <a:pt x="1316565"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89"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354" name="Picture 18">
            <a:extLst>
              <a:ext uri="{FF2B5EF4-FFF2-40B4-BE49-F238E27FC236}">
                <a16:creationId xmlns:a16="http://schemas.microsoft.com/office/drawing/2014/main" id="{72DA7467-161A-EAD0-47FC-601EFB90414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775190" y="4211022"/>
            <a:ext cx="4413762" cy="2626187"/>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a:noFill/>
          <a:extLst>
            <a:ext uri="{909E8E84-426E-40DD-AFC4-6F175D3DCCD1}">
              <a14:hiddenFill xmlns:a14="http://schemas.microsoft.com/office/drawing/2010/main">
                <a:solidFill>
                  <a:srgbClr val="FFFFFF"/>
                </a:solidFill>
              </a14:hiddenFill>
            </a:ext>
          </a:extLst>
        </p:spPr>
      </p:pic>
      <p:sp>
        <p:nvSpPr>
          <p:cNvPr id="14402" name="Freeform: Shape 14401">
            <a:extLst>
              <a:ext uri="{FF2B5EF4-FFF2-40B4-BE49-F238E27FC236}">
                <a16:creationId xmlns:a16="http://schemas.microsoft.com/office/drawing/2014/main" id="{4DDF45CC-3E53-4361-852F-16750ABA7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2041" y="6356350"/>
            <a:ext cx="1211855" cy="50165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F9E311D1-5C69-A894-D020-55402D83C5C8}"/>
              </a:ext>
            </a:extLst>
          </p:cNvPr>
          <p:cNvSpPr txBox="1"/>
          <p:nvPr/>
        </p:nvSpPr>
        <p:spPr>
          <a:xfrm>
            <a:off x="6015298" y="-20825"/>
            <a:ext cx="2281084" cy="1200329"/>
          </a:xfrm>
          <a:prstGeom prst="rect">
            <a:avLst/>
          </a:prstGeom>
          <a:noFill/>
        </p:spPr>
        <p:txBody>
          <a:bodyPr wrap="square">
            <a:spAutoFit/>
          </a:bodyPr>
          <a:lstStyle/>
          <a:p>
            <a:r>
              <a:rPr lang="en-US" dirty="0">
                <a:solidFill>
                  <a:schemeClr val="accent1"/>
                </a:solidFill>
              </a:rPr>
              <a:t>Target variable 1 denotes defaulters, while 0 signifies timely payments</a:t>
            </a:r>
            <a:r>
              <a:rPr lang="en-US" dirty="0"/>
              <a:t>.</a:t>
            </a:r>
            <a:endParaRPr lang="en-IN" dirty="0"/>
          </a:p>
        </p:txBody>
      </p:sp>
      <p:sp>
        <p:nvSpPr>
          <p:cNvPr id="10" name="TextBox 9">
            <a:extLst>
              <a:ext uri="{FF2B5EF4-FFF2-40B4-BE49-F238E27FC236}">
                <a16:creationId xmlns:a16="http://schemas.microsoft.com/office/drawing/2014/main" id="{384CD724-B784-AF22-EFBD-7110AA2C17F4}"/>
              </a:ext>
            </a:extLst>
          </p:cNvPr>
          <p:cNvSpPr txBox="1"/>
          <p:nvPr/>
        </p:nvSpPr>
        <p:spPr>
          <a:xfrm>
            <a:off x="5037548" y="3999213"/>
            <a:ext cx="2829128" cy="1754326"/>
          </a:xfrm>
          <a:prstGeom prst="rect">
            <a:avLst/>
          </a:prstGeom>
          <a:noFill/>
        </p:spPr>
        <p:txBody>
          <a:bodyPr wrap="square">
            <a:spAutoFit/>
          </a:bodyPr>
          <a:lstStyle/>
          <a:p>
            <a:r>
              <a:rPr lang="en-US" dirty="0"/>
              <a:t>An intriguing finding reveals a direct proportional relationship between the number of timely payments and the number of defaulters.</a:t>
            </a:r>
            <a:endParaRPr lang="en-IN" dirty="0"/>
          </a:p>
        </p:txBody>
      </p:sp>
    </p:spTree>
    <p:extLst>
      <p:ext uri="{BB962C8B-B14F-4D97-AF65-F5344CB8AC3E}">
        <p14:creationId xmlns:p14="http://schemas.microsoft.com/office/powerpoint/2010/main" val="181154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80" name="Freeform: Shape 15379">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382" name="Freeform: Shape 15381">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5384" name="Rectangle 15383">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C8C3F5-4329-D0FD-F100-691D5E947F3D}"/>
              </a:ext>
            </a:extLst>
          </p:cNvPr>
          <p:cNvSpPr>
            <a:spLocks noGrp="1"/>
          </p:cNvSpPr>
          <p:nvPr>
            <p:ph type="title"/>
          </p:nvPr>
        </p:nvSpPr>
        <p:spPr>
          <a:xfrm>
            <a:off x="8050069" y="178836"/>
            <a:ext cx="3981854" cy="2216513"/>
          </a:xfrm>
        </p:spPr>
        <p:txBody>
          <a:bodyPr vert="horz" lIns="91440" tIns="45720" rIns="91440" bIns="45720" rtlCol="0" anchor="ctr">
            <a:normAutofit/>
          </a:bodyPr>
          <a:lstStyle/>
          <a:p>
            <a:r>
              <a:rPr lang="en-US" sz="3700" kern="1200" dirty="0">
                <a:solidFill>
                  <a:schemeClr val="tx1"/>
                </a:solidFill>
                <a:latin typeface="+mj-lt"/>
                <a:ea typeface="+mj-ea"/>
                <a:cs typeface="+mj-cs"/>
              </a:rPr>
              <a:t> Identify Top Correlations for Different Scenarios</a:t>
            </a:r>
          </a:p>
        </p:txBody>
      </p:sp>
      <p:sp>
        <p:nvSpPr>
          <p:cNvPr id="15386" name="Arc 15385">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5362" name="Picture 2">
            <a:extLst>
              <a:ext uri="{FF2B5EF4-FFF2-40B4-BE49-F238E27FC236}">
                <a16:creationId xmlns:a16="http://schemas.microsoft.com/office/drawing/2014/main" id="{55E5B4D3-ED80-C93A-4342-2A10AE481F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00584" y="2796722"/>
            <a:ext cx="8114473" cy="4057237"/>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FFD6CC5-9DA5-233A-762A-9F5C8F092AFB}"/>
              </a:ext>
            </a:extLst>
          </p:cNvPr>
          <p:cNvSpPr txBox="1"/>
          <p:nvPr/>
        </p:nvSpPr>
        <p:spPr>
          <a:xfrm>
            <a:off x="1456314" y="357670"/>
            <a:ext cx="4763100" cy="2216512"/>
          </a:xfrm>
          <a:prstGeom prst="rect">
            <a:avLst/>
          </a:prstGeom>
        </p:spPr>
        <p:txBody>
          <a:bodyPr vert="horz" lIns="91440" tIns="45720" rIns="91440" bIns="45720" rtlCol="0">
            <a:normAutofit/>
          </a:bodyPr>
          <a:lstStyle/>
          <a:p>
            <a:pPr>
              <a:lnSpc>
                <a:spcPct val="90000"/>
              </a:lnSpc>
              <a:spcAft>
                <a:spcPts val="600"/>
              </a:spcAft>
            </a:pPr>
            <a:r>
              <a:rPr lang="en-US" sz="1500" dirty="0"/>
              <a:t>Key points revealed by the heatmap analysis are:</a:t>
            </a:r>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r>
              <a:rPr lang="en-US" sz="1500" dirty="0"/>
              <a:t>There exists a strong correlation between AMT_GOODS_PRICE and AMT_CREDIT.</a:t>
            </a:r>
          </a:p>
          <a:p>
            <a:pPr indent="-228600">
              <a:lnSpc>
                <a:spcPct val="90000"/>
              </a:lnSpc>
              <a:spcAft>
                <a:spcPts val="600"/>
              </a:spcAft>
              <a:buFont typeface="Arial" panose="020B0604020202020204" pitchFamily="34" charset="0"/>
              <a:buChar char="•"/>
            </a:pPr>
            <a:r>
              <a:rPr lang="en-US" sz="1500" dirty="0"/>
              <a:t>Similarly, AMT_GOODS_PRICE shows a significant correlation with AMT_ANNUITY.</a:t>
            </a:r>
          </a:p>
          <a:p>
            <a:pPr indent="-228600">
              <a:lnSpc>
                <a:spcPct val="90000"/>
              </a:lnSpc>
              <a:spcAft>
                <a:spcPts val="600"/>
              </a:spcAft>
              <a:buFont typeface="Arial" panose="020B0604020202020204" pitchFamily="34" charset="0"/>
              <a:buChar char="•"/>
            </a:pPr>
            <a:r>
              <a:rPr lang="en-US" sz="1500" dirty="0"/>
              <a:t>Additionally, there is a notable correlation between AMT_CREDIT and AMT_ANNUITY.</a:t>
            </a:r>
          </a:p>
        </p:txBody>
      </p:sp>
    </p:spTree>
    <p:extLst>
      <p:ext uri="{BB962C8B-B14F-4D97-AF65-F5344CB8AC3E}">
        <p14:creationId xmlns:p14="http://schemas.microsoft.com/office/powerpoint/2010/main" val="608458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66A3F9DB-B144-47A4-9DB2-706C3908B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a:extLst>
              <a:ext uri="{FF2B5EF4-FFF2-40B4-BE49-F238E27FC236}">
                <a16:creationId xmlns:a16="http://schemas.microsoft.com/office/drawing/2014/main" id="{3D9A74CD-249A-437B-A289-413676038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Digital financial graph">
            <a:extLst>
              <a:ext uri="{FF2B5EF4-FFF2-40B4-BE49-F238E27FC236}">
                <a16:creationId xmlns:a16="http://schemas.microsoft.com/office/drawing/2014/main" id="{7BFCF2CF-ECC8-30FF-2974-4FF389CD24B3}"/>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18" name="Oval 1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7CF616-A958-BA68-3394-00B4246671B9}"/>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kern="1200">
                <a:solidFill>
                  <a:schemeClr val="tx1"/>
                </a:solidFill>
                <a:latin typeface="+mj-lt"/>
                <a:ea typeface="+mj-ea"/>
                <a:cs typeface="+mj-cs"/>
              </a:rPr>
              <a:t>Result</a:t>
            </a:r>
          </a:p>
        </p:txBody>
      </p:sp>
      <p:sp>
        <p:nvSpPr>
          <p:cNvPr id="4" name="TextBox 3">
            <a:extLst>
              <a:ext uri="{FF2B5EF4-FFF2-40B4-BE49-F238E27FC236}">
                <a16:creationId xmlns:a16="http://schemas.microsoft.com/office/drawing/2014/main" id="{34F6FF62-C28F-835F-2DBE-EB78F4A68176}"/>
              </a:ext>
            </a:extLst>
          </p:cNvPr>
          <p:cNvSpPr txBox="1"/>
          <p:nvPr/>
        </p:nvSpPr>
        <p:spPr>
          <a:xfrm>
            <a:off x="5370153" y="1526033"/>
            <a:ext cx="5536397" cy="39352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300" dirty="0">
                <a:solidFill>
                  <a:srgbClr val="FFFFFF"/>
                </a:solidFill>
              </a:rPr>
              <a:t>This project has been instrumental in illustrating the pivotal role of Data Analytics in the realm of Bank Loan Analysis, underscoring its capacity to furnish invaluable insights crucial for informed decision-making. Through meticulous analysis, I gained insights into the pivotal features influencing the prediction of loan defaulters, elucidating correlations among diverse variables such as income amount, loan amount, and personal belongings details.</a:t>
            </a:r>
          </a:p>
          <a:p>
            <a:pPr indent="-228600">
              <a:lnSpc>
                <a:spcPct val="90000"/>
              </a:lnSpc>
              <a:spcAft>
                <a:spcPts val="600"/>
              </a:spcAft>
              <a:buFont typeface="Arial" panose="020B0604020202020204" pitchFamily="34" charset="0"/>
              <a:buChar char="•"/>
            </a:pPr>
            <a:endParaRPr lang="en-US" sz="1300" dirty="0">
              <a:solidFill>
                <a:srgbClr val="FFFFFF"/>
              </a:solidFill>
            </a:endParaRPr>
          </a:p>
          <a:p>
            <a:pPr indent="-228600">
              <a:lnSpc>
                <a:spcPct val="90000"/>
              </a:lnSpc>
              <a:spcAft>
                <a:spcPts val="600"/>
              </a:spcAft>
              <a:buFont typeface="Arial" panose="020B0604020202020204" pitchFamily="34" charset="0"/>
              <a:buChar char="•"/>
            </a:pPr>
            <a:r>
              <a:rPr lang="en-US" sz="1300" dirty="0">
                <a:solidFill>
                  <a:srgbClr val="FFFFFF"/>
                </a:solidFill>
              </a:rPr>
              <a:t>Moreover, I honed my skills in Data Preprocessing, encompassing tasks like Data Cleaning, handling Outliers, and Feature Engineering, which are integral for ensuring the integrity and efficacy of analytical outcomes. Armed with these insights, I am well-equipped to effectively communicate findings to relevant stakeholders, empowering them to formulate judicious, data-driven strategies.</a:t>
            </a:r>
          </a:p>
          <a:p>
            <a:pPr indent="-228600">
              <a:lnSpc>
                <a:spcPct val="90000"/>
              </a:lnSpc>
              <a:spcAft>
                <a:spcPts val="600"/>
              </a:spcAft>
              <a:buFont typeface="Arial" panose="020B0604020202020204" pitchFamily="34" charset="0"/>
              <a:buChar char="•"/>
            </a:pPr>
            <a:endParaRPr lang="en-US" sz="1300" dirty="0">
              <a:solidFill>
                <a:srgbClr val="FFFFFF"/>
              </a:solidFill>
            </a:endParaRPr>
          </a:p>
          <a:p>
            <a:pPr indent="-228600">
              <a:lnSpc>
                <a:spcPct val="90000"/>
              </a:lnSpc>
              <a:spcAft>
                <a:spcPts val="600"/>
              </a:spcAft>
              <a:buFont typeface="Arial" panose="020B0604020202020204" pitchFamily="34" charset="0"/>
              <a:buChar char="•"/>
            </a:pPr>
            <a:r>
              <a:rPr lang="en-US" sz="1300" dirty="0">
                <a:solidFill>
                  <a:srgbClr val="FFFFFF"/>
                </a:solidFill>
              </a:rPr>
              <a:t>Additionally, this project has served as a profound learning experience, deepening my understanding of Python and its myriad functionalities, thereby enhancing my proficiency in leveraging it for analytical pursuits.</a:t>
            </a:r>
          </a:p>
        </p:txBody>
      </p:sp>
      <p:sp>
        <p:nvSpPr>
          <p:cNvPr id="20" name="Arc 1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4652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0DAAE7-96F2-4CA0-FC4B-1ADFF33D1A6B}"/>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dirty="0">
                <a:solidFill>
                  <a:schemeClr val="tx1"/>
                </a:solidFill>
                <a:latin typeface="+mj-lt"/>
                <a:ea typeface="+mj-ea"/>
                <a:cs typeface="+mj-cs"/>
                <a:hlinkClick r:id="rId2"/>
              </a:rPr>
              <a:t>Link to GitHub repo</a:t>
            </a:r>
            <a:endParaRPr lang="en-US" sz="6000" kern="1200" dirty="0">
              <a:solidFill>
                <a:schemeClr val="tx1"/>
              </a:solidFill>
              <a:latin typeface="+mj-lt"/>
              <a:ea typeface="+mj-ea"/>
              <a:cs typeface="+mj-cs"/>
            </a:endParaRPr>
          </a:p>
        </p:txBody>
      </p:sp>
      <p:sp>
        <p:nvSpPr>
          <p:cNvPr id="19" name="Arc 18">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1006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197679-D7E9-BF13-E71C-6032BC720E86}"/>
              </a:ext>
            </a:extLst>
          </p:cNvPr>
          <p:cNvSpPr>
            <a:spLocks noGrp="1"/>
          </p:cNvSpPr>
          <p:nvPr>
            <p:ph type="title"/>
          </p:nvPr>
        </p:nvSpPr>
        <p:spPr>
          <a:xfrm>
            <a:off x="838200" y="365125"/>
            <a:ext cx="5393361" cy="1325563"/>
          </a:xfrm>
        </p:spPr>
        <p:txBody>
          <a:bodyPr>
            <a:normAutofit/>
          </a:bodyPr>
          <a:lstStyle/>
          <a:p>
            <a:r>
              <a:rPr lang="en-IN" dirty="0"/>
              <a:t>Approach</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43A4594-2BD3-A5E6-6160-4E3964FF1DDF}"/>
              </a:ext>
            </a:extLst>
          </p:cNvPr>
          <p:cNvSpPr>
            <a:spLocks noGrp="1"/>
          </p:cNvSpPr>
          <p:nvPr>
            <p:ph idx="1"/>
          </p:nvPr>
        </p:nvSpPr>
        <p:spPr>
          <a:xfrm>
            <a:off x="838200" y="1825625"/>
            <a:ext cx="5393361" cy="4351338"/>
          </a:xfrm>
        </p:spPr>
        <p:txBody>
          <a:bodyPr>
            <a:normAutofit/>
          </a:bodyPr>
          <a:lstStyle/>
          <a:p>
            <a:r>
              <a:rPr lang="en-US" sz="1500" dirty="0"/>
              <a:t>Received a dataset containing information on loan applications, including applicant income, credit amount, disposable income, car ownership, home ownership, etc.</a:t>
            </a:r>
          </a:p>
          <a:p>
            <a:r>
              <a:rPr lang="en-US" sz="1500" dirty="0"/>
              <a:t>Conducted initial exploration of the dataset to gain a comprehensive understanding.</a:t>
            </a:r>
          </a:p>
          <a:p>
            <a:r>
              <a:rPr lang="en-US" sz="1500" dirty="0"/>
              <a:t>Performed Data Pre-Processing, addressing missing data, errors, outliers, and duplicates as necessary.</a:t>
            </a:r>
          </a:p>
          <a:p>
            <a:r>
              <a:rPr lang="en-US" sz="1500" dirty="0"/>
              <a:t>Initiated Exploratory Data Analysis (EDA) tailored to specific queries, utilizing graphical representations for clarity.</a:t>
            </a:r>
          </a:p>
          <a:p>
            <a:r>
              <a:rPr lang="en-US" sz="1500" dirty="0"/>
              <a:t>Derived conclusions and insights from the filtered data and visualizations.</a:t>
            </a:r>
          </a:p>
          <a:p>
            <a:r>
              <a:rPr lang="en-US" sz="1500" dirty="0"/>
              <a:t>Preparing a detailed report summarizing the findings and insights, to be delivered to the relevant department.</a:t>
            </a:r>
            <a:endParaRPr lang="en-IN" sz="1500" dirty="0"/>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redit card">
            <a:extLst>
              <a:ext uri="{FF2B5EF4-FFF2-40B4-BE49-F238E27FC236}">
                <a16:creationId xmlns:a16="http://schemas.microsoft.com/office/drawing/2014/main" id="{89BBB7E5-50F2-53CC-8CCA-C9926F0913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80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31598CC-E9D8-46F1-A31D-21527BFD6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AFE395-CCA3-3F5F-C3C3-9F3F21C53C5A}"/>
              </a:ext>
            </a:extLst>
          </p:cNvPr>
          <p:cNvSpPr>
            <a:spLocks noGrp="1"/>
          </p:cNvSpPr>
          <p:nvPr>
            <p:ph type="title"/>
          </p:nvPr>
        </p:nvSpPr>
        <p:spPr>
          <a:xfrm>
            <a:off x="838200" y="365125"/>
            <a:ext cx="5393361" cy="1325563"/>
          </a:xfrm>
        </p:spPr>
        <p:txBody>
          <a:bodyPr>
            <a:normAutofit/>
          </a:bodyPr>
          <a:lstStyle/>
          <a:p>
            <a:r>
              <a:rPr lang="en-IN"/>
              <a:t>Tech Stack Used</a:t>
            </a:r>
          </a:p>
        </p:txBody>
      </p:sp>
      <p:sp>
        <p:nvSpPr>
          <p:cNvPr id="37" name="Freeform: Shape 36">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2"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1"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737D5700-4BD4-1BA6-00BC-8E998308B3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2641" y="2874176"/>
            <a:ext cx="1116354" cy="1237905"/>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cxnSp>
        <p:nvCxnSpPr>
          <p:cNvPr id="51" name="Straight Connector 50">
            <a:extLst>
              <a:ext uri="{FF2B5EF4-FFF2-40B4-BE49-F238E27FC236}">
                <a16:creationId xmlns:a16="http://schemas.microsoft.com/office/drawing/2014/main" id="{2F61ABFD-DE05-41FD-A6B7-6D40196C15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55865" y="1026771"/>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F18C4DD-9FDF-AB00-1818-CE4EB82B2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8414" y="2711944"/>
            <a:ext cx="2066062" cy="1033031"/>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52" name="Freeform: Shape 51">
            <a:extLst>
              <a:ext uri="{FF2B5EF4-FFF2-40B4-BE49-F238E27FC236}">
                <a16:creationId xmlns:a16="http://schemas.microsoft.com/office/drawing/2014/main" id="{0F646DF8-223D-47DD-95B1-F2654229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Arc 52">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97791" y="402001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F1186C-766B-878F-FF31-710BFE40E752}"/>
              </a:ext>
            </a:extLst>
          </p:cNvPr>
          <p:cNvSpPr/>
          <p:nvPr/>
        </p:nvSpPr>
        <p:spPr>
          <a:xfrm>
            <a:off x="838200" y="1825625"/>
            <a:ext cx="5393361" cy="4351338"/>
          </a:xfrm>
          <a:prstGeom prst="rect">
            <a:avLst/>
          </a:prstGeom>
          <a:noFill/>
        </p:spPr>
        <p:txBody>
          <a:bodyPr/>
          <a:lstStyle/>
          <a:p>
            <a:endParaRPr lang="en-IN"/>
          </a:p>
        </p:txBody>
      </p:sp>
      <p:sp>
        <p:nvSpPr>
          <p:cNvPr id="15" name="Freeform: Shape 14">
            <a:extLst>
              <a:ext uri="{FF2B5EF4-FFF2-40B4-BE49-F238E27FC236}">
                <a16:creationId xmlns:a16="http://schemas.microsoft.com/office/drawing/2014/main" id="{1771D9FC-0DC1-8E1A-2FF5-331329E154D4}"/>
              </a:ext>
            </a:extLst>
          </p:cNvPr>
          <p:cNvSpPr/>
          <p:nvPr/>
        </p:nvSpPr>
        <p:spPr>
          <a:xfrm>
            <a:off x="843318" y="4631294"/>
            <a:ext cx="2475000" cy="720000"/>
          </a:xfrm>
          <a:custGeom>
            <a:avLst/>
            <a:gdLst>
              <a:gd name="connsiteX0" fmla="*/ 0 w 2475000"/>
              <a:gd name="connsiteY0" fmla="*/ 0 h 720000"/>
              <a:gd name="connsiteX1" fmla="*/ 2475000 w 2475000"/>
              <a:gd name="connsiteY1" fmla="*/ 0 h 720000"/>
              <a:gd name="connsiteX2" fmla="*/ 2475000 w 2475000"/>
              <a:gd name="connsiteY2" fmla="*/ 720000 h 720000"/>
              <a:gd name="connsiteX3" fmla="*/ 0 w 2475000"/>
              <a:gd name="connsiteY3" fmla="*/ 720000 h 720000"/>
              <a:gd name="connsiteX4" fmla="*/ 0 w 2475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5000" h="720000">
                <a:moveTo>
                  <a:pt x="0" y="0"/>
                </a:moveTo>
                <a:lnTo>
                  <a:pt x="2475000" y="0"/>
                </a:lnTo>
                <a:lnTo>
                  <a:pt x="2475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IN" sz="2300" kern="1200" dirty="0"/>
              <a:t>Python</a:t>
            </a:r>
            <a:endParaRPr lang="en-US" sz="2300" kern="1200" dirty="0"/>
          </a:p>
        </p:txBody>
      </p:sp>
      <p:sp>
        <p:nvSpPr>
          <p:cNvPr id="21" name="Freeform: Shape 20">
            <a:extLst>
              <a:ext uri="{FF2B5EF4-FFF2-40B4-BE49-F238E27FC236}">
                <a16:creationId xmlns:a16="http://schemas.microsoft.com/office/drawing/2014/main" id="{A9FE84BF-F1BA-EC04-E772-370E5CEF0B57}"/>
              </a:ext>
            </a:extLst>
          </p:cNvPr>
          <p:cNvSpPr/>
          <p:nvPr/>
        </p:nvSpPr>
        <p:spPr>
          <a:xfrm>
            <a:off x="3751443" y="4631294"/>
            <a:ext cx="2475000" cy="720000"/>
          </a:xfrm>
          <a:custGeom>
            <a:avLst/>
            <a:gdLst>
              <a:gd name="connsiteX0" fmla="*/ 0 w 2475000"/>
              <a:gd name="connsiteY0" fmla="*/ 0 h 720000"/>
              <a:gd name="connsiteX1" fmla="*/ 2475000 w 2475000"/>
              <a:gd name="connsiteY1" fmla="*/ 0 h 720000"/>
              <a:gd name="connsiteX2" fmla="*/ 2475000 w 2475000"/>
              <a:gd name="connsiteY2" fmla="*/ 720000 h 720000"/>
              <a:gd name="connsiteX3" fmla="*/ 0 w 2475000"/>
              <a:gd name="connsiteY3" fmla="*/ 720000 h 720000"/>
              <a:gd name="connsiteX4" fmla="*/ 0 w 2475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5000" h="720000">
                <a:moveTo>
                  <a:pt x="0" y="0"/>
                </a:moveTo>
                <a:lnTo>
                  <a:pt x="2475000" y="0"/>
                </a:lnTo>
                <a:lnTo>
                  <a:pt x="2475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IN" sz="2300" kern="1200"/>
              <a:t>Jupyter Notebook</a:t>
            </a:r>
            <a:endParaRPr lang="en-US" sz="2300" kern="1200"/>
          </a:p>
        </p:txBody>
      </p:sp>
    </p:spTree>
    <p:extLst>
      <p:ext uri="{BB962C8B-B14F-4D97-AF65-F5344CB8AC3E}">
        <p14:creationId xmlns:p14="http://schemas.microsoft.com/office/powerpoint/2010/main" val="3404271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C10A27-5A56-768A-A88C-8DA5A2C7CEDA}"/>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kern="1200">
                <a:solidFill>
                  <a:schemeClr val="tx1"/>
                </a:solidFill>
                <a:latin typeface="+mj-lt"/>
                <a:ea typeface="+mj-ea"/>
                <a:cs typeface="+mj-cs"/>
              </a:rPr>
              <a:t>Data set information	</a:t>
            </a:r>
          </a:p>
        </p:txBody>
      </p:sp>
      <p:sp>
        <p:nvSpPr>
          <p:cNvPr id="23" name="Freeform: Shape 2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B7B7B22C-F5A6-9048-1F87-00DBA3EC9D0E}"/>
              </a:ext>
            </a:extLst>
          </p:cNvPr>
          <p:cNvSpPr txBox="1"/>
          <p:nvPr/>
        </p:nvSpPr>
        <p:spPr>
          <a:xfrm>
            <a:off x="838200" y="1825625"/>
            <a:ext cx="5393361"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b="0" i="0">
                <a:effectLst/>
                <a:highlight>
                  <a:srgbClr val="FFFFFF"/>
                </a:highlight>
              </a:rPr>
              <a:t>We're equipped with two distinct datasets crucial for our analysis:</a:t>
            </a:r>
          </a:p>
          <a:p>
            <a:pPr indent="-228600">
              <a:lnSpc>
                <a:spcPct val="90000"/>
              </a:lnSpc>
              <a:spcAft>
                <a:spcPts val="600"/>
              </a:spcAft>
              <a:buFont typeface="Arial" panose="020B0604020202020204" pitchFamily="34" charset="0"/>
              <a:buChar char="•"/>
            </a:pPr>
            <a:r>
              <a:rPr lang="en-US" sz="1900" b="1" i="0">
                <a:effectLst/>
                <a:highlight>
                  <a:srgbClr val="FFFFFF"/>
                </a:highlight>
              </a:rPr>
              <a:t>Application Data:</a:t>
            </a:r>
            <a:r>
              <a:rPr lang="en-US" sz="1900" b="0" i="0">
                <a:effectLst/>
                <a:highlight>
                  <a:srgbClr val="FFFFFF"/>
                </a:highlight>
              </a:rPr>
              <a:t> This comprehensive dataset comprises 49,999 rows and a vast array of 122 columns, providing a detailed snapshot of current loan applications.</a:t>
            </a:r>
          </a:p>
          <a:p>
            <a:pPr indent="-228600">
              <a:lnSpc>
                <a:spcPct val="90000"/>
              </a:lnSpc>
              <a:spcAft>
                <a:spcPts val="600"/>
              </a:spcAft>
              <a:buFont typeface="Arial" panose="020B0604020202020204" pitchFamily="34" charset="0"/>
              <a:buChar char="•"/>
            </a:pPr>
            <a:r>
              <a:rPr lang="en-US" sz="1900" b="1" i="0">
                <a:effectLst/>
                <a:highlight>
                  <a:srgbClr val="FFFFFF"/>
                </a:highlight>
              </a:rPr>
              <a:t>Previous Application Data:</a:t>
            </a:r>
            <a:r>
              <a:rPr lang="en-US" sz="1900" b="0" i="0">
                <a:effectLst/>
                <a:highlight>
                  <a:srgbClr val="FFFFFF"/>
                </a:highlight>
              </a:rPr>
              <a:t> With an identical size of 49,999 rows, this dataset offers insights into historical loan applications through its 37 columns, enriching our understanding of past trends and behaviors.</a:t>
            </a:r>
          </a:p>
          <a:p>
            <a:pPr indent="-228600">
              <a:lnSpc>
                <a:spcPct val="90000"/>
              </a:lnSpc>
              <a:spcAft>
                <a:spcPts val="600"/>
              </a:spcAft>
              <a:buFont typeface="Arial" panose="020B0604020202020204" pitchFamily="34" charset="0"/>
              <a:buChar char="•"/>
            </a:pPr>
            <a:r>
              <a:rPr lang="en-US" sz="1900" b="0" i="0">
                <a:effectLst/>
                <a:highlight>
                  <a:srgbClr val="FFFFFF"/>
                </a:highlight>
              </a:rPr>
              <a:t>These datasets serve as the cornerstone of our analytical endeavors, offering a wealth of information to drive insightful decision-making.</a:t>
            </a:r>
          </a:p>
        </p:txBody>
      </p:sp>
      <p:sp>
        <p:nvSpPr>
          <p:cNvPr id="25" name="Oval 2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7" name="Graphic 26" descr="Database">
            <a:extLst>
              <a:ext uri="{FF2B5EF4-FFF2-40B4-BE49-F238E27FC236}">
                <a16:creationId xmlns:a16="http://schemas.microsoft.com/office/drawing/2014/main" id="{ABFEAE91-1AC8-F06A-9566-4E8EEB26BE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0" name="Freeform: Shape 19">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9906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A3F9DB-B144-47A4-9DB2-706C3908B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a:extLst>
              <a:ext uri="{FF2B5EF4-FFF2-40B4-BE49-F238E27FC236}">
                <a16:creationId xmlns:a16="http://schemas.microsoft.com/office/drawing/2014/main" id="{3D9A74CD-249A-437B-A289-413676038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blue and black lines on a white background&#10;&#10;Description automatically generated">
            <a:extLst>
              <a:ext uri="{FF2B5EF4-FFF2-40B4-BE49-F238E27FC236}">
                <a16:creationId xmlns:a16="http://schemas.microsoft.com/office/drawing/2014/main" id="{3E44B2B1-F998-D822-1850-294C6592980D}"/>
              </a:ext>
            </a:extLst>
          </p:cNvPr>
          <p:cNvPicPr>
            <a:picLocks noChangeAspect="1"/>
          </p:cNvPicPr>
          <p:nvPr/>
        </p:nvPicPr>
        <p:blipFill rotWithShape="1">
          <a:blip r:embed="rId2">
            <a:alphaModFix amt="35000"/>
          </a:blip>
          <a:srcRect t="6447" b="9284"/>
          <a:stretch/>
        </p:blipFill>
        <p:spPr>
          <a:xfrm>
            <a:off x="20" y="10"/>
            <a:ext cx="12191980" cy="6857990"/>
          </a:xfrm>
          <a:prstGeom prst="rect">
            <a:avLst/>
          </a:prstGeom>
        </p:spPr>
      </p:pic>
      <p:sp>
        <p:nvSpPr>
          <p:cNvPr id="22" name="Oval 2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0F94D0-4928-E932-0D31-97308D8B8520}"/>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sz="4100" kern="1200">
                <a:solidFill>
                  <a:schemeClr val="tx1"/>
                </a:solidFill>
                <a:latin typeface="+mj-lt"/>
                <a:ea typeface="+mj-ea"/>
                <a:cs typeface="+mj-cs"/>
              </a:rPr>
              <a:t>Identify Missing Data and Deal with it Appropriately</a:t>
            </a:r>
          </a:p>
        </p:txBody>
      </p:sp>
      <p:sp>
        <p:nvSpPr>
          <p:cNvPr id="23" name="TextBox 22">
            <a:extLst>
              <a:ext uri="{FF2B5EF4-FFF2-40B4-BE49-F238E27FC236}">
                <a16:creationId xmlns:a16="http://schemas.microsoft.com/office/drawing/2014/main" id="{CE0BA9D8-B1C9-53A4-06A4-A0EA84E9366E}"/>
              </a:ext>
            </a:extLst>
          </p:cNvPr>
          <p:cNvSpPr txBox="1"/>
          <p:nvPr/>
        </p:nvSpPr>
        <p:spPr>
          <a:xfrm>
            <a:off x="5370153" y="1526033"/>
            <a:ext cx="5536397" cy="39352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500" b="0" i="0" dirty="0">
                <a:effectLst/>
                <a:highlight>
                  <a:srgbClr val="FFFFFF"/>
                </a:highlight>
              </a:rPr>
              <a:t>The strategy to manage missing and irrelevant data involves two key steps:</a:t>
            </a:r>
          </a:p>
          <a:p>
            <a:pPr indent="-228600">
              <a:lnSpc>
                <a:spcPct val="90000"/>
              </a:lnSpc>
              <a:spcAft>
                <a:spcPts val="600"/>
              </a:spcAft>
              <a:buFont typeface="Arial" panose="020B0604020202020204" pitchFamily="34" charset="0"/>
              <a:buChar char="•"/>
            </a:pPr>
            <a:r>
              <a:rPr lang="en-US" sz="1500" b="1" i="0" dirty="0">
                <a:effectLst/>
                <a:highlight>
                  <a:srgbClr val="FFFFFF"/>
                </a:highlight>
              </a:rPr>
              <a:t>Removing Columns with High Missing Data:</a:t>
            </a:r>
            <a:r>
              <a:rPr lang="en-US" sz="1500" b="0" i="0" dirty="0">
                <a:effectLst/>
                <a:highlight>
                  <a:srgbClr val="FFFFFF"/>
                </a:highlight>
              </a:rPr>
              <a:t> Columns with a significant portion of missing data are identified and subsequently dropped from the dataset. This action ensures that our analysis focuses on variables with sufficient information, reducing the complexity of handling missing values.</a:t>
            </a:r>
          </a:p>
          <a:p>
            <a:pPr indent="-228600">
              <a:lnSpc>
                <a:spcPct val="90000"/>
              </a:lnSpc>
              <a:spcAft>
                <a:spcPts val="600"/>
              </a:spcAft>
              <a:buFont typeface="Arial" panose="020B0604020202020204" pitchFamily="34" charset="0"/>
              <a:buChar char="•"/>
            </a:pPr>
            <a:r>
              <a:rPr lang="en-US" sz="1500" b="1" i="0" dirty="0">
                <a:effectLst/>
                <a:highlight>
                  <a:srgbClr val="FFFFFF"/>
                </a:highlight>
              </a:rPr>
              <a:t>Eliminating Irrelevant Columns:</a:t>
            </a:r>
            <a:r>
              <a:rPr lang="en-US" sz="1500" b="0" i="0" dirty="0">
                <a:effectLst/>
                <a:highlight>
                  <a:srgbClr val="FFFFFF"/>
                </a:highlight>
              </a:rPr>
              <a:t> Columns deemed irrelevant to our analysis objectives are also eliminated. By pruning away extraneous variables, we streamline the dataset, making it more manageable and enhancing the relevance of the remaining data for our analytical tasks.</a:t>
            </a:r>
          </a:p>
          <a:p>
            <a:pPr indent="-228600">
              <a:lnSpc>
                <a:spcPct val="90000"/>
              </a:lnSpc>
              <a:spcAft>
                <a:spcPts val="600"/>
              </a:spcAft>
              <a:buFont typeface="Arial" panose="020B0604020202020204" pitchFamily="34" charset="0"/>
              <a:buChar char="•"/>
            </a:pPr>
            <a:r>
              <a:rPr lang="en-US" sz="1500" b="0" i="0" dirty="0">
                <a:effectLst/>
                <a:highlight>
                  <a:srgbClr val="FFFFFF"/>
                </a:highlight>
              </a:rPr>
              <a:t>This approach aims to simplify the dataset and facilitate efficient data handling, enabling us to derive meaningful insights effectively.</a:t>
            </a:r>
          </a:p>
        </p:txBody>
      </p:sp>
      <p:sp>
        <p:nvSpPr>
          <p:cNvPr id="24" name="Arc 2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6180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9BB4EB-D760-247B-80BE-24F7B83D8D54}"/>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kern="1200">
                <a:solidFill>
                  <a:schemeClr val="tx1"/>
                </a:solidFill>
                <a:latin typeface="+mj-lt"/>
                <a:ea typeface="+mj-ea"/>
                <a:cs typeface="+mj-cs"/>
              </a:rPr>
              <a:t>Application data</a:t>
            </a:r>
          </a:p>
        </p:txBody>
      </p:sp>
      <p:sp>
        <p:nvSpPr>
          <p:cNvPr id="18" name="Freeform: Shape 1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Filter">
            <a:extLst>
              <a:ext uri="{FF2B5EF4-FFF2-40B4-BE49-F238E27FC236}">
                <a16:creationId xmlns:a16="http://schemas.microsoft.com/office/drawing/2014/main" id="{03C73390-208C-C24F-0FC0-4622BEBBA1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7" name="TextBox 6">
            <a:extLst>
              <a:ext uri="{FF2B5EF4-FFF2-40B4-BE49-F238E27FC236}">
                <a16:creationId xmlns:a16="http://schemas.microsoft.com/office/drawing/2014/main" id="{664076E1-6A90-444F-52FF-A8D8EEEE7E3F}"/>
              </a:ext>
            </a:extLst>
          </p:cNvPr>
          <p:cNvSpPr txBox="1"/>
          <p:nvPr/>
        </p:nvSpPr>
        <p:spPr>
          <a:xfrm>
            <a:off x="5894962" y="1984443"/>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b="0" i="0" dirty="0">
                <a:effectLst/>
                <a:highlight>
                  <a:srgbClr val="FFFFFF"/>
                </a:highlight>
              </a:rPr>
              <a:t>We applied a systematic approach to refine the dataset:</a:t>
            </a:r>
          </a:p>
          <a:p>
            <a:pPr indent="-228600">
              <a:lnSpc>
                <a:spcPct val="90000"/>
              </a:lnSpc>
              <a:spcAft>
                <a:spcPts val="600"/>
              </a:spcAft>
              <a:buFont typeface="Arial" panose="020B0604020202020204" pitchFamily="34" charset="0"/>
              <a:buChar char="•"/>
            </a:pPr>
            <a:r>
              <a:rPr lang="en-US" sz="1700" b="1" i="0" dirty="0">
                <a:effectLst/>
                <a:highlight>
                  <a:srgbClr val="FFFFFF"/>
                </a:highlight>
              </a:rPr>
              <a:t>Handling Missing Values:</a:t>
            </a:r>
            <a:r>
              <a:rPr lang="en-US" sz="1700" b="0" i="0" dirty="0">
                <a:effectLst/>
                <a:highlight>
                  <a:srgbClr val="FFFFFF"/>
                </a:highlight>
              </a:rPr>
              <a:t> Removed 50 columns with over 30% missing values to streamline the dataset.</a:t>
            </a:r>
          </a:p>
          <a:p>
            <a:pPr indent="-228600">
              <a:lnSpc>
                <a:spcPct val="90000"/>
              </a:lnSpc>
              <a:spcAft>
                <a:spcPts val="600"/>
              </a:spcAft>
              <a:buFont typeface="Arial" panose="020B0604020202020204" pitchFamily="34" charset="0"/>
              <a:buChar char="•"/>
            </a:pPr>
            <a:r>
              <a:rPr lang="en-US" sz="1700" b="1" i="0" dirty="0">
                <a:effectLst/>
                <a:highlight>
                  <a:srgbClr val="FFFFFF"/>
                </a:highlight>
              </a:rPr>
              <a:t>Column Selection:</a:t>
            </a:r>
            <a:r>
              <a:rPr lang="en-US" sz="1700" b="0" i="0" dirty="0">
                <a:effectLst/>
                <a:highlight>
                  <a:srgbClr val="FFFFFF"/>
                </a:highlight>
              </a:rPr>
              <a:t> Retained only the essential 13 columns relevant to our analysis objectives.</a:t>
            </a:r>
          </a:p>
          <a:p>
            <a:pPr indent="-228600">
              <a:lnSpc>
                <a:spcPct val="90000"/>
              </a:lnSpc>
              <a:spcAft>
                <a:spcPts val="600"/>
              </a:spcAft>
              <a:buFont typeface="Arial" panose="020B0604020202020204" pitchFamily="34" charset="0"/>
              <a:buChar char="•"/>
            </a:pPr>
            <a:r>
              <a:rPr lang="en-US" sz="1700" b="1" i="0" dirty="0">
                <a:effectLst/>
                <a:highlight>
                  <a:srgbClr val="FFFFFF"/>
                </a:highlight>
              </a:rPr>
              <a:t>Feature Engineering:</a:t>
            </a:r>
            <a:r>
              <a:rPr lang="en-US" sz="1700" b="0" i="0" dirty="0">
                <a:effectLst/>
                <a:highlight>
                  <a:srgbClr val="FFFFFF"/>
                </a:highlight>
              </a:rPr>
              <a:t> Converted DAYS_EMPLOYED and DAYS_BIRTH to years, representing Experience and Age respectively.</a:t>
            </a:r>
          </a:p>
          <a:p>
            <a:pPr indent="-228600">
              <a:lnSpc>
                <a:spcPct val="90000"/>
              </a:lnSpc>
              <a:spcAft>
                <a:spcPts val="600"/>
              </a:spcAft>
              <a:buFont typeface="Arial" panose="020B0604020202020204" pitchFamily="34" charset="0"/>
              <a:buChar char="•"/>
            </a:pPr>
            <a:r>
              <a:rPr lang="en-US" sz="1700" b="1" i="0" dirty="0">
                <a:effectLst/>
                <a:highlight>
                  <a:srgbClr val="FFFFFF"/>
                </a:highlight>
              </a:rPr>
              <a:t>Final Dataset:</a:t>
            </a:r>
            <a:r>
              <a:rPr lang="en-US" sz="1700" b="0" i="0" dirty="0">
                <a:effectLst/>
                <a:highlight>
                  <a:srgbClr val="FFFFFF"/>
                </a:highlight>
              </a:rPr>
              <a:t> Through these transformations, we curated a final dataset consisting of 49,999 rows and 15 columns, optimized for our analytical endeavors.</a:t>
            </a:r>
          </a:p>
        </p:txBody>
      </p:sp>
    </p:spTree>
    <p:extLst>
      <p:ext uri="{BB962C8B-B14F-4D97-AF65-F5344CB8AC3E}">
        <p14:creationId xmlns:p14="http://schemas.microsoft.com/office/powerpoint/2010/main" val="2794627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Shape 103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0" name="Arc 103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041" name="Rectangle 1040">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screenshot of a graph&#10;&#10;Description automatically generated">
            <a:extLst>
              <a:ext uri="{FF2B5EF4-FFF2-40B4-BE49-F238E27FC236}">
                <a16:creationId xmlns:a16="http://schemas.microsoft.com/office/drawing/2014/main" id="{124DAE95-F0BE-89B6-4D9D-A47EBE32CDA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15391"/>
          <a:stretch/>
        </p:blipFill>
        <p:spPr bwMode="auto">
          <a:xfrm>
            <a:off x="20" y="10"/>
            <a:ext cx="121889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2" name="Rectangle 1041">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F11D6-FA19-2D30-5FB7-6AA9B0193875}"/>
              </a:ext>
            </a:extLst>
          </p:cNvPr>
          <p:cNvSpPr>
            <a:spLocks noGrp="1"/>
          </p:cNvSpPr>
          <p:nvPr>
            <p:ph type="title"/>
          </p:nvPr>
        </p:nvSpPr>
        <p:spPr>
          <a:xfrm>
            <a:off x="1632228" y="2941882"/>
            <a:ext cx="9144000" cy="1152663"/>
          </a:xfrm>
        </p:spPr>
        <p:txBody>
          <a:bodyPr vert="horz" lIns="91440" tIns="45720" rIns="91440" bIns="45720" rtlCol="0" anchor="b">
            <a:normAutofit/>
          </a:bodyPr>
          <a:lstStyle/>
          <a:p>
            <a:pPr algn="ctr"/>
            <a:r>
              <a:rPr lang="en-US" sz="3700" kern="1200" dirty="0">
                <a:latin typeface="+mj-lt"/>
                <a:ea typeface="+mj-ea"/>
                <a:cs typeface="+mj-cs"/>
              </a:rPr>
              <a:t>Distribution of Missing Values in Application Data</a:t>
            </a:r>
          </a:p>
        </p:txBody>
      </p:sp>
    </p:spTree>
    <p:extLst>
      <p:ext uri="{BB962C8B-B14F-4D97-AF65-F5344CB8AC3E}">
        <p14:creationId xmlns:p14="http://schemas.microsoft.com/office/powerpoint/2010/main" val="3413014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Graphic 12" descr="Filter">
            <a:extLst>
              <a:ext uri="{FF2B5EF4-FFF2-40B4-BE49-F238E27FC236}">
                <a16:creationId xmlns:a16="http://schemas.microsoft.com/office/drawing/2014/main" id="{EF26AEB0-4038-1384-C986-0E25DAE632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0" name="Arc 19">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0CB9C6-783E-BCBD-6826-C2F400D7D92B}"/>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kern="1200">
                <a:solidFill>
                  <a:schemeClr val="tx1"/>
                </a:solidFill>
                <a:latin typeface="+mj-lt"/>
                <a:ea typeface="+mj-ea"/>
                <a:cs typeface="+mj-cs"/>
              </a:rPr>
              <a:t>Previous Application data</a:t>
            </a:r>
          </a:p>
        </p:txBody>
      </p:sp>
      <p:sp>
        <p:nvSpPr>
          <p:cNvPr id="9" name="TextBox 8">
            <a:extLst>
              <a:ext uri="{FF2B5EF4-FFF2-40B4-BE49-F238E27FC236}">
                <a16:creationId xmlns:a16="http://schemas.microsoft.com/office/drawing/2014/main" id="{2D733EDE-6291-1C2F-6253-A84E720B9E72}"/>
              </a:ext>
            </a:extLst>
          </p:cNvPr>
          <p:cNvSpPr txBox="1"/>
          <p:nvPr/>
        </p:nvSpPr>
        <p:spPr>
          <a:xfrm>
            <a:off x="838201" y="1984443"/>
            <a:ext cx="5257800"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b="0" i="0" dirty="0">
                <a:effectLst/>
                <a:highlight>
                  <a:srgbClr val="FFFFFF"/>
                </a:highlight>
              </a:rPr>
              <a:t>We employed a methodical process to refine the dataset:</a:t>
            </a:r>
          </a:p>
          <a:p>
            <a:pPr indent="-228600">
              <a:lnSpc>
                <a:spcPct val="90000"/>
              </a:lnSpc>
              <a:spcAft>
                <a:spcPts val="600"/>
              </a:spcAft>
              <a:buFont typeface="Arial" panose="020B0604020202020204" pitchFamily="34" charset="0"/>
              <a:buChar char="•"/>
            </a:pPr>
            <a:r>
              <a:rPr lang="en-US" sz="1700" b="1" i="0" dirty="0">
                <a:effectLst/>
                <a:highlight>
                  <a:srgbClr val="FFFFFF"/>
                </a:highlight>
              </a:rPr>
              <a:t>Handling Missing Values:</a:t>
            </a:r>
            <a:r>
              <a:rPr lang="en-US" sz="1700" b="0" i="0" dirty="0">
                <a:effectLst/>
                <a:highlight>
                  <a:srgbClr val="FFFFFF"/>
                </a:highlight>
              </a:rPr>
              <a:t> Identified and eliminated 11 columns with over 20% missing values to enhance data integrity.</a:t>
            </a:r>
          </a:p>
          <a:p>
            <a:pPr indent="-228600">
              <a:lnSpc>
                <a:spcPct val="90000"/>
              </a:lnSpc>
              <a:spcAft>
                <a:spcPts val="600"/>
              </a:spcAft>
              <a:buFont typeface="Arial" panose="020B0604020202020204" pitchFamily="34" charset="0"/>
              <a:buChar char="•"/>
            </a:pPr>
            <a:r>
              <a:rPr lang="en-US" sz="1700" b="1" i="0" dirty="0">
                <a:effectLst/>
                <a:highlight>
                  <a:srgbClr val="FFFFFF"/>
                </a:highlight>
              </a:rPr>
              <a:t>Column Selection:</a:t>
            </a:r>
            <a:r>
              <a:rPr lang="en-US" sz="1700" b="0" i="0" dirty="0">
                <a:effectLst/>
                <a:highlight>
                  <a:srgbClr val="FFFFFF"/>
                </a:highlight>
              </a:rPr>
              <a:t> Exercised discretion to retain 9 essential columns aligned with our analysis objectives.</a:t>
            </a:r>
          </a:p>
          <a:p>
            <a:pPr indent="-228600">
              <a:lnSpc>
                <a:spcPct val="90000"/>
              </a:lnSpc>
              <a:spcAft>
                <a:spcPts val="600"/>
              </a:spcAft>
              <a:buFont typeface="Arial" panose="020B0604020202020204" pitchFamily="34" charset="0"/>
              <a:buChar char="•"/>
            </a:pPr>
            <a:r>
              <a:rPr lang="en-US" sz="1700" b="1" i="0" dirty="0">
                <a:effectLst/>
                <a:highlight>
                  <a:srgbClr val="FFFFFF"/>
                </a:highlight>
              </a:rPr>
              <a:t>Streamlining Through Selection:</a:t>
            </a:r>
            <a:r>
              <a:rPr lang="en-US" sz="1700" b="0" i="0" dirty="0">
                <a:effectLst/>
                <a:highlight>
                  <a:srgbClr val="FFFFFF"/>
                </a:highlight>
              </a:rPr>
              <a:t> Ensured dataset focus by retaining only the most relevant variables.</a:t>
            </a:r>
          </a:p>
          <a:p>
            <a:pPr indent="-228600">
              <a:lnSpc>
                <a:spcPct val="90000"/>
              </a:lnSpc>
              <a:spcAft>
                <a:spcPts val="600"/>
              </a:spcAft>
              <a:buFont typeface="Arial" panose="020B0604020202020204" pitchFamily="34" charset="0"/>
              <a:buChar char="•"/>
            </a:pPr>
            <a:r>
              <a:rPr lang="en-US" sz="1700" b="1" i="0" dirty="0">
                <a:effectLst/>
                <a:highlight>
                  <a:srgbClr val="FFFFFF"/>
                </a:highlight>
              </a:rPr>
              <a:t>Optimized Dataset:</a:t>
            </a:r>
            <a:r>
              <a:rPr lang="en-US" sz="1700" b="0" i="0" dirty="0">
                <a:effectLst/>
                <a:highlight>
                  <a:srgbClr val="FFFFFF"/>
                </a:highlight>
              </a:rPr>
              <a:t> The final dataset consists of 49,999 rows and 9 columns, tailored for precise analysis and insights extraction.</a:t>
            </a:r>
          </a:p>
        </p:txBody>
      </p:sp>
    </p:spTree>
    <p:extLst>
      <p:ext uri="{BB962C8B-B14F-4D97-AF65-F5344CB8AC3E}">
        <p14:creationId xmlns:p14="http://schemas.microsoft.com/office/powerpoint/2010/main" val="2025387856"/>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319</TotalTime>
  <Words>1566</Words>
  <Application>Microsoft Office PowerPoint</Application>
  <PresentationFormat>Widescreen</PresentationFormat>
  <Paragraphs>171</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Avenir Next LT Pro</vt:lpstr>
      <vt:lpstr>Calibri</vt:lpstr>
      <vt:lpstr>Century Gothic</vt:lpstr>
      <vt:lpstr>Söhne</vt:lpstr>
      <vt:lpstr>Tw Cen MT</vt:lpstr>
      <vt:lpstr>ShapesVTI</vt:lpstr>
      <vt:lpstr>Bank Loan Case Study</vt:lpstr>
      <vt:lpstr>Project Description</vt:lpstr>
      <vt:lpstr>Approach</vt:lpstr>
      <vt:lpstr>Tech Stack Used</vt:lpstr>
      <vt:lpstr>Data set information </vt:lpstr>
      <vt:lpstr>Identify Missing Data and Deal with it Appropriately</vt:lpstr>
      <vt:lpstr>Application data</vt:lpstr>
      <vt:lpstr>Distribution of Missing Values in Application Data</vt:lpstr>
      <vt:lpstr>Previous Application data</vt:lpstr>
      <vt:lpstr>Distribution of missing values in Previous Application data</vt:lpstr>
      <vt:lpstr>Identify Outliers in the Dataset</vt:lpstr>
      <vt:lpstr>Numerical Data Summary of Application data</vt:lpstr>
      <vt:lpstr>Outlier distribution</vt:lpstr>
      <vt:lpstr>Summary of Outlier Analysis:</vt:lpstr>
      <vt:lpstr>Analyze Data Imbalance</vt:lpstr>
      <vt:lpstr>Distribution of Target users</vt:lpstr>
      <vt:lpstr>Perform Univariate, Segmented Univariate, and Bivariate Analysis</vt:lpstr>
      <vt:lpstr>Distribution of Univariate analysis</vt:lpstr>
      <vt:lpstr>PowerPoint Presentation</vt:lpstr>
      <vt:lpstr>PowerPoint Presentation</vt:lpstr>
      <vt:lpstr>Bivariate analysis</vt:lpstr>
      <vt:lpstr> Identify Top Correlations for Different Scenarios</vt:lpstr>
      <vt:lpstr>Result</vt:lpstr>
      <vt:lpstr>Link to GitHub 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Case Study</dc:title>
  <dc:creator>MsOffic</dc:creator>
  <cp:lastModifiedBy>MsOffic</cp:lastModifiedBy>
  <cp:revision>3</cp:revision>
  <dcterms:created xsi:type="dcterms:W3CDTF">2024-04-26T10:29:45Z</dcterms:created>
  <dcterms:modified xsi:type="dcterms:W3CDTF">2024-04-26T16:17:27Z</dcterms:modified>
</cp:coreProperties>
</file>