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25" r:id="rId2"/>
  </p:sldMasterIdLst>
  <p:notesMasterIdLst>
    <p:notesMasterId r:id="rId17"/>
  </p:notesMasterIdLst>
  <p:sldIdLst>
    <p:sldId id="258" r:id="rId3"/>
    <p:sldId id="321" r:id="rId4"/>
    <p:sldId id="283" r:id="rId5"/>
    <p:sldId id="327" r:id="rId6"/>
    <p:sldId id="326" r:id="rId7"/>
    <p:sldId id="324" r:id="rId8"/>
    <p:sldId id="259" r:id="rId9"/>
    <p:sldId id="260" r:id="rId10"/>
    <p:sldId id="262" r:id="rId11"/>
    <p:sldId id="276" r:id="rId12"/>
    <p:sldId id="301" r:id="rId13"/>
    <p:sldId id="317" r:id="rId14"/>
    <p:sldId id="267" r:id="rId15"/>
    <p:sldId id="30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76515-0EB0-4C21-9ABE-6530B6DDF668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2664A-74CC-4C39-A53D-618AC1A2A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51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F0BF5-3D11-423E-A80D-CC65741373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04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F0BF5-3D11-423E-A80D-CC65741373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0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49BE-F5C1-4A29-9A8B-03774CBE9F8F}" type="datetimeFigureOut">
              <a:rPr lang="en-IN" smtClean="0"/>
              <a:pPr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DCE8-EC00-4278-A974-D5174A8BCC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5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49BE-F5C1-4A29-9A8B-03774CBE9F8F}" type="datetimeFigureOut">
              <a:rPr lang="en-IN" smtClean="0"/>
              <a:pPr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DCE8-EC00-4278-A974-D5174A8BCC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4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49BE-F5C1-4A29-9A8B-03774CBE9F8F}" type="datetimeFigureOut">
              <a:rPr lang="en-IN" smtClean="0"/>
              <a:pPr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DCE8-EC00-4278-A974-D5174A8BCC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566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8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90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92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088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250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35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8635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49BE-F5C1-4A29-9A8B-03774CBE9F8F}" type="datetimeFigureOut">
              <a:rPr lang="en-IN" smtClean="0"/>
              <a:pPr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DCE8-EC00-4278-A974-D5174A8BCC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284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24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53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51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49BE-F5C1-4A29-9A8B-03774CBE9F8F}" type="datetimeFigureOut">
              <a:rPr lang="en-IN" smtClean="0"/>
              <a:pPr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DCE8-EC00-4278-A974-D5174A8BCC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33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49BE-F5C1-4A29-9A8B-03774CBE9F8F}" type="datetimeFigureOut">
              <a:rPr lang="en-IN" smtClean="0"/>
              <a:pPr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DCE8-EC00-4278-A974-D5174A8BCC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21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49BE-F5C1-4A29-9A8B-03774CBE9F8F}" type="datetimeFigureOut">
              <a:rPr lang="en-IN" smtClean="0"/>
              <a:pPr/>
              <a:t>02-05-2022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DCE8-EC00-4278-A974-D5174A8BCC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63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49BE-F5C1-4A29-9A8B-03774CBE9F8F}" type="datetimeFigureOut">
              <a:rPr lang="en-IN" smtClean="0"/>
              <a:pPr/>
              <a:t>02-05-2022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DCE8-EC00-4278-A974-D5174A8BCC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63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49BE-F5C1-4A29-9A8B-03774CBE9F8F}" type="datetimeFigureOut">
              <a:rPr lang="en-IN" smtClean="0"/>
              <a:pPr/>
              <a:t>02-05-2022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DCE8-EC00-4278-A974-D5174A8BCC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67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49BE-F5C1-4A29-9A8B-03774CBE9F8F}" type="datetimeFigureOut">
              <a:rPr lang="en-IN" smtClean="0"/>
              <a:pPr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DCE8-EC00-4278-A974-D5174A8BCC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65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49BE-F5C1-4A29-9A8B-03774CBE9F8F}" type="datetimeFigureOut">
              <a:rPr lang="en-IN" smtClean="0"/>
              <a:pPr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DCE8-EC00-4278-A974-D5174A8BCC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99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A49BE-F5C1-4A29-9A8B-03774CBE9F8F}" type="datetimeFigureOut">
              <a:rPr lang="en-IN" smtClean="0"/>
              <a:pPr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6DCE8-EC00-4278-A974-D5174A8BCC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99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9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535392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HIGHLY ACCURATE </a:t>
            </a:r>
            <a:r>
              <a:rPr lang="en-I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CNN CLASSIFIER 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RICE LEAF 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DISEASE DETECTION AND CLASSIFICATION</a:t>
            </a:r>
            <a:endParaRPr lang="en-IN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9960" y="3406410"/>
            <a:ext cx="74953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PRESENTED </a:t>
            </a:r>
            <a:r>
              <a:rPr lang="en-US" sz="21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BY:	</a:t>
            </a:r>
            <a:r>
              <a:rPr lang="en-US" sz="21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SUPERVISOR</a:t>
            </a:r>
            <a:r>
              <a:rPr lang="en-US" sz="21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1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sz="21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	</a:t>
            </a:r>
          </a:p>
        </p:txBody>
      </p:sp>
    </p:spTree>
    <p:extLst>
      <p:ext uri="{BB962C8B-B14F-4D97-AF65-F5344CB8AC3E}">
        <p14:creationId xmlns:p14="http://schemas.microsoft.com/office/powerpoint/2010/main" val="8381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2179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DESCRIPTION</a:t>
            </a:r>
            <a:endParaRPr lang="en-IN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621793"/>
            <a:ext cx="8282708" cy="623620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400" dirty="0">
                <a:cs typeface="Times New Roman" panose="02020603050405020304" pitchFamily="18" charset="0"/>
              </a:rPr>
              <a:t>The </a:t>
            </a:r>
            <a:r>
              <a:rPr lang="en-IN" sz="2400" dirty="0" smtClean="0">
                <a:cs typeface="Times New Roman" panose="02020603050405020304" pitchFamily="18" charset="0"/>
              </a:rPr>
              <a:t>input image </a:t>
            </a:r>
            <a:r>
              <a:rPr lang="en-IN" sz="2400" dirty="0">
                <a:cs typeface="Times New Roman" panose="02020603050405020304" pitchFamily="18" charset="0"/>
              </a:rPr>
              <a:t>is pre-processed using </a:t>
            </a:r>
            <a:r>
              <a:rPr lang="en-US" sz="2400" dirty="0" smtClean="0">
                <a:cs typeface="Times New Roman" panose="02020603050405020304" pitchFamily="18" charset="0"/>
              </a:rPr>
              <a:t>Median filter</a:t>
            </a:r>
            <a:r>
              <a:rPr lang="en-US" sz="2400" dirty="0" smtClean="0">
                <a:cs typeface="Times New Roman" panose="02020603050405020304" pitchFamily="18" charset="0"/>
              </a:rPr>
              <a:t>, </a:t>
            </a:r>
            <a:r>
              <a:rPr lang="en-IN" sz="2400" dirty="0" smtClean="0">
                <a:cs typeface="Times New Roman" panose="02020603050405020304" pitchFamily="18" charset="0"/>
              </a:rPr>
              <a:t>which </a:t>
            </a:r>
            <a:r>
              <a:rPr lang="en-IN" sz="2400" dirty="0">
                <a:cs typeface="Times New Roman" panose="02020603050405020304" pitchFamily="18" charset="0"/>
              </a:rPr>
              <a:t>is used to </a:t>
            </a:r>
            <a:r>
              <a:rPr lang="en-IN" sz="2400" dirty="0" smtClean="0">
                <a:cs typeface="Times New Roman" panose="02020603050405020304" pitchFamily="18" charset="0"/>
              </a:rPr>
              <a:t>eliminate the noises for preserving </a:t>
            </a:r>
            <a:r>
              <a:rPr lang="en-IN" sz="2400" dirty="0">
                <a:cs typeface="Times New Roman" panose="02020603050405020304" pitchFamily="18" charset="0"/>
              </a:rPr>
              <a:t>the edges of the </a:t>
            </a:r>
            <a:r>
              <a:rPr lang="en-IN" sz="2400" dirty="0" smtClean="0">
                <a:cs typeface="Times New Roman" panose="02020603050405020304" pitchFamily="18" charset="0"/>
              </a:rPr>
              <a:t>images.</a:t>
            </a:r>
            <a:endParaRPr lang="en-IN" sz="2400" dirty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cs typeface="Times New Roman" panose="02020603050405020304" pitchFamily="18" charset="0"/>
              </a:rPr>
              <a:t>After pre-processing the images, </a:t>
            </a:r>
            <a:r>
              <a:rPr lang="en-US" sz="2400" dirty="0" smtClean="0"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cs typeface="Times New Roman" panose="02020603050405020304" pitchFamily="18" charset="0"/>
              </a:rPr>
              <a:t>fuzzy c-means segmentation </a:t>
            </a:r>
            <a:r>
              <a:rPr lang="en-US" sz="2400" dirty="0" smtClean="0">
                <a:cs typeface="Times New Roman" panose="02020603050405020304" pitchFamily="18" charset="0"/>
              </a:rPr>
              <a:t>algorithm is used </a:t>
            </a:r>
            <a:r>
              <a:rPr lang="en-US" sz="2400" dirty="0">
                <a:cs typeface="Times New Roman" panose="02020603050405020304" pitchFamily="18" charset="0"/>
              </a:rPr>
              <a:t>to segment the </a:t>
            </a:r>
            <a:r>
              <a:rPr lang="en-US" sz="2400" dirty="0" smtClean="0">
                <a:cs typeface="Times New Roman" panose="02020603050405020304" pitchFamily="18" charset="0"/>
              </a:rPr>
              <a:t>images.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cs typeface="Times New Roman" panose="02020603050405020304" pitchFamily="18" charset="0"/>
              </a:rPr>
              <a:t>his</a:t>
            </a:r>
            <a:r>
              <a:rPr lang="en-IN" sz="2400" dirty="0" smtClean="0">
                <a:cs typeface="Times New Roman" panose="02020603050405020304" pitchFamily="18" charset="0"/>
              </a:rPr>
              <a:t>  </a:t>
            </a:r>
            <a:r>
              <a:rPr lang="en-IN" sz="2400" dirty="0">
                <a:cs typeface="Times New Roman" panose="02020603050405020304" pitchFamily="18" charset="0"/>
              </a:rPr>
              <a:t>method </a:t>
            </a:r>
            <a:r>
              <a:rPr lang="en-IN" sz="2400" dirty="0" smtClean="0">
                <a:cs typeface="Times New Roman" panose="02020603050405020304" pitchFamily="18" charset="0"/>
              </a:rPr>
              <a:t>efficiently segments the region of an image into several samples. 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GLCM </a:t>
            </a:r>
            <a:r>
              <a:rPr lang="en-US" sz="2400" dirty="0">
                <a:cs typeface="Times New Roman" panose="02020603050405020304" pitchFamily="18" charset="0"/>
              </a:rPr>
              <a:t>(Gray Level Co-occurrence matrix</a:t>
            </a:r>
            <a:r>
              <a:rPr lang="en-US" sz="2400" dirty="0" smtClean="0">
                <a:cs typeface="Times New Roman" panose="02020603050405020304" pitchFamily="18" charset="0"/>
              </a:rPr>
              <a:t>) </a:t>
            </a:r>
            <a:r>
              <a:rPr lang="en-US" sz="2400" dirty="0">
                <a:cs typeface="Times New Roman" panose="02020603050405020304" pitchFamily="18" charset="0"/>
              </a:rPr>
              <a:t>is </a:t>
            </a:r>
            <a:r>
              <a:rPr lang="en-US" sz="2400" dirty="0" smtClean="0">
                <a:cs typeface="Times New Roman" panose="02020603050405020304" pitchFamily="18" charset="0"/>
              </a:rPr>
              <a:t>utilized as the next </a:t>
            </a:r>
            <a:r>
              <a:rPr lang="en-US" sz="2400" dirty="0">
                <a:cs typeface="Times New Roman" panose="02020603050405020304" pitchFamily="18" charset="0"/>
              </a:rPr>
              <a:t>step after image segmentation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By </a:t>
            </a:r>
            <a:r>
              <a:rPr lang="en-US" sz="2400" dirty="0">
                <a:cs typeface="Times New Roman" panose="02020603050405020304" pitchFamily="18" charset="0"/>
              </a:rPr>
              <a:t>using </a:t>
            </a:r>
            <a:r>
              <a:rPr lang="en-US" sz="2400" dirty="0" smtClean="0">
                <a:cs typeface="Times New Roman" panose="02020603050405020304" pitchFamily="18" charset="0"/>
              </a:rPr>
              <a:t>this GLCM, </a:t>
            </a:r>
            <a:r>
              <a:rPr lang="en-US" sz="2400" dirty="0">
                <a:cs typeface="Times New Roman" panose="02020603050405020304" pitchFamily="18" charset="0"/>
              </a:rPr>
              <a:t>specific features from </a:t>
            </a:r>
            <a:r>
              <a:rPr lang="en-US" sz="2400" dirty="0" smtClean="0">
                <a:cs typeface="Times New Roman" panose="02020603050405020304" pitchFamily="18" charset="0"/>
              </a:rPr>
              <a:t>the segmented samples are extracted.  The optimal features are selected using Fuzzy technique.</a:t>
            </a:r>
            <a:endParaRPr lang="en-US" sz="2400" dirty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2400" dirty="0"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cs typeface="Times New Roman" panose="02020603050405020304" pitchFamily="18" charset="0"/>
              </a:rPr>
              <a:t>Finally, </a:t>
            </a:r>
            <a:r>
              <a:rPr lang="en-IN" sz="2400" dirty="0" smtClean="0">
                <a:cs typeface="Times New Roman" panose="02020603050405020304" pitchFamily="18" charset="0"/>
              </a:rPr>
              <a:t>Convolutional Neural network (CNN) </a:t>
            </a:r>
            <a:r>
              <a:rPr lang="en-IN" sz="2400" dirty="0">
                <a:cs typeface="Times New Roman" panose="02020603050405020304" pitchFamily="18" charset="0"/>
              </a:rPr>
              <a:t>classifier is used </a:t>
            </a:r>
            <a:r>
              <a:rPr lang="en-IN" sz="2400" dirty="0" smtClean="0">
                <a:cs typeface="Times New Roman" panose="02020603050405020304" pitchFamily="18" charset="0"/>
              </a:rPr>
              <a:t>to classify </a:t>
            </a:r>
            <a:r>
              <a:rPr lang="en-IN" sz="2400" dirty="0">
                <a:cs typeface="Times New Roman" panose="02020603050405020304" pitchFamily="18" charset="0"/>
              </a:rPr>
              <a:t>the </a:t>
            </a:r>
            <a:r>
              <a:rPr lang="en-IN" sz="2400" dirty="0" smtClean="0">
                <a:cs typeface="Times New Roman" panose="02020603050405020304" pitchFamily="18" charset="0"/>
              </a:rPr>
              <a:t> features that verifies whether the </a:t>
            </a:r>
            <a:r>
              <a:rPr lang="en-IN" sz="2400" dirty="0" smtClean="0">
                <a:cs typeface="Times New Roman" panose="02020603050405020304" pitchFamily="18" charset="0"/>
              </a:rPr>
              <a:t>rice leaf </a:t>
            </a:r>
            <a:r>
              <a:rPr lang="en-IN" sz="2400" dirty="0" smtClean="0">
                <a:cs typeface="Times New Roman" panose="02020603050405020304" pitchFamily="18" charset="0"/>
              </a:rPr>
              <a:t>gets affected by disease or not.</a:t>
            </a:r>
            <a:endParaRPr lang="en-IN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34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6612"/>
            <a:ext cx="7886700" cy="93306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ADVANTAGES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9673"/>
            <a:ext cx="7886700" cy="5057290"/>
          </a:xfrm>
        </p:spPr>
        <p:txBody>
          <a:bodyPr>
            <a:normAutofit/>
          </a:bodyPr>
          <a:lstStyle/>
          <a:p>
            <a:pPr lvl="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Time consumption is low.</a:t>
            </a:r>
            <a:endParaRPr lang="en-IN" sz="2400" dirty="0"/>
          </a:p>
          <a:p>
            <a:pPr lvl="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Accuracy of the results is high.</a:t>
            </a:r>
            <a:endParaRPr lang="en-IN" sz="2400" dirty="0"/>
          </a:p>
          <a:p>
            <a:pPr lvl="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Computational </a:t>
            </a:r>
            <a:r>
              <a:rPr lang="en-US" sz="2400" dirty="0" smtClean="0"/>
              <a:t>complexity of the algorithm </a:t>
            </a:r>
            <a:r>
              <a:rPr lang="en-US" sz="2400" dirty="0"/>
              <a:t>is low.</a:t>
            </a:r>
            <a:endParaRPr lang="en-IN" sz="2400" dirty="0"/>
          </a:p>
          <a:p>
            <a:pPr algn="just">
              <a:lnSpc>
                <a:spcPct val="11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7761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APPLICATIONS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Image Polishing and restoration.</a:t>
            </a:r>
          </a:p>
          <a:p>
            <a:pPr lvl="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Small Lesion Detection</a:t>
            </a:r>
            <a:endParaRPr lang="en-IN" sz="2400" dirty="0"/>
          </a:p>
          <a:p>
            <a:pPr lvl="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Image Segmentation</a:t>
            </a:r>
            <a:endParaRPr lang="en-IN" sz="2400" dirty="0"/>
          </a:p>
          <a:p>
            <a:pPr lvl="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Object </a:t>
            </a:r>
            <a:r>
              <a:rPr lang="en-US" sz="2400" dirty="0" smtClean="0"/>
              <a:t>Detection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867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445" y="529937"/>
            <a:ext cx="4373666" cy="56110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REFERENCES</a:t>
            </a:r>
            <a:endParaRPr lang="en-IN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797" y="1257300"/>
            <a:ext cx="8560398" cy="56007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IN" sz="2000" dirty="0" err="1">
                <a:cs typeface="Times New Roman" panose="02020603050405020304" pitchFamily="18" charset="0"/>
              </a:rPr>
              <a:t>Ching-Ju</a:t>
            </a:r>
            <a:r>
              <a:rPr lang="en-IN" sz="2000" dirty="0"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cs typeface="Times New Roman" panose="02020603050405020304" pitchFamily="18" charset="0"/>
              </a:rPr>
              <a:t>Chen;Ya-Yu</a:t>
            </a:r>
            <a:r>
              <a:rPr lang="en-IN" sz="2000" dirty="0"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cs typeface="Times New Roman" panose="02020603050405020304" pitchFamily="18" charset="0"/>
              </a:rPr>
              <a:t>Huang;Yuan-Shuo</a:t>
            </a:r>
            <a:r>
              <a:rPr lang="en-IN" sz="2000" dirty="0"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cs typeface="Times New Roman" panose="02020603050405020304" pitchFamily="18" charset="0"/>
              </a:rPr>
              <a:t>Li;Ying-Cheng</a:t>
            </a:r>
            <a:r>
              <a:rPr lang="en-IN" sz="2000" dirty="0"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cs typeface="Times New Roman" panose="02020603050405020304" pitchFamily="18" charset="0"/>
              </a:rPr>
              <a:t>Chen;Chuan-Yu</a:t>
            </a:r>
            <a:r>
              <a:rPr lang="en-IN" sz="2000" dirty="0"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cs typeface="Times New Roman" panose="02020603050405020304" pitchFamily="18" charset="0"/>
              </a:rPr>
              <a:t>Chang;Yueh-Min</a:t>
            </a:r>
            <a:r>
              <a:rPr lang="en-IN" sz="2000" dirty="0">
                <a:cs typeface="Times New Roman" panose="02020603050405020304" pitchFamily="18" charset="0"/>
              </a:rPr>
              <a:t> Huang, Year:2021, “Identification of Fruit Tree Pests With Deep Learning on Embedded Drone to Achieve Accurate Pesticide Spraying”, IEEE Access, vol.9, pp. 21986 – 21997.</a:t>
            </a:r>
          </a:p>
          <a:p>
            <a:pPr algn="just">
              <a:lnSpc>
                <a:spcPct val="120000"/>
              </a:lnSpc>
            </a:pPr>
            <a:r>
              <a:rPr lang="en-IN" sz="2000" dirty="0">
                <a:cs typeface="Times New Roman" panose="02020603050405020304" pitchFamily="18" charset="0"/>
              </a:rPr>
              <a:t>R. M. Sotomayor-</a:t>
            </a:r>
            <a:r>
              <a:rPr lang="en-IN" sz="2000" dirty="0" err="1">
                <a:cs typeface="Times New Roman" panose="02020603050405020304" pitchFamily="18" charset="0"/>
              </a:rPr>
              <a:t>Parian</a:t>
            </a:r>
            <a:r>
              <a:rPr lang="en-IN" sz="2000" dirty="0">
                <a:cs typeface="Times New Roman" panose="02020603050405020304" pitchFamily="18" charset="0"/>
              </a:rPr>
              <a:t> and M. M. Soto-Cordova, Year:2018,  "A New Path to Predict </a:t>
            </a:r>
            <a:r>
              <a:rPr lang="en-IN" sz="2000" dirty="0" err="1">
                <a:cs typeface="Times New Roman" panose="02020603050405020304" pitchFamily="18" charset="0"/>
              </a:rPr>
              <a:t>Succeptibility</a:t>
            </a:r>
            <a:r>
              <a:rPr lang="en-IN" sz="2000" dirty="0">
                <a:cs typeface="Times New Roman" panose="02020603050405020304" pitchFamily="18" charset="0"/>
              </a:rPr>
              <a:t> of Cocoa Pod Against </a:t>
            </a:r>
            <a:r>
              <a:rPr lang="en-IN" sz="2000" dirty="0" err="1">
                <a:cs typeface="Times New Roman" panose="02020603050405020304" pitchFamily="18" charset="0"/>
              </a:rPr>
              <a:t>Carmenta</a:t>
            </a:r>
            <a:r>
              <a:rPr lang="en-IN" sz="2000" dirty="0"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cs typeface="Times New Roman" panose="02020603050405020304" pitchFamily="18" charset="0"/>
              </a:rPr>
              <a:t>foraseminis</a:t>
            </a:r>
            <a:r>
              <a:rPr lang="en-IN" sz="2000" dirty="0">
                <a:cs typeface="Times New Roman" panose="02020603050405020304" pitchFamily="18" charset="0"/>
              </a:rPr>
              <a:t> (</a:t>
            </a:r>
            <a:r>
              <a:rPr lang="en-IN" sz="2000" dirty="0" err="1">
                <a:cs typeface="Times New Roman" panose="02020603050405020304" pitchFamily="18" charset="0"/>
              </a:rPr>
              <a:t>Busck</a:t>
            </a:r>
            <a:r>
              <a:rPr lang="en-IN" sz="2000" dirty="0">
                <a:cs typeface="Times New Roman" panose="02020603050405020304" pitchFamily="18" charset="0"/>
              </a:rPr>
              <a:t>) </a:t>
            </a:r>
            <a:r>
              <a:rPr lang="en-IN" sz="2000" dirty="0" err="1">
                <a:cs typeface="Times New Roman" panose="02020603050405020304" pitchFamily="18" charset="0"/>
              </a:rPr>
              <a:t>Eichlin</a:t>
            </a:r>
            <a:r>
              <a:rPr lang="en-IN" sz="2000" dirty="0">
                <a:cs typeface="Times New Roman" panose="02020603050405020304" pitchFamily="18" charset="0"/>
              </a:rPr>
              <a:t> Using a Mathematical Model," 2018 </a:t>
            </a:r>
            <a:r>
              <a:rPr lang="en-IN" sz="2000" dirty="0" err="1">
                <a:cs typeface="Times New Roman" panose="02020603050405020304" pitchFamily="18" charset="0"/>
              </a:rPr>
              <a:t>Congreso</a:t>
            </a:r>
            <a:r>
              <a:rPr lang="en-IN" sz="2000" dirty="0"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cs typeface="Times New Roman" panose="02020603050405020304" pitchFamily="18" charset="0"/>
              </a:rPr>
              <a:t>Argentino</a:t>
            </a:r>
            <a:r>
              <a:rPr lang="en-IN" sz="2000" dirty="0">
                <a:cs typeface="Times New Roman" panose="02020603050405020304" pitchFamily="18" charset="0"/>
              </a:rPr>
              <a:t> de </a:t>
            </a:r>
            <a:r>
              <a:rPr lang="en-IN" sz="2000" dirty="0" err="1">
                <a:cs typeface="Times New Roman" panose="02020603050405020304" pitchFamily="18" charset="0"/>
              </a:rPr>
              <a:t>Ciencias</a:t>
            </a:r>
            <a:r>
              <a:rPr lang="en-IN" sz="2000" dirty="0">
                <a:cs typeface="Times New Roman" panose="02020603050405020304" pitchFamily="18" charset="0"/>
              </a:rPr>
              <a:t> de la </a:t>
            </a:r>
            <a:r>
              <a:rPr lang="en-IN" sz="2000" dirty="0" err="1">
                <a:cs typeface="Times New Roman" panose="02020603050405020304" pitchFamily="18" charset="0"/>
              </a:rPr>
              <a:t>Informática</a:t>
            </a:r>
            <a:r>
              <a:rPr lang="en-IN" sz="2000" dirty="0">
                <a:cs typeface="Times New Roman" panose="02020603050405020304" pitchFamily="18" charset="0"/>
              </a:rPr>
              <a:t> y </a:t>
            </a:r>
            <a:r>
              <a:rPr lang="en-IN" sz="2000" dirty="0" err="1">
                <a:cs typeface="Times New Roman" panose="02020603050405020304" pitchFamily="18" charset="0"/>
              </a:rPr>
              <a:t>Desarrollos</a:t>
            </a:r>
            <a:r>
              <a:rPr lang="en-IN" sz="2000" dirty="0">
                <a:cs typeface="Times New Roman" panose="02020603050405020304" pitchFamily="18" charset="0"/>
              </a:rPr>
              <a:t> de </a:t>
            </a:r>
            <a:r>
              <a:rPr lang="en-IN" sz="2000" dirty="0" err="1">
                <a:cs typeface="Times New Roman" panose="02020603050405020304" pitchFamily="18" charset="0"/>
              </a:rPr>
              <a:t>Investigación</a:t>
            </a:r>
            <a:r>
              <a:rPr lang="en-IN" sz="2000" dirty="0">
                <a:cs typeface="Times New Roman" panose="02020603050405020304" pitchFamily="18" charset="0"/>
              </a:rPr>
              <a:t> (CACIDI), pp. 1-4</a:t>
            </a:r>
            <a:r>
              <a:rPr lang="en-IN" sz="2000" dirty="0" smtClean="0">
                <a:cs typeface="Times New Roman" panose="02020603050405020304" pitchFamily="18" charset="0"/>
              </a:rPr>
              <a:t>.</a:t>
            </a:r>
          </a:p>
          <a:p>
            <a:pPr lvl="0" algn="just"/>
            <a:r>
              <a:rPr lang="en-IN" sz="2000" dirty="0"/>
              <a:t>Krishnamoorthy, V.R </a:t>
            </a:r>
            <a:r>
              <a:rPr lang="en-IN" sz="2000" dirty="0" err="1"/>
              <a:t>Loga</a:t>
            </a:r>
            <a:r>
              <a:rPr lang="en-IN" sz="2000" dirty="0"/>
              <a:t> </a:t>
            </a:r>
            <a:r>
              <a:rPr lang="en-IN" sz="2000" dirty="0" err="1"/>
              <a:t>Parameswari</a:t>
            </a:r>
            <a:r>
              <a:rPr lang="en-IN" sz="2000" dirty="0"/>
              <a:t>, Year 2021, "Rice Leaf Disease Detection Via Deep Neural Networks with Transfer Learning for Early Identification”, Turkish Journal of Physiotherapy and Rehabilitation, vol.32, </a:t>
            </a:r>
            <a:r>
              <a:rPr lang="en-IN" sz="2000" dirty="0" smtClean="0"/>
              <a:t>no.2.</a:t>
            </a:r>
          </a:p>
          <a:p>
            <a:pPr lvl="0" algn="just"/>
            <a:r>
              <a:rPr lang="en-IN" sz="2000" dirty="0" err="1" smtClean="0"/>
              <a:t>Sethy</a:t>
            </a:r>
            <a:r>
              <a:rPr lang="en-IN" sz="2000" dirty="0"/>
              <a:t>, P.K.; </a:t>
            </a:r>
            <a:r>
              <a:rPr lang="en-IN" sz="2000" dirty="0" err="1"/>
              <a:t>Barpanda</a:t>
            </a:r>
            <a:r>
              <a:rPr lang="en-IN" sz="2000" dirty="0"/>
              <a:t>, N.K.; </a:t>
            </a:r>
            <a:r>
              <a:rPr lang="en-IN" sz="2000" dirty="0" err="1"/>
              <a:t>Rath</a:t>
            </a:r>
            <a:r>
              <a:rPr lang="en-IN" sz="2000" dirty="0"/>
              <a:t>, A.K.; </a:t>
            </a:r>
            <a:r>
              <a:rPr lang="en-IN" sz="2000" dirty="0" err="1"/>
              <a:t>Behera</a:t>
            </a:r>
            <a:r>
              <a:rPr lang="en-IN" sz="2000" dirty="0"/>
              <a:t>, S.K. , Year 2020, “Deep feature based rice leaf disease identification using support vector machine”, </a:t>
            </a:r>
            <a:r>
              <a:rPr lang="en-IN" sz="2000" dirty="0" err="1"/>
              <a:t>Comput</a:t>
            </a:r>
            <a:r>
              <a:rPr lang="en-IN" sz="2000" dirty="0"/>
              <a:t>. Electron. </a:t>
            </a:r>
            <a:r>
              <a:rPr lang="en-IN" sz="2000" dirty="0" err="1"/>
              <a:t>Agric</a:t>
            </a:r>
            <a:r>
              <a:rPr lang="en-IN" sz="2000" dirty="0"/>
              <a:t>, volume. 175, pp. 105527.</a:t>
            </a:r>
            <a:endParaRPr lang="en-US" sz="2000" dirty="0"/>
          </a:p>
          <a:p>
            <a:pPr algn="just">
              <a:lnSpc>
                <a:spcPct val="120000"/>
              </a:lnSpc>
            </a:pPr>
            <a:endParaRPr lang="en-IN" sz="24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2400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IN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0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38200"/>
            <a:ext cx="6095999" cy="449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 OF CONTENTS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799"/>
            <a:ext cx="7772400" cy="554800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PROPOSED SYSTEM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4127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248" y="267252"/>
            <a:ext cx="7297271" cy="59228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32" y="713233"/>
            <a:ext cx="8076304" cy="614476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2400" dirty="0" smtClean="0"/>
              <a:t>Plant </a:t>
            </a:r>
            <a:r>
              <a:rPr lang="en-US" sz="2400" dirty="0"/>
              <a:t>diseases and pests detection is a very important research content in the </a:t>
            </a:r>
            <a:r>
              <a:rPr lang="en-US" sz="2400" dirty="0" smtClean="0"/>
              <a:t>field </a:t>
            </a:r>
            <a:r>
              <a:rPr lang="en-US" sz="2400" dirty="0"/>
              <a:t>of machine vision. </a:t>
            </a:r>
            <a:endParaRPr lang="en-US" sz="2400" dirty="0" smtClean="0"/>
          </a:p>
          <a:p>
            <a:pPr algn="just">
              <a:lnSpc>
                <a:spcPct val="110000"/>
              </a:lnSpc>
            </a:pPr>
            <a:r>
              <a:rPr lang="en-US" sz="2400" dirty="0" smtClean="0"/>
              <a:t>It </a:t>
            </a:r>
            <a:r>
              <a:rPr lang="en-US" sz="2400" dirty="0"/>
              <a:t>is a technology that uses machine vision equipment to acquire images to judge whether there are diseases and pests in the collected plant </a:t>
            </a:r>
            <a:r>
              <a:rPr lang="en-US" sz="2400" dirty="0" smtClean="0"/>
              <a:t>images.</a:t>
            </a:r>
          </a:p>
          <a:p>
            <a:pPr algn="just">
              <a:lnSpc>
                <a:spcPct val="110000"/>
              </a:lnSpc>
            </a:pPr>
            <a:r>
              <a:rPr lang="en-US" sz="2400" dirty="0"/>
              <a:t>At present, machine vision-based plant diseases and pests detection equipment has been initially applied in </a:t>
            </a:r>
            <a:r>
              <a:rPr lang="en-US" sz="2400" dirty="0" smtClean="0"/>
              <a:t>agriculture. </a:t>
            </a:r>
          </a:p>
          <a:p>
            <a:pPr algn="just">
              <a:lnSpc>
                <a:spcPct val="110000"/>
              </a:lnSpc>
            </a:pPr>
            <a:r>
              <a:rPr lang="en-US" sz="2400" dirty="0"/>
              <a:t>How to use deep learning technology to study plant diseases </a:t>
            </a:r>
            <a:r>
              <a:rPr lang="en-US" sz="2400" dirty="0" smtClean="0"/>
              <a:t>has </a:t>
            </a:r>
            <a:r>
              <a:rPr lang="en-US" sz="2400" dirty="0"/>
              <a:t>become a research issue of great concern to </a:t>
            </a:r>
            <a:r>
              <a:rPr lang="en-US" sz="2400" dirty="0" smtClean="0"/>
              <a:t>researchers.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cs typeface="Times New Roman" panose="02020603050405020304" pitchFamily="18" charset="0"/>
              </a:rPr>
              <a:t>his project helps to detect the disease that makes the plant to be affected.</a:t>
            </a:r>
          </a:p>
          <a:p>
            <a:pPr algn="just">
              <a:lnSpc>
                <a:spcPct val="110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Moreover, accurate classification of disease from plant is obtained with the proposed technique. 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6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6447501" cy="7620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763795"/>
              </p:ext>
            </p:extLst>
          </p:nvPr>
        </p:nvGraphicFramePr>
        <p:xfrm>
          <a:off x="304801" y="914400"/>
          <a:ext cx="8446943" cy="54766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110"/>
                <a:gridCol w="1981673"/>
                <a:gridCol w="2177426"/>
                <a:gridCol w="1702857"/>
                <a:gridCol w="2111877"/>
              </a:tblGrid>
              <a:tr h="3559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 NO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 AND AUTHOR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METHODOLOGY USED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920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Identification of Fruit Tree Pests With Deep</a:t>
                      </a:r>
                    </a:p>
                    <a:p>
                      <a:pPr algn="just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Learning on Embedded Drone to Achieve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Accurate Pesticide Spraying, &amp; </a:t>
                      </a:r>
                      <a:r>
                        <a:rPr lang="en-IN" sz="1400" dirty="0" err="1" smtClean="0">
                          <a:latin typeface="+mn-lt"/>
                          <a:cs typeface="Times New Roman" panose="02020603050405020304" pitchFamily="18" charset="0"/>
                        </a:rPr>
                        <a:t>Ching-ju</a:t>
                      </a:r>
                      <a:r>
                        <a:rPr lang="en-IN" sz="1400" dirty="0" smtClean="0">
                          <a:latin typeface="+mn-lt"/>
                          <a:cs typeface="Times New Roman" panose="02020603050405020304" pitchFamily="18" charset="0"/>
                        </a:rPr>
                        <a:t> chen </a:t>
                      </a:r>
                      <a:r>
                        <a:rPr lang="en-IN" sz="1400" i="1" dirty="0" smtClean="0">
                          <a:latin typeface="+mn-lt"/>
                          <a:cs typeface="Times New Roman" panose="02020603050405020304" pitchFamily="18" charset="0"/>
                        </a:rPr>
                        <a:t>et al </a:t>
                      </a:r>
                      <a:r>
                        <a:rPr lang="en-IN" sz="1400" i="0" dirty="0" smtClean="0">
                          <a:latin typeface="+mn-lt"/>
                          <a:cs typeface="Times New Roman" panose="02020603050405020304" pitchFamily="18" charset="0"/>
                        </a:rPr>
                        <a:t>[2021] IEEE.</a:t>
                      </a:r>
                      <a:endParaRPr lang="en-IN" sz="14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5045" marR="35045" marT="0" marB="0"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A detecting drone is employed  to</a:t>
                      </a:r>
                      <a:r>
                        <a:rPr lang="en-US" sz="1400" baseline="0" dirty="0" smtClean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photograph the pest and uses a Tiny-YOLOv3 neural network model built on an embedded system</a:t>
                      </a:r>
                      <a:r>
                        <a:rPr lang="en-US" sz="1400" baseline="0" dirty="0" smtClean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NVIDIA </a:t>
                      </a:r>
                      <a:r>
                        <a:rPr lang="en-US" sz="1400" dirty="0" err="1" smtClean="0">
                          <a:latin typeface="+mn-lt"/>
                          <a:cs typeface="Times New Roman" panose="02020603050405020304" pitchFamily="18" charset="0"/>
                        </a:rPr>
                        <a:t>Jetson</a:t>
                      </a: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 TX2 to recognize T. </a:t>
                      </a:r>
                      <a:r>
                        <a:rPr lang="en-US" sz="1400" dirty="0" err="1" smtClean="0">
                          <a:latin typeface="+mn-lt"/>
                          <a:cs typeface="Times New Roman" panose="02020603050405020304" pitchFamily="18" charset="0"/>
                        </a:rPr>
                        <a:t>papillosa</a:t>
                      </a: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 in the orchard to determine the position of the pests in real time.</a:t>
                      </a:r>
                      <a:endParaRPr lang="en-IN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5045" marR="35045" marT="0" marB="0"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smtClean="0">
                          <a:latin typeface="+mn-lt"/>
                          <a:cs typeface="Times New Roman" panose="02020603050405020304" pitchFamily="18" charset="0"/>
                        </a:rPr>
                        <a:t>Enables farmers to understand the pest distribution</a:t>
                      </a:r>
                      <a:r>
                        <a:rPr lang="en-US" sz="1400" baseline="0" smtClean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mtClean="0">
                          <a:latin typeface="+mn-lt"/>
                          <a:cs typeface="Times New Roman" panose="02020603050405020304" pitchFamily="18" charset="0"/>
                        </a:rPr>
                        <a:t>and take appropriate</a:t>
                      </a:r>
                      <a:r>
                        <a:rPr lang="en-US" sz="1400" baseline="0" smtClean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mtClean="0">
                          <a:latin typeface="+mn-lt"/>
                          <a:cs typeface="Times New Roman" panose="02020603050405020304" pitchFamily="18" charset="0"/>
                        </a:rPr>
                        <a:t>precautions in real-time. 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smtClean="0">
                          <a:latin typeface="+mn-lt"/>
                          <a:cs typeface="Times New Roman" panose="02020603050405020304" pitchFamily="18" charset="0"/>
                        </a:rPr>
                        <a:t>The agricultural drone sprays pesticides only where needed,</a:t>
                      </a:r>
                      <a:r>
                        <a:rPr lang="en-US" sz="1400" baseline="0" smtClean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mtClean="0">
                          <a:latin typeface="+mn-lt"/>
                          <a:cs typeface="Times New Roman" panose="02020603050405020304" pitchFamily="18" charset="0"/>
                        </a:rPr>
                        <a:t>which reduces pesticide use.</a:t>
                      </a:r>
                      <a:endParaRPr lang="en-US" sz="14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5045" marR="35045" marT="0" marB="0"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smtClean="0">
                          <a:latin typeface="+mn-lt"/>
                          <a:cs typeface="Times New Roman" panose="02020603050405020304" pitchFamily="18" charset="0"/>
                        </a:rPr>
                        <a:t>However, using environmental sensors,</a:t>
                      </a:r>
                      <a:r>
                        <a:rPr lang="en-US" sz="1400" baseline="0" smtClean="0">
                          <a:latin typeface="+mn-lt"/>
                          <a:cs typeface="Times New Roman" panose="02020603050405020304" pitchFamily="18" charset="0"/>
                        </a:rPr>
                        <a:t> it is possible to predict </a:t>
                      </a:r>
                      <a:r>
                        <a:rPr lang="en-US" sz="1400" smtClean="0">
                          <a:latin typeface="+mn-lt"/>
                          <a:cs typeface="Times New Roman" panose="02020603050405020304" pitchFamily="18" charset="0"/>
                        </a:rPr>
                        <a:t>whether climatic factors, influence the occurrence of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smtClean="0">
                          <a:latin typeface="+mn-lt"/>
                          <a:cs typeface="Times New Roman" panose="02020603050405020304" pitchFamily="18" charset="0"/>
                        </a:rPr>
                        <a:t>pests, and to help farmers take timely preventive actions.</a:t>
                      </a:r>
                      <a:endParaRPr lang="en-IN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5045" marR="35045" marT="0" marB="0"/>
                </a:tc>
              </a:tr>
              <a:tr h="20920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A New Path to Predict Susceptibility of Cocoa Pod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Against </a:t>
                      </a:r>
                      <a:r>
                        <a:rPr lang="en-US" sz="1400" dirty="0" err="1" smtClean="0">
                          <a:latin typeface="+mn-lt"/>
                          <a:cs typeface="Times New Roman" panose="02020603050405020304" pitchFamily="18" charset="0"/>
                        </a:rPr>
                        <a:t>Carmenta</a:t>
                      </a: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+mn-lt"/>
                          <a:cs typeface="Times New Roman" panose="02020603050405020304" pitchFamily="18" charset="0"/>
                        </a:rPr>
                        <a:t>foraseminis</a:t>
                      </a: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dirty="0" err="1" smtClean="0">
                          <a:latin typeface="+mn-lt"/>
                          <a:cs typeface="Times New Roman" panose="02020603050405020304" pitchFamily="18" charset="0"/>
                        </a:rPr>
                        <a:t>Busck</a:t>
                      </a: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400" dirty="0" err="1" smtClean="0">
                          <a:latin typeface="+mn-lt"/>
                          <a:cs typeface="Times New Roman" panose="02020603050405020304" pitchFamily="18" charset="0"/>
                        </a:rPr>
                        <a:t>Eichlin</a:t>
                      </a:r>
                      <a:endParaRPr lang="en-US" sz="14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Using a Mathematical Model’ &amp;</a:t>
                      </a:r>
                      <a:r>
                        <a:rPr lang="en-IN" sz="1400" dirty="0" smtClean="0">
                          <a:latin typeface="+mn-lt"/>
                          <a:cs typeface="Times New Roman" panose="02020603050405020304" pitchFamily="18" charset="0"/>
                        </a:rPr>
                        <a:t>Raquel M. Sotomayor-</a:t>
                      </a:r>
                      <a:r>
                        <a:rPr lang="en-IN" sz="1400" dirty="0" err="1" smtClean="0">
                          <a:latin typeface="+mn-lt"/>
                          <a:cs typeface="Times New Roman" panose="02020603050405020304" pitchFamily="18" charset="0"/>
                        </a:rPr>
                        <a:t>Parian</a:t>
                      </a:r>
                      <a:r>
                        <a:rPr lang="en-IN" sz="1400" dirty="0" smtClean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i="1" dirty="0" smtClean="0">
                          <a:latin typeface="+mn-lt"/>
                          <a:cs typeface="Times New Roman" panose="02020603050405020304" pitchFamily="18" charset="0"/>
                        </a:rPr>
                        <a:t>et</a:t>
                      </a:r>
                      <a:r>
                        <a:rPr lang="en-IN" sz="1400" i="1" baseline="0" dirty="0" smtClean="0">
                          <a:latin typeface="+mn-lt"/>
                          <a:cs typeface="Times New Roman" panose="02020603050405020304" pitchFamily="18" charset="0"/>
                        </a:rPr>
                        <a:t> al </a:t>
                      </a:r>
                      <a:r>
                        <a:rPr lang="en-IN" sz="1400" i="0" baseline="0" dirty="0" smtClean="0">
                          <a:latin typeface="+mn-lt"/>
                          <a:cs typeface="Times New Roman" panose="02020603050405020304" pitchFamily="18" charset="0"/>
                        </a:rPr>
                        <a:t>[2018] IEEE.</a:t>
                      </a:r>
                      <a:endParaRPr lang="en-IN" sz="14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5045" marR="35045" marT="0" marB="0"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This paper determines 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400" baseline="0" dirty="0" smtClean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evaluation of the risk or susceptibility of infestation of the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cocoa pods Richards Model. </a:t>
                      </a:r>
                      <a:endParaRPr lang="en-IN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5045" marR="35045" marT="0" marB="0"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Promotes</a:t>
                      </a:r>
                      <a:r>
                        <a:rPr lang="en-US" sz="1400" baseline="0" dirty="0" smtClean="0">
                          <a:latin typeface="+mn-lt"/>
                          <a:cs typeface="Times New Roman" panose="02020603050405020304" pitchFamily="18" charset="0"/>
                        </a:rPr>
                        <a:t> the </a:t>
                      </a: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optimization</a:t>
                      </a:r>
                      <a:r>
                        <a:rPr lang="en-US" sz="1400" baseline="0" dirty="0" smtClean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control strategies.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Prompts the intervention against this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>
                          <a:latin typeface="+mn-lt"/>
                          <a:cs typeface="Times New Roman" panose="02020603050405020304" pitchFamily="18" charset="0"/>
                        </a:rPr>
                        <a:t>phytopathogen</a:t>
                      </a: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, avoiding the quality of the overall harvest at</a:t>
                      </a:r>
                      <a:r>
                        <a:rPr lang="en-US" sz="1400" baseline="0" dirty="0" smtClean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risk.</a:t>
                      </a:r>
                    </a:p>
                  </a:txBody>
                  <a:tcPr marL="35045" marR="35045" marT="0" marB="0"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However, there is a great challenge</a:t>
                      </a:r>
                      <a:r>
                        <a:rPr lang="en-US" sz="1400" baseline="0" dirty="0" smtClean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related to the lack of data</a:t>
                      </a:r>
                      <a:r>
                        <a:rPr lang="en-US" sz="1400" baseline="0" dirty="0" smtClean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systematization, such as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+mn-lt"/>
                          <a:cs typeface="Times New Roman" panose="02020603050405020304" pitchFamily="18" charset="0"/>
                        </a:rPr>
                        <a:t>measurements of cocoa fruits under the same criteria.</a:t>
                      </a:r>
                      <a:r>
                        <a:rPr lang="en-US" sz="1400" dirty="0" smtClean="0"/>
                        <a:t>.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45" marR="3504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6447501" cy="7620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CONTINUED…</a:t>
            </a:r>
            <a:endParaRPr lang="en-US" sz="32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380153"/>
              </p:ext>
            </p:extLst>
          </p:nvPr>
        </p:nvGraphicFramePr>
        <p:xfrm>
          <a:off x="304801" y="914400"/>
          <a:ext cx="8446943" cy="4886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110"/>
                <a:gridCol w="1981673"/>
                <a:gridCol w="2177426"/>
                <a:gridCol w="1702857"/>
                <a:gridCol w="2111877"/>
              </a:tblGrid>
              <a:tr h="5120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 NO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 AND AUTHOR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METHODOLOGY USED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920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N </a:t>
                      </a:r>
                      <a:r>
                        <a:rPr lang="en-IN" sz="1400" dirty="0" err="1" smtClean="0"/>
                        <a:t>Krishnamoorthy</a:t>
                      </a:r>
                      <a:r>
                        <a:rPr lang="en-IN" sz="1400" baseline="0" dirty="0" smtClean="0"/>
                        <a:t> </a:t>
                      </a:r>
                      <a:r>
                        <a:rPr lang="en-IN" sz="1400" dirty="0" smtClean="0"/>
                        <a:t>et</a:t>
                      </a:r>
                      <a:r>
                        <a:rPr lang="en-IN" sz="1400" baseline="0" dirty="0" smtClean="0"/>
                        <a:t> al,</a:t>
                      </a:r>
                      <a:r>
                        <a:rPr lang="en-IN" sz="1400" dirty="0" smtClean="0"/>
                        <a:t> “</a:t>
                      </a:r>
                      <a:r>
                        <a:rPr lang="en-US" sz="1400" dirty="0" smtClean="0"/>
                        <a:t>Rice Leaf Disease Detection Via Deep Neural Networks With Transfer Learning For Early Identification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en-IN" sz="1400" i="1" dirty="0" smtClean="0">
                          <a:latin typeface="+mn-lt"/>
                          <a:cs typeface="Times New Roman" panose="02020603050405020304" pitchFamily="18" charset="0"/>
                        </a:rPr>
                        <a:t>et al </a:t>
                      </a:r>
                      <a:r>
                        <a:rPr lang="en-IN" sz="1400" i="0" dirty="0" smtClean="0">
                          <a:latin typeface="+mn-lt"/>
                          <a:cs typeface="Times New Roman" panose="02020603050405020304" pitchFamily="18" charset="0"/>
                        </a:rPr>
                        <a:t>[2021] IEEE.</a:t>
                      </a:r>
                      <a:endParaRPr lang="en-IN" sz="14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45" marR="35045" marT="0" marB="0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n-US" sz="1400" dirty="0" smtClean="0"/>
                        <a:t>A convolutional neural network models such as VGG-16, ResNet50 and InceptionV3 is used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45" marR="3504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 smtClean="0"/>
                        <a:t>ResNet50 and InceptionV3 have attained an optimized accuracy of 93.41% and 95.41%  in </a:t>
                      </a:r>
                      <a:r>
                        <a:rPr lang="en-US" sz="1400" dirty="0" err="1" smtClean="0"/>
                        <a:t>attaing</a:t>
                      </a:r>
                      <a:r>
                        <a:rPr lang="en-US" sz="1400" dirty="0" smtClean="0"/>
                        <a:t> plant leaf disease classification.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45" marR="3504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 smtClean="0"/>
                        <a:t>Nature inspired algorithms for selecting the best hyper parameters automatically for fine-tuning the CNN is not utilized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45" marR="35045" marT="0" marB="0"/>
                </a:tc>
              </a:tr>
              <a:tr h="20920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 smtClean="0"/>
                        <a:t>Prabira</a:t>
                      </a:r>
                      <a:r>
                        <a:rPr lang="en-IN" sz="1400" dirty="0" smtClean="0"/>
                        <a:t> Kumar </a:t>
                      </a:r>
                      <a:r>
                        <a:rPr lang="en-IN" sz="1400" dirty="0" err="1" smtClean="0"/>
                        <a:t>Sethy</a:t>
                      </a:r>
                      <a:r>
                        <a:rPr lang="en-IN" sz="1400" dirty="0" smtClean="0"/>
                        <a:t> et</a:t>
                      </a:r>
                      <a:r>
                        <a:rPr lang="en-IN" sz="1400" baseline="0" dirty="0" smtClean="0"/>
                        <a:t> al, “</a:t>
                      </a:r>
                      <a:r>
                        <a:rPr lang="en-US" sz="1400" dirty="0" smtClean="0"/>
                        <a:t>Deep feature based rice leaf disease identification using support vector machine”</a:t>
                      </a:r>
                      <a:r>
                        <a:rPr lang="en-IN" sz="1400" i="1" dirty="0" smtClean="0">
                          <a:latin typeface="+mn-lt"/>
                          <a:cs typeface="Times New Roman" panose="02020603050405020304" pitchFamily="18" charset="0"/>
                        </a:rPr>
                        <a:t> et al </a:t>
                      </a:r>
                      <a:r>
                        <a:rPr lang="en-IN" sz="1400" i="0" dirty="0" smtClean="0">
                          <a:latin typeface="+mn-lt"/>
                          <a:cs typeface="Times New Roman" panose="02020603050405020304" pitchFamily="18" charset="0"/>
                        </a:rPr>
                        <a:t>[2020] IEEE.</a:t>
                      </a:r>
                      <a:endParaRPr lang="en-IN" sz="14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45" marR="3504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60020" algn="l"/>
                          <a:tab pos="331470" algn="l"/>
                        </a:tabLst>
                      </a:pPr>
                      <a:r>
                        <a:rPr lang="en-IN" sz="1400" dirty="0" smtClean="0"/>
                        <a:t>CNN classification models is used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45" marR="3504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 smtClean="0"/>
                        <a:t>The deep feature of ResNet50 plus SVM performs better with F1 score of 0.9838.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45" marR="3504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 smtClean="0"/>
                        <a:t>Misclassification occurs due to the similarity of color.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45" marR="3504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5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PROBLEM STATEMENT</a:t>
            </a:r>
            <a:endParaRPr lang="en-GB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2400" dirty="0"/>
              <a:t>The following are the major issues while </a:t>
            </a:r>
            <a:r>
              <a:rPr lang="en-US" sz="2400" dirty="0" smtClean="0"/>
              <a:t>designing the </a:t>
            </a:r>
            <a:r>
              <a:rPr lang="en-US" sz="2400" dirty="0"/>
              <a:t>proposed system.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Limited number of training samples are available and accuracy of classification is not high.</a:t>
            </a:r>
            <a:endParaRPr lang="en-US" sz="2400" dirty="0"/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cs typeface="Times New Roman" panose="02020603050405020304" pitchFamily="18" charset="0"/>
              </a:rPr>
              <a:t>The technique’s performance </a:t>
            </a:r>
            <a:r>
              <a:rPr lang="en-IN" sz="2400" dirty="0">
                <a:cs typeface="Times New Roman" panose="02020603050405020304" pitchFamily="18" charset="0"/>
              </a:rPr>
              <a:t>on the boundaries between different regions is relatively poor.</a:t>
            </a:r>
          </a:p>
          <a:p>
            <a:pPr lvl="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cs typeface="Times New Roman" panose="02020603050405020304" pitchFamily="18" charset="0"/>
              </a:rPr>
              <a:t>The algorithm complexity of </a:t>
            </a:r>
            <a:r>
              <a:rPr lang="en-US" sz="2400" dirty="0">
                <a:cs typeface="Times New Roman" panose="02020603050405020304" pitchFamily="18" charset="0"/>
              </a:rPr>
              <a:t>training and testing on </a:t>
            </a:r>
            <a:r>
              <a:rPr lang="en-US" sz="2400" dirty="0" smtClean="0">
                <a:cs typeface="Times New Roman" panose="02020603050405020304" pitchFamily="18" charset="0"/>
              </a:rPr>
              <a:t>the datasets </a:t>
            </a:r>
            <a:r>
              <a:rPr lang="en-US" sz="2400" dirty="0">
                <a:cs typeface="Times New Roman" panose="02020603050405020304" pitchFamily="18" charset="0"/>
              </a:rPr>
              <a:t>is </a:t>
            </a:r>
            <a:r>
              <a:rPr lang="en-US" sz="2400" dirty="0" smtClean="0">
                <a:cs typeface="Times New Roman" panose="02020603050405020304" pitchFamily="18" charset="0"/>
              </a:rPr>
              <a:t>high.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32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30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mbria" pitchFamily="18" charset="0"/>
                <a:cs typeface="Times New Roman" panose="02020603050405020304" pitchFamily="18" charset="0"/>
              </a:rPr>
              <a:t>OBJECTIVES</a:t>
            </a:r>
            <a:endParaRPr lang="en-IN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68188"/>
            <a:ext cx="7886700" cy="520877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noise in the input image using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Median filter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extract the desired features using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GLCM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(Gray Level Co-occurrence Matrix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 disease classification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classifier.</a:t>
            </a:r>
          </a:p>
          <a:p>
            <a:pPr algn="just">
              <a:lnSpc>
                <a:spcPct val="110000"/>
              </a:lnSpc>
            </a:pPr>
            <a:endParaRPr lang="en-IN" sz="2400" dirty="0"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344" y="0"/>
            <a:ext cx="7310005" cy="66357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mbria" pitchFamily="18" charset="0"/>
                <a:cs typeface="Times New Roman" panose="02020603050405020304" pitchFamily="18" charset="0"/>
              </a:rPr>
              <a:t>ABSTRACT</a:t>
            </a:r>
            <a:endParaRPr lang="en-IN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663574"/>
            <a:ext cx="8334664" cy="6029833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IN" sz="2400" dirty="0" smtClean="0">
                <a:cs typeface="Times New Roman" panose="02020603050405020304" pitchFamily="18" charset="0"/>
              </a:rPr>
              <a:t>This project proposes a </a:t>
            </a:r>
            <a:r>
              <a:rPr lang="en-IN" sz="2400" dirty="0" smtClean="0">
                <a:cs typeface="Times New Roman" panose="02020603050405020304" pitchFamily="18" charset="0"/>
              </a:rPr>
              <a:t>rice leaf </a:t>
            </a:r>
            <a:r>
              <a:rPr lang="en-IN" sz="2400" dirty="0" smtClean="0">
                <a:cs typeface="Times New Roman" panose="02020603050405020304" pitchFamily="18" charset="0"/>
              </a:rPr>
              <a:t>disease classification </a:t>
            </a:r>
            <a:r>
              <a:rPr lang="en-US" sz="2400" dirty="0" smtClean="0">
                <a:cs typeface="Times New Roman" panose="02020603050405020304" pitchFamily="18" charset="0"/>
              </a:rPr>
              <a:t>using novel image processing approach.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cs typeface="Times New Roman" panose="02020603050405020304" pitchFamily="18" charset="0"/>
              </a:rPr>
              <a:t>In this work, the noise in the input image is removed using </a:t>
            </a:r>
            <a:r>
              <a:rPr lang="en-US" sz="2400" dirty="0" smtClean="0">
                <a:cs typeface="Times New Roman" panose="02020603050405020304" pitchFamily="18" charset="0"/>
              </a:rPr>
              <a:t>Median </a:t>
            </a:r>
            <a:r>
              <a:rPr lang="en-US" sz="2400" dirty="0" smtClean="0">
                <a:cs typeface="Times New Roman" panose="02020603050405020304" pitchFamily="18" charset="0"/>
              </a:rPr>
              <a:t>filter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Thus, the enhanced image is then segmented using </a:t>
            </a:r>
            <a:r>
              <a:rPr lang="en-US" sz="2400" dirty="0" smtClean="0">
                <a:cs typeface="Times New Roman" panose="02020603050405020304" pitchFamily="18" charset="0"/>
              </a:rPr>
              <a:t>Fuzzy c-means segmentation.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 By </a:t>
            </a:r>
            <a:r>
              <a:rPr lang="en-US" sz="2400" dirty="0">
                <a:cs typeface="Times New Roman" panose="02020603050405020304" pitchFamily="18" charset="0"/>
              </a:rPr>
              <a:t>using </a:t>
            </a:r>
            <a:r>
              <a:rPr lang="en-US" sz="2400" dirty="0" smtClean="0">
                <a:cs typeface="Times New Roman" panose="02020603050405020304" pitchFamily="18" charset="0"/>
              </a:rPr>
              <a:t>GLCM </a:t>
            </a:r>
            <a:r>
              <a:rPr lang="en-US" sz="2400" dirty="0">
                <a:cs typeface="Times New Roman" panose="02020603050405020304" pitchFamily="18" charset="0"/>
              </a:rPr>
              <a:t>(Gray Level </a:t>
            </a:r>
            <a:r>
              <a:rPr lang="en-US" sz="2400" dirty="0" smtClean="0">
                <a:cs typeface="Times New Roman" panose="02020603050405020304" pitchFamily="18" charset="0"/>
              </a:rPr>
              <a:t>Co-occurrence matrix), </a:t>
            </a:r>
            <a:r>
              <a:rPr lang="en-US" sz="2400" dirty="0">
                <a:cs typeface="Times New Roman" panose="02020603050405020304" pitchFamily="18" charset="0"/>
              </a:rPr>
              <a:t>the desired features are extracted</a:t>
            </a:r>
            <a:r>
              <a:rPr lang="en-US" sz="2400" dirty="0" smtClean="0">
                <a:cs typeface="Times New Roman" panose="02020603050405020304" pitchFamily="18" charset="0"/>
              </a:rPr>
              <a:t>. The optimal features are selected by the Fuzzy technique.</a:t>
            </a:r>
            <a:endParaRPr lang="en-US" sz="2400" dirty="0"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cs typeface="Times New Roman" panose="02020603050405020304" pitchFamily="18" charset="0"/>
              </a:rPr>
              <a:t>In order to classify the features, </a:t>
            </a:r>
            <a:r>
              <a:rPr lang="en-US" sz="2400" dirty="0" smtClean="0">
                <a:cs typeface="Times New Roman" panose="02020603050405020304" pitchFamily="18" charset="0"/>
              </a:rPr>
              <a:t>Convolutional Neural </a:t>
            </a:r>
            <a:r>
              <a:rPr lang="en-US" sz="2400" dirty="0" smtClean="0">
                <a:cs typeface="Times New Roman" panose="02020603050405020304" pitchFamily="18" charset="0"/>
              </a:rPr>
              <a:t>Network </a:t>
            </a:r>
            <a:r>
              <a:rPr lang="en-US" sz="2400" dirty="0" smtClean="0">
                <a:cs typeface="Times New Roman" panose="02020603050405020304" pitchFamily="18" charset="0"/>
              </a:rPr>
              <a:t>(CNN </a:t>
            </a:r>
            <a:r>
              <a:rPr lang="en-US" sz="2400" dirty="0" smtClean="0">
                <a:cs typeface="Times New Roman" panose="02020603050405020304" pitchFamily="18" charset="0"/>
              </a:rPr>
              <a:t>) </a:t>
            </a:r>
            <a:r>
              <a:rPr lang="en-US" sz="2400" dirty="0">
                <a:cs typeface="Times New Roman" panose="02020603050405020304" pitchFamily="18" charset="0"/>
              </a:rPr>
              <a:t>classifier is employed. 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cs typeface="Times New Roman" panose="02020603050405020304" pitchFamily="18" charset="0"/>
              </a:rPr>
              <a:t>This project is </a:t>
            </a:r>
            <a:r>
              <a:rPr lang="en-GB" sz="2400" dirty="0"/>
              <a:t>implemented </a:t>
            </a:r>
            <a:r>
              <a:rPr lang="en-GB" sz="2400" dirty="0" smtClean="0"/>
              <a:t>with Python.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3" y="561110"/>
            <a:ext cx="7810309" cy="109104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PROPOSED SYSTEM BLOCK DIAGRAM</a:t>
            </a:r>
            <a:endParaRPr lang="en-IN" sz="3200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20" y="2246626"/>
            <a:ext cx="7428752" cy="311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3010</TotalTime>
  <Words>1009</Words>
  <Application>Microsoft Office PowerPoint</Application>
  <PresentationFormat>On-screen Show (4:3)</PresentationFormat>
  <Paragraphs>113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Symbol</vt:lpstr>
      <vt:lpstr>Times New Roman</vt:lpstr>
      <vt:lpstr>Wingdings</vt:lpstr>
      <vt:lpstr>Office Theme</vt:lpstr>
      <vt:lpstr>3_Office Theme</vt:lpstr>
      <vt:lpstr>HIGHLY ACCURATE CNN CLASSIFIER FOR RICE LEAF DISEASE DETECTION AND CLASSIFICATION</vt:lpstr>
      <vt:lpstr>LIST OF CONTENTS</vt:lpstr>
      <vt:lpstr>INTRODUCTION</vt:lpstr>
      <vt:lpstr>LITERATURE SURVEY</vt:lpstr>
      <vt:lpstr>CONTINUED…</vt:lpstr>
      <vt:lpstr>PROBLEM STATEMENT</vt:lpstr>
      <vt:lpstr>OBJECTIVES</vt:lpstr>
      <vt:lpstr>ABSTRACT</vt:lpstr>
      <vt:lpstr>PROPOSED SYSTEM BLOCK DIAGRAM</vt:lpstr>
      <vt:lpstr>DESCRIPTION</vt:lpstr>
      <vt:lpstr> ADVANTAGES </vt:lpstr>
      <vt:lpstr>APPLICATIONS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 TECHNOLOGIES</dc:creator>
  <cp:lastModifiedBy>AB TECHNOLOGIES</cp:lastModifiedBy>
  <cp:revision>125</cp:revision>
  <dcterms:created xsi:type="dcterms:W3CDTF">2021-08-18T08:38:45Z</dcterms:created>
  <dcterms:modified xsi:type="dcterms:W3CDTF">2022-05-02T06:33:30Z</dcterms:modified>
</cp:coreProperties>
</file>