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28"/>
  </p:notesMasterIdLst>
  <p:sldIdLst>
    <p:sldId id="256" r:id="rId2"/>
    <p:sldId id="287" r:id="rId3"/>
    <p:sldId id="286" r:id="rId4"/>
    <p:sldId id="259" r:id="rId5"/>
    <p:sldId id="260" r:id="rId6"/>
    <p:sldId id="288" r:id="rId7"/>
    <p:sldId id="289" r:id="rId8"/>
    <p:sldId id="305" r:id="rId9"/>
    <p:sldId id="306" r:id="rId10"/>
    <p:sldId id="281" r:id="rId11"/>
    <p:sldId id="262" r:id="rId12"/>
    <p:sldId id="310" r:id="rId13"/>
    <p:sldId id="314" r:id="rId14"/>
    <p:sldId id="315" r:id="rId15"/>
    <p:sldId id="316" r:id="rId16"/>
    <p:sldId id="317" r:id="rId17"/>
    <p:sldId id="318" r:id="rId18"/>
    <p:sldId id="319" r:id="rId19"/>
    <p:sldId id="320" r:id="rId20"/>
    <p:sldId id="321" r:id="rId21"/>
    <p:sldId id="322" r:id="rId22"/>
    <p:sldId id="311" r:id="rId23"/>
    <p:sldId id="312" r:id="rId24"/>
    <p:sldId id="276" r:id="rId25"/>
    <p:sldId id="313" r:id="rId26"/>
    <p:sldId id="279"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jqRHtNhQ8D2myVgs+lBlhxLFt78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 Meenaksh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CCFF"/>
    <a:srgbClr val="FFCC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EC740F-703C-4BAA-B2FE-6BF03845BD7E}" v="10" dt="2024-11-24T10:58:27.4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p:scale>
          <a:sx n="75" d="100"/>
          <a:sy n="75" d="100"/>
        </p:scale>
        <p:origin x="1022" y="21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202997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42C771F8-D56C-B03E-19B7-9BEF83C807D6}"/>
            </a:ext>
          </a:extLst>
        </p:cNvPr>
        <p:cNvGrpSpPr/>
        <p:nvPr/>
      </p:nvGrpSpPr>
      <p:grpSpPr>
        <a:xfrm>
          <a:off x="0" y="0"/>
          <a:ext cx="0" cy="0"/>
          <a:chOff x="0" y="0"/>
          <a:chExt cx="0" cy="0"/>
        </a:xfrm>
      </p:grpSpPr>
      <p:sp>
        <p:nvSpPr>
          <p:cNvPr id="93" name="Google Shape;93;p3:notes">
            <a:extLst>
              <a:ext uri="{FF2B5EF4-FFF2-40B4-BE49-F238E27FC236}">
                <a16:creationId xmlns:a16="http://schemas.microsoft.com/office/drawing/2014/main" id="{100A1636-1024-45F8-0242-3CBC7D424A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a:extLst>
              <a:ext uri="{FF2B5EF4-FFF2-40B4-BE49-F238E27FC236}">
                <a16:creationId xmlns:a16="http://schemas.microsoft.com/office/drawing/2014/main" id="{C86FE469-0884-BA79-7F0E-0FF9917A3B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191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14b75735a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g314b75735a7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9"/>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9"/>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6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6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6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cut thruBlk="1"/>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rjet.net/archives/V11/i5/IRJET-V11I567.pdf?utm_source=chatgp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tudylib.net/doc/18443667/ijesrt?utm_source=chatgpt.com" TargetMode="External"/><Relationship Id="rId2" Type="http://schemas.openxmlformats.org/officeDocument/2006/relationships/hyperlink" Target="https://ijsetr.com/user/home.php?utm_source=chatgpt.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365760" y="2824480"/>
            <a:ext cx="9832599" cy="721360"/>
          </a:xfrm>
          <a:prstGeom prst="rect">
            <a:avLst/>
          </a:prstGeom>
          <a:noFill/>
          <a:ln>
            <a:noFill/>
          </a:ln>
        </p:spPr>
        <p:txBody>
          <a:bodyPr spcFirstLastPara="1" wrap="square" lIns="91425" tIns="45700" rIns="91425" bIns="45700" anchor="b" anchorCtr="0">
            <a:normAutofit fontScale="90000"/>
          </a:bodyPr>
          <a:lstStyle/>
          <a:p>
            <a:pPr>
              <a:lnSpc>
                <a:spcPct val="90000"/>
              </a:lnSpc>
              <a:spcBef>
                <a:spcPts val="0"/>
              </a:spcBef>
              <a:buClr>
                <a:srgbClr val="54045C"/>
              </a:buClr>
              <a:buSzPts val="6000"/>
            </a:pPr>
            <a:r>
              <a:rPr lang="en-US" sz="6000" b="1" dirty="0">
                <a:solidFill>
                  <a:srgbClr val="54045C"/>
                </a:solidFill>
                <a:latin typeface="Times New Roman" panose="02020603050405020304" pitchFamily="18" charset="0"/>
                <a:cs typeface="Times New Roman" panose="02020603050405020304" pitchFamily="18" charset="0"/>
                <a:sym typeface="Times New Roman"/>
              </a:rPr>
              <a:t>	  </a:t>
            </a: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r>
              <a:rPr lang="en-US" sz="6000" b="1" dirty="0">
                <a:solidFill>
                  <a:srgbClr val="54045C"/>
                </a:solidFill>
                <a:latin typeface="Times New Roman" panose="02020603050405020304" pitchFamily="18" charset="0"/>
                <a:cs typeface="Times New Roman" panose="02020603050405020304" pitchFamily="18" charset="0"/>
                <a:sym typeface="Times New Roman"/>
              </a:rPr>
              <a:t>                                                                     </a:t>
            </a: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br>
              <a:rPr lang="en-US" sz="6000" b="1" dirty="0">
                <a:solidFill>
                  <a:srgbClr val="54045C"/>
                </a:solidFill>
                <a:latin typeface="Times New Roman" panose="02020603050405020304" pitchFamily="18" charset="0"/>
                <a:cs typeface="Times New Roman" panose="02020603050405020304" pitchFamily="18" charset="0"/>
                <a:sym typeface="Times New Roman"/>
              </a:rPr>
            </a:br>
            <a:r>
              <a:rPr lang="en-US" sz="2700" b="1" u="sng" dirty="0">
                <a:solidFill>
                  <a:srgbClr val="54045C"/>
                </a:solidFill>
                <a:latin typeface="Times New Roman" panose="02020603050405020304" pitchFamily="18" charset="0"/>
                <a:cs typeface="Times New Roman" panose="02020603050405020304" pitchFamily="18" charset="0"/>
                <a:sym typeface="Times New Roman"/>
              </a:rPr>
              <a:t>TITLE</a:t>
            </a:r>
            <a:r>
              <a:rPr lang="en-US" sz="2700" b="1" dirty="0">
                <a:solidFill>
                  <a:srgbClr val="54045C"/>
                </a:solidFill>
                <a:latin typeface="Times New Roman" panose="02020603050405020304" pitchFamily="18" charset="0"/>
                <a:cs typeface="Times New Roman" panose="02020603050405020304" pitchFamily="18" charset="0"/>
                <a:sym typeface="Times New Roman"/>
              </a:rPr>
              <a:t>:     Design of a personalized smart remainder </a:t>
            </a:r>
            <a:r>
              <a:rPr lang="en-US" sz="2700" b="1">
                <a:solidFill>
                  <a:srgbClr val="54045C"/>
                </a:solidFill>
                <a:latin typeface="Times New Roman" panose="02020603050405020304" pitchFamily="18" charset="0"/>
                <a:cs typeface="Times New Roman" panose="02020603050405020304" pitchFamily="18" charset="0"/>
                <a:sym typeface="Times New Roman"/>
              </a:rPr>
              <a:t>system  </a:t>
            </a:r>
            <a:r>
              <a:rPr lang="en-US" sz="2700" b="1" dirty="0">
                <a:solidFill>
                  <a:srgbClr val="54045C"/>
                </a:solidFill>
                <a:latin typeface="Times New Roman" panose="02020603050405020304" pitchFamily="18" charset="0"/>
                <a:cs typeface="Times New Roman" panose="02020603050405020304" pitchFamily="18" charset="0"/>
                <a:sym typeface="Times New Roman"/>
              </a:rPr>
              <a:t>utilizing IOT –Enabled device and machine learning for efficient routine management.</a:t>
            </a:r>
            <a:br>
              <a:rPr lang="en-US" sz="2700" b="1" dirty="0">
                <a:latin typeface="Times New Roman" panose="02020603050405020304" pitchFamily="18" charset="0"/>
                <a:cs typeface="Times New Roman" panose="02020603050405020304" pitchFamily="18" charset="0"/>
              </a:rPr>
            </a:br>
            <a:br>
              <a:rPr lang="en-US" sz="2700" b="1" dirty="0">
                <a:solidFill>
                  <a:srgbClr val="54045C"/>
                </a:solidFill>
                <a:latin typeface="Times New Roman" panose="02020603050405020304" pitchFamily="18" charset="0"/>
                <a:cs typeface="Times New Roman" panose="02020603050405020304" pitchFamily="18" charset="0"/>
                <a:sym typeface="Times New Roman"/>
              </a:rPr>
            </a:br>
            <a:endParaRPr lang="en-US" sz="2700" dirty="0">
              <a:solidFill>
                <a:srgbClr val="002060"/>
              </a:solidFill>
              <a:latin typeface="Times New Roman" panose="02020603050405020304" pitchFamily="18" charset="0"/>
              <a:cs typeface="Times New Roman" panose="02020603050405020304" pitchFamily="18" charset="0"/>
            </a:endParaRPr>
          </a:p>
        </p:txBody>
      </p:sp>
      <p:sp>
        <p:nvSpPr>
          <p:cNvPr id="85" name="Google Shape;85;p1"/>
          <p:cNvSpPr txBox="1">
            <a:spLocks noGrp="1"/>
          </p:cNvSpPr>
          <p:nvPr>
            <p:ph type="subTitle" idx="1"/>
          </p:nvPr>
        </p:nvSpPr>
        <p:spPr>
          <a:xfrm>
            <a:off x="365760" y="2731174"/>
            <a:ext cx="10731307" cy="1616891"/>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50000"/>
              </a:lnSpc>
              <a:spcBef>
                <a:spcPts val="0"/>
              </a:spcBef>
              <a:spcAft>
                <a:spcPts val="0"/>
              </a:spcAft>
              <a:buClr>
                <a:srgbClr val="54045C"/>
              </a:buClr>
              <a:buSzPct val="100000"/>
              <a:buNone/>
            </a:pPr>
            <a:r>
              <a:rPr lang="en-IN" sz="9600" b="1" u="sng" dirty="0">
                <a:solidFill>
                  <a:srgbClr val="54045C"/>
                </a:solidFill>
                <a:latin typeface="Times New Roman"/>
                <a:ea typeface="Times New Roman"/>
                <a:cs typeface="Times New Roman"/>
                <a:sym typeface="Times New Roman"/>
              </a:rPr>
              <a:t>Team Details:</a:t>
            </a:r>
            <a:endParaRPr sz="9600" b="1" u="sng" dirty="0">
              <a:solidFill>
                <a:srgbClr val="54045C"/>
              </a:solidFill>
              <a:latin typeface="Times New Roman"/>
              <a:ea typeface="Times New Roman"/>
              <a:cs typeface="Times New Roman"/>
              <a:sym typeface="Times New Roman"/>
            </a:endParaRPr>
          </a:p>
          <a:p>
            <a:pPr lvl="0" algn="l">
              <a:lnSpc>
                <a:spcPct val="150000"/>
              </a:lnSpc>
              <a:spcBef>
                <a:spcPts val="0"/>
              </a:spcBef>
              <a:buClr>
                <a:srgbClr val="54045C"/>
              </a:buClr>
              <a:buSzPct val="100000"/>
            </a:pPr>
            <a:r>
              <a:rPr lang="en-GB" sz="9600" b="1" dirty="0">
                <a:solidFill>
                  <a:srgbClr val="54045C"/>
                </a:solidFill>
                <a:latin typeface="Times New Roman"/>
                <a:ea typeface="Times New Roman"/>
                <a:cs typeface="Times New Roman"/>
                <a:sym typeface="Times New Roman"/>
              </a:rPr>
              <a:t> Names</a:t>
            </a:r>
            <a:r>
              <a:rPr lang="en-IN" sz="9600" b="1" dirty="0">
                <a:solidFill>
                  <a:srgbClr val="54045C"/>
                </a:solidFill>
                <a:latin typeface="Times New Roman"/>
                <a:ea typeface="Times New Roman"/>
                <a:cs typeface="Times New Roman"/>
                <a:sym typeface="Times New Roman"/>
              </a:rPr>
              <a:t>:</a:t>
            </a:r>
          </a:p>
          <a:p>
            <a:pPr lvl="0" algn="l">
              <a:lnSpc>
                <a:spcPct val="150000"/>
              </a:lnSpc>
              <a:spcBef>
                <a:spcPts val="0"/>
              </a:spcBef>
              <a:buClr>
                <a:srgbClr val="54045C"/>
              </a:buClr>
              <a:buSzPct val="100000"/>
            </a:pPr>
            <a:r>
              <a:rPr lang="en-IN" sz="9600" b="1" dirty="0">
                <a:solidFill>
                  <a:srgbClr val="54045C"/>
                </a:solidFill>
                <a:latin typeface="Times New Roman"/>
                <a:ea typeface="Times New Roman"/>
                <a:cs typeface="Times New Roman"/>
                <a:sym typeface="Times New Roman"/>
              </a:rPr>
              <a:t>Ajith T</a:t>
            </a:r>
            <a:r>
              <a:rPr lang="en-IN" sz="9600" b="1" dirty="0">
                <a:solidFill>
                  <a:srgbClr val="54045C"/>
                </a:solidFill>
                <a:latin typeface="Times New Roman"/>
                <a:ea typeface="Times New Roman"/>
                <a:cs typeface="Times New Roman"/>
              </a:rPr>
              <a:t> / 211423104019</a:t>
            </a:r>
          </a:p>
          <a:p>
            <a:pPr lvl="0" algn="l">
              <a:lnSpc>
                <a:spcPct val="150000"/>
              </a:lnSpc>
              <a:spcBef>
                <a:spcPts val="0"/>
              </a:spcBef>
              <a:buClr>
                <a:srgbClr val="54045C"/>
              </a:buClr>
              <a:buSzPct val="100000"/>
            </a:pPr>
            <a:r>
              <a:rPr lang="en-IN" sz="9600" b="1" dirty="0">
                <a:solidFill>
                  <a:srgbClr val="54045C"/>
                </a:solidFill>
                <a:latin typeface="Times New Roman"/>
                <a:ea typeface="Times New Roman"/>
                <a:cs typeface="Times New Roman"/>
                <a:sym typeface="Times New Roman"/>
              </a:rPr>
              <a:t>Abishek G/211423104007</a:t>
            </a:r>
          </a:p>
          <a:p>
            <a:pPr lvl="0" algn="l">
              <a:lnSpc>
                <a:spcPct val="150000"/>
              </a:lnSpc>
              <a:spcBef>
                <a:spcPts val="0"/>
              </a:spcBef>
              <a:buClr>
                <a:srgbClr val="54045C"/>
              </a:buClr>
              <a:buSzPct val="100000"/>
            </a:pPr>
            <a:r>
              <a:rPr lang="en-IN" sz="9600" b="1" dirty="0">
                <a:solidFill>
                  <a:srgbClr val="54045C"/>
                </a:solidFill>
                <a:latin typeface="Times New Roman"/>
                <a:ea typeface="Times New Roman"/>
                <a:cs typeface="Times New Roman"/>
                <a:sym typeface="Times New Roman"/>
              </a:rPr>
              <a:t>Aaron Winston A/211423104002</a:t>
            </a:r>
          </a:p>
          <a:p>
            <a:pPr marL="0" lvl="0" indent="0" algn="l" rtl="0">
              <a:lnSpc>
                <a:spcPct val="150000"/>
              </a:lnSpc>
              <a:spcBef>
                <a:spcPts val="0"/>
              </a:spcBef>
              <a:spcAft>
                <a:spcPts val="0"/>
              </a:spcAft>
              <a:buClr>
                <a:srgbClr val="54045C"/>
              </a:buClr>
              <a:buSzPct val="100000"/>
              <a:buNone/>
            </a:pPr>
            <a:r>
              <a:rPr lang="en-IN" sz="9600" b="1" dirty="0">
                <a:solidFill>
                  <a:srgbClr val="54045C"/>
                </a:solidFill>
                <a:latin typeface="Times New Roman"/>
                <a:ea typeface="Times New Roman"/>
                <a:cs typeface="Times New Roman"/>
                <a:sym typeface="Times New Roman"/>
              </a:rPr>
              <a:t> </a:t>
            </a:r>
          </a:p>
          <a:p>
            <a:pPr marL="0" lvl="0" indent="0" algn="l" rtl="0">
              <a:lnSpc>
                <a:spcPct val="150000"/>
              </a:lnSpc>
              <a:spcBef>
                <a:spcPts val="0"/>
              </a:spcBef>
              <a:spcAft>
                <a:spcPts val="0"/>
              </a:spcAft>
              <a:buClr>
                <a:srgbClr val="54045C"/>
              </a:buClr>
              <a:buSzPct val="100000"/>
              <a:buNone/>
            </a:pPr>
            <a:r>
              <a:rPr lang="en-GB" sz="9600" b="1" dirty="0">
                <a:solidFill>
                  <a:srgbClr val="54045C"/>
                </a:solidFill>
                <a:latin typeface="Times New Roman"/>
                <a:ea typeface="Times New Roman"/>
                <a:cs typeface="Times New Roman"/>
                <a:sym typeface="Times New Roman"/>
              </a:rPr>
              <a:t>Batch Number: L5		</a:t>
            </a:r>
          </a:p>
          <a:p>
            <a:pPr lvl="0" algn="l">
              <a:lnSpc>
                <a:spcPct val="150000"/>
              </a:lnSpc>
              <a:spcBef>
                <a:spcPts val="0"/>
              </a:spcBef>
              <a:buClr>
                <a:srgbClr val="54045C"/>
              </a:buClr>
              <a:buSzPct val="100000"/>
            </a:pPr>
            <a:r>
              <a:rPr lang="en-GB" sz="9600" b="1" dirty="0">
                <a:solidFill>
                  <a:srgbClr val="54045C"/>
                </a:solidFill>
                <a:latin typeface="Times New Roman"/>
                <a:ea typeface="Times New Roman"/>
                <a:cs typeface="Times New Roman"/>
                <a:sym typeface="Times New Roman"/>
              </a:rPr>
              <a:t>Domain: Machine Learning &amp; IOT</a:t>
            </a:r>
            <a:endParaRPr lang="en-IN" sz="9600" b="1" dirty="0">
              <a:solidFill>
                <a:srgbClr val="54045C"/>
              </a:solidFill>
              <a:latin typeface="Times New Roman"/>
              <a:ea typeface="Times New Roman"/>
              <a:cs typeface="Times New Roman"/>
              <a:sym typeface="Times New Roman"/>
            </a:endParaRPr>
          </a:p>
          <a:p>
            <a:pPr lvl="0" algn="l">
              <a:lnSpc>
                <a:spcPct val="150000"/>
              </a:lnSpc>
              <a:spcBef>
                <a:spcPts val="0"/>
              </a:spcBef>
              <a:buClr>
                <a:srgbClr val="54045C"/>
              </a:buClr>
              <a:buSzPct val="100000"/>
            </a:pPr>
            <a:r>
              <a:rPr lang="en-GB" sz="9600" b="1" dirty="0">
                <a:solidFill>
                  <a:srgbClr val="54045C"/>
                </a:solidFill>
                <a:latin typeface="Times New Roman"/>
                <a:ea typeface="Times New Roman"/>
                <a:cs typeface="Times New Roman"/>
              </a:rPr>
              <a:t>   			</a:t>
            </a:r>
            <a:endParaRPr lang="en-GB" sz="9500" b="1" dirty="0">
              <a:solidFill>
                <a:srgbClr val="54045C"/>
              </a:solidFill>
              <a:latin typeface="Times New Roman"/>
              <a:ea typeface="Times New Roman"/>
              <a:cs typeface="Times New Roman"/>
            </a:endParaRPr>
          </a:p>
          <a:p>
            <a:pPr lvl="0" algn="l">
              <a:lnSpc>
                <a:spcPct val="150000"/>
              </a:lnSpc>
              <a:spcBef>
                <a:spcPts val="0"/>
              </a:spcBef>
              <a:buClr>
                <a:srgbClr val="54045C"/>
              </a:buClr>
              <a:buSzPct val="100000"/>
            </a:pPr>
            <a:r>
              <a:rPr lang="en-GB" sz="9500" b="1" dirty="0">
                <a:solidFill>
                  <a:srgbClr val="54045C"/>
                </a:solidFill>
                <a:latin typeface="Times New Roman"/>
                <a:ea typeface="Times New Roman"/>
                <a:cs typeface="Times New Roman"/>
              </a:rPr>
              <a:t> 						</a:t>
            </a:r>
            <a:endParaRPr sz="9500" b="1" dirty="0">
              <a:solidFill>
                <a:srgbClr val="54045C"/>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endParaRPr dirty="0">
              <a:solidFill>
                <a:srgbClr val="54045C"/>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 y="0"/>
            <a:ext cx="11968479" cy="1616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98B34F72-557C-5FB5-9F77-DAE61CD47F1D}"/>
              </a:ext>
            </a:extLst>
          </p:cNvPr>
          <p:cNvSpPr txBox="1"/>
          <p:nvPr/>
        </p:nvSpPr>
        <p:spPr>
          <a:xfrm>
            <a:off x="7007290" y="4851919"/>
            <a:ext cx="5072949" cy="1210594"/>
          </a:xfrm>
          <a:prstGeom prst="rect">
            <a:avLst/>
          </a:prstGeom>
          <a:noFill/>
        </p:spPr>
        <p:txBody>
          <a:bodyPr wrap="square" rtlCol="0">
            <a:spAutoFit/>
          </a:bodyPr>
          <a:lstStyle/>
          <a:p>
            <a:endParaRPr lang="en-IN" sz="2400" b="1" dirty="0">
              <a:latin typeface="Time new roman"/>
              <a:cs typeface="Times New Roman" panose="02020603050405020304" pitchFamily="18" charset="0"/>
            </a:endParaRPr>
          </a:p>
          <a:p>
            <a:r>
              <a:rPr lang="en-IN" sz="2400" b="1" dirty="0">
                <a:latin typeface="Time new roman"/>
                <a:cs typeface="Times New Roman" panose="02020603050405020304" pitchFamily="18" charset="0"/>
              </a:rPr>
              <a:t>Guide Name &amp; Designation</a:t>
            </a:r>
          </a:p>
          <a:p>
            <a:r>
              <a:rPr lang="en-GB" sz="2400" b="1" dirty="0" err="1">
                <a:latin typeface="Time new roman"/>
              </a:rPr>
              <a:t>Dr.A.Hemlathadhevi</a:t>
            </a:r>
            <a:r>
              <a:rPr lang="en-GB" sz="2400" b="1" dirty="0">
                <a:latin typeface="Time new roman"/>
              </a:rPr>
              <a:t> Professor</a:t>
            </a:r>
            <a:endParaRPr lang="en-IN" sz="2400" dirty="0">
              <a:latin typeface="Time new roman"/>
              <a:cs typeface="Times New Roman" panose="02020603050405020304" pitchFamily="18" charset="0"/>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itle 4"/>
          <p:cNvSpPr>
            <a:spLocks noGrp="1"/>
          </p:cNvSpPr>
          <p:nvPr>
            <p:ph type="title"/>
          </p:nvPr>
        </p:nvSpPr>
        <p:spPr>
          <a:xfrm>
            <a:off x="609599" y="370215"/>
            <a:ext cx="10972800" cy="1143000"/>
          </a:xfrm>
        </p:spPr>
        <p:txBody>
          <a:bodyPr>
            <a:normAutofit/>
          </a:bodyPr>
          <a:lstStyle/>
          <a:p>
            <a:pPr lvl="0"/>
            <a:r>
              <a:rPr lang="en-US" b="1" dirty="0">
                <a:solidFill>
                  <a:srgbClr val="54045C"/>
                </a:solidFill>
                <a:ea typeface="Calibri"/>
                <a:cs typeface="Calibri"/>
                <a:sym typeface="Calibri"/>
              </a:rPr>
              <a:t>Product Architecture and Design </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15737" b="10069"/>
          <a:stretch/>
        </p:blipFill>
        <p:spPr>
          <a:xfrm>
            <a:off x="0" y="447870"/>
            <a:ext cx="12192000" cy="6410130"/>
          </a:xfr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5" name="Title 4"/>
          <p:cNvSpPr>
            <a:spLocks noGrp="1"/>
          </p:cNvSpPr>
          <p:nvPr>
            <p:ph type="title"/>
          </p:nvPr>
        </p:nvSpPr>
        <p:spPr>
          <a:xfrm>
            <a:off x="644105" y="438540"/>
            <a:ext cx="10972800" cy="1143000"/>
          </a:xfrm>
        </p:spPr>
        <p:txBody>
          <a:bodyPr>
            <a:normAutofit fontScale="90000"/>
          </a:bodyPr>
          <a:lstStyle/>
          <a:p>
            <a:pPr lvl="0"/>
            <a:r>
              <a:rPr lang="en-IN" b="1" dirty="0">
                <a:solidFill>
                  <a:srgbClr val="54045C"/>
                </a:solidFill>
                <a:ea typeface="Calibri"/>
                <a:cs typeface="Calibri"/>
                <a:sym typeface="Calibri"/>
              </a:rPr>
              <a:t>Module Description/ Component Specifications</a:t>
            </a:r>
            <a:endParaRPr lang="en-US" dirty="0"/>
          </a:p>
        </p:txBody>
      </p:sp>
      <p:sp>
        <p:nvSpPr>
          <p:cNvPr id="2" name="Content Placeholder 1">
            <a:extLst>
              <a:ext uri="{FF2B5EF4-FFF2-40B4-BE49-F238E27FC236}">
                <a16:creationId xmlns:a16="http://schemas.microsoft.com/office/drawing/2014/main" id="{FF6B43AB-686F-21C3-D486-A1ACC525DC0A}"/>
              </a:ext>
            </a:extLst>
          </p:cNvPr>
          <p:cNvSpPr>
            <a:spLocks noGrp="1" noChangeArrowheads="1"/>
          </p:cNvSpPr>
          <p:nvPr>
            <p:ph idx="1"/>
          </p:nvPr>
        </p:nvSpPr>
        <p:spPr bwMode="auto">
          <a:xfrm>
            <a:off x="1" y="1443477"/>
            <a:ext cx="1245985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Item Detection</a:t>
            </a:r>
            <a:r>
              <a:rPr kumimoji="0" lang="en-US" altLang="en-US" sz="1800" b="0" i="0" u="none" strike="noStrike" cap="none" normalizeH="0" baseline="0" dirty="0">
                <a:ln>
                  <a:noFill/>
                </a:ln>
                <a:solidFill>
                  <a:schemeClr val="tx1"/>
                </a:solidFill>
                <a:effectLst/>
                <a:latin typeface="Arial" panose="020B0604020202020204" pitchFamily="34" charset="0"/>
              </a:rPr>
              <a:t>: Equipped with pressure sensors, the system detects the presence or absence of essential items.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Alert System</a:t>
            </a:r>
            <a:r>
              <a:rPr kumimoji="0" lang="en-US" altLang="en-US" sz="1800" b="0" i="0" u="none" strike="noStrike" cap="none" normalizeH="0" baseline="0" dirty="0">
                <a:ln>
                  <a:noFill/>
                </a:ln>
                <a:solidFill>
                  <a:schemeClr val="tx1"/>
                </a:solidFill>
                <a:effectLst/>
                <a:latin typeface="Arial" panose="020B0604020202020204" pitchFamily="34" charset="0"/>
              </a:rPr>
              <a:t>: A buzzer provides real-time auditory notifications when an item is forgotten or misplaced.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 Processing</a:t>
            </a:r>
            <a:r>
              <a:rPr kumimoji="0" lang="en-US" altLang="en-US" sz="1800" b="0" i="0" u="none" strike="noStrike" cap="none" normalizeH="0" baseline="0" dirty="0">
                <a:ln>
                  <a:noFill/>
                </a:ln>
                <a:solidFill>
                  <a:schemeClr val="tx1"/>
                </a:solidFill>
                <a:effectLst/>
                <a:latin typeface="Arial" panose="020B0604020202020204" pitchFamily="34" charset="0"/>
              </a:rPr>
              <a:t>: Sensor signals are continuously monitored and processed by the microcontroller (</a:t>
            </a:r>
            <a:r>
              <a:rPr kumimoji="0" lang="en-US" altLang="en-US" sz="1800" b="0" i="0" u="none" strike="noStrike" cap="none" normalizeH="0" baseline="0" dirty="0" err="1">
                <a:ln>
                  <a:noFill/>
                </a:ln>
                <a:solidFill>
                  <a:schemeClr val="tx1"/>
                </a:solidFill>
                <a:effectLst/>
                <a:latin typeface="Arial" panose="020B0604020202020204" pitchFamily="34" charset="0"/>
              </a:rPr>
              <a:t>NodeMCU</a:t>
            </a:r>
            <a:r>
              <a:rPr kumimoji="0" lang="en-US" altLang="en-US" sz="1800" b="0" i="0" u="none" strike="noStrike" cap="none" normalizeH="0" baseline="0" dirty="0">
                <a:ln>
                  <a:noFill/>
                </a:ln>
                <a:solidFill>
                  <a:schemeClr val="tx1"/>
                </a:solidFill>
                <a:effectLst/>
                <a:latin typeface="Arial" panose="020B0604020202020204" pitchFamily="34" charset="0"/>
              </a:rPr>
              <a:t>/ESP32) to determine the status of each item.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User Interface</a:t>
            </a:r>
            <a:r>
              <a:rPr kumimoji="0" lang="en-US" altLang="en-US" sz="1800" b="0" i="0" u="none" strike="noStrike" cap="none" normalizeH="0" baseline="0" dirty="0">
                <a:ln>
                  <a:noFill/>
                </a:ln>
                <a:solidFill>
                  <a:schemeClr val="tx1"/>
                </a:solidFill>
                <a:effectLst/>
                <a:latin typeface="Arial" panose="020B0604020202020204" pitchFamily="34" charset="0"/>
              </a:rPr>
              <a:t>: Alerts are delivered instantly, allowing users to respond promptly and reduce forgetfulness.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The modular design supports integration into larger smart systems such as logistics management, smart transportation, and inventory tracking.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Applications</a:t>
            </a:r>
            <a:r>
              <a:rPr kumimoji="0" lang="en-US" altLang="en-US" sz="1800" b="0" i="0" u="none" strike="noStrike" cap="none" normalizeH="0" baseline="0" dirty="0">
                <a:ln>
                  <a:noFill/>
                </a:ln>
                <a:solidFill>
                  <a:schemeClr val="tx1"/>
                </a:solidFill>
                <a:effectLst/>
                <a:latin typeface="Arial" panose="020B0604020202020204" pitchFamily="34" charset="0"/>
              </a:rPr>
              <a:t>: Suitable for homes, offices, schools, and public spaces, ensuring convenience, accountability, and efficient item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Sustainability Impact: </a:t>
            </a:r>
            <a:r>
              <a:rPr kumimoji="0" lang="en-US" altLang="en-US" sz="1800" b="0" i="0" u="none" strike="noStrike" cap="none" normalizeH="0" baseline="0" dirty="0">
                <a:ln>
                  <a:noFill/>
                </a:ln>
                <a:solidFill>
                  <a:schemeClr val="tx1"/>
                </a:solidFill>
                <a:effectLst/>
                <a:latin typeface="Arial" panose="020B0604020202020204" pitchFamily="34" charset="0"/>
              </a:rPr>
              <a:t>Encourages responsible usage and minimizes unnecessary waste, supporting SDG 9, SDG 11, and SDG 12 through smart, mindful living.</a:t>
            </a:r>
          </a:p>
        </p:txBody>
      </p:sp>
    </p:spTree>
  </p:cSld>
  <p:clrMapOvr>
    <a:masterClrMapping/>
  </p:clrMapOvr>
  <p:transition>
    <p:cut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A11AE-308B-3449-EC80-03DEE32CEFE5}"/>
              </a:ext>
            </a:extLst>
          </p:cNvPr>
          <p:cNvSpPr>
            <a:spLocks noGrp="1"/>
          </p:cNvSpPr>
          <p:nvPr>
            <p:ph type="title"/>
          </p:nvPr>
        </p:nvSpPr>
        <p:spPr/>
        <p:txBody>
          <a:bodyPr/>
          <a:lstStyle/>
          <a:p>
            <a:r>
              <a:rPr lang="en-IN" b="1" dirty="0">
                <a:solidFill>
                  <a:srgbClr val="54045C"/>
                </a:solidFill>
                <a:ea typeface="Calibri"/>
                <a:cs typeface="Calibri"/>
                <a:sym typeface="Calibri"/>
              </a:rPr>
              <a:t>Justification for POSITIVE</a:t>
            </a:r>
            <a:endParaRPr lang="en-IN" dirty="0"/>
          </a:p>
        </p:txBody>
      </p:sp>
      <p:sp>
        <p:nvSpPr>
          <p:cNvPr id="4" name="Rectangle 1">
            <a:extLst>
              <a:ext uri="{FF2B5EF4-FFF2-40B4-BE49-F238E27FC236}">
                <a16:creationId xmlns:a16="http://schemas.microsoft.com/office/drawing/2014/main" id="{1E96544E-DA11-7D2B-97FE-58BED76787EA}"/>
              </a:ext>
            </a:extLst>
          </p:cNvPr>
          <p:cNvSpPr>
            <a:spLocks noGrp="1" noChangeArrowheads="1"/>
          </p:cNvSpPr>
          <p:nvPr>
            <p:ph idx="1"/>
          </p:nvPr>
        </p:nvSpPr>
        <p:spPr bwMode="auto">
          <a:xfrm>
            <a:off x="0" y="1565327"/>
            <a:ext cx="121920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Enhanced Accountability</a:t>
            </a:r>
            <a:r>
              <a:rPr kumimoji="0" lang="en-US" altLang="en-US" sz="1800" b="0" i="0" u="none" strike="noStrike" cap="none" normalizeH="0" baseline="0" dirty="0">
                <a:ln>
                  <a:noFill/>
                </a:ln>
                <a:solidFill>
                  <a:schemeClr val="tx1"/>
                </a:solidFill>
                <a:effectLst/>
                <a:latin typeface="Arial" panose="020B0604020202020204" pitchFamily="34" charset="0"/>
              </a:rPr>
              <a:t>: The system reduces item loss and misplacement by providing real-time alerts, ensuring users remain responsible for essential items.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Cost-Effective Solution: </a:t>
            </a:r>
            <a:r>
              <a:rPr kumimoji="0" lang="en-US" altLang="en-US" sz="1800" b="0" i="0" u="none" strike="noStrike" cap="none" normalizeH="0" baseline="0" dirty="0">
                <a:ln>
                  <a:noFill/>
                </a:ln>
                <a:solidFill>
                  <a:schemeClr val="tx1"/>
                </a:solidFill>
                <a:effectLst/>
                <a:latin typeface="Arial" panose="020B0604020202020204" pitchFamily="34" charset="0"/>
              </a:rPr>
              <a:t>By leveraging low-cost IoT components like pressure sensors and a buzzer, the project offers an affordable solution for homes, offices, schools, and public spaces.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Reliability in Everyday Use: </a:t>
            </a:r>
            <a:r>
              <a:rPr kumimoji="0" lang="en-US" altLang="en-US" sz="1800" b="0" i="0" u="none" strike="noStrike" cap="none" normalizeH="0" baseline="0" dirty="0">
                <a:ln>
                  <a:noFill/>
                </a:ln>
                <a:solidFill>
                  <a:schemeClr val="tx1"/>
                </a:solidFill>
                <a:effectLst/>
                <a:latin typeface="Arial" panose="020B0604020202020204" pitchFamily="34" charset="0"/>
              </a:rPr>
              <a:t>Designed for daily environments, the system ensures consistent performance with minimal maintenance, making it practical for routine life.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Alignment with SDGs: </a:t>
            </a:r>
            <a:r>
              <a:rPr kumimoji="0" lang="en-US" altLang="en-US" sz="1800" b="0" i="0" u="none" strike="noStrike" cap="none" normalizeH="0" baseline="0" dirty="0">
                <a:ln>
                  <a:noFill/>
                </a:ln>
                <a:solidFill>
                  <a:schemeClr val="tx1"/>
                </a:solidFill>
                <a:effectLst/>
                <a:latin typeface="Arial" panose="020B0604020202020204" pitchFamily="34" charset="0"/>
              </a:rPr>
              <a:t>Supports the United Nations Sustainable Development Goals (SDGs), particularly SDG 9 (Industry, Innovation, and Infrastructure), SDG 11 (Sustainable Cities and Communities), and SDG 12 (Responsible Consumption and Production) by promoting smart living and sustainable practices.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Time and Resource Saving</a:t>
            </a:r>
            <a:r>
              <a:rPr kumimoji="0" lang="en-US" altLang="en-US" sz="1800" b="0" i="0" u="none" strike="noStrike" cap="none" normalizeH="0" baseline="0" dirty="0">
                <a:ln>
                  <a:noFill/>
                </a:ln>
                <a:solidFill>
                  <a:schemeClr val="tx1"/>
                </a:solidFill>
                <a:effectLst/>
                <a:latin typeface="Arial" panose="020B0604020202020204" pitchFamily="34" charset="0"/>
              </a:rPr>
              <a:t>: Quickly notifies users when items are forgotten, reducing waste, inconvenience, and unnecessary replacements.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Technological Integration: </a:t>
            </a:r>
            <a:r>
              <a:rPr kumimoji="0" lang="en-US" altLang="en-US" sz="1800" b="0" i="0" u="none" strike="noStrike" cap="none" normalizeH="0" baseline="0" dirty="0">
                <a:ln>
                  <a:noFill/>
                </a:ln>
                <a:solidFill>
                  <a:schemeClr val="tx1"/>
                </a:solidFill>
                <a:effectLst/>
                <a:latin typeface="Arial" panose="020B0604020202020204" pitchFamily="34" charset="0"/>
              </a:rPr>
              <a:t>Combines pressure sensors, buzzer alerts, and microcontroller-based processing to seamlessly enhance daily efficiency and mindfulness.</a:t>
            </a:r>
          </a:p>
        </p:txBody>
      </p:sp>
    </p:spTree>
    <p:extLst>
      <p:ext uri="{BB962C8B-B14F-4D97-AF65-F5344CB8AC3E}">
        <p14:creationId xmlns:p14="http://schemas.microsoft.com/office/powerpoint/2010/main" val="361800748"/>
      </p:ext>
    </p:extLst>
  </p:cSld>
  <p:clrMapOvr>
    <a:masterClrMapping/>
  </p:clrMapOvr>
  <p:transition>
    <p:cut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0102-CBB1-6D1D-EB97-2664F6F35D27}"/>
              </a:ext>
            </a:extLst>
          </p:cNvPr>
          <p:cNvSpPr>
            <a:spLocks noGrp="1"/>
          </p:cNvSpPr>
          <p:nvPr>
            <p:ph type="title"/>
          </p:nvPr>
        </p:nvSpPr>
        <p:spPr/>
        <p:txBody>
          <a:bodyPr/>
          <a:lstStyle/>
          <a:p>
            <a:r>
              <a:rPr lang="en-IN" b="1" dirty="0">
                <a:solidFill>
                  <a:srgbClr val="54045C"/>
                </a:solidFill>
                <a:ea typeface="Calibri"/>
                <a:cs typeface="Calibri"/>
                <a:sym typeface="Calibri"/>
              </a:rPr>
              <a:t>Experimental Results</a:t>
            </a:r>
            <a:endParaRPr lang="en-IN" dirty="0"/>
          </a:p>
        </p:txBody>
      </p:sp>
      <p:pic>
        <p:nvPicPr>
          <p:cNvPr id="5" name="Content Placeholder 4" descr="A screen shot of a computer&#10;&#10;AI-generated content may be incorrect.">
            <a:extLst>
              <a:ext uri="{FF2B5EF4-FFF2-40B4-BE49-F238E27FC236}">
                <a16:creationId xmlns:a16="http://schemas.microsoft.com/office/drawing/2014/main" id="{8B1A6F56-98F6-AE7A-5A7A-AC59C21071C1}"/>
              </a:ext>
            </a:extLst>
          </p:cNvPr>
          <p:cNvPicPr>
            <a:picLocks noGrp="1" noChangeAspect="1"/>
          </p:cNvPicPr>
          <p:nvPr>
            <p:ph idx="1"/>
          </p:nvPr>
        </p:nvPicPr>
        <p:blipFill>
          <a:blip r:embed="rId2"/>
          <a:stretch>
            <a:fillRect/>
          </a:stretch>
        </p:blipFill>
        <p:spPr>
          <a:xfrm>
            <a:off x="189187" y="2011026"/>
            <a:ext cx="11524592" cy="4729993"/>
          </a:xfrm>
        </p:spPr>
      </p:pic>
      <p:sp>
        <p:nvSpPr>
          <p:cNvPr id="6" name="TextBox 5">
            <a:extLst>
              <a:ext uri="{FF2B5EF4-FFF2-40B4-BE49-F238E27FC236}">
                <a16:creationId xmlns:a16="http://schemas.microsoft.com/office/drawing/2014/main" id="{91368224-1AE8-6C3A-77DD-732C9500A8CB}"/>
              </a:ext>
            </a:extLst>
          </p:cNvPr>
          <p:cNvSpPr txBox="1"/>
          <p:nvPr/>
        </p:nvSpPr>
        <p:spPr>
          <a:xfrm>
            <a:off x="362607" y="1182414"/>
            <a:ext cx="7567448" cy="369332"/>
          </a:xfrm>
          <a:prstGeom prst="rect">
            <a:avLst/>
          </a:prstGeom>
          <a:noFill/>
        </p:spPr>
        <p:txBody>
          <a:bodyPr wrap="square" rtlCol="0">
            <a:spAutoFit/>
          </a:bodyPr>
          <a:lstStyle/>
          <a:p>
            <a:r>
              <a:rPr lang="en-US" sz="1800" b="1" u="sng" dirty="0">
                <a:latin typeface="+mj-lt"/>
              </a:rPr>
              <a:t>1) Code to check person presence and absence in sitting (</a:t>
            </a:r>
            <a:r>
              <a:rPr lang="en-US" sz="1800" b="1" u="sng" dirty="0" err="1">
                <a:latin typeface="+mj-lt"/>
              </a:rPr>
              <a:t>Auduino</a:t>
            </a:r>
            <a:r>
              <a:rPr lang="en-US" sz="1800" b="1" u="sng" dirty="0">
                <a:latin typeface="+mj-lt"/>
              </a:rPr>
              <a:t> IDLE)</a:t>
            </a:r>
            <a:endParaRPr lang="en-IN" sz="1800" b="1" u="sng" dirty="0">
              <a:latin typeface="+mj-lt"/>
            </a:endParaRPr>
          </a:p>
        </p:txBody>
      </p:sp>
    </p:spTree>
    <p:extLst>
      <p:ext uri="{BB962C8B-B14F-4D97-AF65-F5344CB8AC3E}">
        <p14:creationId xmlns:p14="http://schemas.microsoft.com/office/powerpoint/2010/main" val="3050005619"/>
      </p:ext>
    </p:extLst>
  </p:cSld>
  <p:clrMapOvr>
    <a:masterClrMapping/>
  </p:clrMapOvr>
  <p:transition>
    <p:cut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CF2D-F4C5-58BF-8745-A142E8CA0C76}"/>
              </a:ext>
            </a:extLst>
          </p:cNvPr>
          <p:cNvSpPr>
            <a:spLocks noGrp="1"/>
          </p:cNvSpPr>
          <p:nvPr>
            <p:ph type="title"/>
          </p:nvPr>
        </p:nvSpPr>
        <p:spPr/>
        <p:txBody>
          <a:bodyPr>
            <a:normAutofit/>
          </a:bodyPr>
          <a:lstStyle/>
          <a:p>
            <a:r>
              <a:rPr lang="en-US" sz="1800" b="1" u="sng" dirty="0"/>
              <a:t>2)Code to trigger camera for object detection(Python + OpenCV)</a:t>
            </a:r>
            <a:endParaRPr lang="en-IN" sz="1800" b="1" u="sng" dirty="0"/>
          </a:p>
        </p:txBody>
      </p:sp>
      <p:pic>
        <p:nvPicPr>
          <p:cNvPr id="5" name="Content Placeholder 4" descr="A screenshot of a computer program&#10;&#10;AI-generated content may be incorrect.">
            <a:extLst>
              <a:ext uri="{FF2B5EF4-FFF2-40B4-BE49-F238E27FC236}">
                <a16:creationId xmlns:a16="http://schemas.microsoft.com/office/drawing/2014/main" id="{D82AD103-1CF1-1978-50EF-FBDC18B7FE63}"/>
              </a:ext>
            </a:extLst>
          </p:cNvPr>
          <p:cNvPicPr>
            <a:picLocks noGrp="1" noChangeAspect="1"/>
          </p:cNvPicPr>
          <p:nvPr>
            <p:ph idx="1"/>
          </p:nvPr>
        </p:nvPicPr>
        <p:blipFill>
          <a:blip r:embed="rId2"/>
          <a:stretch>
            <a:fillRect/>
          </a:stretch>
        </p:blipFill>
        <p:spPr>
          <a:xfrm>
            <a:off x="378372" y="1600200"/>
            <a:ext cx="10972800" cy="4983162"/>
          </a:xfrm>
        </p:spPr>
      </p:pic>
    </p:spTree>
    <p:extLst>
      <p:ext uri="{BB962C8B-B14F-4D97-AF65-F5344CB8AC3E}">
        <p14:creationId xmlns:p14="http://schemas.microsoft.com/office/powerpoint/2010/main" val="1671550509"/>
      </p:ext>
    </p:extLst>
  </p:cSld>
  <p:clrMapOvr>
    <a:masterClrMapping/>
  </p:clrMapOvr>
  <p:transition>
    <p:cut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FF31-7363-DD32-4B58-4BC7D34950E3}"/>
              </a:ext>
            </a:extLst>
          </p:cNvPr>
          <p:cNvSpPr>
            <a:spLocks noGrp="1"/>
          </p:cNvSpPr>
          <p:nvPr>
            <p:ph type="title"/>
          </p:nvPr>
        </p:nvSpPr>
        <p:spPr/>
        <p:txBody>
          <a:bodyPr>
            <a:normAutofit/>
          </a:bodyPr>
          <a:lstStyle/>
          <a:p>
            <a:r>
              <a:rPr lang="en-US" sz="1800" b="1" u="sng" dirty="0"/>
              <a:t>3)Object Detection </a:t>
            </a:r>
            <a:endParaRPr lang="en-IN" sz="1800" b="1" u="sng" dirty="0"/>
          </a:p>
        </p:txBody>
      </p:sp>
      <p:pic>
        <p:nvPicPr>
          <p:cNvPr id="5" name="Content Placeholder 4" descr="A screenshot of a computer program&#10;&#10;AI-generated content may be incorrect.">
            <a:extLst>
              <a:ext uri="{FF2B5EF4-FFF2-40B4-BE49-F238E27FC236}">
                <a16:creationId xmlns:a16="http://schemas.microsoft.com/office/drawing/2014/main" id="{07D5F799-1892-7018-8EE4-CB2E6DD3A48E}"/>
              </a:ext>
            </a:extLst>
          </p:cNvPr>
          <p:cNvPicPr>
            <a:picLocks noGrp="1" noChangeAspect="1"/>
          </p:cNvPicPr>
          <p:nvPr>
            <p:ph idx="1"/>
          </p:nvPr>
        </p:nvPicPr>
        <p:blipFill>
          <a:blip r:embed="rId2"/>
          <a:stretch>
            <a:fillRect/>
          </a:stretch>
        </p:blipFill>
        <p:spPr>
          <a:xfrm>
            <a:off x="141889" y="1365295"/>
            <a:ext cx="11839903" cy="5218067"/>
          </a:xfrm>
        </p:spPr>
      </p:pic>
    </p:spTree>
    <p:extLst>
      <p:ext uri="{BB962C8B-B14F-4D97-AF65-F5344CB8AC3E}">
        <p14:creationId xmlns:p14="http://schemas.microsoft.com/office/powerpoint/2010/main" val="3622917591"/>
      </p:ext>
    </p:extLst>
  </p:cSld>
  <p:clrMapOvr>
    <a:masterClrMapping/>
  </p:clrMapOvr>
  <p:transition>
    <p:cut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32272-A178-B9EB-FE08-4384DE3FC36D}"/>
              </a:ext>
            </a:extLst>
          </p:cNvPr>
          <p:cNvSpPr>
            <a:spLocks noGrp="1"/>
          </p:cNvSpPr>
          <p:nvPr>
            <p:ph type="title"/>
          </p:nvPr>
        </p:nvSpPr>
        <p:spPr/>
        <p:txBody>
          <a:bodyPr>
            <a:normAutofit/>
          </a:bodyPr>
          <a:lstStyle/>
          <a:p>
            <a:r>
              <a:rPr lang="en-US" sz="1800" b="1" u="sng" dirty="0"/>
              <a:t>4)Trigger Buzzer (Arduino)</a:t>
            </a:r>
            <a:endParaRPr lang="en-IN" sz="1800" b="1" u="sng" dirty="0"/>
          </a:p>
        </p:txBody>
      </p:sp>
      <p:pic>
        <p:nvPicPr>
          <p:cNvPr id="9" name="Content Placeholder 8" descr="A computer screen shot of a computer code&#10;&#10;AI-generated content may be incorrect.">
            <a:extLst>
              <a:ext uri="{FF2B5EF4-FFF2-40B4-BE49-F238E27FC236}">
                <a16:creationId xmlns:a16="http://schemas.microsoft.com/office/drawing/2014/main" id="{BBFD75F6-E835-5C0D-C769-B3DEAC3EDF41}"/>
              </a:ext>
            </a:extLst>
          </p:cNvPr>
          <p:cNvPicPr>
            <a:picLocks noGrp="1" noChangeAspect="1"/>
          </p:cNvPicPr>
          <p:nvPr>
            <p:ph idx="1"/>
          </p:nvPr>
        </p:nvPicPr>
        <p:blipFill>
          <a:blip r:embed="rId2"/>
          <a:stretch>
            <a:fillRect/>
          </a:stretch>
        </p:blipFill>
        <p:spPr>
          <a:xfrm>
            <a:off x="249264" y="1600200"/>
            <a:ext cx="11653701" cy="4983162"/>
          </a:xfrm>
        </p:spPr>
      </p:pic>
    </p:spTree>
    <p:extLst>
      <p:ext uri="{BB962C8B-B14F-4D97-AF65-F5344CB8AC3E}">
        <p14:creationId xmlns:p14="http://schemas.microsoft.com/office/powerpoint/2010/main" val="1643906935"/>
      </p:ext>
    </p:extLst>
  </p:cSld>
  <p:clrMapOvr>
    <a:masterClrMapping/>
  </p:clrMapOvr>
  <p:transition>
    <p:cut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F50-5145-2198-EF54-88799515192C}"/>
              </a:ext>
            </a:extLst>
          </p:cNvPr>
          <p:cNvSpPr>
            <a:spLocks noGrp="1"/>
          </p:cNvSpPr>
          <p:nvPr>
            <p:ph type="title"/>
          </p:nvPr>
        </p:nvSpPr>
        <p:spPr/>
        <p:txBody>
          <a:bodyPr/>
          <a:lstStyle/>
          <a:p>
            <a:r>
              <a:rPr lang="en-IN" b="1" dirty="0">
                <a:solidFill>
                  <a:srgbClr val="54045C"/>
                </a:solidFill>
                <a:ea typeface="Calibri"/>
                <a:cs typeface="Calibri"/>
                <a:sym typeface="Calibri"/>
              </a:rPr>
              <a:t>Experimental Results</a:t>
            </a:r>
            <a:endParaRPr lang="en-IN" dirty="0"/>
          </a:p>
        </p:txBody>
      </p:sp>
      <p:pic>
        <p:nvPicPr>
          <p:cNvPr id="5" name="Content Placeholder 4">
            <a:extLst>
              <a:ext uri="{FF2B5EF4-FFF2-40B4-BE49-F238E27FC236}">
                <a16:creationId xmlns:a16="http://schemas.microsoft.com/office/drawing/2014/main" id="{64192344-708E-C124-BA4B-3E63E1B6B5DF}"/>
              </a:ext>
            </a:extLst>
          </p:cNvPr>
          <p:cNvPicPr>
            <a:picLocks noGrp="1" noChangeAspect="1"/>
          </p:cNvPicPr>
          <p:nvPr>
            <p:ph idx="1"/>
          </p:nvPr>
        </p:nvPicPr>
        <p:blipFill>
          <a:blip r:embed="rId2"/>
          <a:stretch>
            <a:fillRect/>
          </a:stretch>
        </p:blipFill>
        <p:spPr>
          <a:xfrm>
            <a:off x="425669" y="1529254"/>
            <a:ext cx="11156731" cy="4887311"/>
          </a:xfrm>
          <a:prstGeom prst="rect">
            <a:avLst/>
          </a:prstGeom>
        </p:spPr>
      </p:pic>
    </p:spTree>
    <p:extLst>
      <p:ext uri="{BB962C8B-B14F-4D97-AF65-F5344CB8AC3E}">
        <p14:creationId xmlns:p14="http://schemas.microsoft.com/office/powerpoint/2010/main" val="175678947"/>
      </p:ext>
    </p:extLst>
  </p:cSld>
  <p:clrMapOvr>
    <a:masterClrMapping/>
  </p:clrMapOvr>
  <p:transition>
    <p:cut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ADA1-A8A2-D7AE-0A7E-7452579BD234}"/>
              </a:ext>
            </a:extLst>
          </p:cNvPr>
          <p:cNvSpPr>
            <a:spLocks noGrp="1"/>
          </p:cNvSpPr>
          <p:nvPr>
            <p:ph type="title"/>
          </p:nvPr>
        </p:nvSpPr>
        <p:spPr/>
        <p:txBody>
          <a:bodyPr/>
          <a:lstStyle/>
          <a:p>
            <a:r>
              <a:rPr lang="en-US" b="1" dirty="0">
                <a:solidFill>
                  <a:srgbClr val="54045C"/>
                </a:solidFill>
                <a:ea typeface="Calibri"/>
                <a:cs typeface="Calibri"/>
                <a:sym typeface="Calibri"/>
              </a:rPr>
              <a:t>Project Showcase and Future Steps</a:t>
            </a:r>
            <a:endParaRPr lang="en-IN" dirty="0"/>
          </a:p>
        </p:txBody>
      </p:sp>
      <p:sp>
        <p:nvSpPr>
          <p:cNvPr id="3" name="Content Placeholder 2">
            <a:extLst>
              <a:ext uri="{FF2B5EF4-FFF2-40B4-BE49-F238E27FC236}">
                <a16:creationId xmlns:a16="http://schemas.microsoft.com/office/drawing/2014/main" id="{67565E0C-117E-9319-4817-8E111C4BCEA0}"/>
              </a:ext>
            </a:extLst>
          </p:cNvPr>
          <p:cNvSpPr>
            <a:spLocks noGrp="1"/>
          </p:cNvSpPr>
          <p:nvPr>
            <p:ph idx="1"/>
          </p:nvPr>
        </p:nvSpPr>
        <p:spPr>
          <a:xfrm>
            <a:off x="609600" y="1939159"/>
            <a:ext cx="10972800" cy="4187010"/>
          </a:xfrm>
        </p:spPr>
        <p:txBody>
          <a:bodyPr>
            <a:normAutofit fontScale="77500" lnSpcReduction="20000"/>
          </a:bodyPr>
          <a:lstStyle/>
          <a:p>
            <a:pPr marL="0" indent="0">
              <a:buNone/>
            </a:pPr>
            <a:r>
              <a:rPr lang="en-US" b="1" u="sng" dirty="0">
                <a:latin typeface="Time new roman"/>
              </a:rPr>
              <a:t>Project Showcase</a:t>
            </a:r>
          </a:p>
          <a:p>
            <a:r>
              <a:rPr lang="en-US" dirty="0"/>
              <a:t> Detects user presence and monitors essential items using sensors and computer vision.</a:t>
            </a:r>
          </a:p>
          <a:p>
            <a:r>
              <a:rPr lang="en-US" dirty="0"/>
              <a:t>It combines Arduino and Python to trigger alerts when items are forgotten during workspace exit.</a:t>
            </a:r>
          </a:p>
          <a:p>
            <a:endParaRPr lang="en-US" dirty="0"/>
          </a:p>
          <a:p>
            <a:pPr marL="0" indent="0">
              <a:buNone/>
            </a:pPr>
            <a:r>
              <a:rPr lang="en-US" b="1" u="sng" dirty="0"/>
              <a:t> Future Steps</a:t>
            </a:r>
          </a:p>
          <a:p>
            <a:pPr marL="0" indent="0">
              <a:buNone/>
            </a:pPr>
            <a:endParaRPr lang="en-US" b="1" u="sng" dirty="0"/>
          </a:p>
          <a:p>
            <a:r>
              <a:rPr lang="en-US" dirty="0"/>
              <a:t>Add RFID tagging and mobile notifications for smarter item tracking.</a:t>
            </a:r>
          </a:p>
          <a:p>
            <a:endParaRPr lang="en-US" dirty="0"/>
          </a:p>
          <a:p>
            <a:r>
              <a:rPr lang="en-US" dirty="0"/>
              <a:t>Scale the system for multi-user environments like offices and co-working spaces.</a:t>
            </a:r>
          </a:p>
          <a:p>
            <a:endParaRPr lang="en-IN" dirty="0"/>
          </a:p>
        </p:txBody>
      </p:sp>
    </p:spTree>
    <p:extLst>
      <p:ext uri="{BB962C8B-B14F-4D97-AF65-F5344CB8AC3E}">
        <p14:creationId xmlns:p14="http://schemas.microsoft.com/office/powerpoint/2010/main" val="1766986358"/>
      </p:ext>
    </p:extLst>
  </p:cSld>
  <p:clrMapOvr>
    <a:masterClrMapping/>
  </p:clrMapOvr>
  <p:transition>
    <p:cut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C156-07BE-5972-A3FF-4BF14AD3333F}"/>
              </a:ext>
            </a:extLst>
          </p:cNvPr>
          <p:cNvSpPr>
            <a:spLocks noGrp="1"/>
          </p:cNvSpPr>
          <p:nvPr>
            <p:ph type="title"/>
          </p:nvPr>
        </p:nvSpPr>
        <p:spPr>
          <a:xfrm>
            <a:off x="494522" y="24736"/>
            <a:ext cx="10929257" cy="499803"/>
          </a:xfrm>
        </p:spPr>
        <p:txBody>
          <a:bodyPr>
            <a:normAutofit fontScale="90000"/>
          </a:bodyPr>
          <a:lstStyle/>
          <a:p>
            <a:r>
              <a:rPr lang="en-IN" b="1" dirty="0">
                <a:solidFill>
                  <a:srgbClr val="54045C"/>
                </a:solidFill>
                <a:ea typeface="Calibri"/>
                <a:cs typeface="Calibri"/>
                <a:sym typeface="Calibri"/>
              </a:rPr>
              <a:t>Project Budget</a:t>
            </a:r>
            <a:endParaRPr lang="en-IN" dirty="0"/>
          </a:p>
        </p:txBody>
      </p:sp>
      <p:pic>
        <p:nvPicPr>
          <p:cNvPr id="7" name="Content Placeholder 6" descr="A blue screen with white text&#10;&#10;AI-generated content may be incorrect.">
            <a:extLst>
              <a:ext uri="{FF2B5EF4-FFF2-40B4-BE49-F238E27FC236}">
                <a16:creationId xmlns:a16="http://schemas.microsoft.com/office/drawing/2014/main" id="{B36E88CA-774C-B75A-0688-4AAC3293854B}"/>
              </a:ext>
            </a:extLst>
          </p:cNvPr>
          <p:cNvPicPr>
            <a:picLocks noGrp="1" noChangeAspect="1"/>
          </p:cNvPicPr>
          <p:nvPr>
            <p:ph idx="1"/>
          </p:nvPr>
        </p:nvPicPr>
        <p:blipFill>
          <a:blip r:embed="rId2"/>
          <a:srcRect l="3673" r="3174" b="5800"/>
          <a:stretch>
            <a:fillRect/>
          </a:stretch>
        </p:blipFill>
        <p:spPr>
          <a:xfrm>
            <a:off x="283779" y="662473"/>
            <a:ext cx="11761075" cy="5920889"/>
          </a:xfrm>
        </p:spPr>
      </p:pic>
    </p:spTree>
    <p:extLst>
      <p:ext uri="{BB962C8B-B14F-4D97-AF65-F5344CB8AC3E}">
        <p14:creationId xmlns:p14="http://schemas.microsoft.com/office/powerpoint/2010/main" val="3451938372"/>
      </p:ext>
    </p:extLst>
  </p:cSld>
  <p:clrMapOvr>
    <a:masterClrMapping/>
  </p:clrMapOvr>
  <p:transition>
    <p:cut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A0F3-FD51-F376-A53B-AD70A0B27669}"/>
              </a:ext>
            </a:extLst>
          </p:cNvPr>
          <p:cNvSpPr>
            <a:spLocks noGrp="1"/>
          </p:cNvSpPr>
          <p:nvPr>
            <p:ph type="title"/>
          </p:nvPr>
        </p:nvSpPr>
        <p:spPr>
          <a:xfrm>
            <a:off x="499688" y="-118613"/>
            <a:ext cx="10972800" cy="1143000"/>
          </a:xfrm>
        </p:spPr>
        <p:txBody>
          <a:bodyPr/>
          <a:lstStyle/>
          <a:p>
            <a:r>
              <a:rPr lang="en-IN" sz="4400" b="1" cap="none" dirty="0">
                <a:solidFill>
                  <a:srgbClr val="54045C"/>
                </a:solidFill>
                <a:latin typeface="Times New Roman"/>
                <a:ea typeface="Times New Roman"/>
                <a:cs typeface="Times New Roman"/>
                <a:sym typeface="Times New Roman"/>
              </a:rPr>
              <a:t>SDGs and TARGETs</a:t>
            </a:r>
            <a:endParaRPr lang="en-IN" dirty="0"/>
          </a:p>
        </p:txBody>
      </p:sp>
      <p:sp>
        <p:nvSpPr>
          <p:cNvPr id="4" name="Rectangle 1">
            <a:extLst>
              <a:ext uri="{FF2B5EF4-FFF2-40B4-BE49-F238E27FC236}">
                <a16:creationId xmlns:a16="http://schemas.microsoft.com/office/drawing/2014/main" id="{11A2B888-A2B7-CCE0-BBF1-D8DB1D51C763}"/>
              </a:ext>
            </a:extLst>
          </p:cNvPr>
          <p:cNvSpPr>
            <a:spLocks noGrp="1" noChangeArrowheads="1"/>
          </p:cNvSpPr>
          <p:nvPr>
            <p:ph idx="1"/>
          </p:nvPr>
        </p:nvSpPr>
        <p:spPr bwMode="auto">
          <a:xfrm>
            <a:off x="185652" y="307527"/>
            <a:ext cx="9641807" cy="643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eaLnBrk="0" fontAlgn="base" hangingPunct="0">
              <a:spcBef>
                <a:spcPct val="0"/>
              </a:spcBef>
              <a:spcAft>
                <a:spcPct val="0"/>
              </a:spcAft>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Primary Goal No: </a:t>
            </a:r>
            <a:r>
              <a:rPr lang="en-US" altLang="en-US" sz="2000" b="1" dirty="0">
                <a:latin typeface="Times New Roman" panose="02020603050405020304" pitchFamily="18" charset="0"/>
                <a:cs typeface="Times New Roman" panose="02020603050405020304" pitchFamily="18" charset="0"/>
              </a:rPr>
              <a:t>9 - </a:t>
            </a:r>
            <a:r>
              <a:rPr lang="en-IN" sz="2000" dirty="0"/>
              <a:t>Industry, Innovation and Infrastructure</a:t>
            </a:r>
          </a:p>
          <a:p>
            <a:pPr marL="0" indent="0">
              <a:buNone/>
            </a:pPr>
            <a:r>
              <a:rPr lang="en-US" sz="2000" dirty="0"/>
              <a:t>  </a:t>
            </a:r>
            <a:r>
              <a:rPr lang="en-US" sz="2000" u="sng" dirty="0"/>
              <a:t>Target </a:t>
            </a:r>
            <a:br>
              <a:rPr lang="en-US" sz="2000" dirty="0"/>
            </a:br>
            <a:r>
              <a:rPr lang="en-US" sz="2000" dirty="0"/>
              <a:t>      SMART REMAINDER uses simple, affordable tech to build user-friendly detection </a:t>
            </a:r>
          </a:p>
          <a:p>
            <a:pPr marL="0" indent="0">
              <a:buNone/>
            </a:pPr>
            <a:r>
              <a:rPr lang="en-US" sz="2000" dirty="0"/>
              <a:t>      infrastructure.</a:t>
            </a:r>
            <a:br>
              <a:rPr lang="en-US" sz="2000" dirty="0"/>
            </a:br>
            <a:r>
              <a:rPr lang="en-US" sz="2000" dirty="0"/>
              <a:t>       It improves daily reliability and accessibility without the need for complex systems.</a:t>
            </a:r>
          </a:p>
          <a:p>
            <a:pPr marL="0" indent="0">
              <a:buNone/>
            </a:pPr>
            <a:endParaRPr lang="en-US" sz="2000" dirty="0"/>
          </a:p>
          <a:p>
            <a:pPr marL="0" indent="0" eaLnBrk="0" fontAlgn="base" hangingPunct="0">
              <a:spcBef>
                <a:spcPct val="0"/>
              </a:spcBef>
              <a:spcAft>
                <a:spcPct val="0"/>
              </a:spcAft>
              <a:buNone/>
            </a:pPr>
            <a:r>
              <a:rPr lang="en-US" altLang="en-US" sz="2000" b="1" dirty="0">
                <a:latin typeface="Times New Roman" panose="02020603050405020304" pitchFamily="18" charset="0"/>
                <a:cs typeface="Times New Roman" panose="02020603050405020304" pitchFamily="18" charset="0"/>
              </a:rPr>
              <a:t> 2. Secondary Goal No: 11- </a:t>
            </a:r>
            <a:r>
              <a:rPr lang="en-IN" sz="2000" dirty="0"/>
              <a:t>Sustainable Cities and Communities</a:t>
            </a:r>
            <a:endParaRPr lang="en-US" altLang="en-US" sz="2000" b="1" dirty="0">
              <a:latin typeface="Times New Roman" panose="02020603050405020304" pitchFamily="18" charset="0"/>
              <a:cs typeface="Times New Roman" panose="02020603050405020304" pitchFamily="18" charset="0"/>
            </a:endParaRPr>
          </a:p>
          <a:p>
            <a:pPr marL="0" indent="0">
              <a:buNone/>
            </a:pPr>
            <a:r>
              <a:rPr lang="en-US" sz="2000" u="sng" dirty="0"/>
              <a:t> Target </a:t>
            </a:r>
            <a:br>
              <a:rPr lang="en-US" sz="2000" dirty="0"/>
            </a:br>
            <a:r>
              <a:rPr lang="en-US" sz="2000" dirty="0"/>
              <a:t>       Your project minimizes waste by preventing unnecessary repurchasing of lost items.</a:t>
            </a:r>
            <a:br>
              <a:rPr lang="en-US" sz="2000" dirty="0"/>
            </a:br>
            <a:r>
              <a:rPr lang="en-US" sz="2000" dirty="0"/>
              <a:t>       This contributes to cleaner cities and more responsible urban consumption.</a:t>
            </a:r>
          </a:p>
          <a:p>
            <a:pPr marL="0" indent="0">
              <a:buNone/>
            </a:pPr>
            <a:endParaRPr lang="en-US" sz="2000" dirty="0"/>
          </a:p>
          <a:p>
            <a:pPr marL="0" lvl="0" indent="0" eaLnBrk="0" fontAlgn="base" hangingPunct="0">
              <a:spcBef>
                <a:spcPct val="0"/>
              </a:spcBef>
              <a:spcAft>
                <a:spcPct val="0"/>
              </a:spcAft>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Tertiary Goal No: 12 </a:t>
            </a:r>
            <a:r>
              <a:rPr lang="en-IN" sz="2000" dirty="0"/>
              <a:t>Responsible Consumption and Production</a:t>
            </a:r>
          </a:p>
          <a:p>
            <a:pPr marL="0" indent="0">
              <a:buNone/>
            </a:pPr>
            <a:r>
              <a:rPr lang="en-US" sz="2000" u="sng" dirty="0"/>
              <a:t> Target </a:t>
            </a:r>
            <a:br>
              <a:rPr lang="en-US" sz="2000" dirty="0"/>
            </a:br>
            <a:r>
              <a:rPr lang="en-US" sz="2000" dirty="0"/>
              <a:t>     SMART REMAINDER supports safer, more efficient urban mobility by helping commuters</a:t>
            </a:r>
          </a:p>
          <a:p>
            <a:pPr marL="0" indent="0">
              <a:buNone/>
            </a:pPr>
            <a:r>
              <a:rPr lang="en-US" sz="2000" dirty="0"/>
              <a:t>       avoid loss.</a:t>
            </a:r>
            <a:br>
              <a:rPr lang="en-US" sz="2000" dirty="0"/>
            </a:br>
            <a:r>
              <a:rPr lang="en-US" sz="2000" dirty="0"/>
              <a:t>      It complements public transport systems by reducing stress and improving travel</a:t>
            </a:r>
          </a:p>
          <a:p>
            <a:pPr marL="0" indent="0">
              <a:buNone/>
            </a:pPr>
            <a:r>
              <a:rPr lang="en-US" sz="2000" dirty="0"/>
              <a:t>       preparedness.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5" name="Picture 4" descr="A two orange and white signs&#10;&#10;AI-generated content may be incorrect.">
            <a:extLst>
              <a:ext uri="{FF2B5EF4-FFF2-40B4-BE49-F238E27FC236}">
                <a16:creationId xmlns:a16="http://schemas.microsoft.com/office/drawing/2014/main" id="{2AB3ECEA-38ED-B967-DCDA-896F89C39FE5}"/>
              </a:ext>
            </a:extLst>
          </p:cNvPr>
          <p:cNvPicPr>
            <a:picLocks noChangeAspect="1"/>
          </p:cNvPicPr>
          <p:nvPr/>
        </p:nvPicPr>
        <p:blipFill>
          <a:blip r:embed="rId2"/>
          <a:srcRect l="33174" t="164" r="50398"/>
          <a:stretch>
            <a:fillRect/>
          </a:stretch>
        </p:blipFill>
        <p:spPr>
          <a:xfrm>
            <a:off x="9799536" y="452887"/>
            <a:ext cx="1986988" cy="2023109"/>
          </a:xfrm>
          <a:prstGeom prst="rect">
            <a:avLst/>
          </a:prstGeom>
        </p:spPr>
      </p:pic>
      <p:pic>
        <p:nvPicPr>
          <p:cNvPr id="7" name="Picture 6">
            <a:extLst>
              <a:ext uri="{FF2B5EF4-FFF2-40B4-BE49-F238E27FC236}">
                <a16:creationId xmlns:a16="http://schemas.microsoft.com/office/drawing/2014/main" id="{1E734D7E-A97E-AAF2-A856-D2CFA66FA7DE}"/>
              </a:ext>
            </a:extLst>
          </p:cNvPr>
          <p:cNvPicPr>
            <a:picLocks noChangeAspect="1"/>
          </p:cNvPicPr>
          <p:nvPr/>
        </p:nvPicPr>
        <p:blipFill>
          <a:blip r:embed="rId2"/>
          <a:srcRect l="50000" r="33703"/>
          <a:stretch>
            <a:fillRect/>
          </a:stretch>
        </p:blipFill>
        <p:spPr>
          <a:xfrm>
            <a:off x="9799536" y="2603133"/>
            <a:ext cx="1986988" cy="2026437"/>
          </a:xfrm>
          <a:prstGeom prst="rect">
            <a:avLst/>
          </a:prstGeom>
        </p:spPr>
      </p:pic>
      <p:pic>
        <p:nvPicPr>
          <p:cNvPr id="9" name="Picture 8" descr="A two orange and white signs&#10;&#10;AI-generated content may be incorrect.">
            <a:extLst>
              <a:ext uri="{FF2B5EF4-FFF2-40B4-BE49-F238E27FC236}">
                <a16:creationId xmlns:a16="http://schemas.microsoft.com/office/drawing/2014/main" id="{21B433A5-906C-E7A5-879A-998FCEDF29A4}"/>
              </a:ext>
            </a:extLst>
          </p:cNvPr>
          <p:cNvPicPr>
            <a:picLocks noChangeAspect="1"/>
          </p:cNvPicPr>
          <p:nvPr/>
        </p:nvPicPr>
        <p:blipFill>
          <a:blip r:embed="rId2"/>
          <a:srcRect l="66456" r="17246"/>
          <a:stretch>
            <a:fillRect/>
          </a:stretch>
        </p:blipFill>
        <p:spPr>
          <a:xfrm>
            <a:off x="9799536" y="4761601"/>
            <a:ext cx="1986988" cy="2026438"/>
          </a:xfrm>
          <a:prstGeom prst="rect">
            <a:avLst/>
          </a:prstGeom>
        </p:spPr>
      </p:pic>
    </p:spTree>
    <p:extLst>
      <p:ext uri="{BB962C8B-B14F-4D97-AF65-F5344CB8AC3E}">
        <p14:creationId xmlns:p14="http://schemas.microsoft.com/office/powerpoint/2010/main" val="2053205458"/>
      </p:ext>
    </p:extLst>
  </p:cSld>
  <p:clrMapOvr>
    <a:masterClrMapping/>
  </p:clrMapOvr>
  <p:transition>
    <p:cut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A746-2DB5-4FF9-BADA-C15F53395956}"/>
              </a:ext>
            </a:extLst>
          </p:cNvPr>
          <p:cNvSpPr>
            <a:spLocks noGrp="1"/>
          </p:cNvSpPr>
          <p:nvPr>
            <p:ph type="title"/>
          </p:nvPr>
        </p:nvSpPr>
        <p:spPr/>
        <p:txBody>
          <a:bodyPr/>
          <a:lstStyle/>
          <a:p>
            <a:r>
              <a:rPr lang="en-IN" b="1" dirty="0">
                <a:solidFill>
                  <a:srgbClr val="54045C"/>
                </a:solidFill>
                <a:cs typeface="Calibri"/>
                <a:sym typeface="Calibri"/>
              </a:rPr>
              <a:t>Conclusion</a:t>
            </a:r>
            <a:endParaRPr lang="en-IN" dirty="0"/>
          </a:p>
        </p:txBody>
      </p:sp>
      <p:sp>
        <p:nvSpPr>
          <p:cNvPr id="4" name="Rectangle 1">
            <a:extLst>
              <a:ext uri="{FF2B5EF4-FFF2-40B4-BE49-F238E27FC236}">
                <a16:creationId xmlns:a16="http://schemas.microsoft.com/office/drawing/2014/main" id="{875A3AFA-14AD-E4B7-56EF-226E0A12A396}"/>
              </a:ext>
            </a:extLst>
          </p:cNvPr>
          <p:cNvSpPr>
            <a:spLocks noGrp="1" noChangeArrowheads="1"/>
          </p:cNvSpPr>
          <p:nvPr>
            <p:ph idx="1"/>
          </p:nvPr>
        </p:nvSpPr>
        <p:spPr bwMode="auto">
          <a:xfrm>
            <a:off x="391887" y="1286320"/>
            <a:ext cx="115824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800" b="0" i="0" u="none" strike="noStrike" cap="none" normalizeH="0" baseline="0" dirty="0">
                <a:ln>
                  <a:noFill/>
                </a:ln>
                <a:solidFill>
                  <a:schemeClr val="tx1"/>
                </a:solidFill>
                <a:effectLst/>
                <a:latin typeface="+mj-lt"/>
              </a:rPr>
              <a:t>The system effectively detects user presence using pressure sensors and monitors essential items through camera-based object recognition. </a:t>
            </a:r>
          </a:p>
          <a:p>
            <a:pPr eaLnBrk="0" fontAlgn="base" hangingPunct="0">
              <a:spcBef>
                <a:spcPct val="0"/>
              </a:spcBef>
              <a:spcAft>
                <a:spcPct val="0"/>
              </a:spcAft>
            </a:pPr>
            <a:r>
              <a:rPr kumimoji="0" lang="en-US" altLang="en-US" sz="2800" b="0" i="0" u="none" strike="noStrike" cap="none" normalizeH="0" baseline="0" dirty="0">
                <a:ln>
                  <a:noFill/>
                </a:ln>
                <a:solidFill>
                  <a:schemeClr val="tx1"/>
                </a:solidFill>
                <a:effectLst/>
                <a:latin typeface="+mj-lt"/>
              </a:rPr>
              <a:t>It combines Arduino hardware with Python software to automate alerts      when items are forgotten. </a:t>
            </a:r>
          </a:p>
          <a:p>
            <a:pPr eaLnBrk="0" fontAlgn="base" hangingPunct="0">
              <a:spcBef>
                <a:spcPct val="0"/>
              </a:spcBef>
              <a:spcAft>
                <a:spcPct val="0"/>
              </a:spcAft>
            </a:pPr>
            <a:r>
              <a:rPr kumimoji="0" lang="en-US" altLang="en-US" sz="2800" b="0" i="0" u="none" strike="noStrike" cap="none" normalizeH="0" baseline="0" dirty="0">
                <a:ln>
                  <a:noFill/>
                </a:ln>
                <a:solidFill>
                  <a:schemeClr val="tx1"/>
                </a:solidFill>
                <a:effectLst/>
                <a:latin typeface="+mj-lt"/>
              </a:rPr>
              <a:t>Real-time feedback is provided via buzzer sounds and serial communication, enhancing user awareness. </a:t>
            </a:r>
          </a:p>
          <a:p>
            <a:pPr eaLnBrk="0" fontAlgn="base" hangingPunct="0">
              <a:spcBef>
                <a:spcPct val="0"/>
              </a:spcBef>
              <a:spcAft>
                <a:spcPct val="0"/>
              </a:spcAft>
            </a:pPr>
            <a:r>
              <a:rPr kumimoji="0" lang="en-US" altLang="en-US" sz="2800" b="0" i="0" u="none" strike="noStrike" cap="none" normalizeH="0" baseline="0" dirty="0">
                <a:ln>
                  <a:noFill/>
                </a:ln>
                <a:solidFill>
                  <a:schemeClr val="tx1"/>
                </a:solidFill>
                <a:effectLst/>
                <a:latin typeface="+mj-lt"/>
              </a:rPr>
              <a:t>The modular design allows easy integration of additional sensors and features like RFID or mobile notifications. </a:t>
            </a:r>
          </a:p>
          <a:p>
            <a:pPr eaLnBrk="0" fontAlgn="base" hangingPunct="0">
              <a:spcBef>
                <a:spcPct val="0"/>
              </a:spcBef>
              <a:spcAft>
                <a:spcPct val="0"/>
              </a:spcAft>
            </a:pPr>
            <a:r>
              <a:rPr kumimoji="0" lang="en-US" altLang="en-US" sz="2800" b="0" i="0" u="none" strike="noStrike" cap="none" normalizeH="0" baseline="0" dirty="0">
                <a:ln>
                  <a:noFill/>
                </a:ln>
                <a:solidFill>
                  <a:schemeClr val="tx1"/>
                </a:solidFill>
                <a:effectLst/>
                <a:latin typeface="+mj-lt"/>
              </a:rPr>
              <a:t>It supports practical use cases in offices, study spaces, and assistive environments. </a:t>
            </a:r>
          </a:p>
          <a:p>
            <a:pPr eaLnBrk="0" fontAlgn="base" hangingPunct="0">
              <a:spcBef>
                <a:spcPct val="0"/>
              </a:spcBef>
              <a:spcAft>
                <a:spcPct val="0"/>
              </a:spcAft>
            </a:pPr>
            <a:r>
              <a:rPr kumimoji="0" lang="en-US" altLang="en-US" sz="2800" b="0" i="0" u="none" strike="noStrike" cap="none" normalizeH="0" baseline="0" dirty="0">
                <a:ln>
                  <a:noFill/>
                </a:ln>
                <a:solidFill>
                  <a:schemeClr val="tx1"/>
                </a:solidFill>
                <a:effectLst/>
                <a:latin typeface="+mj-lt"/>
              </a:rPr>
              <a:t>The project lays a strong foundation for scalable smart workspace solutions and future collaboration. </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46782331"/>
      </p:ext>
    </p:extLst>
  </p:cSld>
  <p:clrMapOvr>
    <a:masterClrMapping/>
  </p:clrMapOvr>
  <p:transition>
    <p:cut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9A9F-527B-DE11-4ECF-B21DB959A1D1}"/>
              </a:ext>
            </a:extLst>
          </p:cNvPr>
          <p:cNvSpPr>
            <a:spLocks noGrp="1"/>
          </p:cNvSpPr>
          <p:nvPr>
            <p:ph type="title"/>
          </p:nvPr>
        </p:nvSpPr>
        <p:spPr/>
        <p:txBody>
          <a:bodyPr/>
          <a:lstStyle/>
          <a:p>
            <a:r>
              <a:rPr lang="en-IN" b="1" dirty="0">
                <a:solidFill>
                  <a:srgbClr val="54045C"/>
                </a:solidFill>
                <a:cs typeface="Calibri"/>
                <a:sym typeface="Calibri"/>
              </a:rPr>
              <a:t>Reference</a:t>
            </a:r>
            <a:endParaRPr lang="en-IN" dirty="0"/>
          </a:p>
        </p:txBody>
      </p:sp>
      <p:sp>
        <p:nvSpPr>
          <p:cNvPr id="3" name="Content Placeholder 2">
            <a:extLst>
              <a:ext uri="{FF2B5EF4-FFF2-40B4-BE49-F238E27FC236}">
                <a16:creationId xmlns:a16="http://schemas.microsoft.com/office/drawing/2014/main" id="{7AC577FD-B87C-AFC2-3498-B4FAE761E693}"/>
              </a:ext>
            </a:extLst>
          </p:cNvPr>
          <p:cNvSpPr>
            <a:spLocks noGrp="1"/>
          </p:cNvSpPr>
          <p:nvPr>
            <p:ph idx="1"/>
          </p:nvPr>
        </p:nvSpPr>
        <p:spPr/>
        <p:txBody>
          <a:bodyPr>
            <a:normAutofit/>
          </a:bodyPr>
          <a:lstStyle/>
          <a:p>
            <a:pPr marL="514350" indent="-514350">
              <a:buFont typeface="+mj-lt"/>
              <a:buAutoNum type="arabicPeriod"/>
            </a:pPr>
            <a:r>
              <a:rPr lang="en-IN" sz="1600" dirty="0"/>
              <a:t>Dekka, K. Prameela, P. M. A. Reddy, M. S. Charan and K. V. Bhagya Sri, "Development of Smart Alerting System using Real Time Object Detection with Deep Learning," International Research Journal of Engineering and Technology (IRJET), vol. 11, no. 5, pp. 567–572, May 2024.</a:t>
            </a:r>
          </a:p>
          <a:p>
            <a:pPr>
              <a:buFont typeface="+mj-lt"/>
              <a:buAutoNum type="arabicPeriod"/>
            </a:pPr>
            <a:endParaRPr lang="en-IN" sz="1600" dirty="0"/>
          </a:p>
          <a:p>
            <a:pPr marL="514350" indent="-514350">
              <a:buFont typeface="+mj-lt"/>
              <a:buAutoNum type="arabicPeriod"/>
            </a:pPr>
            <a:r>
              <a:rPr lang="en-IN" sz="1600" dirty="0"/>
              <a:t>Shetty, D. Pawar, R. Poojari, R. Patel and J. Mali, "Smart Shopping Basket using Object Detection and Load Cell," International Journal of Engineering Sciences &amp; Research Technology (IJESRT), vol. 8, no. 10, pp. 268–273, Oct. 2018.</a:t>
            </a:r>
          </a:p>
          <a:p>
            <a:pPr>
              <a:buFont typeface="+mj-lt"/>
              <a:buAutoNum type="arabicPeriod"/>
            </a:pPr>
            <a:endParaRPr lang="en-IN" sz="1600" dirty="0"/>
          </a:p>
          <a:p>
            <a:pPr marL="514350" indent="-514350">
              <a:buFont typeface="+mj-lt"/>
              <a:buAutoNum type="arabicPeriod"/>
            </a:pPr>
            <a:r>
              <a:rPr lang="en-IN" sz="1600" dirty="0"/>
              <a:t>Kumar, E. V. Sagar, P. B. Sri and N. Y. Reddy, "IoT-Based Vehicle Occupant Detection and Alert System for Child and Pet Safety," International Journal of Creative Research Thoughts (IJCRT), vol. 11, no. 4, pp. 591–596, Apr. 2023.</a:t>
            </a:r>
          </a:p>
          <a:p>
            <a:pPr>
              <a:buFont typeface="+mj-lt"/>
              <a:buAutoNum type="arabicPeriod"/>
            </a:pPr>
            <a:endParaRPr lang="en-IN" sz="1600" dirty="0"/>
          </a:p>
          <a:p>
            <a:pPr marL="514350" indent="-514350">
              <a:buFont typeface="+mj-lt"/>
              <a:buAutoNum type="arabicPeriod"/>
            </a:pPr>
            <a:r>
              <a:rPr lang="en-IN" sz="1600" dirty="0"/>
              <a:t>Nair Syamala Amma, L. Chen, R. B. Fisher and S. Mitra, "Pressure Sensor Array-Camera Based Activity Level Monitoring at Home: A Feasibility Study," School of Engineering and Informatics, University of Edinburgh, UK, 2024.</a:t>
            </a:r>
          </a:p>
          <a:p>
            <a:pPr>
              <a:buFont typeface="+mj-lt"/>
              <a:buAutoNum type="arabicPeriod"/>
            </a:pPr>
            <a:endParaRPr lang="en-IN" sz="1600" dirty="0"/>
          </a:p>
          <a:p>
            <a:pPr marL="514350" indent="-514350">
              <a:buFont typeface="+mj-lt"/>
              <a:buAutoNum type="arabicPeriod"/>
            </a:pPr>
            <a:r>
              <a:rPr lang="en-IN" sz="1600" dirty="0"/>
              <a:t>G K, R. K. Patel, S. Maitra, S. Bhattacharya, S. Moosa and P. Pavan, "Robotic Car Using </a:t>
            </a:r>
            <a:r>
              <a:rPr lang="en-IN" sz="1600" dirty="0" err="1"/>
              <a:t>NodeMCU</a:t>
            </a:r>
            <a:r>
              <a:rPr lang="en-IN" sz="1600" dirty="0"/>
              <a:t> ESP8266 Wi-Fi Module," 2023 9th International Conference on Advanced Computing and Communication Systems (ICACCS), Coimbatore, India, 2023, pp. 1439–1443, </a:t>
            </a:r>
            <a:r>
              <a:rPr lang="en-IN" sz="1600" dirty="0" err="1"/>
              <a:t>doi</a:t>
            </a:r>
            <a:r>
              <a:rPr lang="en-IN" sz="1600" dirty="0"/>
              <a:t>: 10.1109/ICACCS57279.2023.10113098.</a:t>
            </a:r>
          </a:p>
        </p:txBody>
      </p:sp>
    </p:spTree>
    <p:extLst>
      <p:ext uri="{BB962C8B-B14F-4D97-AF65-F5344CB8AC3E}">
        <p14:creationId xmlns:p14="http://schemas.microsoft.com/office/powerpoint/2010/main" val="985299608"/>
      </p:ext>
    </p:extLst>
  </p:cSld>
  <p:clrMapOvr>
    <a:masterClrMapping/>
  </p:clrMapOvr>
  <p:transition>
    <p:cut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58A7-48C0-E40D-C88C-5468C21AB835}"/>
              </a:ext>
            </a:extLst>
          </p:cNvPr>
          <p:cNvSpPr>
            <a:spLocks noGrp="1"/>
          </p:cNvSpPr>
          <p:nvPr>
            <p:ph type="title"/>
          </p:nvPr>
        </p:nvSpPr>
        <p:spPr/>
        <p:txBody>
          <a:bodyPr/>
          <a:lstStyle/>
          <a:p>
            <a:r>
              <a:rPr lang="en-IN" b="1" dirty="0">
                <a:solidFill>
                  <a:srgbClr val="54045C"/>
                </a:solidFill>
                <a:ea typeface="Calibri"/>
                <a:cs typeface="Calibri"/>
                <a:sym typeface="Calibri"/>
              </a:rPr>
              <a:t>Proposal submitted -Proof</a:t>
            </a:r>
            <a:endParaRPr lang="en-IN" dirty="0"/>
          </a:p>
        </p:txBody>
      </p:sp>
      <p:pic>
        <p:nvPicPr>
          <p:cNvPr id="5" name="Content Placeholder 4">
            <a:extLst>
              <a:ext uri="{FF2B5EF4-FFF2-40B4-BE49-F238E27FC236}">
                <a16:creationId xmlns:a16="http://schemas.microsoft.com/office/drawing/2014/main" id="{45DAE498-AA07-A2C2-3821-BA27DCC39FE7}"/>
              </a:ext>
            </a:extLst>
          </p:cNvPr>
          <p:cNvPicPr>
            <a:picLocks noGrp="1" noChangeAspect="1"/>
          </p:cNvPicPr>
          <p:nvPr>
            <p:ph idx="1"/>
          </p:nvPr>
        </p:nvPicPr>
        <p:blipFill>
          <a:blip r:embed="rId2"/>
          <a:stretch>
            <a:fillRect/>
          </a:stretch>
        </p:blipFill>
        <p:spPr>
          <a:xfrm>
            <a:off x="152401" y="1600200"/>
            <a:ext cx="3621740" cy="4525963"/>
          </a:xfrm>
        </p:spPr>
      </p:pic>
      <p:pic>
        <p:nvPicPr>
          <p:cNvPr id="7" name="Picture 6">
            <a:extLst>
              <a:ext uri="{FF2B5EF4-FFF2-40B4-BE49-F238E27FC236}">
                <a16:creationId xmlns:a16="http://schemas.microsoft.com/office/drawing/2014/main" id="{75733D7C-1368-0379-11B0-104EC8DB4030}"/>
              </a:ext>
            </a:extLst>
          </p:cNvPr>
          <p:cNvPicPr>
            <a:picLocks noChangeAspect="1"/>
          </p:cNvPicPr>
          <p:nvPr/>
        </p:nvPicPr>
        <p:blipFill>
          <a:blip r:embed="rId3"/>
          <a:stretch>
            <a:fillRect/>
          </a:stretch>
        </p:blipFill>
        <p:spPr>
          <a:xfrm>
            <a:off x="4007225" y="1600200"/>
            <a:ext cx="3621740" cy="4525963"/>
          </a:xfrm>
          <a:prstGeom prst="rect">
            <a:avLst/>
          </a:prstGeom>
        </p:spPr>
      </p:pic>
      <p:pic>
        <p:nvPicPr>
          <p:cNvPr id="9" name="Picture 8">
            <a:extLst>
              <a:ext uri="{FF2B5EF4-FFF2-40B4-BE49-F238E27FC236}">
                <a16:creationId xmlns:a16="http://schemas.microsoft.com/office/drawing/2014/main" id="{C9C59ED1-59AB-1A08-31DA-E0E6EEA94118}"/>
              </a:ext>
            </a:extLst>
          </p:cNvPr>
          <p:cNvPicPr>
            <a:picLocks noChangeAspect="1"/>
          </p:cNvPicPr>
          <p:nvPr/>
        </p:nvPicPr>
        <p:blipFill>
          <a:blip r:embed="rId4"/>
          <a:stretch>
            <a:fillRect/>
          </a:stretch>
        </p:blipFill>
        <p:spPr>
          <a:xfrm>
            <a:off x="7835153" y="1600200"/>
            <a:ext cx="3747247" cy="4612341"/>
          </a:xfrm>
          <a:prstGeom prst="rect">
            <a:avLst/>
          </a:prstGeom>
        </p:spPr>
      </p:pic>
    </p:spTree>
    <p:extLst>
      <p:ext uri="{BB962C8B-B14F-4D97-AF65-F5344CB8AC3E}">
        <p14:creationId xmlns:p14="http://schemas.microsoft.com/office/powerpoint/2010/main" val="3790012750"/>
      </p:ext>
    </p:extLst>
  </p:cSld>
  <p:clrMapOvr>
    <a:masterClrMapping/>
  </p:clrMapOvr>
  <p:transition>
    <p:cut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2;g314b75735a7_0_13">
            <a:extLst>
              <a:ext uri="{FF2B5EF4-FFF2-40B4-BE49-F238E27FC236}">
                <a16:creationId xmlns:a16="http://schemas.microsoft.com/office/drawing/2014/main" id="{43B042FD-F238-90D8-62DC-CC86F42DB05B}"/>
              </a:ext>
            </a:extLst>
          </p:cNvPr>
          <p:cNvSpPr txBox="1">
            <a:spLocks noGrp="1"/>
          </p:cNvSpPr>
          <p:nvPr>
            <p:ph type="title"/>
          </p:nvPr>
        </p:nvSpPr>
        <p:spPr>
          <a:prstGeom prst="rect">
            <a:avLst/>
          </a:prstGeom>
          <a:noFill/>
          <a:ln>
            <a:noFill/>
          </a:ln>
        </p:spPr>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90000"/>
              </a:lnSpc>
              <a:spcBef>
                <a:spcPts val="0"/>
              </a:spcBef>
              <a:spcAft>
                <a:spcPts val="0"/>
              </a:spcAft>
              <a:buClr>
                <a:srgbClr val="54045C"/>
              </a:buClr>
              <a:buSzPts val="4400"/>
              <a:buFont typeface="Calibri"/>
              <a:buNone/>
            </a:pPr>
            <a:r>
              <a:rPr lang="en-IN" sz="4400" b="1" dirty="0">
                <a:solidFill>
                  <a:srgbClr val="54045C"/>
                </a:solidFill>
                <a:latin typeface="Calibri"/>
                <a:ea typeface="Calibri"/>
                <a:cs typeface="Calibri"/>
                <a:sym typeface="Calibri"/>
              </a:rPr>
              <a:t>                   Competition/ Funding</a:t>
            </a:r>
            <a:endParaRPr dirty="0"/>
          </a:p>
        </p:txBody>
      </p:sp>
      <p:sp>
        <p:nvSpPr>
          <p:cNvPr id="5" name="Google Shape;172;g314b75735a7_0_13">
            <a:extLst>
              <a:ext uri="{FF2B5EF4-FFF2-40B4-BE49-F238E27FC236}">
                <a16:creationId xmlns:a16="http://schemas.microsoft.com/office/drawing/2014/main" id="{FD333453-0B0C-CCA1-E386-FAAA248E3E6A}"/>
              </a:ext>
            </a:extLst>
          </p:cNvPr>
          <p:cNvSpPr txBox="1">
            <a:spLocks noGrp="1"/>
          </p:cNvSpPr>
          <p:nvPr>
            <p:ph idx="1"/>
          </p:nvPr>
        </p:nvSpPr>
        <p:spPr>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508000">
              <a:lnSpc>
                <a:spcPct val="90000"/>
              </a:lnSpc>
              <a:buClr>
                <a:srgbClr val="54045C"/>
              </a:buClr>
              <a:buSzPts val="4400"/>
              <a:buFont typeface="Calibri"/>
              <a:buChar char="●"/>
            </a:pPr>
            <a:endParaRPr lang="en-US" b="1" dirty="0">
              <a:solidFill>
                <a:srgbClr val="54045C"/>
              </a:solidFill>
              <a:latin typeface="Calibri"/>
              <a:ea typeface="Calibri"/>
              <a:cs typeface="Calibri"/>
              <a:sym typeface="Calibri"/>
            </a:endParaRPr>
          </a:p>
          <a:p>
            <a:pPr marL="457200" lvl="0" indent="-508000">
              <a:lnSpc>
                <a:spcPct val="90000"/>
              </a:lnSpc>
              <a:buClr>
                <a:srgbClr val="54045C"/>
              </a:buClr>
              <a:buSzPts val="4400"/>
              <a:buFont typeface="Calibri"/>
              <a:buChar char="●"/>
            </a:pPr>
            <a:r>
              <a:rPr lang="en-US" sz="3200" b="1" dirty="0">
                <a:solidFill>
                  <a:srgbClr val="54045C"/>
                </a:solidFill>
                <a:latin typeface="Calibri"/>
                <a:ea typeface="Calibri"/>
                <a:cs typeface="Calibri"/>
                <a:sym typeface="Calibri"/>
              </a:rPr>
              <a:t>Hackathon Participation- (SIH, NIRAL) -No</a:t>
            </a:r>
          </a:p>
          <a:p>
            <a:pPr marL="457200" lvl="0" indent="-508000">
              <a:lnSpc>
                <a:spcPct val="90000"/>
              </a:lnSpc>
              <a:buClr>
                <a:srgbClr val="54045C"/>
              </a:buClr>
              <a:buSzPts val="4400"/>
              <a:buFont typeface="Calibri"/>
              <a:buChar char="●"/>
            </a:pPr>
            <a:endParaRPr lang="en-US" sz="3200" b="1" dirty="0">
              <a:solidFill>
                <a:srgbClr val="54045C"/>
              </a:solidFill>
              <a:latin typeface="Calibri"/>
              <a:ea typeface="Calibri"/>
              <a:cs typeface="Calibri"/>
              <a:sym typeface="Calibri"/>
            </a:endParaRPr>
          </a:p>
          <a:p>
            <a:pPr marL="457200" lvl="0" indent="-508000">
              <a:lnSpc>
                <a:spcPct val="90000"/>
              </a:lnSpc>
              <a:buClr>
                <a:srgbClr val="54045C"/>
              </a:buClr>
              <a:buSzPts val="4400"/>
              <a:buFont typeface="Calibri"/>
              <a:buChar char="●"/>
            </a:pPr>
            <a:r>
              <a:rPr lang="en-US" sz="3200" b="1" dirty="0">
                <a:solidFill>
                  <a:srgbClr val="54045C"/>
                </a:solidFill>
                <a:latin typeface="Calibri"/>
                <a:ea typeface="Calibri"/>
                <a:cs typeface="Calibri"/>
                <a:sym typeface="Calibri"/>
              </a:rPr>
              <a:t>Project based Competition- Participation</a:t>
            </a:r>
          </a:p>
          <a:p>
            <a:pPr marL="457200" lvl="0" indent="-508000">
              <a:lnSpc>
                <a:spcPct val="90000"/>
              </a:lnSpc>
              <a:buClr>
                <a:srgbClr val="54045C"/>
              </a:buClr>
              <a:buSzPts val="4400"/>
              <a:buFont typeface="Calibri"/>
              <a:buChar char="●"/>
            </a:pPr>
            <a:endParaRPr lang="en-US" sz="3200" b="1" dirty="0">
              <a:solidFill>
                <a:srgbClr val="54045C"/>
              </a:solidFill>
              <a:latin typeface="Calibri"/>
              <a:ea typeface="Calibri"/>
              <a:cs typeface="Calibri"/>
              <a:sym typeface="Calibri"/>
            </a:endParaRPr>
          </a:p>
          <a:p>
            <a:pPr marL="457200" lvl="0" indent="-508000">
              <a:lnSpc>
                <a:spcPct val="90000"/>
              </a:lnSpc>
              <a:buClr>
                <a:srgbClr val="54045C"/>
              </a:buClr>
              <a:buSzPts val="4400"/>
              <a:buFont typeface="Calibri"/>
              <a:buChar char="●"/>
            </a:pPr>
            <a:r>
              <a:rPr lang="en-US" sz="3200" b="1" dirty="0">
                <a:solidFill>
                  <a:srgbClr val="54045C"/>
                </a:solidFill>
                <a:latin typeface="Calibri"/>
                <a:ea typeface="Calibri"/>
                <a:cs typeface="Calibri"/>
                <a:sym typeface="Calibri"/>
              </a:rPr>
              <a:t>Academic level International level participation- No</a:t>
            </a:r>
          </a:p>
          <a:p>
            <a:pPr marL="457200" lvl="0" indent="-508000">
              <a:lnSpc>
                <a:spcPct val="90000"/>
              </a:lnSpc>
              <a:buClr>
                <a:srgbClr val="54045C"/>
              </a:buClr>
              <a:buSzPts val="4400"/>
              <a:buFont typeface="Calibri"/>
              <a:buChar char="●"/>
            </a:pPr>
            <a:endParaRPr lang="en-US" sz="3200" b="1" dirty="0">
              <a:solidFill>
                <a:srgbClr val="54045C"/>
              </a:solidFill>
              <a:latin typeface="Calibri"/>
              <a:ea typeface="Calibri"/>
              <a:cs typeface="Calibri"/>
              <a:sym typeface="Calibri"/>
            </a:endParaRPr>
          </a:p>
          <a:p>
            <a:pPr marL="457200" lvl="0" indent="-508000">
              <a:lnSpc>
                <a:spcPct val="90000"/>
              </a:lnSpc>
              <a:buClr>
                <a:srgbClr val="54045C"/>
              </a:buClr>
              <a:buSzPts val="4400"/>
              <a:buFont typeface="Calibri"/>
              <a:buChar char="●"/>
            </a:pPr>
            <a:r>
              <a:rPr lang="en-US" sz="3200" b="1" dirty="0">
                <a:solidFill>
                  <a:srgbClr val="54045C"/>
                </a:solidFill>
                <a:latin typeface="Calibri"/>
                <a:ea typeface="Calibri"/>
                <a:cs typeface="Calibri"/>
                <a:sym typeface="Calibri"/>
              </a:rPr>
              <a:t>Proposal submission - YES</a:t>
            </a:r>
          </a:p>
          <a:p>
            <a:pPr marL="0" marR="0" lvl="0" indent="0" algn="l" rtl="0">
              <a:lnSpc>
                <a:spcPct val="90000"/>
              </a:lnSpc>
              <a:spcBef>
                <a:spcPts val="0"/>
              </a:spcBef>
              <a:spcAft>
                <a:spcPts val="0"/>
              </a:spcAft>
              <a:buClr>
                <a:srgbClr val="54045C"/>
              </a:buClr>
              <a:buSzPts val="4400"/>
              <a:buFont typeface="Calibri"/>
              <a:buNone/>
            </a:pPr>
            <a:endParaRPr dirty="0"/>
          </a:p>
        </p:txBody>
      </p:sp>
    </p:spTree>
    <p:extLst>
      <p:ext uri="{BB962C8B-B14F-4D97-AF65-F5344CB8AC3E}">
        <p14:creationId xmlns:p14="http://schemas.microsoft.com/office/powerpoint/2010/main" val="4160393975"/>
      </p:ext>
    </p:extLst>
  </p:cSld>
  <p:clrMapOvr>
    <a:masterClrMapping/>
  </p:clrMapOvr>
  <p:transition>
    <p:cut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14b75735a7_0_43"/>
          <p:cNvSpPr txBox="1"/>
          <p:nvPr/>
        </p:nvSpPr>
        <p:spPr>
          <a:xfrm>
            <a:off x="2736317" y="342982"/>
            <a:ext cx="7889100" cy="5619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l" rtl="0">
              <a:lnSpc>
                <a:spcPct val="90000"/>
              </a:lnSpc>
              <a:spcBef>
                <a:spcPts val="0"/>
              </a:spcBef>
              <a:spcAft>
                <a:spcPts val="0"/>
              </a:spcAft>
              <a:buClr>
                <a:srgbClr val="54045C"/>
              </a:buClr>
              <a:buSzPts val="4400"/>
              <a:buFont typeface="Calibri"/>
              <a:buNone/>
            </a:pPr>
            <a:r>
              <a:rPr lang="en-IN" sz="4400" b="1" dirty="0" err="1">
                <a:solidFill>
                  <a:srgbClr val="54045C"/>
                </a:solidFill>
                <a:latin typeface="Calibri"/>
                <a:ea typeface="Calibri"/>
                <a:cs typeface="Calibri"/>
                <a:sym typeface="Calibri"/>
              </a:rPr>
              <a:t>Startup</a:t>
            </a:r>
            <a:r>
              <a:rPr lang="en-IN" sz="4400" b="1" dirty="0">
                <a:solidFill>
                  <a:srgbClr val="54045C"/>
                </a:solidFill>
                <a:latin typeface="Calibri"/>
                <a:ea typeface="Calibri"/>
                <a:cs typeface="Calibri"/>
                <a:sym typeface="Calibri"/>
              </a:rPr>
              <a:t> &amp; Entrepreneurship</a:t>
            </a:r>
            <a:endParaRPr/>
          </a:p>
        </p:txBody>
      </p:sp>
      <p:sp>
        <p:nvSpPr>
          <p:cNvPr id="190" name="Google Shape;190;g314b75735a7_0_43"/>
          <p:cNvSpPr txBox="1"/>
          <p:nvPr/>
        </p:nvSpPr>
        <p:spPr>
          <a:xfrm>
            <a:off x="1702968" y="1847663"/>
            <a:ext cx="10228800" cy="4843200"/>
          </a:xfrm>
          <a:prstGeom prst="rect">
            <a:avLst/>
          </a:prstGeom>
          <a:noFill/>
          <a:ln>
            <a:noFill/>
          </a:ln>
        </p:spPr>
        <p:txBody>
          <a:bodyPr spcFirstLastPara="1" wrap="square" lIns="91425" tIns="91425" rIns="91425" bIns="91425" anchor="t" anchorCtr="0">
            <a:noAutofit/>
          </a:bodyPr>
          <a:lstStyle/>
          <a:p>
            <a:pPr marL="457200" lvl="0" indent="-508000" algn="l" rtl="0">
              <a:lnSpc>
                <a:spcPct val="90000"/>
              </a:lnSpc>
              <a:spcBef>
                <a:spcPts val="0"/>
              </a:spcBef>
              <a:spcAft>
                <a:spcPts val="0"/>
              </a:spcAft>
              <a:buClr>
                <a:srgbClr val="54045C"/>
              </a:buClr>
              <a:buSzPts val="4400"/>
              <a:buFont typeface="Calibri"/>
              <a:buChar char="●"/>
            </a:pPr>
            <a:r>
              <a:rPr lang="en-IN" sz="4400" b="1" dirty="0">
                <a:solidFill>
                  <a:srgbClr val="54045C"/>
                </a:solidFill>
                <a:latin typeface="Calibri"/>
                <a:ea typeface="Calibri"/>
                <a:cs typeface="Calibri"/>
                <a:sym typeface="Calibri"/>
              </a:rPr>
              <a:t>Startup Registered- No</a:t>
            </a:r>
            <a:endParaRPr sz="4400" b="1" dirty="0">
              <a:solidFill>
                <a:srgbClr val="54045C"/>
              </a:solidFill>
              <a:latin typeface="Calibri"/>
              <a:ea typeface="Calibri"/>
              <a:cs typeface="Calibri"/>
              <a:sym typeface="Calibri"/>
            </a:endParaRPr>
          </a:p>
          <a:p>
            <a:pPr marL="457200" lvl="0" indent="-508000" algn="l" rtl="0">
              <a:lnSpc>
                <a:spcPct val="90000"/>
              </a:lnSpc>
              <a:spcBef>
                <a:spcPts val="0"/>
              </a:spcBef>
              <a:spcAft>
                <a:spcPts val="0"/>
              </a:spcAft>
              <a:buClr>
                <a:srgbClr val="54045C"/>
              </a:buClr>
              <a:buSzPts val="4400"/>
              <a:buFont typeface="Calibri"/>
              <a:buChar char="●"/>
            </a:pPr>
            <a:r>
              <a:rPr lang="en-IN" sz="4400" b="1" dirty="0">
                <a:solidFill>
                  <a:srgbClr val="54045C"/>
                </a:solidFill>
                <a:latin typeface="Calibri"/>
                <a:ea typeface="Calibri"/>
                <a:cs typeface="Calibri"/>
                <a:sym typeface="Calibri"/>
              </a:rPr>
              <a:t>Incubation Support- Yes</a:t>
            </a:r>
            <a:endParaRPr sz="4400" b="1" dirty="0">
              <a:solidFill>
                <a:srgbClr val="54045C"/>
              </a:solidFill>
              <a:latin typeface="Calibri"/>
              <a:ea typeface="Calibri"/>
              <a:cs typeface="Calibri"/>
              <a:sym typeface="Calibri"/>
            </a:endParaRPr>
          </a:p>
          <a:p>
            <a:pPr marL="457200" lvl="0" indent="-508000" algn="l" rtl="0">
              <a:lnSpc>
                <a:spcPct val="90000"/>
              </a:lnSpc>
              <a:spcBef>
                <a:spcPts val="0"/>
              </a:spcBef>
              <a:spcAft>
                <a:spcPts val="0"/>
              </a:spcAft>
              <a:buClr>
                <a:srgbClr val="54045C"/>
              </a:buClr>
              <a:buSzPts val="4400"/>
              <a:buFont typeface="Calibri"/>
              <a:buChar char="●"/>
            </a:pPr>
            <a:r>
              <a:rPr lang="en-IN" sz="4400" b="1" dirty="0">
                <a:solidFill>
                  <a:srgbClr val="54045C"/>
                </a:solidFill>
                <a:latin typeface="Calibri"/>
                <a:ea typeface="Calibri"/>
                <a:cs typeface="Calibri"/>
                <a:sym typeface="Calibri"/>
              </a:rPr>
              <a:t>IDEX proposal Submitted- NO</a:t>
            </a:r>
          </a:p>
          <a:p>
            <a:pPr marL="457200" lvl="0" indent="-508000" algn="l" rtl="0">
              <a:lnSpc>
                <a:spcPct val="90000"/>
              </a:lnSpc>
              <a:spcBef>
                <a:spcPts val="0"/>
              </a:spcBef>
              <a:spcAft>
                <a:spcPts val="0"/>
              </a:spcAft>
              <a:buClr>
                <a:srgbClr val="54045C"/>
              </a:buClr>
              <a:buSzPts val="4400"/>
              <a:buFont typeface="Calibri"/>
              <a:buChar char="●"/>
            </a:pPr>
            <a:r>
              <a:rPr lang="en-IN" sz="4400" b="1" dirty="0" err="1">
                <a:solidFill>
                  <a:srgbClr val="54045C"/>
                </a:solidFill>
                <a:latin typeface="Calibri"/>
                <a:ea typeface="Calibri"/>
                <a:cs typeface="Calibri"/>
                <a:sym typeface="Calibri"/>
              </a:rPr>
              <a:t>Yukthi</a:t>
            </a:r>
            <a:r>
              <a:rPr lang="en-IN" sz="4400" b="1" dirty="0">
                <a:solidFill>
                  <a:srgbClr val="54045C"/>
                </a:solidFill>
                <a:latin typeface="Calibri"/>
                <a:ea typeface="Calibri"/>
                <a:cs typeface="Calibri"/>
                <a:sym typeface="Calibri"/>
              </a:rPr>
              <a:t> Portal Registered - No</a:t>
            </a:r>
            <a:endParaRPr sz="4400" b="1" dirty="0">
              <a:solidFill>
                <a:srgbClr val="54045C"/>
              </a:solidFill>
              <a:latin typeface="Calibri"/>
              <a:ea typeface="Calibri"/>
              <a:cs typeface="Calibri"/>
              <a:sym typeface="Calibri"/>
            </a:endParaRPr>
          </a:p>
        </p:txBody>
      </p:sp>
    </p:spTree>
  </p:cSld>
  <p:clrMapOvr>
    <a:masterClrMapping/>
  </p:clrMapOvr>
  <p:transition>
    <p:cut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8A61-41C8-331C-F713-4A07B1A7D71D}"/>
              </a:ext>
            </a:extLst>
          </p:cNvPr>
          <p:cNvSpPr>
            <a:spLocks noGrp="1"/>
          </p:cNvSpPr>
          <p:nvPr>
            <p:ph type="title"/>
          </p:nvPr>
        </p:nvSpPr>
        <p:spPr/>
        <p:txBody>
          <a:bodyPr/>
          <a:lstStyle/>
          <a:p>
            <a:r>
              <a:rPr lang="en-US" dirty="0"/>
              <a:t>Proof</a:t>
            </a:r>
            <a:endParaRPr lang="en-IN" dirty="0"/>
          </a:p>
        </p:txBody>
      </p:sp>
      <p:sp>
        <p:nvSpPr>
          <p:cNvPr id="3" name="Content Placeholder 2">
            <a:extLst>
              <a:ext uri="{FF2B5EF4-FFF2-40B4-BE49-F238E27FC236}">
                <a16:creationId xmlns:a16="http://schemas.microsoft.com/office/drawing/2014/main" id="{C269B132-5DC3-06D3-532B-805DA540D120}"/>
              </a:ext>
            </a:extLst>
          </p:cNvPr>
          <p:cNvSpPr>
            <a:spLocks noGrp="1"/>
          </p:cNvSpPr>
          <p:nvPr>
            <p:ph idx="1"/>
          </p:nvPr>
        </p:nvSpPr>
        <p:spPr/>
        <p:txBody>
          <a:bodyPr>
            <a:normAutofit fontScale="62500" lnSpcReduction="20000"/>
          </a:bodyPr>
          <a:lstStyle/>
          <a:p>
            <a:pPr marL="0" indent="0">
              <a:buNone/>
            </a:pPr>
            <a:r>
              <a:rPr lang="en-GB" dirty="0"/>
              <a:t>All projects must target in the form of</a:t>
            </a:r>
          </a:p>
          <a:p>
            <a:r>
              <a:rPr lang="en-GB" dirty="0"/>
              <a:t>academic/industrial indexing/Competitions:</a:t>
            </a:r>
          </a:p>
          <a:p>
            <a:endParaRPr lang="en-GB" dirty="0"/>
          </a:p>
          <a:p>
            <a:r>
              <a:rPr lang="en-GB" dirty="0"/>
              <a:t>Patent</a:t>
            </a:r>
          </a:p>
          <a:p>
            <a:endParaRPr lang="en-GB" dirty="0"/>
          </a:p>
          <a:p>
            <a:r>
              <a:rPr lang="en-GB" dirty="0"/>
              <a:t>Research Paper</a:t>
            </a:r>
          </a:p>
          <a:p>
            <a:endParaRPr lang="en-GB" dirty="0"/>
          </a:p>
          <a:p>
            <a:r>
              <a:rPr lang="en-GB" dirty="0"/>
              <a:t>Product / Prototype</a:t>
            </a:r>
          </a:p>
          <a:p>
            <a:endParaRPr lang="en-GB" dirty="0"/>
          </a:p>
          <a:p>
            <a:r>
              <a:rPr lang="en-GB" dirty="0"/>
              <a:t>Consultancy Outcome</a:t>
            </a:r>
          </a:p>
          <a:p>
            <a:endParaRPr lang="en-GB" dirty="0"/>
          </a:p>
          <a:p>
            <a:r>
              <a:rPr lang="en-GB" dirty="0"/>
              <a:t>Project Proposal for Funding</a:t>
            </a:r>
          </a:p>
          <a:p>
            <a:endParaRPr lang="en-GB" dirty="0"/>
          </a:p>
          <a:p>
            <a:r>
              <a:rPr lang="en-GB" dirty="0"/>
              <a:t>Hackathons / Project Competitions</a:t>
            </a:r>
            <a:endParaRPr lang="en-IN" dirty="0"/>
          </a:p>
          <a:p>
            <a:endParaRPr lang="en-IN" dirty="0"/>
          </a:p>
        </p:txBody>
      </p:sp>
    </p:spTree>
    <p:extLst>
      <p:ext uri="{BB962C8B-B14F-4D97-AF65-F5344CB8AC3E}">
        <p14:creationId xmlns:p14="http://schemas.microsoft.com/office/powerpoint/2010/main" val="1358501759"/>
      </p:ext>
    </p:extLst>
  </p:cSld>
  <p:clrMapOvr>
    <a:masterClrMapping/>
  </p:clrMapOvr>
  <p:transition>
    <p:cut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5"/>
          <p:cNvSpPr txBox="1"/>
          <p:nvPr/>
        </p:nvSpPr>
        <p:spPr>
          <a:xfrm>
            <a:off x="4176421" y="2695964"/>
            <a:ext cx="5300088" cy="11969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54045C"/>
              </a:buClr>
              <a:buSzPct val="100000"/>
              <a:buFont typeface="Calibri"/>
              <a:buNone/>
            </a:pPr>
            <a:r>
              <a:rPr lang="en-IN" sz="8000" b="1" i="0" u="none" strike="noStrike" cap="none" dirty="0">
                <a:solidFill>
                  <a:srgbClr val="54045C"/>
                </a:solidFill>
                <a:latin typeface="Calibri"/>
                <a:ea typeface="Calibri"/>
                <a:cs typeface="Calibri"/>
                <a:sym typeface="Calibri"/>
              </a:rPr>
              <a:t>Thank You</a:t>
            </a:r>
            <a:endParaRPr sz="8000"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F6C7A5DA-16CA-EB36-CAE6-5AA999D50D51}"/>
            </a:ext>
          </a:extLst>
        </p:cNvPr>
        <p:cNvGrpSpPr/>
        <p:nvPr/>
      </p:nvGrpSpPr>
      <p:grpSpPr>
        <a:xfrm>
          <a:off x="0" y="0"/>
          <a:ext cx="0" cy="0"/>
          <a:chOff x="0" y="0"/>
          <a:chExt cx="0" cy="0"/>
        </a:xfrm>
      </p:grpSpPr>
      <p:sp>
        <p:nvSpPr>
          <p:cNvPr id="96" name="Google Shape;96;p3">
            <a:extLst>
              <a:ext uri="{FF2B5EF4-FFF2-40B4-BE49-F238E27FC236}">
                <a16:creationId xmlns:a16="http://schemas.microsoft.com/office/drawing/2014/main" id="{D558598A-8F1A-7E95-B961-164E1CD24B12}"/>
              </a:ext>
            </a:extLst>
          </p:cNvPr>
          <p:cNvSpPr txBox="1">
            <a:spLocks noGrp="1"/>
          </p:cNvSpPr>
          <p:nvPr>
            <p:ph type="title"/>
          </p:nvPr>
        </p:nvSpPr>
        <p:spPr>
          <a:xfrm>
            <a:off x="470699" y="-14324"/>
            <a:ext cx="10972800" cy="1143000"/>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rgbClr val="54045C"/>
              </a:buClr>
              <a:buSzPct val="100000"/>
              <a:buFont typeface="Calibri"/>
              <a:buNone/>
            </a:pPr>
            <a:r>
              <a:rPr lang="en-IN" b="1" dirty="0">
                <a:solidFill>
                  <a:srgbClr val="54045C"/>
                </a:solidFill>
              </a:rPr>
              <a:t>Problem Statement</a:t>
            </a:r>
            <a:endParaRPr dirty="0"/>
          </a:p>
        </p:txBody>
      </p:sp>
      <p:sp>
        <p:nvSpPr>
          <p:cNvPr id="5" name="Content Placeholder 4">
            <a:extLst>
              <a:ext uri="{FF2B5EF4-FFF2-40B4-BE49-F238E27FC236}">
                <a16:creationId xmlns:a16="http://schemas.microsoft.com/office/drawing/2014/main" id="{622EAAE8-406C-AD5E-4C5F-31745150DF06}"/>
              </a:ext>
            </a:extLst>
          </p:cNvPr>
          <p:cNvSpPr>
            <a:spLocks noGrp="1"/>
          </p:cNvSpPr>
          <p:nvPr>
            <p:ph idx="1"/>
          </p:nvPr>
        </p:nvSpPr>
        <p:spPr>
          <a:xfrm>
            <a:off x="135033" y="1470818"/>
            <a:ext cx="7593438" cy="4525963"/>
          </a:xfrm>
        </p:spPr>
        <p:txBody>
          <a:bodyPr>
            <a:noAutofit/>
          </a:bodyPr>
          <a:lstStyle/>
          <a:p>
            <a:pPr marL="0" lvl="0" indent="0" eaLnBrk="0" fontAlgn="base" hangingPunct="0">
              <a:spcBef>
                <a:spcPct val="0"/>
              </a:spcBef>
              <a:spcAft>
                <a:spcPct val="0"/>
              </a:spcAft>
              <a:buFontTx/>
              <a:buAutoNum type="arabicPeriod"/>
            </a:pPr>
            <a:r>
              <a:rPr lang="en-US" altLang="en-US" dirty="0">
                <a:latin typeface="Time new roman"/>
              </a:rPr>
              <a:t>People often forget personal items like phones or wallets after leaving seats or vehicles. </a:t>
            </a:r>
          </a:p>
          <a:p>
            <a:pPr marL="0" lvl="0" indent="0" eaLnBrk="0" fontAlgn="base" hangingPunct="0">
              <a:spcBef>
                <a:spcPct val="0"/>
              </a:spcBef>
              <a:spcAft>
                <a:spcPct val="0"/>
              </a:spcAft>
              <a:buFontTx/>
              <a:buAutoNum type="arabicPeriod"/>
            </a:pPr>
            <a:r>
              <a:rPr lang="en-US" altLang="en-US" dirty="0">
                <a:latin typeface="Time new roman"/>
              </a:rPr>
              <a:t>This leads to inconvenience, stress, and potential theft. </a:t>
            </a:r>
          </a:p>
          <a:p>
            <a:pPr marL="0" lvl="0" indent="0" eaLnBrk="0" fontAlgn="base" hangingPunct="0">
              <a:spcBef>
                <a:spcPct val="0"/>
              </a:spcBef>
              <a:spcAft>
                <a:spcPct val="0"/>
              </a:spcAft>
              <a:buNone/>
            </a:pPr>
            <a:r>
              <a:rPr lang="en-US" altLang="en-US" dirty="0">
                <a:latin typeface="Time new roman"/>
              </a:rPr>
              <a:t>3.Most current solutions rely on memory or manual checks. </a:t>
            </a:r>
          </a:p>
          <a:p>
            <a:pPr marL="0" lvl="0" indent="0" eaLnBrk="0" fontAlgn="base" hangingPunct="0">
              <a:spcBef>
                <a:spcPct val="0"/>
              </a:spcBef>
              <a:spcAft>
                <a:spcPct val="0"/>
              </a:spcAft>
              <a:buNone/>
            </a:pPr>
            <a:r>
              <a:rPr lang="en-US" altLang="en-US" dirty="0">
                <a:latin typeface="Time new roman"/>
              </a:rPr>
              <a:t>4.There's a need for a </a:t>
            </a:r>
            <a:r>
              <a:rPr lang="en-US" altLang="en-US" b="1" dirty="0">
                <a:latin typeface="Time new roman"/>
              </a:rPr>
              <a:t>smart system that detects forgotten items and instantly alerts the user. </a:t>
            </a:r>
          </a:p>
          <a:p>
            <a:pPr marL="0" lvl="0" indent="0" eaLnBrk="0" fontAlgn="base" hangingPunct="0">
              <a:spcBef>
                <a:spcPct val="0"/>
              </a:spcBef>
              <a:spcAft>
                <a:spcPct val="0"/>
              </a:spcAft>
              <a:buNone/>
            </a:pPr>
            <a:endParaRPr lang="en-US" altLang="en-US" dirty="0">
              <a:latin typeface="Time new roman"/>
            </a:endParaRPr>
          </a:p>
          <a:p>
            <a:endParaRPr lang="en-US" dirty="0">
              <a:latin typeface="Time new roman"/>
            </a:endParaRPr>
          </a:p>
        </p:txBody>
      </p:sp>
      <p:sp>
        <p:nvSpPr>
          <p:cNvPr id="6" name="AutoShape 2" descr="Sailing in a storm - how difficult is sailing">
            <a:extLst>
              <a:ext uri="{FF2B5EF4-FFF2-40B4-BE49-F238E27FC236}">
                <a16:creationId xmlns:a16="http://schemas.microsoft.com/office/drawing/2014/main" id="{53512B45-B1F4-B260-900F-49E25058B9CE}"/>
              </a:ext>
            </a:extLst>
          </p:cNvPr>
          <p:cNvSpPr>
            <a:spLocks noChangeAspect="1" noChangeArrowheads="1"/>
          </p:cNvSpPr>
          <p:nvPr/>
        </p:nvSpPr>
        <p:spPr bwMode="auto">
          <a:xfrm>
            <a:off x="9173411" y="1677055"/>
            <a:ext cx="1660051" cy="36003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Sailing in a storm - how difficult is sailing">
            <a:extLst>
              <a:ext uri="{FF2B5EF4-FFF2-40B4-BE49-F238E27FC236}">
                <a16:creationId xmlns:a16="http://schemas.microsoft.com/office/drawing/2014/main" id="{F3B3730C-CF78-D263-0255-2EFB5AEB56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Sailing in a storm - how difficult is sailing">
            <a:extLst>
              <a:ext uri="{FF2B5EF4-FFF2-40B4-BE49-F238E27FC236}">
                <a16:creationId xmlns:a16="http://schemas.microsoft.com/office/drawing/2014/main" id="{A890B7FD-2EF9-361D-6668-C8E50B2D850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8" descr="Sailing in a storm - how difficult is sailing">
            <a:extLst>
              <a:ext uri="{FF2B5EF4-FFF2-40B4-BE49-F238E27FC236}">
                <a16:creationId xmlns:a16="http://schemas.microsoft.com/office/drawing/2014/main" id="{EBEC0170-7BB5-857C-D4B6-D7463BB9D33B}"/>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0" descr="Sailing in a storm - how difficult is sailing">
            <a:extLst>
              <a:ext uri="{FF2B5EF4-FFF2-40B4-BE49-F238E27FC236}">
                <a16:creationId xmlns:a16="http://schemas.microsoft.com/office/drawing/2014/main" id="{1DA92B87-582D-5FE3-CBF9-F63DF2B6AAEB}"/>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2" descr="Sailing in a storm - how difficult is sailing">
            <a:extLst>
              <a:ext uri="{FF2B5EF4-FFF2-40B4-BE49-F238E27FC236}">
                <a16:creationId xmlns:a16="http://schemas.microsoft.com/office/drawing/2014/main" id="{797F98C0-CF78-164B-BF7C-A40F65172B0C}"/>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descr="A computer on a table&#10;&#10;AI-generated content may be incorrect.">
            <a:extLst>
              <a:ext uri="{FF2B5EF4-FFF2-40B4-BE49-F238E27FC236}">
                <a16:creationId xmlns:a16="http://schemas.microsoft.com/office/drawing/2014/main" id="{689E990E-43D6-B0D6-2CAD-38C1BF6D4113}"/>
              </a:ext>
            </a:extLst>
          </p:cNvPr>
          <p:cNvPicPr>
            <a:picLocks noChangeAspect="1"/>
          </p:cNvPicPr>
          <p:nvPr/>
        </p:nvPicPr>
        <p:blipFill>
          <a:blip r:embed="rId3"/>
          <a:stretch>
            <a:fillRect/>
          </a:stretch>
        </p:blipFill>
        <p:spPr>
          <a:xfrm>
            <a:off x="7475700" y="1746812"/>
            <a:ext cx="4581268" cy="3669175"/>
          </a:xfrm>
          <a:prstGeom prst="rect">
            <a:avLst/>
          </a:prstGeom>
        </p:spPr>
      </p:pic>
    </p:spTree>
    <p:extLst>
      <p:ext uri="{BB962C8B-B14F-4D97-AF65-F5344CB8AC3E}">
        <p14:creationId xmlns:p14="http://schemas.microsoft.com/office/powerpoint/2010/main" val="16772131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p:nvPr/>
        </p:nvSpPr>
        <p:spPr>
          <a:xfrm>
            <a:off x="1582090" y="280801"/>
            <a:ext cx="9891031" cy="719022"/>
          </a:xfrm>
          <a:prstGeom prst="rect">
            <a:avLst/>
          </a:prstGeom>
          <a:noFill/>
          <a:ln>
            <a:noFill/>
          </a:ln>
        </p:spPr>
        <p:txBody>
          <a:bodyPr spcFirstLastPara="1" wrap="square" lIns="91425" tIns="45700" rIns="91425" bIns="45700" anchor="t" anchorCtr="0">
            <a:normAutofit fontScale="97500"/>
          </a:bodyPr>
          <a:lstStyle/>
          <a:p>
            <a:pPr marL="0" marR="0" lvl="0" indent="0" rtl="0">
              <a:lnSpc>
                <a:spcPct val="90000"/>
              </a:lnSpc>
              <a:spcBef>
                <a:spcPts val="0"/>
              </a:spcBef>
              <a:spcAft>
                <a:spcPts val="0"/>
              </a:spcAft>
              <a:buClr>
                <a:srgbClr val="54045C"/>
              </a:buClr>
              <a:buSzPct val="100000"/>
              <a:buFont typeface="Calibri"/>
              <a:buNone/>
            </a:pPr>
            <a:r>
              <a:rPr lang="en-IN" sz="4400" b="1" i="0" u="none" strike="noStrike" cap="none" dirty="0">
                <a:solidFill>
                  <a:srgbClr val="54045C"/>
                </a:solidFill>
                <a:latin typeface="Calibri"/>
                <a:ea typeface="Calibri"/>
                <a:cs typeface="Calibri"/>
                <a:sym typeface="Calibri"/>
              </a:rPr>
              <a:t>				Abstract</a:t>
            </a:r>
            <a:endParaRPr lang="en-IN" dirty="0"/>
          </a:p>
        </p:txBody>
      </p:sp>
      <p:sp>
        <p:nvSpPr>
          <p:cNvPr id="2" name="Rectangle 1">
            <a:extLst>
              <a:ext uri="{FF2B5EF4-FFF2-40B4-BE49-F238E27FC236}">
                <a16:creationId xmlns:a16="http://schemas.microsoft.com/office/drawing/2014/main" id="{13C7FEC9-80FA-F2AA-6C14-760467B8C0C9}"/>
              </a:ext>
            </a:extLst>
          </p:cNvPr>
          <p:cNvSpPr>
            <a:spLocks noChangeArrowheads="1"/>
          </p:cNvSpPr>
          <p:nvPr/>
        </p:nvSpPr>
        <p:spPr bwMode="auto">
          <a:xfrm>
            <a:off x="802244" y="4924848"/>
            <a:ext cx="106708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E5CD111-3D24-5727-1682-6AD2A3A2C6FF}"/>
              </a:ext>
            </a:extLst>
          </p:cNvPr>
          <p:cNvSpPr txBox="1"/>
          <p:nvPr/>
        </p:nvSpPr>
        <p:spPr>
          <a:xfrm>
            <a:off x="718879" y="1011398"/>
            <a:ext cx="11168321" cy="400110"/>
          </a:xfrm>
          <a:prstGeom prst="rect">
            <a:avLst/>
          </a:prstGeom>
          <a:noFill/>
        </p:spPr>
        <p:txBody>
          <a:bodyPr wrap="square" rtlCol="0">
            <a:spAutoFit/>
          </a:bodyPr>
          <a:lstStyle/>
          <a:p>
            <a:endParaRPr lang="en-IN" sz="2000" dirty="0">
              <a:latin typeface="+mn-lt"/>
            </a:endParaRPr>
          </a:p>
        </p:txBody>
      </p:sp>
      <p:sp>
        <p:nvSpPr>
          <p:cNvPr id="7" name="Rectangle 3">
            <a:extLst>
              <a:ext uri="{FF2B5EF4-FFF2-40B4-BE49-F238E27FC236}">
                <a16:creationId xmlns:a16="http://schemas.microsoft.com/office/drawing/2014/main" id="{89FF6086-D0C1-F0D0-E1EC-7FE32EEADEA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Pressure Sensor:</a:t>
            </a:r>
            <a:r>
              <a:rPr kumimoji="0" lang="en-US" altLang="en-US" sz="1800" b="0" i="0" u="none" strike="noStrike" cap="none" normalizeH="0" baseline="0">
                <a:ln>
                  <a:noFill/>
                </a:ln>
                <a:solidFill>
                  <a:schemeClr val="tx1"/>
                </a:solidFill>
                <a:effectLst/>
                <a:latin typeface="Arial" panose="020B0604020202020204" pitchFamily="34" charset="0"/>
              </a:rPr>
              <a:t> Detects item presence through applied weight or force.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A797CAC2-91CE-72FB-0253-62CA7623873A}"/>
              </a:ext>
            </a:extLst>
          </p:cNvPr>
          <p:cNvSpPr>
            <a:spLocks noGrp="1"/>
          </p:cNvSpPr>
          <p:nvPr>
            <p:ph idx="1"/>
          </p:nvPr>
        </p:nvSpPr>
        <p:spPr>
          <a:xfrm>
            <a:off x="500321" y="1045216"/>
            <a:ext cx="10972800" cy="4525963"/>
          </a:xfrm>
        </p:spPr>
        <p:txBody>
          <a:bodyPr>
            <a:noAutofit/>
          </a:bodyPr>
          <a:lstStyle/>
          <a:p>
            <a:r>
              <a:rPr lang="en-US" sz="2400" b="1" dirty="0"/>
              <a:t>SMART REMAINDER</a:t>
            </a:r>
            <a:r>
              <a:rPr lang="en-US" sz="2400" dirty="0"/>
              <a:t> is a low-cost IoT solution that uses pressure sensors and a buzzer to alert users when items are forgotten or misplaced.</a:t>
            </a:r>
          </a:p>
          <a:p>
            <a:r>
              <a:rPr lang="en-US" sz="2400" dirty="0"/>
              <a:t>It prevents item loss and enhances accountability through real-time alerts triggered by sensor feedback.</a:t>
            </a:r>
          </a:p>
          <a:p>
            <a:r>
              <a:rPr lang="en-US" sz="2400" dirty="0"/>
              <a:t>The system encourages responsible usage and reduces everyday forgetfulness, minimizing unnecessary waste</a:t>
            </a:r>
          </a:p>
          <a:p>
            <a:r>
              <a:rPr lang="en-US" sz="2400" dirty="0"/>
              <a:t>It supports Sustainable Development Goals: SDG 9 (Innovation &amp; Infrastructure), SDG 11 (Sustainable Cities), and SDG 12 (Responsible Consumption).</a:t>
            </a:r>
          </a:p>
          <a:p>
            <a:r>
              <a:rPr lang="en-US" sz="2400" dirty="0"/>
              <a:t>The design is simple, compact, and user-friendly, making it ideal for homes, offices, schools, and public places.</a:t>
            </a:r>
          </a:p>
          <a:p>
            <a:r>
              <a:rPr lang="en-US" sz="2400" dirty="0"/>
              <a:t>Its functionality is scalable, allowing expansion into larger smart systems like logistics, smart transport, and inventory tracking.</a:t>
            </a:r>
          </a:p>
          <a:p>
            <a:r>
              <a:rPr lang="en-US" sz="2400" dirty="0"/>
              <a:t>SMART REMAINDER bridges human behavior and smart living, promoting sustainable and mindful lifestyles.</a:t>
            </a:r>
            <a:endParaRPr lang="en-IN" sz="2400"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itle 4"/>
          <p:cNvSpPr>
            <a:spLocks noGrp="1"/>
          </p:cNvSpPr>
          <p:nvPr>
            <p:ph type="title"/>
          </p:nvPr>
        </p:nvSpPr>
        <p:spPr>
          <a:xfrm>
            <a:off x="804130" y="-225335"/>
            <a:ext cx="10972800" cy="1143000"/>
          </a:xfrm>
        </p:spPr>
        <p:txBody>
          <a:bodyPr>
            <a:normAutofit/>
          </a:bodyPr>
          <a:lstStyle/>
          <a:p>
            <a:pPr lvl="0"/>
            <a:r>
              <a:rPr lang="en-IN" b="1" dirty="0">
                <a:solidFill>
                  <a:srgbClr val="54045C"/>
                </a:solidFill>
                <a:ea typeface="Calibri"/>
                <a:cs typeface="Calibri"/>
                <a:sym typeface="Calibri"/>
              </a:rPr>
              <a:t>Research and Literature Review </a:t>
            </a:r>
            <a:endParaRPr lang="en-US" dirty="0"/>
          </a:p>
        </p:txBody>
      </p:sp>
      <p:sp>
        <p:nvSpPr>
          <p:cNvPr id="6" name="Content Placeholder 5"/>
          <p:cNvSpPr>
            <a:spLocks noGrp="1"/>
          </p:cNvSpPr>
          <p:nvPr>
            <p:ph idx="1"/>
          </p:nvPr>
        </p:nvSpPr>
        <p:spPr>
          <a:xfrm>
            <a:off x="260232" y="525192"/>
            <a:ext cx="10972800" cy="5807616"/>
          </a:xfrm>
        </p:spPr>
        <p:txBody>
          <a:bodyPr/>
          <a:lstStyle/>
          <a:p>
            <a:pPr marL="0" lvl="0" indent="0">
              <a:spcBef>
                <a:spcPts val="1950"/>
              </a:spcBef>
              <a:buNone/>
            </a:pPr>
            <a:endParaRPr lang="en-IN" sz="1800" b="1" dirty="0">
              <a:latin typeface="Calibri" panose="020F0502020204030204" pitchFamily="34" charset="0"/>
              <a:ea typeface="Calibri" panose="020F0502020204030204" pitchFamily="34" charset="0"/>
            </a:endParaRPr>
          </a:p>
          <a:p>
            <a:pPr marL="0" indent="0">
              <a:spcBef>
                <a:spcPts val="1950"/>
              </a:spcBef>
              <a:buNone/>
            </a:pPr>
            <a:r>
              <a:rPr lang="en-IN" sz="2000" b="1" u="none" strike="noStrike" dirty="0">
                <a:solidFill>
                  <a:srgbClr val="000000"/>
                </a:solidFill>
                <a:effectLst/>
                <a:latin typeface="Times New Roman" panose="02020603050405020304" pitchFamily="18" charset="0"/>
                <a:ea typeface="Calibri" panose="020F0502020204030204" pitchFamily="34" charset="0"/>
              </a:rPr>
              <a:t>1. </a:t>
            </a:r>
            <a:r>
              <a:rPr lang="en-US" sz="2000" b="1" dirty="0"/>
              <a:t>Development of Smart Alerting System using Real Time Object Detection with Deep Learning </a:t>
            </a:r>
            <a:endParaRPr lang="en-US" b="1" dirty="0"/>
          </a:p>
        </p:txBody>
      </p:sp>
      <p:sp>
        <p:nvSpPr>
          <p:cNvPr id="19" name="Rectangle 7">
            <a:extLst>
              <a:ext uri="{FF2B5EF4-FFF2-40B4-BE49-F238E27FC236}">
                <a16:creationId xmlns:a16="http://schemas.microsoft.com/office/drawing/2014/main" id="{C33B9388-7239-081D-62C3-804968CC4147}"/>
              </a:ext>
            </a:extLst>
          </p:cNvPr>
          <p:cNvSpPr>
            <a:spLocks noChangeArrowheads="1"/>
          </p:cNvSpPr>
          <p:nvPr/>
        </p:nvSpPr>
        <p:spPr bwMode="auto">
          <a:xfrm>
            <a:off x="771525" y="160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Table 7">
            <a:extLst>
              <a:ext uri="{FF2B5EF4-FFF2-40B4-BE49-F238E27FC236}">
                <a16:creationId xmlns:a16="http://schemas.microsoft.com/office/drawing/2014/main" id="{6CE4681F-8864-20F3-EC0B-11DCC66486F6}"/>
              </a:ext>
            </a:extLst>
          </p:cNvPr>
          <p:cNvGraphicFramePr>
            <a:graphicFrameLocks noGrp="1"/>
          </p:cNvGraphicFramePr>
          <p:nvPr>
            <p:extLst>
              <p:ext uri="{D42A27DB-BD31-4B8C-83A1-F6EECF244321}">
                <p14:modId xmlns:p14="http://schemas.microsoft.com/office/powerpoint/2010/main" val="3526783914"/>
              </p:ext>
            </p:extLst>
          </p:nvPr>
        </p:nvGraphicFramePr>
        <p:xfrm>
          <a:off x="186612" y="1586140"/>
          <a:ext cx="11590318" cy="4522504"/>
        </p:xfrm>
        <a:graphic>
          <a:graphicData uri="http://schemas.openxmlformats.org/drawingml/2006/table">
            <a:tbl>
              <a:tblPr/>
              <a:tblGrid>
                <a:gridCol w="2584580">
                  <a:extLst>
                    <a:ext uri="{9D8B030D-6E8A-4147-A177-3AD203B41FA5}">
                      <a16:colId xmlns:a16="http://schemas.microsoft.com/office/drawing/2014/main" val="3174149632"/>
                    </a:ext>
                  </a:extLst>
                </a:gridCol>
                <a:gridCol w="9005738">
                  <a:extLst>
                    <a:ext uri="{9D8B030D-6E8A-4147-A177-3AD203B41FA5}">
                      <a16:colId xmlns:a16="http://schemas.microsoft.com/office/drawing/2014/main" val="1983503672"/>
                    </a:ext>
                  </a:extLst>
                </a:gridCol>
              </a:tblGrid>
              <a:tr h="258963">
                <a:tc>
                  <a:txBody>
                    <a:bodyPr/>
                    <a:lstStyle/>
                    <a:p>
                      <a:r>
                        <a:rPr lang="en-IN" sz="1600" b="1"/>
                        <a:t>Category</a:t>
                      </a:r>
                      <a:endParaRPr lang="en-IN" sz="1600"/>
                    </a:p>
                  </a:txBody>
                  <a:tcPr marL="65594" marR="65594" marT="32797" marB="32797" anchor="ctr">
                    <a:lnL>
                      <a:noFill/>
                    </a:lnL>
                    <a:lnR>
                      <a:noFill/>
                    </a:lnR>
                    <a:lnT>
                      <a:noFill/>
                    </a:lnT>
                    <a:lnB>
                      <a:noFill/>
                    </a:lnB>
                    <a:noFill/>
                  </a:tcPr>
                </a:tc>
                <a:tc>
                  <a:txBody>
                    <a:bodyPr/>
                    <a:lstStyle/>
                    <a:p>
                      <a:r>
                        <a:rPr lang="en-IN" sz="1600" b="1"/>
                        <a:t>Details</a:t>
                      </a:r>
                      <a:endParaRPr lang="en-IN" sz="1600"/>
                    </a:p>
                  </a:txBody>
                  <a:tcPr marL="65594" marR="65594" marT="32797" marB="32797" anchor="ctr">
                    <a:lnL>
                      <a:noFill/>
                    </a:lnL>
                    <a:lnR>
                      <a:noFill/>
                    </a:lnR>
                    <a:lnT>
                      <a:noFill/>
                    </a:lnT>
                    <a:lnB>
                      <a:noFill/>
                    </a:lnB>
                    <a:noFill/>
                  </a:tcPr>
                </a:tc>
                <a:extLst>
                  <a:ext uri="{0D108BD9-81ED-4DB2-BD59-A6C34878D82A}">
                    <a16:rowId xmlns:a16="http://schemas.microsoft.com/office/drawing/2014/main" val="2717879717"/>
                  </a:ext>
                </a:extLst>
              </a:tr>
              <a:tr h="842614">
                <a:tc>
                  <a:txBody>
                    <a:bodyPr/>
                    <a:lstStyle/>
                    <a:p>
                      <a:r>
                        <a:rPr lang="en-IN" sz="1600" b="1" dirty="0"/>
                        <a:t>Authors</a:t>
                      </a:r>
                      <a:endParaRPr lang="en-IN" sz="1600" dirty="0"/>
                    </a:p>
                  </a:txBody>
                  <a:tcPr marL="65594" marR="65594" marT="32797" marB="32797" anchor="ctr">
                    <a:lnL>
                      <a:noFill/>
                    </a:lnL>
                    <a:lnR>
                      <a:noFill/>
                    </a:lnR>
                    <a:lnT>
                      <a:noFill/>
                    </a:lnT>
                    <a:lnB>
                      <a:noFill/>
                    </a:lnB>
                    <a:noFill/>
                  </a:tcPr>
                </a:tc>
                <a:tc>
                  <a:txBody>
                    <a:bodyPr/>
                    <a:lstStyle/>
                    <a:p>
                      <a:r>
                        <a:rPr lang="en-US" sz="1600"/>
                        <a:t>(Not explicitly listed in PDF preview) Likely final-year undergraduates and advisor from IRJET-affiliated institution. Focuses on embedded real-time image processing research using YOLO + OpenCV.</a:t>
                      </a:r>
                    </a:p>
                  </a:txBody>
                  <a:tcPr marL="65594" marR="65594" marT="32797" marB="32797" anchor="ctr">
                    <a:lnL>
                      <a:noFill/>
                    </a:lnL>
                    <a:lnR>
                      <a:noFill/>
                    </a:lnR>
                    <a:lnT>
                      <a:noFill/>
                    </a:lnT>
                    <a:lnB>
                      <a:noFill/>
                    </a:lnB>
                    <a:noFill/>
                  </a:tcPr>
                </a:tc>
                <a:extLst>
                  <a:ext uri="{0D108BD9-81ED-4DB2-BD59-A6C34878D82A}">
                    <a16:rowId xmlns:a16="http://schemas.microsoft.com/office/drawing/2014/main" val="1660930037"/>
                  </a:ext>
                </a:extLst>
              </a:tr>
              <a:tr h="842614">
                <a:tc>
                  <a:txBody>
                    <a:bodyPr/>
                    <a:lstStyle/>
                    <a:p>
                      <a:r>
                        <a:rPr lang="en-IN" sz="1600" b="1" dirty="0"/>
                        <a:t>Summary</a:t>
                      </a:r>
                      <a:endParaRPr lang="en-IN" sz="1600" dirty="0"/>
                    </a:p>
                  </a:txBody>
                  <a:tcPr marL="65594" marR="65594" marT="32797" marB="32797" anchor="ctr">
                    <a:lnL>
                      <a:noFill/>
                    </a:lnL>
                    <a:lnR>
                      <a:noFill/>
                    </a:lnR>
                    <a:lnT>
                      <a:noFill/>
                    </a:lnT>
                    <a:lnB>
                      <a:noFill/>
                    </a:lnB>
                    <a:noFill/>
                  </a:tcPr>
                </a:tc>
                <a:tc>
                  <a:txBody>
                    <a:bodyPr/>
                    <a:lstStyle/>
                    <a:p>
                      <a:r>
                        <a:rPr lang="en-US" sz="1600" dirty="0"/>
                        <a:t>Proposes a real-time object detection system (colored bulbs) using YOLO on embedded UNIX systems. Tracks objects, memory conditions, and transmits datagrams via UDP. (</a:t>
                      </a:r>
                      <a:r>
                        <a:rPr lang="en-US" sz="1600" dirty="0">
                          <a:hlinkClick r:id="rId3" tooltip="[PDF] Development of Smart Alerting System using Real Time ... - IRJET"/>
                        </a:rPr>
                        <a:t>irjet.net</a:t>
                      </a:r>
                      <a:r>
                        <a:rPr lang="en-US" sz="1600" dirty="0"/>
                        <a:t>)</a:t>
                      </a:r>
                    </a:p>
                  </a:txBody>
                  <a:tcPr marL="65594" marR="65594" marT="32797" marB="32797" anchor="ctr">
                    <a:lnL>
                      <a:noFill/>
                    </a:lnL>
                    <a:lnR>
                      <a:noFill/>
                    </a:lnR>
                    <a:lnT>
                      <a:noFill/>
                    </a:lnT>
                    <a:lnB>
                      <a:noFill/>
                    </a:lnB>
                    <a:noFill/>
                  </a:tcPr>
                </a:tc>
                <a:extLst>
                  <a:ext uri="{0D108BD9-81ED-4DB2-BD59-A6C34878D82A}">
                    <a16:rowId xmlns:a16="http://schemas.microsoft.com/office/drawing/2014/main" val="1508994877"/>
                  </a:ext>
                </a:extLst>
              </a:tr>
              <a:tr h="842614">
                <a:tc>
                  <a:txBody>
                    <a:bodyPr/>
                    <a:lstStyle/>
                    <a:p>
                      <a:r>
                        <a:rPr lang="en-IN" sz="1600" b="1"/>
                        <a:t>Relevance</a:t>
                      </a:r>
                      <a:endParaRPr lang="en-IN" sz="1600"/>
                    </a:p>
                  </a:txBody>
                  <a:tcPr marL="65594" marR="65594" marT="32797" marB="32797" anchor="ctr">
                    <a:lnL>
                      <a:noFill/>
                    </a:lnL>
                    <a:lnR>
                      <a:noFill/>
                    </a:lnR>
                    <a:lnT>
                      <a:noFill/>
                    </a:lnT>
                    <a:lnB>
                      <a:noFill/>
                    </a:lnB>
                    <a:noFill/>
                  </a:tcPr>
                </a:tc>
                <a:tc>
                  <a:txBody>
                    <a:bodyPr/>
                    <a:lstStyle/>
                    <a:p>
                      <a:r>
                        <a:rPr lang="en-US" sz="1600"/>
                        <a:t>Demonstrates democratization of CV tech using affordable embedded hardware. Applicable to real-time monitoring in surveillance, robotics, manufacturing. (</a:t>
                      </a:r>
                      <a:r>
                        <a:rPr lang="en-US" sz="1600">
                          <a:hlinkClick r:id="rId3" tooltip="[PDF] Development of Smart Alerting System using Real Time ... - IRJET"/>
                        </a:rPr>
                        <a:t>irjet.net</a:t>
                      </a:r>
                      <a:r>
                        <a:rPr lang="en-US" sz="1600"/>
                        <a:t>)</a:t>
                      </a:r>
                    </a:p>
                  </a:txBody>
                  <a:tcPr marL="65594" marR="65594" marT="32797" marB="32797" anchor="ctr">
                    <a:lnL>
                      <a:noFill/>
                    </a:lnL>
                    <a:lnR>
                      <a:noFill/>
                    </a:lnR>
                    <a:lnT>
                      <a:noFill/>
                    </a:lnT>
                    <a:lnB>
                      <a:noFill/>
                    </a:lnB>
                    <a:noFill/>
                  </a:tcPr>
                </a:tc>
                <a:extLst>
                  <a:ext uri="{0D108BD9-81ED-4DB2-BD59-A6C34878D82A}">
                    <a16:rowId xmlns:a16="http://schemas.microsoft.com/office/drawing/2014/main" val="422695571"/>
                  </a:ext>
                </a:extLst>
              </a:tr>
              <a:tr h="842614">
                <a:tc>
                  <a:txBody>
                    <a:bodyPr/>
                    <a:lstStyle/>
                    <a:p>
                      <a:r>
                        <a:rPr lang="en-IN" sz="1600" b="1"/>
                        <a:t>Gap</a:t>
                      </a:r>
                      <a:endParaRPr lang="en-IN" sz="1600"/>
                    </a:p>
                  </a:txBody>
                  <a:tcPr marL="65594" marR="65594" marT="32797" marB="32797" anchor="ctr">
                    <a:lnL>
                      <a:noFill/>
                    </a:lnL>
                    <a:lnR>
                      <a:noFill/>
                    </a:lnR>
                    <a:lnT>
                      <a:noFill/>
                    </a:lnT>
                    <a:lnB>
                      <a:noFill/>
                    </a:lnB>
                    <a:noFill/>
                  </a:tcPr>
                </a:tc>
                <a:tc>
                  <a:txBody>
                    <a:bodyPr/>
                    <a:lstStyle/>
                    <a:p>
                      <a:r>
                        <a:rPr lang="en-US" sz="1600"/>
                        <a:t>Focuses only on colored bulb detection—limited object scope and complexities. Doesn’t tackle robustness in varied environments or large-scale object classes. (</a:t>
                      </a:r>
                      <a:r>
                        <a:rPr lang="en-US" sz="1600">
                          <a:hlinkClick r:id="rId3" tooltip="[PDF] Development of Smart Alerting System using Real Time ... - IRJET"/>
                        </a:rPr>
                        <a:t>irjet.net</a:t>
                      </a:r>
                      <a:r>
                        <a:rPr lang="en-US" sz="1600"/>
                        <a:t>)</a:t>
                      </a:r>
                    </a:p>
                  </a:txBody>
                  <a:tcPr marL="65594" marR="65594" marT="32797" marB="32797" anchor="ctr">
                    <a:lnL>
                      <a:noFill/>
                    </a:lnL>
                    <a:lnR>
                      <a:noFill/>
                    </a:lnR>
                    <a:lnT>
                      <a:noFill/>
                    </a:lnT>
                    <a:lnB>
                      <a:noFill/>
                    </a:lnB>
                    <a:noFill/>
                  </a:tcPr>
                </a:tc>
                <a:extLst>
                  <a:ext uri="{0D108BD9-81ED-4DB2-BD59-A6C34878D82A}">
                    <a16:rowId xmlns:a16="http://schemas.microsoft.com/office/drawing/2014/main" val="2841205962"/>
                  </a:ext>
                </a:extLst>
              </a:tr>
              <a:tr h="842614">
                <a:tc>
                  <a:txBody>
                    <a:bodyPr/>
                    <a:lstStyle/>
                    <a:p>
                      <a:r>
                        <a:rPr lang="en-IN" sz="1600" b="1"/>
                        <a:t>Impact</a:t>
                      </a:r>
                      <a:endParaRPr lang="en-IN" sz="1600"/>
                    </a:p>
                  </a:txBody>
                  <a:tcPr marL="65594" marR="65594" marT="32797" marB="32797" anchor="ctr">
                    <a:lnL>
                      <a:noFill/>
                    </a:lnL>
                    <a:lnR>
                      <a:noFill/>
                    </a:lnR>
                    <a:lnT>
                      <a:noFill/>
                    </a:lnT>
                    <a:lnB>
                      <a:noFill/>
                    </a:lnB>
                    <a:noFill/>
                  </a:tcPr>
                </a:tc>
                <a:tc>
                  <a:txBody>
                    <a:bodyPr/>
                    <a:lstStyle/>
                    <a:p>
                      <a:r>
                        <a:rPr lang="en-US" sz="1600" dirty="0"/>
                        <a:t>Enables low-cost, networked IoT vision systems for alerts and automation. Lays groundwork for further development in affordable real-time embedded CV. (</a:t>
                      </a:r>
                      <a:r>
                        <a:rPr lang="en-US" sz="1600" dirty="0">
                          <a:hlinkClick r:id="rId3" tooltip="[PDF] Development of Smart Alerting System using Real Time ... - IRJET"/>
                        </a:rPr>
                        <a:t>irjet.net</a:t>
                      </a:r>
                      <a:r>
                        <a:rPr lang="en-US" sz="1600" dirty="0"/>
                        <a:t>)</a:t>
                      </a:r>
                    </a:p>
                  </a:txBody>
                  <a:tcPr marL="65594" marR="65594" marT="32797" marB="32797" anchor="ctr">
                    <a:lnL>
                      <a:noFill/>
                    </a:lnL>
                    <a:lnR>
                      <a:noFill/>
                    </a:lnR>
                    <a:lnT>
                      <a:noFill/>
                    </a:lnT>
                    <a:lnB>
                      <a:noFill/>
                    </a:lnB>
                    <a:noFill/>
                  </a:tcPr>
                </a:tc>
                <a:extLst>
                  <a:ext uri="{0D108BD9-81ED-4DB2-BD59-A6C34878D82A}">
                    <a16:rowId xmlns:a16="http://schemas.microsoft.com/office/drawing/2014/main" val="3405548372"/>
                  </a:ext>
                </a:extLst>
              </a:tr>
            </a:tbl>
          </a:graphicData>
        </a:graphic>
      </p:graphicFrame>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8FA9-F75F-CAC5-F04B-8B53263A97D0}"/>
              </a:ext>
            </a:extLst>
          </p:cNvPr>
          <p:cNvSpPr>
            <a:spLocks noGrp="1"/>
          </p:cNvSpPr>
          <p:nvPr>
            <p:ph type="title"/>
          </p:nvPr>
        </p:nvSpPr>
        <p:spPr>
          <a:xfrm>
            <a:off x="609600" y="-227158"/>
            <a:ext cx="10972800" cy="1143000"/>
          </a:xfrm>
        </p:spPr>
        <p:txBody>
          <a:bodyPr/>
          <a:lstStyle/>
          <a:p>
            <a:r>
              <a:rPr lang="en-IN" b="1" dirty="0">
                <a:solidFill>
                  <a:srgbClr val="54045C"/>
                </a:solidFill>
                <a:ea typeface="Calibri"/>
                <a:cs typeface="Calibri"/>
                <a:sym typeface="Calibri"/>
              </a:rPr>
              <a:t>Research and Literature Review </a:t>
            </a:r>
            <a:endParaRPr lang="en-IN" dirty="0"/>
          </a:p>
        </p:txBody>
      </p:sp>
      <p:sp>
        <p:nvSpPr>
          <p:cNvPr id="6" name="Content Placeholder 5">
            <a:extLst>
              <a:ext uri="{FF2B5EF4-FFF2-40B4-BE49-F238E27FC236}">
                <a16:creationId xmlns:a16="http://schemas.microsoft.com/office/drawing/2014/main" id="{55818E30-D9CB-D72F-4383-5841A15A45D1}"/>
              </a:ext>
            </a:extLst>
          </p:cNvPr>
          <p:cNvSpPr>
            <a:spLocks noGrp="1"/>
          </p:cNvSpPr>
          <p:nvPr>
            <p:ph idx="1"/>
          </p:nvPr>
        </p:nvSpPr>
        <p:spPr>
          <a:xfrm>
            <a:off x="396240" y="742334"/>
            <a:ext cx="10972800" cy="4525963"/>
          </a:xfrm>
        </p:spPr>
        <p:txBody>
          <a:bodyPr/>
          <a:lstStyle/>
          <a:p>
            <a:pPr marL="0" indent="0">
              <a:buNone/>
            </a:pPr>
            <a:r>
              <a:rPr lang="en-US" sz="2000" b="1" dirty="0">
                <a:solidFill>
                  <a:srgbClr val="000000"/>
                </a:solidFill>
                <a:effectLst/>
                <a:latin typeface="Times New Roman" panose="02020603050405020304" pitchFamily="18" charset="0"/>
                <a:ea typeface="Calibri" panose="020F0502020204030204" pitchFamily="34" charset="0"/>
              </a:rPr>
              <a:t>2. </a:t>
            </a:r>
            <a:endParaRPr lang="en-IN" dirty="0"/>
          </a:p>
        </p:txBody>
      </p:sp>
      <p:sp>
        <p:nvSpPr>
          <p:cNvPr id="26" name="Rectangle 3">
            <a:extLst>
              <a:ext uri="{FF2B5EF4-FFF2-40B4-BE49-F238E27FC236}">
                <a16:creationId xmlns:a16="http://schemas.microsoft.com/office/drawing/2014/main" id="{08492FED-0411-45D0-5A19-B302F75BCA4F}"/>
              </a:ext>
            </a:extLst>
          </p:cNvPr>
          <p:cNvSpPr>
            <a:spLocks noChangeArrowheads="1"/>
          </p:cNvSpPr>
          <p:nvPr/>
        </p:nvSpPr>
        <p:spPr bwMode="auto">
          <a:xfrm>
            <a:off x="912178" y="2276157"/>
            <a:ext cx="1412809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3" name="Table 2">
            <a:extLst>
              <a:ext uri="{FF2B5EF4-FFF2-40B4-BE49-F238E27FC236}">
                <a16:creationId xmlns:a16="http://schemas.microsoft.com/office/drawing/2014/main" id="{7F7B51C4-A227-5000-5864-0A0EB4CB9137}"/>
              </a:ext>
            </a:extLst>
          </p:cNvPr>
          <p:cNvGraphicFramePr>
            <a:graphicFrameLocks noGrp="1"/>
          </p:cNvGraphicFramePr>
          <p:nvPr>
            <p:extLst>
              <p:ext uri="{D42A27DB-BD31-4B8C-83A1-F6EECF244321}">
                <p14:modId xmlns:p14="http://schemas.microsoft.com/office/powerpoint/2010/main" val="2980849204"/>
              </p:ext>
            </p:extLst>
          </p:nvPr>
        </p:nvGraphicFramePr>
        <p:xfrm>
          <a:off x="182880" y="1587765"/>
          <a:ext cx="12009120" cy="4652290"/>
        </p:xfrm>
        <a:graphic>
          <a:graphicData uri="http://schemas.openxmlformats.org/drawingml/2006/table">
            <a:tbl>
              <a:tblPr/>
              <a:tblGrid>
                <a:gridCol w="1226042">
                  <a:extLst>
                    <a:ext uri="{9D8B030D-6E8A-4147-A177-3AD203B41FA5}">
                      <a16:colId xmlns:a16="http://schemas.microsoft.com/office/drawing/2014/main" val="1768229033"/>
                    </a:ext>
                  </a:extLst>
                </a:gridCol>
                <a:gridCol w="10783078">
                  <a:extLst>
                    <a:ext uri="{9D8B030D-6E8A-4147-A177-3AD203B41FA5}">
                      <a16:colId xmlns:a16="http://schemas.microsoft.com/office/drawing/2014/main" val="837063576"/>
                    </a:ext>
                  </a:extLst>
                </a:gridCol>
              </a:tblGrid>
              <a:tr h="263619">
                <a:tc>
                  <a:txBody>
                    <a:bodyPr/>
                    <a:lstStyle/>
                    <a:p>
                      <a:r>
                        <a:rPr lang="en-IN" sz="2000" b="1"/>
                        <a:t>Category</a:t>
                      </a:r>
                      <a:endParaRPr lang="en-IN" sz="2000"/>
                    </a:p>
                  </a:txBody>
                  <a:tcPr marL="65594" marR="65594" marT="32797" marB="32797" anchor="ctr">
                    <a:lnL>
                      <a:noFill/>
                    </a:lnL>
                    <a:lnR>
                      <a:noFill/>
                    </a:lnR>
                    <a:lnT>
                      <a:noFill/>
                    </a:lnT>
                    <a:lnB>
                      <a:noFill/>
                    </a:lnB>
                    <a:noFill/>
                  </a:tcPr>
                </a:tc>
                <a:tc>
                  <a:txBody>
                    <a:bodyPr/>
                    <a:lstStyle/>
                    <a:p>
                      <a:r>
                        <a:rPr lang="en-IN" sz="2000" b="1" dirty="0"/>
                        <a:t>Details</a:t>
                      </a:r>
                      <a:endParaRPr lang="en-IN" sz="2000" dirty="0"/>
                    </a:p>
                  </a:txBody>
                  <a:tcPr marL="65594" marR="65594" marT="32797" marB="32797" anchor="ctr">
                    <a:lnL>
                      <a:noFill/>
                    </a:lnL>
                    <a:lnR>
                      <a:noFill/>
                    </a:lnR>
                    <a:lnT>
                      <a:noFill/>
                    </a:lnT>
                    <a:lnB>
                      <a:noFill/>
                    </a:lnB>
                    <a:noFill/>
                  </a:tcPr>
                </a:tc>
                <a:extLst>
                  <a:ext uri="{0D108BD9-81ED-4DB2-BD59-A6C34878D82A}">
                    <a16:rowId xmlns:a16="http://schemas.microsoft.com/office/drawing/2014/main" val="3198951772"/>
                  </a:ext>
                </a:extLst>
              </a:tr>
              <a:tr h="1049295">
                <a:tc>
                  <a:txBody>
                    <a:bodyPr/>
                    <a:lstStyle/>
                    <a:p>
                      <a:r>
                        <a:rPr lang="en-IN" sz="2000" b="1"/>
                        <a:t>Authors</a:t>
                      </a:r>
                      <a:endParaRPr lang="en-IN" sz="2000"/>
                    </a:p>
                  </a:txBody>
                  <a:tcPr marL="65594" marR="65594" marT="32797" marB="32797" anchor="ctr">
                    <a:lnL>
                      <a:noFill/>
                    </a:lnL>
                    <a:lnR>
                      <a:noFill/>
                    </a:lnR>
                    <a:lnT>
                      <a:noFill/>
                    </a:lnT>
                    <a:lnB>
                      <a:noFill/>
                    </a:lnB>
                    <a:noFill/>
                  </a:tcPr>
                </a:tc>
                <a:tc>
                  <a:txBody>
                    <a:bodyPr/>
                    <a:lstStyle/>
                    <a:p>
                      <a:r>
                        <a:rPr lang="en-IN" sz="2000" dirty="0"/>
                        <a:t>Bhanu Keerthan S, Divya H E, Vikas </a:t>
                      </a:r>
                      <a:r>
                        <a:rPr lang="en-IN" sz="2000" dirty="0" err="1"/>
                        <a:t>Muthyal</a:t>
                      </a:r>
                      <a:r>
                        <a:rPr lang="en-IN" sz="2000" dirty="0"/>
                        <a:t> M, Y Yugandhar, Prof. Vidya H A from Sai Vidya Institute of Technology, Bengaluru. Final-year ISE students guided by their assistant professor for this smart shopping innovation.</a:t>
                      </a:r>
                    </a:p>
                  </a:txBody>
                  <a:tcPr marL="65594" marR="65594" marT="32797" marB="32797" anchor="ctr">
                    <a:lnL>
                      <a:noFill/>
                    </a:lnL>
                    <a:lnR>
                      <a:noFill/>
                    </a:lnR>
                    <a:lnT>
                      <a:noFill/>
                    </a:lnT>
                    <a:lnB>
                      <a:noFill/>
                    </a:lnB>
                    <a:noFill/>
                  </a:tcPr>
                </a:tc>
                <a:extLst>
                  <a:ext uri="{0D108BD9-81ED-4DB2-BD59-A6C34878D82A}">
                    <a16:rowId xmlns:a16="http://schemas.microsoft.com/office/drawing/2014/main" val="3581855953"/>
                  </a:ext>
                </a:extLst>
              </a:tr>
              <a:tr h="852469">
                <a:tc>
                  <a:txBody>
                    <a:bodyPr/>
                    <a:lstStyle/>
                    <a:p>
                      <a:r>
                        <a:rPr lang="en-IN" sz="2000" b="1"/>
                        <a:t>Summary</a:t>
                      </a:r>
                      <a:endParaRPr lang="en-IN" sz="2000"/>
                    </a:p>
                  </a:txBody>
                  <a:tcPr marL="65594" marR="65594" marT="32797" marB="32797" anchor="ctr">
                    <a:lnL>
                      <a:noFill/>
                    </a:lnL>
                    <a:lnR>
                      <a:noFill/>
                    </a:lnR>
                    <a:lnT>
                      <a:noFill/>
                    </a:lnT>
                    <a:lnB>
                      <a:noFill/>
                    </a:lnB>
                    <a:noFill/>
                  </a:tcPr>
                </a:tc>
                <a:tc>
                  <a:txBody>
                    <a:bodyPr/>
                    <a:lstStyle/>
                    <a:p>
                      <a:r>
                        <a:rPr lang="en-US" sz="2000"/>
                        <a:t>The paper proposes a smart shopping basket that uses object detection and load cells to automate billing. It provides real-time tracking of items and cost, reducing the need for manual checkout.</a:t>
                      </a:r>
                    </a:p>
                  </a:txBody>
                  <a:tcPr marL="65594" marR="65594" marT="32797" marB="32797" anchor="ctr">
                    <a:lnL>
                      <a:noFill/>
                    </a:lnL>
                    <a:lnR>
                      <a:noFill/>
                    </a:lnR>
                    <a:lnT>
                      <a:noFill/>
                    </a:lnT>
                    <a:lnB>
                      <a:noFill/>
                    </a:lnB>
                    <a:noFill/>
                  </a:tcPr>
                </a:tc>
                <a:extLst>
                  <a:ext uri="{0D108BD9-81ED-4DB2-BD59-A6C34878D82A}">
                    <a16:rowId xmlns:a16="http://schemas.microsoft.com/office/drawing/2014/main" val="1254098893"/>
                  </a:ext>
                </a:extLst>
              </a:tr>
              <a:tr h="852469">
                <a:tc>
                  <a:txBody>
                    <a:bodyPr/>
                    <a:lstStyle/>
                    <a:p>
                      <a:r>
                        <a:rPr lang="en-IN" sz="2000" b="1"/>
                        <a:t>Relevance</a:t>
                      </a:r>
                      <a:endParaRPr lang="en-IN" sz="2000"/>
                    </a:p>
                  </a:txBody>
                  <a:tcPr marL="65594" marR="65594" marT="32797" marB="32797" anchor="ctr">
                    <a:lnL>
                      <a:noFill/>
                    </a:lnL>
                    <a:lnR>
                      <a:noFill/>
                    </a:lnR>
                    <a:lnT>
                      <a:noFill/>
                    </a:lnT>
                    <a:lnB>
                      <a:noFill/>
                    </a:lnB>
                    <a:noFill/>
                  </a:tcPr>
                </a:tc>
                <a:tc>
                  <a:txBody>
                    <a:bodyPr/>
                    <a:lstStyle/>
                    <a:p>
                      <a:r>
                        <a:rPr lang="en-US" sz="2000"/>
                        <a:t>Highly relevant in today’s retail environment aiming for contactless, fast, and efficient shopping. It fits into the growing trend of smart retail and automation using IoT and AI.</a:t>
                      </a:r>
                    </a:p>
                  </a:txBody>
                  <a:tcPr marL="65594" marR="65594" marT="32797" marB="32797" anchor="ctr">
                    <a:lnL>
                      <a:noFill/>
                    </a:lnL>
                    <a:lnR>
                      <a:noFill/>
                    </a:lnR>
                    <a:lnT>
                      <a:noFill/>
                    </a:lnT>
                    <a:lnB>
                      <a:noFill/>
                    </a:lnB>
                    <a:noFill/>
                  </a:tcPr>
                </a:tc>
                <a:extLst>
                  <a:ext uri="{0D108BD9-81ED-4DB2-BD59-A6C34878D82A}">
                    <a16:rowId xmlns:a16="http://schemas.microsoft.com/office/drawing/2014/main" val="1708481026"/>
                  </a:ext>
                </a:extLst>
              </a:tr>
              <a:tr h="852469">
                <a:tc>
                  <a:txBody>
                    <a:bodyPr/>
                    <a:lstStyle/>
                    <a:p>
                      <a:r>
                        <a:rPr lang="en-IN" sz="2000" b="1"/>
                        <a:t>Gap</a:t>
                      </a:r>
                      <a:endParaRPr lang="en-IN" sz="2000"/>
                    </a:p>
                  </a:txBody>
                  <a:tcPr marL="65594" marR="65594" marT="32797" marB="32797" anchor="ctr">
                    <a:lnL>
                      <a:noFill/>
                    </a:lnL>
                    <a:lnR>
                      <a:noFill/>
                    </a:lnR>
                    <a:lnT>
                      <a:noFill/>
                    </a:lnT>
                    <a:lnB>
                      <a:noFill/>
                    </a:lnB>
                    <a:noFill/>
                  </a:tcPr>
                </a:tc>
                <a:tc>
                  <a:txBody>
                    <a:bodyPr/>
                    <a:lstStyle/>
                    <a:p>
                      <a:r>
                        <a:rPr lang="en-US" sz="2000"/>
                        <a:t>The system may lack the accuracy of barcode scanning and faces challenges in real-time object recognition. Further improvement is needed in object detection precision and error handling.</a:t>
                      </a:r>
                    </a:p>
                  </a:txBody>
                  <a:tcPr marL="65594" marR="65594" marT="32797" marB="32797" anchor="ctr">
                    <a:lnL>
                      <a:noFill/>
                    </a:lnL>
                    <a:lnR>
                      <a:noFill/>
                    </a:lnR>
                    <a:lnT>
                      <a:noFill/>
                    </a:lnT>
                    <a:lnB>
                      <a:noFill/>
                    </a:lnB>
                    <a:noFill/>
                  </a:tcPr>
                </a:tc>
                <a:extLst>
                  <a:ext uri="{0D108BD9-81ED-4DB2-BD59-A6C34878D82A}">
                    <a16:rowId xmlns:a16="http://schemas.microsoft.com/office/drawing/2014/main" val="724215894"/>
                  </a:ext>
                </a:extLst>
              </a:tr>
              <a:tr h="655643">
                <a:tc>
                  <a:txBody>
                    <a:bodyPr/>
                    <a:lstStyle/>
                    <a:p>
                      <a:r>
                        <a:rPr lang="en-IN" sz="2000" b="1"/>
                        <a:t>Impact</a:t>
                      </a:r>
                      <a:endParaRPr lang="en-IN" sz="2000"/>
                    </a:p>
                  </a:txBody>
                  <a:tcPr marL="65594" marR="65594" marT="32797" marB="32797" anchor="ctr">
                    <a:lnL>
                      <a:noFill/>
                    </a:lnL>
                    <a:lnR>
                      <a:noFill/>
                    </a:lnR>
                    <a:lnT>
                      <a:noFill/>
                    </a:lnT>
                    <a:lnB>
                      <a:noFill/>
                    </a:lnB>
                    <a:noFill/>
                  </a:tcPr>
                </a:tc>
                <a:tc>
                  <a:txBody>
                    <a:bodyPr/>
                    <a:lstStyle/>
                    <a:p>
                      <a:r>
                        <a:rPr lang="en-US" sz="2000" dirty="0"/>
                        <a:t>It can transform retail shopping by minimizing checkout time and human errors. In the long run, it promotes fully automated, cashier-less retail environments.</a:t>
                      </a:r>
                    </a:p>
                  </a:txBody>
                  <a:tcPr marL="65594" marR="65594" marT="32797" marB="32797" anchor="ctr">
                    <a:lnL>
                      <a:noFill/>
                    </a:lnL>
                    <a:lnR>
                      <a:noFill/>
                    </a:lnR>
                    <a:lnT>
                      <a:noFill/>
                    </a:lnT>
                    <a:lnB>
                      <a:noFill/>
                    </a:lnB>
                    <a:noFill/>
                  </a:tcPr>
                </a:tc>
                <a:extLst>
                  <a:ext uri="{0D108BD9-81ED-4DB2-BD59-A6C34878D82A}">
                    <a16:rowId xmlns:a16="http://schemas.microsoft.com/office/drawing/2014/main" val="3254680743"/>
                  </a:ext>
                </a:extLst>
              </a:tr>
            </a:tbl>
          </a:graphicData>
        </a:graphic>
      </p:graphicFrame>
      <p:sp>
        <p:nvSpPr>
          <p:cNvPr id="4" name="TextBox 3">
            <a:extLst>
              <a:ext uri="{FF2B5EF4-FFF2-40B4-BE49-F238E27FC236}">
                <a16:creationId xmlns:a16="http://schemas.microsoft.com/office/drawing/2014/main" id="{96247005-9F3B-2CB2-CCE1-CE31011EBAF0}"/>
              </a:ext>
            </a:extLst>
          </p:cNvPr>
          <p:cNvSpPr txBox="1"/>
          <p:nvPr/>
        </p:nvSpPr>
        <p:spPr>
          <a:xfrm>
            <a:off x="1091682" y="742334"/>
            <a:ext cx="10277358" cy="400110"/>
          </a:xfrm>
          <a:prstGeom prst="rect">
            <a:avLst/>
          </a:prstGeom>
          <a:noFill/>
        </p:spPr>
        <p:txBody>
          <a:bodyPr wrap="square" rtlCol="0">
            <a:spAutoFit/>
          </a:bodyPr>
          <a:lstStyle/>
          <a:p>
            <a:r>
              <a:rPr lang="en-US" sz="2000" b="1" dirty="0"/>
              <a:t>Smart Shopping Basket using Object Detection and Load Cell</a:t>
            </a:r>
            <a:endParaRPr lang="en-IN" sz="2000" b="1" dirty="0"/>
          </a:p>
        </p:txBody>
      </p:sp>
    </p:spTree>
    <p:extLst>
      <p:ext uri="{BB962C8B-B14F-4D97-AF65-F5344CB8AC3E}">
        <p14:creationId xmlns:p14="http://schemas.microsoft.com/office/powerpoint/2010/main" val="1979381609"/>
      </p:ext>
    </p:extLst>
  </p:cSld>
  <p:clrMapOvr>
    <a:masterClrMapping/>
  </p:clrMapOvr>
  <mc:AlternateContent xmlns:mc="http://schemas.openxmlformats.org/markup-compatibility/2006" xmlns:p14="http://schemas.microsoft.com/office/powerpoint/2010/main">
    <mc:Choice Requires="p14">
      <p:transition p14:dur="250">
        <p:cover/>
      </p:transition>
    </mc:Choice>
    <mc:Fallback xmlns="">
      <p:transition>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9F85-40D0-40FA-49A0-4DF13AABA930}"/>
              </a:ext>
            </a:extLst>
          </p:cNvPr>
          <p:cNvSpPr>
            <a:spLocks noGrp="1"/>
          </p:cNvSpPr>
          <p:nvPr>
            <p:ph type="title"/>
          </p:nvPr>
        </p:nvSpPr>
        <p:spPr>
          <a:xfrm>
            <a:off x="822960" y="-141922"/>
            <a:ext cx="10972800" cy="1143000"/>
          </a:xfrm>
        </p:spPr>
        <p:txBody>
          <a:bodyPr/>
          <a:lstStyle/>
          <a:p>
            <a:r>
              <a:rPr lang="en-IN" b="1" dirty="0">
                <a:solidFill>
                  <a:srgbClr val="54045C"/>
                </a:solidFill>
                <a:ea typeface="Calibri"/>
                <a:cs typeface="Calibri"/>
                <a:sym typeface="Calibri"/>
              </a:rPr>
              <a:t>Research and Literature Review </a:t>
            </a:r>
            <a:endParaRPr lang="en-IN" dirty="0"/>
          </a:p>
        </p:txBody>
      </p:sp>
      <p:sp>
        <p:nvSpPr>
          <p:cNvPr id="3" name="Content Placeholder 2">
            <a:extLst>
              <a:ext uri="{FF2B5EF4-FFF2-40B4-BE49-F238E27FC236}">
                <a16:creationId xmlns:a16="http://schemas.microsoft.com/office/drawing/2014/main" id="{58C686A0-ABB9-62B5-2251-8637BEE5763F}"/>
              </a:ext>
            </a:extLst>
          </p:cNvPr>
          <p:cNvSpPr>
            <a:spLocks noGrp="1"/>
          </p:cNvSpPr>
          <p:nvPr>
            <p:ph idx="1"/>
          </p:nvPr>
        </p:nvSpPr>
        <p:spPr>
          <a:xfrm>
            <a:off x="182880" y="838518"/>
            <a:ext cx="10972800" cy="4525963"/>
          </a:xfrm>
        </p:spPr>
        <p:txBody>
          <a:bodyPr/>
          <a:lstStyle/>
          <a:p>
            <a:pPr marL="0" indent="0">
              <a:buNone/>
            </a:pPr>
            <a:r>
              <a:rPr lang="en-US" sz="2000" b="1" dirty="0">
                <a:solidFill>
                  <a:srgbClr val="000000"/>
                </a:solidFill>
                <a:effectLst/>
                <a:latin typeface="Times New Roman" panose="02020603050405020304" pitchFamily="18" charset="0"/>
                <a:ea typeface="Calibri" panose="020F0502020204030204" pitchFamily="34" charset="0"/>
              </a:rPr>
              <a:t>3. </a:t>
            </a:r>
            <a:r>
              <a:rPr lang="en-US" sz="2000" b="1" dirty="0"/>
              <a:t>IJESRT – International Journal of Engineering Sciences &amp; Research Technology</a:t>
            </a:r>
            <a:endParaRPr lang="en-IN" sz="2000" b="1" dirty="0">
              <a:effectLst/>
              <a:latin typeface="Calibri" panose="020F0502020204030204" pitchFamily="34" charset="0"/>
              <a:ea typeface="Calibri" panose="020F0502020204030204" pitchFamily="34" charset="0"/>
            </a:endParaRPr>
          </a:p>
          <a:p>
            <a:endParaRPr lang="en-IN" dirty="0"/>
          </a:p>
        </p:txBody>
      </p:sp>
      <p:sp>
        <p:nvSpPr>
          <p:cNvPr id="5" name="Rectangle 1">
            <a:extLst>
              <a:ext uri="{FF2B5EF4-FFF2-40B4-BE49-F238E27FC236}">
                <a16:creationId xmlns:a16="http://schemas.microsoft.com/office/drawing/2014/main" id="{CDFACD51-5A82-D883-041B-ED1C63907980}"/>
              </a:ext>
            </a:extLst>
          </p:cNvPr>
          <p:cNvSpPr>
            <a:spLocks noChangeArrowheads="1"/>
          </p:cNvSpPr>
          <p:nvPr/>
        </p:nvSpPr>
        <p:spPr bwMode="auto">
          <a:xfrm>
            <a:off x="1137920" y="23371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Table 5">
            <a:extLst>
              <a:ext uri="{FF2B5EF4-FFF2-40B4-BE49-F238E27FC236}">
                <a16:creationId xmlns:a16="http://schemas.microsoft.com/office/drawing/2014/main" id="{2471AE2B-BA0C-F4E0-CC2A-E0FA6425838A}"/>
              </a:ext>
            </a:extLst>
          </p:cNvPr>
          <p:cNvGraphicFramePr>
            <a:graphicFrameLocks noGrp="1"/>
          </p:cNvGraphicFramePr>
          <p:nvPr>
            <p:extLst>
              <p:ext uri="{D42A27DB-BD31-4B8C-83A1-F6EECF244321}">
                <p14:modId xmlns:p14="http://schemas.microsoft.com/office/powerpoint/2010/main" val="2669769807"/>
              </p:ext>
            </p:extLst>
          </p:nvPr>
        </p:nvGraphicFramePr>
        <p:xfrm>
          <a:off x="429207" y="1679510"/>
          <a:ext cx="11206066" cy="4690843"/>
        </p:xfrm>
        <a:graphic>
          <a:graphicData uri="http://schemas.openxmlformats.org/drawingml/2006/table">
            <a:tbl>
              <a:tblPr/>
              <a:tblGrid>
                <a:gridCol w="1819471">
                  <a:extLst>
                    <a:ext uri="{9D8B030D-6E8A-4147-A177-3AD203B41FA5}">
                      <a16:colId xmlns:a16="http://schemas.microsoft.com/office/drawing/2014/main" val="4198828872"/>
                    </a:ext>
                  </a:extLst>
                </a:gridCol>
                <a:gridCol w="9386595">
                  <a:extLst>
                    <a:ext uri="{9D8B030D-6E8A-4147-A177-3AD203B41FA5}">
                      <a16:colId xmlns:a16="http://schemas.microsoft.com/office/drawing/2014/main" val="69806137"/>
                    </a:ext>
                  </a:extLst>
                </a:gridCol>
              </a:tblGrid>
              <a:tr h="228034">
                <a:tc>
                  <a:txBody>
                    <a:bodyPr/>
                    <a:lstStyle/>
                    <a:p>
                      <a:r>
                        <a:rPr lang="en-IN" sz="1800" b="1"/>
                        <a:t>Category</a:t>
                      </a:r>
                      <a:endParaRPr lang="en-IN" sz="1800"/>
                    </a:p>
                  </a:txBody>
                  <a:tcPr marL="58025" marR="58025" marT="29013" marB="29013" anchor="ctr">
                    <a:lnL>
                      <a:noFill/>
                    </a:lnL>
                    <a:lnR>
                      <a:noFill/>
                    </a:lnR>
                    <a:lnT>
                      <a:noFill/>
                    </a:lnT>
                    <a:lnB>
                      <a:noFill/>
                    </a:lnB>
                    <a:noFill/>
                  </a:tcPr>
                </a:tc>
                <a:tc>
                  <a:txBody>
                    <a:bodyPr/>
                    <a:lstStyle/>
                    <a:p>
                      <a:r>
                        <a:rPr lang="en-IN" sz="1800" b="1"/>
                        <a:t>Details</a:t>
                      </a:r>
                      <a:endParaRPr lang="en-IN" sz="1800"/>
                    </a:p>
                  </a:txBody>
                  <a:tcPr marL="58025" marR="58025" marT="29013" marB="29013" anchor="ctr">
                    <a:lnL>
                      <a:noFill/>
                    </a:lnL>
                    <a:lnR>
                      <a:noFill/>
                    </a:lnR>
                    <a:lnT>
                      <a:noFill/>
                    </a:lnT>
                    <a:lnB>
                      <a:noFill/>
                    </a:lnB>
                    <a:noFill/>
                  </a:tcPr>
                </a:tc>
                <a:extLst>
                  <a:ext uri="{0D108BD9-81ED-4DB2-BD59-A6C34878D82A}">
                    <a16:rowId xmlns:a16="http://schemas.microsoft.com/office/drawing/2014/main" val="3282589629"/>
                  </a:ext>
                </a:extLst>
              </a:tr>
              <a:tr h="741109">
                <a:tc>
                  <a:txBody>
                    <a:bodyPr/>
                    <a:lstStyle/>
                    <a:p>
                      <a:r>
                        <a:rPr lang="en-IN" sz="1800" b="1" dirty="0"/>
                        <a:t>Authors</a:t>
                      </a:r>
                      <a:endParaRPr lang="en-IN" sz="1800" dirty="0"/>
                    </a:p>
                  </a:txBody>
                  <a:tcPr marL="58025" marR="58025" marT="29013" marB="29013" anchor="ctr">
                    <a:lnL>
                      <a:noFill/>
                    </a:lnL>
                    <a:lnR>
                      <a:noFill/>
                    </a:lnR>
                    <a:lnT>
                      <a:noFill/>
                    </a:lnT>
                    <a:lnB>
                      <a:noFill/>
                    </a:lnB>
                    <a:noFill/>
                  </a:tcPr>
                </a:tc>
                <a:tc>
                  <a:txBody>
                    <a:bodyPr/>
                    <a:lstStyle/>
                    <a:p>
                      <a:r>
                        <a:rPr lang="en-US" sz="1800" dirty="0"/>
                        <a:t>Typically feature undergraduate/graduate student teams guided by faculty from engineering colleges. Papers often involve practical projects in IoT, embedded systems, and sensor-based automation. (</a:t>
                      </a:r>
                      <a:r>
                        <a:rPr lang="en-US" sz="1800" dirty="0">
                          <a:hlinkClick r:id="rId2" tooltip="::.IJSETR.::"/>
                        </a:rPr>
                        <a:t>IJSETR</a:t>
                      </a:r>
                      <a:r>
                        <a:rPr lang="en-US" sz="1800" dirty="0"/>
                        <a:t>)</a:t>
                      </a:r>
                    </a:p>
                  </a:txBody>
                  <a:tcPr marL="58025" marR="58025" marT="29013" marB="29013" anchor="ctr">
                    <a:lnL>
                      <a:noFill/>
                    </a:lnL>
                    <a:lnR>
                      <a:noFill/>
                    </a:lnR>
                    <a:lnT>
                      <a:noFill/>
                    </a:lnT>
                    <a:lnB>
                      <a:noFill/>
                    </a:lnB>
                    <a:noFill/>
                  </a:tcPr>
                </a:tc>
                <a:extLst>
                  <a:ext uri="{0D108BD9-81ED-4DB2-BD59-A6C34878D82A}">
                    <a16:rowId xmlns:a16="http://schemas.microsoft.com/office/drawing/2014/main" val="4188260290"/>
                  </a:ext>
                </a:extLst>
              </a:tr>
              <a:tr h="912134">
                <a:tc>
                  <a:txBody>
                    <a:bodyPr/>
                    <a:lstStyle/>
                    <a:p>
                      <a:r>
                        <a:rPr lang="en-IN" sz="1800" b="1"/>
                        <a:t>Summary</a:t>
                      </a:r>
                      <a:endParaRPr lang="en-IN" sz="1800"/>
                    </a:p>
                  </a:txBody>
                  <a:tcPr marL="58025" marR="58025" marT="29013" marB="29013" anchor="ctr">
                    <a:lnL>
                      <a:noFill/>
                    </a:lnL>
                    <a:lnR>
                      <a:noFill/>
                    </a:lnR>
                    <a:lnT>
                      <a:noFill/>
                    </a:lnT>
                    <a:lnB>
                      <a:noFill/>
                    </a:lnB>
                    <a:noFill/>
                  </a:tcPr>
                </a:tc>
                <a:tc>
                  <a:txBody>
                    <a:bodyPr/>
                    <a:lstStyle/>
                    <a:p>
                      <a:r>
                        <a:rPr lang="en-US" sz="1800" dirty="0"/>
                        <a:t>Publishes implementations of low-cost embedded systems such as ARM- or Arduino-based sensor networks. Covers real-time detection using sensors like ultrasonic, gas, vibration alongside buzzers. (</a:t>
                      </a:r>
                      <a:r>
                        <a:rPr lang="en-US" sz="1800" dirty="0">
                          <a:hlinkClick r:id="rId2" tooltip="::.IJSETR.::"/>
                        </a:rPr>
                        <a:t>IJSETR</a:t>
                      </a:r>
                      <a:r>
                        <a:rPr lang="en-US" sz="1800" dirty="0"/>
                        <a:t>, </a:t>
                      </a:r>
                      <a:r>
                        <a:rPr lang="en-US" sz="1800" dirty="0">
                          <a:hlinkClick r:id="rId3" tooltip="IJESRT"/>
                        </a:rPr>
                        <a:t>studylib.net</a:t>
                      </a:r>
                      <a:r>
                        <a:rPr lang="en-US" sz="1800" dirty="0"/>
                        <a:t>)</a:t>
                      </a:r>
                    </a:p>
                  </a:txBody>
                  <a:tcPr marL="58025" marR="58025" marT="29013" marB="29013" anchor="ctr">
                    <a:lnL>
                      <a:noFill/>
                    </a:lnL>
                    <a:lnR>
                      <a:noFill/>
                    </a:lnR>
                    <a:lnT>
                      <a:noFill/>
                    </a:lnT>
                    <a:lnB>
                      <a:noFill/>
                    </a:lnB>
                    <a:noFill/>
                  </a:tcPr>
                </a:tc>
                <a:extLst>
                  <a:ext uri="{0D108BD9-81ED-4DB2-BD59-A6C34878D82A}">
                    <a16:rowId xmlns:a16="http://schemas.microsoft.com/office/drawing/2014/main" val="2254453677"/>
                  </a:ext>
                </a:extLst>
              </a:tr>
              <a:tr h="741109">
                <a:tc>
                  <a:txBody>
                    <a:bodyPr/>
                    <a:lstStyle/>
                    <a:p>
                      <a:r>
                        <a:rPr lang="en-IN" sz="1800" b="1"/>
                        <a:t>Relevance</a:t>
                      </a:r>
                      <a:endParaRPr lang="en-IN" sz="1800"/>
                    </a:p>
                  </a:txBody>
                  <a:tcPr marL="58025" marR="58025" marT="29013" marB="29013" anchor="ctr">
                    <a:lnL>
                      <a:noFill/>
                    </a:lnL>
                    <a:lnR>
                      <a:noFill/>
                    </a:lnR>
                    <a:lnT>
                      <a:noFill/>
                    </a:lnT>
                    <a:lnB>
                      <a:noFill/>
                    </a:lnB>
                    <a:noFill/>
                  </a:tcPr>
                </a:tc>
                <a:tc>
                  <a:txBody>
                    <a:bodyPr/>
                    <a:lstStyle/>
                    <a:p>
                      <a:r>
                        <a:rPr lang="en-US" sz="1800"/>
                        <a:t>Aligns with SMART REMAINDER’s architecture: sensor-triggered alerts using pressure sensors and buzzers. Emphasizes affordability, accessibility, and hands-on IoT deployment. (</a:t>
                      </a:r>
                      <a:r>
                        <a:rPr lang="en-US" sz="1800">
                          <a:hlinkClick r:id="rId2" tooltip="::.IJSETR.::"/>
                        </a:rPr>
                        <a:t>IJSETR</a:t>
                      </a:r>
                      <a:r>
                        <a:rPr lang="en-US" sz="1800"/>
                        <a:t>, </a:t>
                      </a:r>
                      <a:r>
                        <a:rPr lang="en-US" sz="1800">
                          <a:hlinkClick r:id="rId3" tooltip="IJESRT"/>
                        </a:rPr>
                        <a:t>studylib.net</a:t>
                      </a:r>
                      <a:r>
                        <a:rPr lang="en-US" sz="1800"/>
                        <a:t>)</a:t>
                      </a:r>
                    </a:p>
                  </a:txBody>
                  <a:tcPr marL="58025" marR="58025" marT="29013" marB="29013" anchor="ctr">
                    <a:lnL>
                      <a:noFill/>
                    </a:lnL>
                    <a:lnR>
                      <a:noFill/>
                    </a:lnR>
                    <a:lnT>
                      <a:noFill/>
                    </a:lnT>
                    <a:lnB>
                      <a:noFill/>
                    </a:lnB>
                    <a:noFill/>
                  </a:tcPr>
                </a:tc>
                <a:extLst>
                  <a:ext uri="{0D108BD9-81ED-4DB2-BD59-A6C34878D82A}">
                    <a16:rowId xmlns:a16="http://schemas.microsoft.com/office/drawing/2014/main" val="2933243072"/>
                  </a:ext>
                </a:extLst>
              </a:tr>
              <a:tr h="912134">
                <a:tc>
                  <a:txBody>
                    <a:bodyPr/>
                    <a:lstStyle/>
                    <a:p>
                      <a:r>
                        <a:rPr lang="en-IN" sz="1800" b="1"/>
                        <a:t>Gap</a:t>
                      </a:r>
                      <a:endParaRPr lang="en-IN" sz="1800"/>
                    </a:p>
                  </a:txBody>
                  <a:tcPr marL="58025" marR="58025" marT="29013" marB="29013" anchor="ctr">
                    <a:lnL>
                      <a:noFill/>
                    </a:lnL>
                    <a:lnR>
                      <a:noFill/>
                    </a:lnR>
                    <a:lnT>
                      <a:noFill/>
                    </a:lnT>
                    <a:lnB>
                      <a:noFill/>
                    </a:lnB>
                    <a:noFill/>
                  </a:tcPr>
                </a:tc>
                <a:tc>
                  <a:txBody>
                    <a:bodyPr/>
                    <a:lstStyle/>
                    <a:p>
                      <a:r>
                        <a:rPr lang="en-IN" sz="1800"/>
                        <a:t>Many published works in IJESRT focus on broader monitoring (accident detection, gas leakage) rather than item-loss prevention. Limited examples specifically using pressure-based alert alerts or consumer-use scenarios. (</a:t>
                      </a:r>
                      <a:r>
                        <a:rPr lang="en-IN" sz="1800">
                          <a:hlinkClick r:id="rId2" tooltip="::.IJSETR.::"/>
                        </a:rPr>
                        <a:t>IJSETR</a:t>
                      </a:r>
                      <a:r>
                        <a:rPr lang="en-IN" sz="1800"/>
                        <a:t>, </a:t>
                      </a:r>
                      <a:r>
                        <a:rPr lang="en-IN" sz="1800">
                          <a:hlinkClick r:id="rId3" tooltip="IJESRT"/>
                        </a:rPr>
                        <a:t>studylib.net</a:t>
                      </a:r>
                      <a:r>
                        <a:rPr lang="en-IN" sz="1800"/>
                        <a:t>)</a:t>
                      </a:r>
                    </a:p>
                  </a:txBody>
                  <a:tcPr marL="58025" marR="58025" marT="29013" marB="29013" anchor="ctr">
                    <a:lnL>
                      <a:noFill/>
                    </a:lnL>
                    <a:lnR>
                      <a:noFill/>
                    </a:lnR>
                    <a:lnT>
                      <a:noFill/>
                    </a:lnT>
                    <a:lnB>
                      <a:noFill/>
                    </a:lnB>
                    <a:noFill/>
                  </a:tcPr>
                </a:tc>
                <a:extLst>
                  <a:ext uri="{0D108BD9-81ED-4DB2-BD59-A6C34878D82A}">
                    <a16:rowId xmlns:a16="http://schemas.microsoft.com/office/drawing/2014/main" val="1472188592"/>
                  </a:ext>
                </a:extLst>
              </a:tr>
              <a:tr h="912134">
                <a:tc>
                  <a:txBody>
                    <a:bodyPr/>
                    <a:lstStyle/>
                    <a:p>
                      <a:r>
                        <a:rPr lang="en-IN" sz="1800" b="1"/>
                        <a:t>Impact</a:t>
                      </a:r>
                      <a:endParaRPr lang="en-IN" sz="1800"/>
                    </a:p>
                  </a:txBody>
                  <a:tcPr marL="58025" marR="58025" marT="29013" marB="29013" anchor="ctr">
                    <a:lnL>
                      <a:noFill/>
                    </a:lnL>
                    <a:lnR>
                      <a:noFill/>
                    </a:lnR>
                    <a:lnT>
                      <a:noFill/>
                    </a:lnT>
                    <a:lnB>
                      <a:noFill/>
                    </a:lnB>
                    <a:noFill/>
                  </a:tcPr>
                </a:tc>
                <a:tc>
                  <a:txBody>
                    <a:bodyPr/>
                    <a:lstStyle/>
                    <a:p>
                      <a:r>
                        <a:rPr lang="en-IN" sz="1800" dirty="0"/>
                        <a:t>Demonstrates how student-led embedded IoT projects can deliver real-world functionality. Provides a credible peer-reviewed outlet for innovations like SMART REMAINDER and similar sensor‑alert systems. (</a:t>
                      </a:r>
                      <a:r>
                        <a:rPr lang="en-IN" sz="1800" dirty="0">
                          <a:hlinkClick r:id="rId2" tooltip="::.IJSETR.::"/>
                        </a:rPr>
                        <a:t>IJSETR</a:t>
                      </a:r>
                      <a:r>
                        <a:rPr lang="en-IN" sz="1800" dirty="0"/>
                        <a:t>, </a:t>
                      </a:r>
                      <a:r>
                        <a:rPr lang="en-IN" sz="1800" dirty="0">
                          <a:hlinkClick r:id="rId3" tooltip="IJESRT"/>
                        </a:rPr>
                        <a:t>studylib.net</a:t>
                      </a:r>
                      <a:r>
                        <a:rPr lang="en-IN" sz="1800" dirty="0"/>
                        <a:t>)</a:t>
                      </a:r>
                    </a:p>
                  </a:txBody>
                  <a:tcPr marL="58025" marR="58025" marT="29013" marB="29013" anchor="ctr">
                    <a:lnL>
                      <a:noFill/>
                    </a:lnL>
                    <a:lnR>
                      <a:noFill/>
                    </a:lnR>
                    <a:lnT>
                      <a:noFill/>
                    </a:lnT>
                    <a:lnB>
                      <a:noFill/>
                    </a:lnB>
                    <a:noFill/>
                  </a:tcPr>
                </a:tc>
                <a:extLst>
                  <a:ext uri="{0D108BD9-81ED-4DB2-BD59-A6C34878D82A}">
                    <a16:rowId xmlns:a16="http://schemas.microsoft.com/office/drawing/2014/main" val="2724857956"/>
                  </a:ext>
                </a:extLst>
              </a:tr>
            </a:tbl>
          </a:graphicData>
        </a:graphic>
      </p:graphicFrame>
    </p:spTree>
    <p:extLst>
      <p:ext uri="{BB962C8B-B14F-4D97-AF65-F5344CB8AC3E}">
        <p14:creationId xmlns:p14="http://schemas.microsoft.com/office/powerpoint/2010/main" val="237637715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9241-2EB4-F738-93B8-73305E32E70E}"/>
              </a:ext>
            </a:extLst>
          </p:cNvPr>
          <p:cNvSpPr>
            <a:spLocks noGrp="1"/>
          </p:cNvSpPr>
          <p:nvPr>
            <p:ph type="title"/>
          </p:nvPr>
        </p:nvSpPr>
        <p:spPr>
          <a:xfrm>
            <a:off x="517849" y="0"/>
            <a:ext cx="10972800" cy="1143000"/>
          </a:xfrm>
        </p:spPr>
        <p:txBody>
          <a:bodyPr>
            <a:normAutofit/>
          </a:bodyPr>
          <a:lstStyle/>
          <a:p>
            <a:r>
              <a:rPr lang="en-IN" b="1" dirty="0">
                <a:solidFill>
                  <a:srgbClr val="54045C"/>
                </a:solidFill>
                <a:ea typeface="Calibri"/>
                <a:cs typeface="Calibri"/>
                <a:sym typeface="Calibri"/>
              </a:rPr>
              <a:t>Research and Literature Review </a:t>
            </a:r>
            <a:br>
              <a:rPr lang="en-IN" b="1" dirty="0">
                <a:solidFill>
                  <a:srgbClr val="54045C"/>
                </a:solidFill>
                <a:ea typeface="Calibri"/>
                <a:cs typeface="Calibri"/>
                <a:sym typeface="Calibri"/>
              </a:rPr>
            </a:br>
            <a:endParaRPr lang="en-IN" sz="2200"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FA7E72D4-B59D-8FE2-6684-6EA897B12737}"/>
              </a:ext>
            </a:extLst>
          </p:cNvPr>
          <p:cNvGraphicFramePr>
            <a:graphicFrameLocks noGrp="1"/>
          </p:cNvGraphicFramePr>
          <p:nvPr>
            <p:ph idx="1"/>
            <p:extLst>
              <p:ext uri="{D42A27DB-BD31-4B8C-83A1-F6EECF244321}">
                <p14:modId xmlns:p14="http://schemas.microsoft.com/office/powerpoint/2010/main" val="3077241779"/>
              </p:ext>
            </p:extLst>
          </p:nvPr>
        </p:nvGraphicFramePr>
        <p:xfrm>
          <a:off x="242596" y="1623526"/>
          <a:ext cx="11523306" cy="4975572"/>
        </p:xfrm>
        <a:graphic>
          <a:graphicData uri="http://schemas.openxmlformats.org/drawingml/2006/table">
            <a:tbl>
              <a:tblPr/>
              <a:tblGrid>
                <a:gridCol w="1819469">
                  <a:extLst>
                    <a:ext uri="{9D8B030D-6E8A-4147-A177-3AD203B41FA5}">
                      <a16:colId xmlns:a16="http://schemas.microsoft.com/office/drawing/2014/main" val="1944779568"/>
                    </a:ext>
                  </a:extLst>
                </a:gridCol>
                <a:gridCol w="9703837">
                  <a:extLst>
                    <a:ext uri="{9D8B030D-6E8A-4147-A177-3AD203B41FA5}">
                      <a16:colId xmlns:a16="http://schemas.microsoft.com/office/drawing/2014/main" val="17508169"/>
                    </a:ext>
                  </a:extLst>
                </a:gridCol>
              </a:tblGrid>
              <a:tr h="207017">
                <a:tc>
                  <a:txBody>
                    <a:bodyPr/>
                    <a:lstStyle/>
                    <a:p>
                      <a:r>
                        <a:rPr lang="en-IN" sz="1800" b="1" dirty="0"/>
                        <a:t>Category</a:t>
                      </a:r>
                      <a:endParaRPr lang="en-IN" sz="1800" dirty="0"/>
                    </a:p>
                  </a:txBody>
                  <a:tcPr marL="52023" marR="52023" marT="26011" marB="26011" anchor="ctr">
                    <a:lnL>
                      <a:noFill/>
                    </a:lnL>
                    <a:lnR>
                      <a:noFill/>
                    </a:lnR>
                    <a:lnT>
                      <a:noFill/>
                    </a:lnT>
                    <a:lnB>
                      <a:noFill/>
                    </a:lnB>
                    <a:noFill/>
                  </a:tcPr>
                </a:tc>
                <a:tc>
                  <a:txBody>
                    <a:bodyPr/>
                    <a:lstStyle/>
                    <a:p>
                      <a:r>
                        <a:rPr lang="en-IN" sz="1800" b="1"/>
                        <a:t>Details</a:t>
                      </a:r>
                      <a:endParaRPr lang="en-IN" sz="1800"/>
                    </a:p>
                  </a:txBody>
                  <a:tcPr marL="52023" marR="52023" marT="26011" marB="26011" anchor="ctr">
                    <a:lnL>
                      <a:noFill/>
                    </a:lnL>
                    <a:lnR>
                      <a:noFill/>
                    </a:lnR>
                    <a:lnT>
                      <a:noFill/>
                    </a:lnT>
                    <a:lnB>
                      <a:noFill/>
                    </a:lnB>
                    <a:noFill/>
                  </a:tcPr>
                </a:tc>
                <a:extLst>
                  <a:ext uri="{0D108BD9-81ED-4DB2-BD59-A6C34878D82A}">
                    <a16:rowId xmlns:a16="http://schemas.microsoft.com/office/drawing/2014/main" val="2876907118"/>
                  </a:ext>
                </a:extLst>
              </a:tr>
              <a:tr h="672807">
                <a:tc>
                  <a:txBody>
                    <a:bodyPr/>
                    <a:lstStyle/>
                    <a:p>
                      <a:r>
                        <a:rPr lang="en-IN" sz="1800" b="1" dirty="0"/>
                        <a:t>Authors</a:t>
                      </a:r>
                      <a:endParaRPr lang="en-IN" sz="1800" dirty="0"/>
                    </a:p>
                  </a:txBody>
                  <a:tcPr marL="52023" marR="52023" marT="26011" marB="26011" anchor="ctr">
                    <a:lnL>
                      <a:noFill/>
                    </a:lnL>
                    <a:lnR>
                      <a:noFill/>
                    </a:lnR>
                    <a:lnT>
                      <a:noFill/>
                    </a:lnT>
                    <a:lnB>
                      <a:noFill/>
                    </a:lnB>
                    <a:noFill/>
                  </a:tcPr>
                </a:tc>
                <a:tc>
                  <a:txBody>
                    <a:bodyPr/>
                    <a:lstStyle/>
                    <a:p>
                      <a:r>
                        <a:rPr lang="en-IN" sz="1800"/>
                        <a:t>Hagar H. N. Morsy, Shaima J. Ali Alhammadi, Khawla S. A. Albastaki, Noor ul Misbah Khanum, and Anwar Jarndal from the Electrical Engineering Department, University of Sharjah, Sharjah, United Arab Emirates.</a:t>
                      </a:r>
                    </a:p>
                  </a:txBody>
                  <a:tcPr marL="52023" marR="52023" marT="26011" marB="26011" anchor="ctr">
                    <a:lnL>
                      <a:noFill/>
                    </a:lnL>
                    <a:lnR>
                      <a:noFill/>
                    </a:lnR>
                    <a:lnT>
                      <a:noFill/>
                    </a:lnT>
                    <a:lnB>
                      <a:noFill/>
                    </a:lnB>
                    <a:noFill/>
                  </a:tcPr>
                </a:tc>
                <a:extLst>
                  <a:ext uri="{0D108BD9-81ED-4DB2-BD59-A6C34878D82A}">
                    <a16:rowId xmlns:a16="http://schemas.microsoft.com/office/drawing/2014/main" val="1903472809"/>
                  </a:ext>
                </a:extLst>
              </a:tr>
              <a:tr h="1138597">
                <a:tc>
                  <a:txBody>
                    <a:bodyPr/>
                    <a:lstStyle/>
                    <a:p>
                      <a:r>
                        <a:rPr lang="en-IN" sz="1800" b="1"/>
                        <a:t>Summary</a:t>
                      </a:r>
                      <a:endParaRPr lang="en-IN" sz="1800"/>
                    </a:p>
                  </a:txBody>
                  <a:tcPr marL="52023" marR="52023" marT="26011" marB="26011" anchor="ctr">
                    <a:lnL>
                      <a:noFill/>
                    </a:lnL>
                    <a:lnR>
                      <a:noFill/>
                    </a:lnR>
                    <a:lnT>
                      <a:noFill/>
                    </a:lnT>
                    <a:lnB>
                      <a:noFill/>
                    </a:lnB>
                    <a:noFill/>
                  </a:tcPr>
                </a:tc>
                <a:tc>
                  <a:txBody>
                    <a:bodyPr/>
                    <a:lstStyle/>
                    <a:p>
                      <a:r>
                        <a:rPr lang="en-US" sz="1800"/>
                        <a:t>Proposes an IoT-based real-time monitoring and alert system to detect children or pets left unattended in vehicles. Utilizes a combination of sensors (temperature, motion, weight, etc.), microcontrollers, and wireless communication to send alerts to guardians or emergency services. The system aims to prevent fatalities due to vehicular heatstroke.</a:t>
                      </a:r>
                    </a:p>
                  </a:txBody>
                  <a:tcPr marL="52023" marR="52023" marT="26011" marB="26011" anchor="ctr">
                    <a:lnL>
                      <a:noFill/>
                    </a:lnL>
                    <a:lnR>
                      <a:noFill/>
                    </a:lnR>
                    <a:lnT>
                      <a:noFill/>
                    </a:lnT>
                    <a:lnB>
                      <a:noFill/>
                    </a:lnB>
                    <a:noFill/>
                  </a:tcPr>
                </a:tc>
                <a:extLst>
                  <a:ext uri="{0D108BD9-81ED-4DB2-BD59-A6C34878D82A}">
                    <a16:rowId xmlns:a16="http://schemas.microsoft.com/office/drawing/2014/main" val="2593237404"/>
                  </a:ext>
                </a:extLst>
              </a:tr>
              <a:tr h="828071">
                <a:tc>
                  <a:txBody>
                    <a:bodyPr/>
                    <a:lstStyle/>
                    <a:p>
                      <a:r>
                        <a:rPr lang="en-IN" sz="1800" b="1"/>
                        <a:t>Relevance</a:t>
                      </a:r>
                      <a:endParaRPr lang="en-IN" sz="1800"/>
                    </a:p>
                  </a:txBody>
                  <a:tcPr marL="52023" marR="52023" marT="26011" marB="26011" anchor="ctr">
                    <a:lnL>
                      <a:noFill/>
                    </a:lnL>
                    <a:lnR>
                      <a:noFill/>
                    </a:lnR>
                    <a:lnT>
                      <a:noFill/>
                    </a:lnT>
                    <a:lnB>
                      <a:noFill/>
                    </a:lnB>
                    <a:noFill/>
                  </a:tcPr>
                </a:tc>
                <a:tc>
                  <a:txBody>
                    <a:bodyPr/>
                    <a:lstStyle/>
                    <a:p>
                      <a:r>
                        <a:rPr lang="en-US" sz="1800" dirty="0"/>
                        <a:t>Addresses a critical safety concern—accidental deaths of children and pets in parked vehicles. Leverages cost-effective IoT technologies to implement a scalable and life-saving solution. Applicable in regions with high ambient temperatures.</a:t>
                      </a:r>
                    </a:p>
                  </a:txBody>
                  <a:tcPr marL="52023" marR="52023" marT="26011" marB="26011" anchor="ctr">
                    <a:lnL>
                      <a:noFill/>
                    </a:lnL>
                    <a:lnR>
                      <a:noFill/>
                    </a:lnR>
                    <a:lnT>
                      <a:noFill/>
                    </a:lnT>
                    <a:lnB>
                      <a:noFill/>
                    </a:lnB>
                    <a:noFill/>
                  </a:tcPr>
                </a:tc>
                <a:extLst>
                  <a:ext uri="{0D108BD9-81ED-4DB2-BD59-A6C34878D82A}">
                    <a16:rowId xmlns:a16="http://schemas.microsoft.com/office/drawing/2014/main" val="2811952580"/>
                  </a:ext>
                </a:extLst>
              </a:tr>
              <a:tr h="828071">
                <a:tc>
                  <a:txBody>
                    <a:bodyPr/>
                    <a:lstStyle/>
                    <a:p>
                      <a:r>
                        <a:rPr lang="en-IN" sz="1800" b="1"/>
                        <a:t>Gap</a:t>
                      </a:r>
                      <a:endParaRPr lang="en-IN" sz="1800"/>
                    </a:p>
                  </a:txBody>
                  <a:tcPr marL="52023" marR="52023" marT="26011" marB="26011" anchor="ctr">
                    <a:lnL>
                      <a:noFill/>
                    </a:lnL>
                    <a:lnR>
                      <a:noFill/>
                    </a:lnR>
                    <a:lnT>
                      <a:noFill/>
                    </a:lnT>
                    <a:lnB>
                      <a:noFill/>
                    </a:lnB>
                    <a:noFill/>
                  </a:tcPr>
                </a:tc>
                <a:tc>
                  <a:txBody>
                    <a:bodyPr/>
                    <a:lstStyle/>
                    <a:p>
                      <a:r>
                        <a:rPr lang="en-US" sz="1800"/>
                        <a:t>Limited testing in diverse climatic conditions and vehicle types. Depends on sensor calibration accuracy and may not account for false positives (e.g., inanimate objects mimicking body weight). Requires stable internet/mobile connectivity for full functionality.</a:t>
                      </a:r>
                    </a:p>
                  </a:txBody>
                  <a:tcPr marL="52023" marR="52023" marT="26011" marB="26011" anchor="ctr">
                    <a:lnL>
                      <a:noFill/>
                    </a:lnL>
                    <a:lnR>
                      <a:noFill/>
                    </a:lnR>
                    <a:lnT>
                      <a:noFill/>
                    </a:lnT>
                    <a:lnB>
                      <a:noFill/>
                    </a:lnB>
                    <a:noFill/>
                  </a:tcPr>
                </a:tc>
                <a:extLst>
                  <a:ext uri="{0D108BD9-81ED-4DB2-BD59-A6C34878D82A}">
                    <a16:rowId xmlns:a16="http://schemas.microsoft.com/office/drawing/2014/main" val="3423511861"/>
                  </a:ext>
                </a:extLst>
              </a:tr>
              <a:tr h="828071">
                <a:tc>
                  <a:txBody>
                    <a:bodyPr/>
                    <a:lstStyle/>
                    <a:p>
                      <a:r>
                        <a:rPr lang="en-IN" sz="1800" b="1"/>
                        <a:t>Impact</a:t>
                      </a:r>
                      <a:endParaRPr lang="en-IN" sz="1800"/>
                    </a:p>
                  </a:txBody>
                  <a:tcPr marL="52023" marR="52023" marT="26011" marB="26011" anchor="ctr">
                    <a:lnL>
                      <a:noFill/>
                    </a:lnL>
                    <a:lnR>
                      <a:noFill/>
                    </a:lnR>
                    <a:lnT>
                      <a:noFill/>
                    </a:lnT>
                    <a:lnB>
                      <a:noFill/>
                    </a:lnB>
                    <a:noFill/>
                  </a:tcPr>
                </a:tc>
                <a:tc>
                  <a:txBody>
                    <a:bodyPr/>
                    <a:lstStyle/>
                    <a:p>
                      <a:r>
                        <a:rPr lang="en-US" sz="1800" dirty="0"/>
                        <a:t>Supports development of smart vehicle safety systems. Encourages integration of affordable IoT-based safety modules in commercial vehicles. Can influence public policy and automotive manufacturing standards for occupant safety.</a:t>
                      </a:r>
                    </a:p>
                  </a:txBody>
                  <a:tcPr marL="52023" marR="52023" marT="26011" marB="26011" anchor="ctr">
                    <a:lnL>
                      <a:noFill/>
                    </a:lnL>
                    <a:lnR>
                      <a:noFill/>
                    </a:lnR>
                    <a:lnT>
                      <a:noFill/>
                    </a:lnT>
                    <a:lnB>
                      <a:noFill/>
                    </a:lnB>
                    <a:noFill/>
                  </a:tcPr>
                </a:tc>
                <a:extLst>
                  <a:ext uri="{0D108BD9-81ED-4DB2-BD59-A6C34878D82A}">
                    <a16:rowId xmlns:a16="http://schemas.microsoft.com/office/drawing/2014/main" val="4082192955"/>
                  </a:ext>
                </a:extLst>
              </a:tr>
            </a:tbl>
          </a:graphicData>
        </a:graphic>
      </p:graphicFrame>
      <p:sp>
        <p:nvSpPr>
          <p:cNvPr id="6" name="TextBox 5">
            <a:extLst>
              <a:ext uri="{FF2B5EF4-FFF2-40B4-BE49-F238E27FC236}">
                <a16:creationId xmlns:a16="http://schemas.microsoft.com/office/drawing/2014/main" id="{ADA437A2-DC7A-47CE-6305-4374BB304A83}"/>
              </a:ext>
            </a:extLst>
          </p:cNvPr>
          <p:cNvSpPr txBox="1"/>
          <p:nvPr/>
        </p:nvSpPr>
        <p:spPr>
          <a:xfrm>
            <a:off x="761999" y="807098"/>
            <a:ext cx="10807959" cy="400110"/>
          </a:xfrm>
          <a:prstGeom prst="rect">
            <a:avLst/>
          </a:prstGeom>
          <a:noFill/>
        </p:spPr>
        <p:txBody>
          <a:bodyPr wrap="square" rtlCol="0">
            <a:spAutoFit/>
          </a:bodyPr>
          <a:lstStyle/>
          <a:p>
            <a:r>
              <a:rPr lang="en-US" sz="2000" b="1" dirty="0"/>
              <a:t>4.</a:t>
            </a:r>
            <a:r>
              <a:rPr lang="en-US" sz="2000" b="1" dirty="0">
                <a:latin typeface="Arial" panose="020B0604020202020204" pitchFamily="34" charset="0"/>
                <a:cs typeface="Arial" panose="020B0604020202020204" pitchFamily="34" charset="0"/>
              </a:rPr>
              <a:t> IoT-Based Vehicle Occupant Detection and Alert System for Child and Pet Safety</a:t>
            </a:r>
            <a:endParaRPr lang="en-IN" sz="2000" b="1" dirty="0"/>
          </a:p>
        </p:txBody>
      </p:sp>
    </p:spTree>
    <p:extLst>
      <p:ext uri="{BB962C8B-B14F-4D97-AF65-F5344CB8AC3E}">
        <p14:creationId xmlns:p14="http://schemas.microsoft.com/office/powerpoint/2010/main" val="2633173562"/>
      </p:ext>
    </p:extLst>
  </p:cSld>
  <p:clrMapOvr>
    <a:masterClrMapping/>
  </p:clrMapOvr>
  <p:transition>
    <p:cut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CA5E-5D28-9344-CC8B-CD80206CE7BA}"/>
              </a:ext>
            </a:extLst>
          </p:cNvPr>
          <p:cNvSpPr>
            <a:spLocks noGrp="1"/>
          </p:cNvSpPr>
          <p:nvPr>
            <p:ph type="ctrTitle"/>
          </p:nvPr>
        </p:nvSpPr>
        <p:spPr>
          <a:xfrm>
            <a:off x="177282" y="105694"/>
            <a:ext cx="10447175" cy="640756"/>
          </a:xfrm>
        </p:spPr>
        <p:txBody>
          <a:bodyPr>
            <a:noAutofit/>
          </a:bodyPr>
          <a:lstStyle/>
          <a:p>
            <a:r>
              <a:rPr lang="en-US" sz="2400" b="1" dirty="0"/>
              <a:t>5. Pressure Sensor Array-Camera Based Activity Level Monitoring at Home: A Feasibility Study</a:t>
            </a:r>
            <a:endParaRPr lang="en-IN" sz="2400" b="1" dirty="0"/>
          </a:p>
        </p:txBody>
      </p:sp>
      <p:sp>
        <p:nvSpPr>
          <p:cNvPr id="3" name="Subtitle 2">
            <a:extLst>
              <a:ext uri="{FF2B5EF4-FFF2-40B4-BE49-F238E27FC236}">
                <a16:creationId xmlns:a16="http://schemas.microsoft.com/office/drawing/2014/main" id="{D2779DC1-C1F3-3827-3265-D7FDE50C9BEB}"/>
              </a:ext>
            </a:extLst>
          </p:cNvPr>
          <p:cNvSpPr>
            <a:spLocks noGrp="1"/>
          </p:cNvSpPr>
          <p:nvPr>
            <p:ph type="subTitle" idx="1"/>
          </p:nvPr>
        </p:nvSpPr>
        <p:spPr/>
        <p:txBody>
          <a:bodyPr/>
          <a:lstStyle/>
          <a:p>
            <a:r>
              <a:rPr lang="en-US" dirty="0"/>
              <a:t>   </a:t>
            </a:r>
            <a:endParaRPr lang="en-IN" dirty="0"/>
          </a:p>
        </p:txBody>
      </p:sp>
      <p:graphicFrame>
        <p:nvGraphicFramePr>
          <p:cNvPr id="5" name="Table 4">
            <a:extLst>
              <a:ext uri="{FF2B5EF4-FFF2-40B4-BE49-F238E27FC236}">
                <a16:creationId xmlns:a16="http://schemas.microsoft.com/office/drawing/2014/main" id="{CF57349E-81B3-2592-752D-4299D0767F0F}"/>
              </a:ext>
            </a:extLst>
          </p:cNvPr>
          <p:cNvGraphicFramePr>
            <a:graphicFrameLocks noGrp="1"/>
          </p:cNvGraphicFramePr>
          <p:nvPr>
            <p:extLst>
              <p:ext uri="{D42A27DB-BD31-4B8C-83A1-F6EECF244321}">
                <p14:modId xmlns:p14="http://schemas.microsoft.com/office/powerpoint/2010/main" val="3985581654"/>
              </p:ext>
            </p:extLst>
          </p:nvPr>
        </p:nvGraphicFramePr>
        <p:xfrm>
          <a:off x="446314" y="1041917"/>
          <a:ext cx="11299371" cy="5545536"/>
        </p:xfrm>
        <a:graphic>
          <a:graphicData uri="http://schemas.openxmlformats.org/drawingml/2006/table">
            <a:tbl>
              <a:tblPr/>
              <a:tblGrid>
                <a:gridCol w="2768332">
                  <a:extLst>
                    <a:ext uri="{9D8B030D-6E8A-4147-A177-3AD203B41FA5}">
                      <a16:colId xmlns:a16="http://schemas.microsoft.com/office/drawing/2014/main" val="1783811101"/>
                    </a:ext>
                  </a:extLst>
                </a:gridCol>
                <a:gridCol w="8531039">
                  <a:extLst>
                    <a:ext uri="{9D8B030D-6E8A-4147-A177-3AD203B41FA5}">
                      <a16:colId xmlns:a16="http://schemas.microsoft.com/office/drawing/2014/main" val="1866975062"/>
                    </a:ext>
                  </a:extLst>
                </a:gridCol>
              </a:tblGrid>
              <a:tr h="243382">
                <a:tc>
                  <a:txBody>
                    <a:bodyPr/>
                    <a:lstStyle/>
                    <a:p>
                      <a:r>
                        <a:rPr lang="en-IN" sz="1800" b="1"/>
                        <a:t>Category</a:t>
                      </a:r>
                      <a:endParaRPr lang="en-IN" sz="1800"/>
                    </a:p>
                  </a:txBody>
                  <a:tcPr marL="52023" marR="52023" marT="26011" marB="26011" anchor="ctr">
                    <a:lnL>
                      <a:noFill/>
                    </a:lnL>
                    <a:lnR>
                      <a:noFill/>
                    </a:lnR>
                    <a:lnT>
                      <a:noFill/>
                    </a:lnT>
                    <a:lnB>
                      <a:noFill/>
                    </a:lnB>
                    <a:noFill/>
                  </a:tcPr>
                </a:tc>
                <a:tc>
                  <a:txBody>
                    <a:bodyPr/>
                    <a:lstStyle/>
                    <a:p>
                      <a:r>
                        <a:rPr lang="en-IN" sz="1800" b="1"/>
                        <a:t>Details</a:t>
                      </a:r>
                      <a:endParaRPr lang="en-IN" sz="1800"/>
                    </a:p>
                  </a:txBody>
                  <a:tcPr marL="52023" marR="52023" marT="26011" marB="26011" anchor="ctr">
                    <a:lnL>
                      <a:noFill/>
                    </a:lnL>
                    <a:lnR>
                      <a:noFill/>
                    </a:lnR>
                    <a:lnT>
                      <a:noFill/>
                    </a:lnT>
                    <a:lnB>
                      <a:noFill/>
                    </a:lnB>
                    <a:noFill/>
                  </a:tcPr>
                </a:tc>
                <a:extLst>
                  <a:ext uri="{0D108BD9-81ED-4DB2-BD59-A6C34878D82A}">
                    <a16:rowId xmlns:a16="http://schemas.microsoft.com/office/drawing/2014/main" val="3722728469"/>
                  </a:ext>
                </a:extLst>
              </a:tr>
              <a:tr h="790993">
                <a:tc>
                  <a:txBody>
                    <a:bodyPr/>
                    <a:lstStyle/>
                    <a:p>
                      <a:r>
                        <a:rPr lang="en-IN" sz="1800" b="1"/>
                        <a:t>Authors</a:t>
                      </a:r>
                      <a:endParaRPr lang="en-IN" sz="1800"/>
                    </a:p>
                  </a:txBody>
                  <a:tcPr marL="52023" marR="52023" marT="26011" marB="26011" anchor="ctr">
                    <a:lnL>
                      <a:noFill/>
                    </a:lnL>
                    <a:lnR>
                      <a:noFill/>
                    </a:lnR>
                    <a:lnT>
                      <a:noFill/>
                    </a:lnT>
                    <a:lnB>
                      <a:noFill/>
                    </a:lnB>
                    <a:noFill/>
                  </a:tcPr>
                </a:tc>
                <a:tc>
                  <a:txBody>
                    <a:bodyPr/>
                    <a:lstStyle/>
                    <a:p>
                      <a:r>
                        <a:rPr lang="en-IN" sz="1800" dirty="0"/>
                        <a:t>Anil Kumar </a:t>
                      </a:r>
                      <a:r>
                        <a:rPr lang="en-IN" sz="1800" dirty="0" err="1"/>
                        <a:t>Appukuttan</a:t>
                      </a:r>
                      <a:r>
                        <a:rPr lang="en-IN" sz="1800" dirty="0"/>
                        <a:t> Nair Syamala Amma, Srinjoy Mitra (School of Engineering, University of Edinburgh, UK), </a:t>
                      </a:r>
                      <a:r>
                        <a:rPr lang="en-IN" sz="1800" dirty="0" err="1"/>
                        <a:t>Longfei</a:t>
                      </a:r>
                      <a:r>
                        <a:rPr lang="en-IN" sz="1800" dirty="0"/>
                        <a:t> Chen, and Robert B. Fisher (School of Informatics, University of Edinburgh, UK).</a:t>
                      </a:r>
                    </a:p>
                  </a:txBody>
                  <a:tcPr marL="52023" marR="52023" marT="26011" marB="26011" anchor="ctr">
                    <a:lnL>
                      <a:noFill/>
                    </a:lnL>
                    <a:lnR>
                      <a:noFill/>
                    </a:lnR>
                    <a:lnT>
                      <a:noFill/>
                    </a:lnT>
                    <a:lnB>
                      <a:noFill/>
                    </a:lnB>
                    <a:noFill/>
                  </a:tcPr>
                </a:tc>
                <a:extLst>
                  <a:ext uri="{0D108BD9-81ED-4DB2-BD59-A6C34878D82A}">
                    <a16:rowId xmlns:a16="http://schemas.microsoft.com/office/drawing/2014/main" val="147463177"/>
                  </a:ext>
                </a:extLst>
              </a:tr>
              <a:tr h="1338603">
                <a:tc>
                  <a:txBody>
                    <a:bodyPr/>
                    <a:lstStyle/>
                    <a:p>
                      <a:r>
                        <a:rPr lang="en-IN" sz="1800" b="1"/>
                        <a:t>Summary</a:t>
                      </a:r>
                      <a:endParaRPr lang="en-IN" sz="1800"/>
                    </a:p>
                  </a:txBody>
                  <a:tcPr marL="52023" marR="52023" marT="26011" marB="26011" anchor="ctr">
                    <a:lnL>
                      <a:noFill/>
                    </a:lnL>
                    <a:lnR>
                      <a:noFill/>
                    </a:lnR>
                    <a:lnT>
                      <a:noFill/>
                    </a:lnT>
                    <a:lnB>
                      <a:noFill/>
                    </a:lnB>
                    <a:noFill/>
                  </a:tcPr>
                </a:tc>
                <a:tc>
                  <a:txBody>
                    <a:bodyPr/>
                    <a:lstStyle/>
                    <a:p>
                      <a:r>
                        <a:rPr lang="en-US" sz="1800" dirty="0"/>
                        <a:t>This study presents a hybrid home activity monitoring system combining a pressure sensor array with a camera module to estimate occupant activity levels. The system captures pressure-based footstep data and synchronizes it with visual activity detection to provide accurate real-time home monitoring, aiming to support elderly care and remote health assessment.</a:t>
                      </a:r>
                    </a:p>
                  </a:txBody>
                  <a:tcPr marL="52023" marR="52023" marT="26011" marB="26011" anchor="ctr">
                    <a:lnL>
                      <a:noFill/>
                    </a:lnL>
                    <a:lnR>
                      <a:noFill/>
                    </a:lnR>
                    <a:lnT>
                      <a:noFill/>
                    </a:lnT>
                    <a:lnB>
                      <a:noFill/>
                    </a:lnB>
                    <a:noFill/>
                  </a:tcPr>
                </a:tc>
                <a:extLst>
                  <a:ext uri="{0D108BD9-81ED-4DB2-BD59-A6C34878D82A}">
                    <a16:rowId xmlns:a16="http://schemas.microsoft.com/office/drawing/2014/main" val="1718771589"/>
                  </a:ext>
                </a:extLst>
              </a:tr>
              <a:tr h="973530">
                <a:tc>
                  <a:txBody>
                    <a:bodyPr/>
                    <a:lstStyle/>
                    <a:p>
                      <a:r>
                        <a:rPr lang="en-IN" sz="1800" b="1"/>
                        <a:t>Relevance</a:t>
                      </a:r>
                      <a:endParaRPr lang="en-IN" sz="1800"/>
                    </a:p>
                  </a:txBody>
                  <a:tcPr marL="52023" marR="52023" marT="26011" marB="26011" anchor="ctr">
                    <a:lnL>
                      <a:noFill/>
                    </a:lnL>
                    <a:lnR>
                      <a:noFill/>
                    </a:lnR>
                    <a:lnT>
                      <a:noFill/>
                    </a:lnT>
                    <a:lnB>
                      <a:noFill/>
                    </a:lnB>
                    <a:noFill/>
                  </a:tcPr>
                </a:tc>
                <a:tc>
                  <a:txBody>
                    <a:bodyPr/>
                    <a:lstStyle/>
                    <a:p>
                      <a:r>
                        <a:rPr lang="en-US" sz="1800"/>
                        <a:t>Relevant in the context of aging populations and healthcare digitization. Offers a privacy-conscious alternative to camera-only surveillance by fusing non-intrusive sensor data. Useful in smart homes, elderly support systems, and health-tech applications.</a:t>
                      </a:r>
                    </a:p>
                  </a:txBody>
                  <a:tcPr marL="52023" marR="52023" marT="26011" marB="26011" anchor="ctr">
                    <a:lnL>
                      <a:noFill/>
                    </a:lnL>
                    <a:lnR>
                      <a:noFill/>
                    </a:lnR>
                    <a:lnT>
                      <a:noFill/>
                    </a:lnT>
                    <a:lnB>
                      <a:noFill/>
                    </a:lnB>
                    <a:noFill/>
                  </a:tcPr>
                </a:tc>
                <a:extLst>
                  <a:ext uri="{0D108BD9-81ED-4DB2-BD59-A6C34878D82A}">
                    <a16:rowId xmlns:a16="http://schemas.microsoft.com/office/drawing/2014/main" val="2931636600"/>
                  </a:ext>
                </a:extLst>
              </a:tr>
              <a:tr h="973530">
                <a:tc>
                  <a:txBody>
                    <a:bodyPr/>
                    <a:lstStyle/>
                    <a:p>
                      <a:r>
                        <a:rPr lang="en-IN" sz="1800" b="1"/>
                        <a:t>Gap</a:t>
                      </a:r>
                      <a:endParaRPr lang="en-IN" sz="1800"/>
                    </a:p>
                  </a:txBody>
                  <a:tcPr marL="52023" marR="52023" marT="26011" marB="26011" anchor="ctr">
                    <a:lnL>
                      <a:noFill/>
                    </a:lnL>
                    <a:lnR>
                      <a:noFill/>
                    </a:lnR>
                    <a:lnT>
                      <a:noFill/>
                    </a:lnT>
                    <a:lnB>
                      <a:noFill/>
                    </a:lnB>
                    <a:noFill/>
                  </a:tcPr>
                </a:tc>
                <a:tc>
                  <a:txBody>
                    <a:bodyPr/>
                    <a:lstStyle/>
                    <a:p>
                      <a:r>
                        <a:rPr lang="en-US" sz="1800"/>
                        <a:t>Currently a feasibility study with limited deployment and subject diversity. Needs further validation under long-term, real-world conditions. May face challenges in multi-occupant scenarios and in homes with pets or irregular foot traffic.</a:t>
                      </a:r>
                    </a:p>
                  </a:txBody>
                  <a:tcPr marL="52023" marR="52023" marT="26011" marB="26011" anchor="ctr">
                    <a:lnL>
                      <a:noFill/>
                    </a:lnL>
                    <a:lnR>
                      <a:noFill/>
                    </a:lnR>
                    <a:lnT>
                      <a:noFill/>
                    </a:lnT>
                    <a:lnB>
                      <a:noFill/>
                    </a:lnB>
                    <a:noFill/>
                  </a:tcPr>
                </a:tc>
                <a:extLst>
                  <a:ext uri="{0D108BD9-81ED-4DB2-BD59-A6C34878D82A}">
                    <a16:rowId xmlns:a16="http://schemas.microsoft.com/office/drawing/2014/main" val="3214080261"/>
                  </a:ext>
                </a:extLst>
              </a:tr>
              <a:tr h="973530">
                <a:tc>
                  <a:txBody>
                    <a:bodyPr/>
                    <a:lstStyle/>
                    <a:p>
                      <a:r>
                        <a:rPr lang="en-IN" sz="1800" b="1"/>
                        <a:t>Impact</a:t>
                      </a:r>
                      <a:endParaRPr lang="en-IN" sz="1800"/>
                    </a:p>
                  </a:txBody>
                  <a:tcPr marL="52023" marR="52023" marT="26011" marB="26011" anchor="ctr">
                    <a:lnL>
                      <a:noFill/>
                    </a:lnL>
                    <a:lnR>
                      <a:noFill/>
                    </a:lnR>
                    <a:lnT>
                      <a:noFill/>
                    </a:lnT>
                    <a:lnB>
                      <a:noFill/>
                    </a:lnB>
                    <a:noFill/>
                  </a:tcPr>
                </a:tc>
                <a:tc>
                  <a:txBody>
                    <a:bodyPr/>
                    <a:lstStyle/>
                    <a:p>
                      <a:r>
                        <a:rPr lang="en-US" sz="1800" dirty="0"/>
                        <a:t>Lays the foundation for multi-modal, unobtrusive health monitoring systems. Encourages adoption of hybrid sensor-CV models in smart healthcare. Can aid clinicians and caregivers in behavior pattern analysis for chronic care or emergency intervention.</a:t>
                      </a:r>
                    </a:p>
                  </a:txBody>
                  <a:tcPr marL="52023" marR="52023" marT="26011" marB="26011" anchor="ctr">
                    <a:lnL>
                      <a:noFill/>
                    </a:lnL>
                    <a:lnR>
                      <a:noFill/>
                    </a:lnR>
                    <a:lnT>
                      <a:noFill/>
                    </a:lnT>
                    <a:lnB>
                      <a:noFill/>
                    </a:lnB>
                    <a:noFill/>
                  </a:tcPr>
                </a:tc>
                <a:extLst>
                  <a:ext uri="{0D108BD9-81ED-4DB2-BD59-A6C34878D82A}">
                    <a16:rowId xmlns:a16="http://schemas.microsoft.com/office/drawing/2014/main" val="219052290"/>
                  </a:ext>
                </a:extLst>
              </a:tr>
            </a:tbl>
          </a:graphicData>
        </a:graphic>
      </p:graphicFrame>
    </p:spTree>
    <p:extLst>
      <p:ext uri="{BB962C8B-B14F-4D97-AF65-F5344CB8AC3E}">
        <p14:creationId xmlns:p14="http://schemas.microsoft.com/office/powerpoint/2010/main" val="3010694832"/>
      </p:ext>
    </p:extLst>
  </p:cSld>
  <p:clrMapOvr>
    <a:masterClrMapping/>
  </p:clrMapOvr>
  <p:transition>
    <p:cut thruBlk="1"/>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C6D9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959</TotalTime>
  <Words>2386</Words>
  <Application>Microsoft Office PowerPoint</Application>
  <PresentationFormat>Widescreen</PresentationFormat>
  <Paragraphs>205</Paragraphs>
  <Slides>26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 new roman</vt:lpstr>
      <vt:lpstr>Times New Roman</vt:lpstr>
      <vt:lpstr>Office Theme</vt:lpstr>
      <vt:lpstr>                                                                                              TITLE:     Design of a personalized smart remainder system  utilizing IOT –Enabled device and machine learning for efficient routine management.  </vt:lpstr>
      <vt:lpstr>SDGs and TARGETs</vt:lpstr>
      <vt:lpstr>Problem Statement</vt:lpstr>
      <vt:lpstr>PowerPoint Presentation</vt:lpstr>
      <vt:lpstr>Research and Literature Review </vt:lpstr>
      <vt:lpstr>Research and Literature Review </vt:lpstr>
      <vt:lpstr>Research and Literature Review </vt:lpstr>
      <vt:lpstr>Research and Literature Review  </vt:lpstr>
      <vt:lpstr>5. Pressure Sensor Array-Camera Based Activity Level Monitoring at Home: A Feasibility Study</vt:lpstr>
      <vt:lpstr>Product Architecture and Design </vt:lpstr>
      <vt:lpstr>Module Description/ Component Specifications</vt:lpstr>
      <vt:lpstr>Justification for POSITIVE</vt:lpstr>
      <vt:lpstr>Experimental Results</vt:lpstr>
      <vt:lpstr>2)Code to trigger camera for object detection(Python + OpenCV)</vt:lpstr>
      <vt:lpstr>3)Object Detection </vt:lpstr>
      <vt:lpstr>4)Trigger Buzzer (Arduino)</vt:lpstr>
      <vt:lpstr>Experimental Results</vt:lpstr>
      <vt:lpstr>Project Showcase and Future Steps</vt:lpstr>
      <vt:lpstr>Project Budget</vt:lpstr>
      <vt:lpstr>Conclusion</vt:lpstr>
      <vt:lpstr>Reference</vt:lpstr>
      <vt:lpstr>Proposal submitted -Proof</vt:lpstr>
      <vt:lpstr>                   Competition/ Funding</vt:lpstr>
      <vt:lpstr>PowerPoint Presentation</vt:lpstr>
      <vt:lpstr>Proof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PHASE 1</dc:title>
  <dc:creator>Fenitha Prince</dc:creator>
  <cp:lastModifiedBy>Ajith T</cp:lastModifiedBy>
  <cp:revision>51</cp:revision>
  <dcterms:created xsi:type="dcterms:W3CDTF">2023-12-17T13:17:00Z</dcterms:created>
  <dcterms:modified xsi:type="dcterms:W3CDTF">2025-10-31T04:22:08Z</dcterms:modified>
</cp:coreProperties>
</file>