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0"/>
  </p:notesMasterIdLst>
  <p:sldIdLst>
    <p:sldId id="256" r:id="rId2"/>
    <p:sldId id="257" r:id="rId3"/>
    <p:sldId id="269" r:id="rId4"/>
    <p:sldId id="266" r:id="rId5"/>
    <p:sldId id="268" r:id="rId6"/>
    <p:sldId id="267" r:id="rId7"/>
    <p:sldId id="261" r:id="rId8"/>
    <p:sldId id="263" r:id="rId9"/>
  </p:sldIdLst>
  <p:sldSz cx="12192000" cy="6858000"/>
  <p:notesSz cx="6858000" cy="9144000"/>
  <p:embeddedFontLst>
    <p:embeddedFont>
      <p:font typeface="Gill Sans MT" panose="020B0502020104020203" pitchFamily="34" charset="77"/>
      <p:regular r:id="rId11"/>
      <p:bold r:id="rId12"/>
      <p:italic r:id="rId13"/>
      <p:boldItalic r:id="rId14"/>
    </p:embeddedFont>
    <p:embeddedFont>
      <p:font typeface="Play" pitchFamily="2" charset="0"/>
      <p:regular r:id="rId15"/>
      <p:bold r:id="rId16"/>
    </p:embeddedFont>
    <p:embeddedFont>
      <p:font typeface="Roboto" panose="02000000000000000000" pitchFamily="2"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7kFuSW8IJ1sftyqMKUX2VOGZa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2"/>
  </p:normalViewPr>
  <p:slideViewPr>
    <p:cSldViewPr snapToGrid="0">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C159E-3BFB-4FA7-98E8-4081D738703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1E9A26A-79A3-4C40-8F84-599E6DED5C15}">
      <dgm:prSet/>
      <dgm:spPr/>
      <dgm:t>
        <a:bodyPr/>
        <a:lstStyle/>
        <a:p>
          <a:r>
            <a:rPr lang="en-US" b="0" baseline="0"/>
            <a:t>Ajith Raj</a:t>
          </a:r>
          <a:endParaRPr lang="en-US"/>
        </a:p>
      </dgm:t>
    </dgm:pt>
    <dgm:pt modelId="{FEF66E55-9446-495C-9798-D76F47A9B72B}" type="parTrans" cxnId="{7C2926A2-747A-4B19-BBC7-F469572466E1}">
      <dgm:prSet/>
      <dgm:spPr/>
      <dgm:t>
        <a:bodyPr/>
        <a:lstStyle/>
        <a:p>
          <a:endParaRPr lang="en-US"/>
        </a:p>
      </dgm:t>
    </dgm:pt>
    <dgm:pt modelId="{894A5BDB-5058-4598-8338-43D6B9D4C8DE}" type="sibTrans" cxnId="{7C2926A2-747A-4B19-BBC7-F469572466E1}">
      <dgm:prSet/>
      <dgm:spPr/>
      <dgm:t>
        <a:bodyPr/>
        <a:lstStyle/>
        <a:p>
          <a:endParaRPr lang="en-US"/>
        </a:p>
      </dgm:t>
    </dgm:pt>
    <dgm:pt modelId="{5AEAEDB1-2DE3-435D-A5A6-28E56A882941}">
      <dgm:prSet/>
      <dgm:spPr/>
      <dgm:t>
        <a:bodyPr/>
        <a:lstStyle/>
        <a:p>
          <a:r>
            <a:rPr lang="en-US" b="0" baseline="0"/>
            <a:t>2022MT13191</a:t>
          </a:r>
          <a:endParaRPr lang="en-US"/>
        </a:p>
      </dgm:t>
    </dgm:pt>
    <dgm:pt modelId="{D3514722-8A68-493B-8974-562C876CE07F}" type="parTrans" cxnId="{2C3036AA-5239-4210-9F82-BE5DC3D1EC11}">
      <dgm:prSet/>
      <dgm:spPr/>
      <dgm:t>
        <a:bodyPr/>
        <a:lstStyle/>
        <a:p>
          <a:endParaRPr lang="en-US"/>
        </a:p>
      </dgm:t>
    </dgm:pt>
    <dgm:pt modelId="{338D0668-3C68-46DA-977D-01A73AB11155}" type="sibTrans" cxnId="{2C3036AA-5239-4210-9F82-BE5DC3D1EC11}">
      <dgm:prSet/>
      <dgm:spPr/>
      <dgm:t>
        <a:bodyPr/>
        <a:lstStyle/>
        <a:p>
          <a:endParaRPr lang="en-US"/>
        </a:p>
      </dgm:t>
    </dgm:pt>
    <dgm:pt modelId="{170073DF-DBE9-4B75-BBCC-75DBE78E8525}">
      <dgm:prSet/>
      <dgm:spPr/>
      <dgm:t>
        <a:bodyPr/>
        <a:lstStyle/>
        <a:p>
          <a:r>
            <a:rPr lang="en-US" b="0" baseline="0" dirty="0"/>
            <a:t>Software Systems</a:t>
          </a:r>
          <a:endParaRPr lang="en-US" dirty="0"/>
        </a:p>
      </dgm:t>
    </dgm:pt>
    <dgm:pt modelId="{1F8FA59D-E065-4903-BB49-20D664A59FB3}" type="parTrans" cxnId="{30B0CC3D-5EE1-4F84-8D5B-1A819E7EC936}">
      <dgm:prSet/>
      <dgm:spPr/>
      <dgm:t>
        <a:bodyPr/>
        <a:lstStyle/>
        <a:p>
          <a:endParaRPr lang="en-US"/>
        </a:p>
      </dgm:t>
    </dgm:pt>
    <dgm:pt modelId="{98850650-FAB5-42BE-BD24-45D4915F3677}" type="sibTrans" cxnId="{30B0CC3D-5EE1-4F84-8D5B-1A819E7EC936}">
      <dgm:prSet/>
      <dgm:spPr/>
      <dgm:t>
        <a:bodyPr/>
        <a:lstStyle/>
        <a:p>
          <a:endParaRPr lang="en-US"/>
        </a:p>
      </dgm:t>
    </dgm:pt>
    <dgm:pt modelId="{52AB3AF9-6609-4D72-AED5-9FA5DE507E76}">
      <dgm:prSet/>
      <dgm:spPr/>
      <dgm:t>
        <a:bodyPr/>
        <a:lstStyle/>
        <a:p>
          <a:r>
            <a:rPr lang="en-US" b="0" baseline="0" dirty="0"/>
            <a:t>2023-24</a:t>
          </a:r>
          <a:endParaRPr lang="en-US" dirty="0"/>
        </a:p>
      </dgm:t>
    </dgm:pt>
    <dgm:pt modelId="{AE07CDB2-53A9-495D-93A6-8CF1D9F20DFE}" type="parTrans" cxnId="{91E7ED24-7671-4DFD-9003-7F204EC5398A}">
      <dgm:prSet/>
      <dgm:spPr/>
      <dgm:t>
        <a:bodyPr/>
        <a:lstStyle/>
        <a:p>
          <a:endParaRPr lang="en-US"/>
        </a:p>
      </dgm:t>
    </dgm:pt>
    <dgm:pt modelId="{EA580563-B9BA-4282-B212-5562D9484D0D}" type="sibTrans" cxnId="{91E7ED24-7671-4DFD-9003-7F204EC5398A}">
      <dgm:prSet/>
      <dgm:spPr/>
      <dgm:t>
        <a:bodyPr/>
        <a:lstStyle/>
        <a:p>
          <a:endParaRPr lang="en-US"/>
        </a:p>
      </dgm:t>
    </dgm:pt>
    <dgm:pt modelId="{6DB46E49-1CEF-3842-9C71-FC40B0B1BA0D}">
      <dgm:prSet/>
      <dgm:spPr/>
      <dgm:t>
        <a:bodyPr/>
        <a:lstStyle/>
        <a:p>
          <a:r>
            <a:rPr lang="en-GB" b="1" dirty="0"/>
            <a:t>Embedded Systems</a:t>
          </a:r>
        </a:p>
      </dgm:t>
    </dgm:pt>
    <dgm:pt modelId="{19FBAE92-934D-2D42-A589-F3AF3AF0B1C2}" type="parTrans" cxnId="{57CC80AD-BF25-B64B-9D37-3B9CF79FFA85}">
      <dgm:prSet/>
      <dgm:spPr/>
      <dgm:t>
        <a:bodyPr/>
        <a:lstStyle/>
        <a:p>
          <a:endParaRPr lang="en-GB"/>
        </a:p>
      </dgm:t>
    </dgm:pt>
    <dgm:pt modelId="{0C6298D8-C43D-2540-80F0-1957139E1C67}" type="sibTrans" cxnId="{57CC80AD-BF25-B64B-9D37-3B9CF79FFA85}">
      <dgm:prSet/>
      <dgm:spPr/>
      <dgm:t>
        <a:bodyPr/>
        <a:lstStyle/>
        <a:p>
          <a:endParaRPr lang="en-GB"/>
        </a:p>
      </dgm:t>
    </dgm:pt>
    <dgm:pt modelId="{C016D95B-5AB0-EA41-AF20-CB9FE31035B4}" type="pres">
      <dgm:prSet presAssocID="{3D4C159E-3BFB-4FA7-98E8-4081D7387039}" presName="linear" presStyleCnt="0">
        <dgm:presLayoutVars>
          <dgm:animLvl val="lvl"/>
          <dgm:resizeHandles val="exact"/>
        </dgm:presLayoutVars>
      </dgm:prSet>
      <dgm:spPr/>
    </dgm:pt>
    <dgm:pt modelId="{D62B6245-DD5D-134C-81CA-F87486616364}" type="pres">
      <dgm:prSet presAssocID="{51E9A26A-79A3-4C40-8F84-599E6DED5C15}" presName="parentText" presStyleLbl="node1" presStyleIdx="0" presStyleCnt="5">
        <dgm:presLayoutVars>
          <dgm:chMax val="0"/>
          <dgm:bulletEnabled val="1"/>
        </dgm:presLayoutVars>
      </dgm:prSet>
      <dgm:spPr/>
    </dgm:pt>
    <dgm:pt modelId="{CC0270F7-13C2-0449-BE03-610E1072A6B9}" type="pres">
      <dgm:prSet presAssocID="{894A5BDB-5058-4598-8338-43D6B9D4C8DE}" presName="spacer" presStyleCnt="0"/>
      <dgm:spPr/>
    </dgm:pt>
    <dgm:pt modelId="{6302DD67-3E60-D84C-856B-EB297B7CABD4}" type="pres">
      <dgm:prSet presAssocID="{5AEAEDB1-2DE3-435D-A5A6-28E56A882941}" presName="parentText" presStyleLbl="node1" presStyleIdx="1" presStyleCnt="5">
        <dgm:presLayoutVars>
          <dgm:chMax val="0"/>
          <dgm:bulletEnabled val="1"/>
        </dgm:presLayoutVars>
      </dgm:prSet>
      <dgm:spPr/>
    </dgm:pt>
    <dgm:pt modelId="{F91BA6D3-897D-264D-AC85-67477A1F4E2E}" type="pres">
      <dgm:prSet presAssocID="{338D0668-3C68-46DA-977D-01A73AB11155}" presName="spacer" presStyleCnt="0"/>
      <dgm:spPr/>
    </dgm:pt>
    <dgm:pt modelId="{572631A1-11EB-024F-B710-1FF8888E5BF4}" type="pres">
      <dgm:prSet presAssocID="{170073DF-DBE9-4B75-BBCC-75DBE78E8525}" presName="parentText" presStyleLbl="node1" presStyleIdx="2" presStyleCnt="5">
        <dgm:presLayoutVars>
          <dgm:chMax val="0"/>
          <dgm:bulletEnabled val="1"/>
        </dgm:presLayoutVars>
      </dgm:prSet>
      <dgm:spPr/>
    </dgm:pt>
    <dgm:pt modelId="{49EE069C-5131-F148-BF15-66400E4F5E2A}" type="pres">
      <dgm:prSet presAssocID="{98850650-FAB5-42BE-BD24-45D4915F3677}" presName="spacer" presStyleCnt="0"/>
      <dgm:spPr/>
    </dgm:pt>
    <dgm:pt modelId="{448C45BB-A156-0048-BC37-5BCB9AA853DE}" type="pres">
      <dgm:prSet presAssocID="{6DB46E49-1CEF-3842-9C71-FC40B0B1BA0D}" presName="parentText" presStyleLbl="node1" presStyleIdx="3" presStyleCnt="5">
        <dgm:presLayoutVars>
          <dgm:chMax val="0"/>
          <dgm:bulletEnabled val="1"/>
        </dgm:presLayoutVars>
      </dgm:prSet>
      <dgm:spPr/>
    </dgm:pt>
    <dgm:pt modelId="{45E51803-199C-FE4F-A4AF-1ED689798810}" type="pres">
      <dgm:prSet presAssocID="{0C6298D8-C43D-2540-80F0-1957139E1C67}" presName="spacer" presStyleCnt="0"/>
      <dgm:spPr/>
    </dgm:pt>
    <dgm:pt modelId="{CACF9EF2-6A5F-0142-B789-B7B5530C820D}" type="pres">
      <dgm:prSet presAssocID="{52AB3AF9-6609-4D72-AED5-9FA5DE507E76}" presName="parentText" presStyleLbl="node1" presStyleIdx="4" presStyleCnt="5">
        <dgm:presLayoutVars>
          <dgm:chMax val="0"/>
          <dgm:bulletEnabled val="1"/>
        </dgm:presLayoutVars>
      </dgm:prSet>
      <dgm:spPr/>
    </dgm:pt>
  </dgm:ptLst>
  <dgm:cxnLst>
    <dgm:cxn modelId="{91E7ED24-7671-4DFD-9003-7F204EC5398A}" srcId="{3D4C159E-3BFB-4FA7-98E8-4081D7387039}" destId="{52AB3AF9-6609-4D72-AED5-9FA5DE507E76}" srcOrd="4" destOrd="0" parTransId="{AE07CDB2-53A9-495D-93A6-8CF1D9F20DFE}" sibTransId="{EA580563-B9BA-4282-B212-5562D9484D0D}"/>
    <dgm:cxn modelId="{30B0CC3D-5EE1-4F84-8D5B-1A819E7EC936}" srcId="{3D4C159E-3BFB-4FA7-98E8-4081D7387039}" destId="{170073DF-DBE9-4B75-BBCC-75DBE78E8525}" srcOrd="2" destOrd="0" parTransId="{1F8FA59D-E065-4903-BB49-20D664A59FB3}" sibTransId="{98850650-FAB5-42BE-BD24-45D4915F3677}"/>
    <dgm:cxn modelId="{6BFF854F-2EC8-F442-8E6C-FD57F4C57824}" type="presOf" srcId="{3D4C159E-3BFB-4FA7-98E8-4081D7387039}" destId="{C016D95B-5AB0-EA41-AF20-CB9FE31035B4}" srcOrd="0" destOrd="0" presId="urn:microsoft.com/office/officeart/2005/8/layout/vList2"/>
    <dgm:cxn modelId="{F6087D78-C495-2E45-A103-51610D227FC8}" type="presOf" srcId="{52AB3AF9-6609-4D72-AED5-9FA5DE507E76}" destId="{CACF9EF2-6A5F-0142-B789-B7B5530C820D}" srcOrd="0" destOrd="0" presId="urn:microsoft.com/office/officeart/2005/8/layout/vList2"/>
    <dgm:cxn modelId="{652A8C7E-8D24-FA40-9FFD-AA7093E5C961}" type="presOf" srcId="{170073DF-DBE9-4B75-BBCC-75DBE78E8525}" destId="{572631A1-11EB-024F-B710-1FF8888E5BF4}" srcOrd="0" destOrd="0" presId="urn:microsoft.com/office/officeart/2005/8/layout/vList2"/>
    <dgm:cxn modelId="{4B46DE85-5A20-B14A-8653-6D71C7A714BA}" type="presOf" srcId="{51E9A26A-79A3-4C40-8F84-599E6DED5C15}" destId="{D62B6245-DD5D-134C-81CA-F87486616364}" srcOrd="0" destOrd="0" presId="urn:microsoft.com/office/officeart/2005/8/layout/vList2"/>
    <dgm:cxn modelId="{6F58619A-0449-644B-8CF6-D603AC40D387}" type="presOf" srcId="{5AEAEDB1-2DE3-435D-A5A6-28E56A882941}" destId="{6302DD67-3E60-D84C-856B-EB297B7CABD4}" srcOrd="0" destOrd="0" presId="urn:microsoft.com/office/officeart/2005/8/layout/vList2"/>
    <dgm:cxn modelId="{7C2926A2-747A-4B19-BBC7-F469572466E1}" srcId="{3D4C159E-3BFB-4FA7-98E8-4081D7387039}" destId="{51E9A26A-79A3-4C40-8F84-599E6DED5C15}" srcOrd="0" destOrd="0" parTransId="{FEF66E55-9446-495C-9798-D76F47A9B72B}" sibTransId="{894A5BDB-5058-4598-8338-43D6B9D4C8DE}"/>
    <dgm:cxn modelId="{2C3036AA-5239-4210-9F82-BE5DC3D1EC11}" srcId="{3D4C159E-3BFB-4FA7-98E8-4081D7387039}" destId="{5AEAEDB1-2DE3-435D-A5A6-28E56A882941}" srcOrd="1" destOrd="0" parTransId="{D3514722-8A68-493B-8974-562C876CE07F}" sibTransId="{338D0668-3C68-46DA-977D-01A73AB11155}"/>
    <dgm:cxn modelId="{57CC80AD-BF25-B64B-9D37-3B9CF79FFA85}" srcId="{3D4C159E-3BFB-4FA7-98E8-4081D7387039}" destId="{6DB46E49-1CEF-3842-9C71-FC40B0B1BA0D}" srcOrd="3" destOrd="0" parTransId="{19FBAE92-934D-2D42-A589-F3AF3AF0B1C2}" sibTransId="{0C6298D8-C43D-2540-80F0-1957139E1C67}"/>
    <dgm:cxn modelId="{179803E4-C0D8-6347-B500-D7A52AED5496}" type="presOf" srcId="{6DB46E49-1CEF-3842-9C71-FC40B0B1BA0D}" destId="{448C45BB-A156-0048-BC37-5BCB9AA853DE}" srcOrd="0" destOrd="0" presId="urn:microsoft.com/office/officeart/2005/8/layout/vList2"/>
    <dgm:cxn modelId="{A0C28EB0-2F50-E84C-9980-F82DC98DF73F}" type="presParOf" srcId="{C016D95B-5AB0-EA41-AF20-CB9FE31035B4}" destId="{D62B6245-DD5D-134C-81CA-F87486616364}" srcOrd="0" destOrd="0" presId="urn:microsoft.com/office/officeart/2005/8/layout/vList2"/>
    <dgm:cxn modelId="{5D71695E-2BFB-DA48-A092-7D4A9262AF33}" type="presParOf" srcId="{C016D95B-5AB0-EA41-AF20-CB9FE31035B4}" destId="{CC0270F7-13C2-0449-BE03-610E1072A6B9}" srcOrd="1" destOrd="0" presId="urn:microsoft.com/office/officeart/2005/8/layout/vList2"/>
    <dgm:cxn modelId="{6E6BB819-0EDF-A649-8C9C-D837D9FEFC00}" type="presParOf" srcId="{C016D95B-5AB0-EA41-AF20-CB9FE31035B4}" destId="{6302DD67-3E60-D84C-856B-EB297B7CABD4}" srcOrd="2" destOrd="0" presId="urn:microsoft.com/office/officeart/2005/8/layout/vList2"/>
    <dgm:cxn modelId="{9C2B28BA-77BC-9C49-8217-B03F1BF5528D}" type="presParOf" srcId="{C016D95B-5AB0-EA41-AF20-CB9FE31035B4}" destId="{F91BA6D3-897D-264D-AC85-67477A1F4E2E}" srcOrd="3" destOrd="0" presId="urn:microsoft.com/office/officeart/2005/8/layout/vList2"/>
    <dgm:cxn modelId="{1654BB4F-0EB9-FC45-A938-04F6061B3A6E}" type="presParOf" srcId="{C016D95B-5AB0-EA41-AF20-CB9FE31035B4}" destId="{572631A1-11EB-024F-B710-1FF8888E5BF4}" srcOrd="4" destOrd="0" presId="urn:microsoft.com/office/officeart/2005/8/layout/vList2"/>
    <dgm:cxn modelId="{20146BC6-B13A-294E-9AE2-739D3307A9A5}" type="presParOf" srcId="{C016D95B-5AB0-EA41-AF20-CB9FE31035B4}" destId="{49EE069C-5131-F148-BF15-66400E4F5E2A}" srcOrd="5" destOrd="0" presId="urn:microsoft.com/office/officeart/2005/8/layout/vList2"/>
    <dgm:cxn modelId="{90C1ACA3-8C97-6B49-AED5-8CBAD7F9279D}" type="presParOf" srcId="{C016D95B-5AB0-EA41-AF20-CB9FE31035B4}" destId="{448C45BB-A156-0048-BC37-5BCB9AA853DE}" srcOrd="6" destOrd="0" presId="urn:microsoft.com/office/officeart/2005/8/layout/vList2"/>
    <dgm:cxn modelId="{CA089844-D23C-DF40-86A1-2B9F2059C15B}" type="presParOf" srcId="{C016D95B-5AB0-EA41-AF20-CB9FE31035B4}" destId="{45E51803-199C-FE4F-A4AF-1ED689798810}" srcOrd="7" destOrd="0" presId="urn:microsoft.com/office/officeart/2005/8/layout/vList2"/>
    <dgm:cxn modelId="{B0E59248-E172-CA46-A02D-AB03C85F88FD}" type="presParOf" srcId="{C016D95B-5AB0-EA41-AF20-CB9FE31035B4}" destId="{CACF9EF2-6A5F-0142-B789-B7B5530C820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B6245-DD5D-134C-81CA-F87486616364}">
      <dsp:nvSpPr>
        <dsp:cNvPr id="0" name=""/>
        <dsp:cNvSpPr/>
      </dsp:nvSpPr>
      <dsp:spPr>
        <a:xfrm>
          <a:off x="0" y="5184"/>
          <a:ext cx="5913437" cy="842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baseline="0"/>
            <a:t>Ajith Raj</a:t>
          </a:r>
          <a:endParaRPr lang="en-US" sz="3600" kern="1200"/>
        </a:p>
      </dsp:txBody>
      <dsp:txXfrm>
        <a:off x="41123" y="46307"/>
        <a:ext cx="5831191" cy="760154"/>
      </dsp:txXfrm>
    </dsp:sp>
    <dsp:sp modelId="{6302DD67-3E60-D84C-856B-EB297B7CABD4}">
      <dsp:nvSpPr>
        <dsp:cNvPr id="0" name=""/>
        <dsp:cNvSpPr/>
      </dsp:nvSpPr>
      <dsp:spPr>
        <a:xfrm>
          <a:off x="0" y="951264"/>
          <a:ext cx="5913437" cy="842400"/>
        </a:xfrm>
        <a:prstGeom prst="roundRect">
          <a:avLst/>
        </a:prstGeom>
        <a:gradFill rotWithShape="0">
          <a:gsLst>
            <a:gs pos="0">
              <a:schemeClr val="accent2">
                <a:hueOff val="-848244"/>
                <a:satOff val="2796"/>
                <a:lumOff val="2990"/>
                <a:alphaOff val="0"/>
                <a:tint val="98000"/>
                <a:satMod val="110000"/>
                <a:lumMod val="104000"/>
              </a:schemeClr>
            </a:gs>
            <a:gs pos="69000">
              <a:schemeClr val="accent2">
                <a:hueOff val="-848244"/>
                <a:satOff val="2796"/>
                <a:lumOff val="2990"/>
                <a:alphaOff val="0"/>
                <a:shade val="88000"/>
                <a:satMod val="130000"/>
                <a:lumMod val="92000"/>
              </a:schemeClr>
            </a:gs>
            <a:gs pos="100000">
              <a:schemeClr val="accent2">
                <a:hueOff val="-848244"/>
                <a:satOff val="2796"/>
                <a:lumOff val="299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baseline="0"/>
            <a:t>2022MT13191</a:t>
          </a:r>
          <a:endParaRPr lang="en-US" sz="3600" kern="1200"/>
        </a:p>
      </dsp:txBody>
      <dsp:txXfrm>
        <a:off x="41123" y="992387"/>
        <a:ext cx="5831191" cy="760154"/>
      </dsp:txXfrm>
    </dsp:sp>
    <dsp:sp modelId="{572631A1-11EB-024F-B710-1FF8888E5BF4}">
      <dsp:nvSpPr>
        <dsp:cNvPr id="0" name=""/>
        <dsp:cNvSpPr/>
      </dsp:nvSpPr>
      <dsp:spPr>
        <a:xfrm>
          <a:off x="0" y="1897344"/>
          <a:ext cx="5913437" cy="842400"/>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baseline="0" dirty="0"/>
            <a:t>Software Systems</a:t>
          </a:r>
          <a:endParaRPr lang="en-US" sz="3600" kern="1200" dirty="0"/>
        </a:p>
      </dsp:txBody>
      <dsp:txXfrm>
        <a:off x="41123" y="1938467"/>
        <a:ext cx="5831191" cy="760154"/>
      </dsp:txXfrm>
    </dsp:sp>
    <dsp:sp modelId="{448C45BB-A156-0048-BC37-5BCB9AA853DE}">
      <dsp:nvSpPr>
        <dsp:cNvPr id="0" name=""/>
        <dsp:cNvSpPr/>
      </dsp:nvSpPr>
      <dsp:spPr>
        <a:xfrm>
          <a:off x="0" y="2843423"/>
          <a:ext cx="5913437" cy="842400"/>
        </a:xfrm>
        <a:prstGeom prst="roundRect">
          <a:avLst/>
        </a:prstGeom>
        <a:gradFill rotWithShape="0">
          <a:gsLst>
            <a:gs pos="0">
              <a:schemeClr val="accent2">
                <a:hueOff val="-2544732"/>
                <a:satOff val="8389"/>
                <a:lumOff val="8971"/>
                <a:alphaOff val="0"/>
                <a:tint val="98000"/>
                <a:satMod val="110000"/>
                <a:lumMod val="104000"/>
              </a:schemeClr>
            </a:gs>
            <a:gs pos="69000">
              <a:schemeClr val="accent2">
                <a:hueOff val="-2544732"/>
                <a:satOff val="8389"/>
                <a:lumOff val="8971"/>
                <a:alphaOff val="0"/>
                <a:shade val="88000"/>
                <a:satMod val="130000"/>
                <a:lumMod val="92000"/>
              </a:schemeClr>
            </a:gs>
            <a:gs pos="100000">
              <a:schemeClr val="accent2">
                <a:hueOff val="-2544732"/>
                <a:satOff val="8389"/>
                <a:lumOff val="897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dirty="0"/>
            <a:t>Embedded Systems</a:t>
          </a:r>
        </a:p>
      </dsp:txBody>
      <dsp:txXfrm>
        <a:off x="41123" y="2884546"/>
        <a:ext cx="5831191" cy="760154"/>
      </dsp:txXfrm>
    </dsp:sp>
    <dsp:sp modelId="{CACF9EF2-6A5F-0142-B789-B7B5530C820D}">
      <dsp:nvSpPr>
        <dsp:cNvPr id="0" name=""/>
        <dsp:cNvSpPr/>
      </dsp:nvSpPr>
      <dsp:spPr>
        <a:xfrm>
          <a:off x="0" y="3789503"/>
          <a:ext cx="5913437" cy="84240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baseline="0" dirty="0"/>
            <a:t>2023-24</a:t>
          </a:r>
          <a:endParaRPr lang="en-US" sz="3600" kern="1200" dirty="0"/>
        </a:p>
      </dsp:txBody>
      <dsp:txXfrm>
        <a:off x="41123" y="3830626"/>
        <a:ext cx="5831191" cy="7601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e87d07d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e87d07d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9693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20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24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274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205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128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303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38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09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076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799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996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9098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8998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3"/>
        <p:cNvGrpSpPr/>
        <p:nvPr/>
      </p:nvGrpSpPr>
      <p:grpSpPr>
        <a:xfrm>
          <a:off x="0" y="0"/>
          <a:ext cx="0" cy="0"/>
          <a:chOff x="0" y="0"/>
          <a:chExt cx="0" cy="0"/>
        </a:xfrm>
      </p:grpSpPr>
      <p:sp>
        <p:nvSpPr>
          <p:cNvPr id="91" name="Rectangle 90">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3" name="Picture 92">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5" name="Straight Connector 94">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9" name="Rectangle 9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4" name="Google Shape;84;p1"/>
          <p:cNvSpPr txBox="1">
            <a:spLocks noGrp="1"/>
          </p:cNvSpPr>
          <p:nvPr>
            <p:ph type="ctrTitle"/>
          </p:nvPr>
        </p:nvSpPr>
        <p:spPr>
          <a:xfrm>
            <a:off x="1451579" y="2303047"/>
            <a:ext cx="3272093" cy="2674198"/>
          </a:xfrm>
          <a:prstGeom prst="rect">
            <a:avLst/>
          </a:prstGeom>
        </p:spPr>
        <p:txBody>
          <a:bodyPr spcFirstLastPara="1" vert="horz" lIns="91440" tIns="45720" rIns="91440" bIns="45720" rtlCol="0" anchor="t" anchorCtr="0">
            <a:normAutofit/>
          </a:bodyPr>
          <a:lstStyle/>
          <a:p>
            <a:pPr marL="0" lvl="0" indent="0">
              <a:spcAft>
                <a:spcPts val="0"/>
              </a:spcAft>
              <a:buClr>
                <a:schemeClr val="dk1"/>
              </a:buClr>
              <a:buSzPts val="6000"/>
            </a:pPr>
            <a:r>
              <a:rPr lang="en-US" sz="3200"/>
              <a:t>LectureLens	</a:t>
            </a:r>
          </a:p>
        </p:txBody>
      </p:sp>
      <p:cxnSp>
        <p:nvCxnSpPr>
          <p:cNvPr id="103" name="Straight Connector 10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7" name="Picture 10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9" name="Straight Connector 10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87" name="Google Shape;85;p1">
            <a:extLst>
              <a:ext uri="{FF2B5EF4-FFF2-40B4-BE49-F238E27FC236}">
                <a16:creationId xmlns:a16="http://schemas.microsoft.com/office/drawing/2014/main" id="{993EFC3E-97C5-99C6-8B1F-0CC4C2AD2104}"/>
              </a:ext>
            </a:extLst>
          </p:cNvPr>
          <p:cNvGraphicFramePr/>
          <p:nvPr>
            <p:extLst>
              <p:ext uri="{D42A27DB-BD31-4B8C-83A1-F6EECF244321}">
                <p14:modId xmlns:p14="http://schemas.microsoft.com/office/powerpoint/2010/main" val="408532555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LectureLens Overview</a:t>
            </a:r>
            <a:endParaRPr/>
          </a:p>
        </p:txBody>
      </p:sp>
      <p:sp>
        <p:nvSpPr>
          <p:cNvPr id="91" name="Google Shape;91;p2"/>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00000"/>
              </a:buClr>
              <a:buSzPts val="1400"/>
              <a:buFont typeface="Arial"/>
              <a:buChar char="•"/>
            </a:pPr>
            <a:r>
              <a:rPr lang="en-US" sz="2800" b="1" i="0" u="none" strike="noStrike" dirty="0">
                <a:solidFill>
                  <a:srgbClr val="000000"/>
                </a:solidFill>
              </a:rPr>
              <a:t>Project Title: </a:t>
            </a:r>
            <a:endParaRPr sz="4000" b="1" dirty="0"/>
          </a:p>
          <a:p>
            <a:pPr marL="0" lvl="0" indent="0" algn="l" rtl="0">
              <a:lnSpc>
                <a:spcPct val="90000"/>
              </a:lnSpc>
              <a:spcBef>
                <a:spcPts val="0"/>
              </a:spcBef>
              <a:spcAft>
                <a:spcPts val="0"/>
              </a:spcAft>
              <a:buClr>
                <a:srgbClr val="000000"/>
              </a:buClr>
              <a:buSzPts val="1400"/>
              <a:buNone/>
            </a:pPr>
            <a:r>
              <a:rPr lang="en-US" sz="2800" i="0" u="none" strike="noStrike" dirty="0">
                <a:solidFill>
                  <a:srgbClr val="000000"/>
                </a:solidFill>
              </a:rPr>
              <a:t>   </a:t>
            </a:r>
            <a:r>
              <a:rPr lang="en-US" sz="2800" i="0" u="none" strike="noStrike" dirty="0" err="1">
                <a:solidFill>
                  <a:srgbClr val="000000"/>
                </a:solidFill>
              </a:rPr>
              <a:t>LectureLens</a:t>
            </a:r>
            <a:endParaRPr sz="2800" i="0" u="none" strike="noStrike" dirty="0">
              <a:solidFill>
                <a:srgbClr val="000000"/>
              </a:solidFill>
            </a:endParaRPr>
          </a:p>
          <a:p>
            <a:pPr marL="228600" lvl="0" indent="-139700" algn="l" rtl="0">
              <a:lnSpc>
                <a:spcPct val="90000"/>
              </a:lnSpc>
              <a:spcBef>
                <a:spcPts val="0"/>
              </a:spcBef>
              <a:spcAft>
                <a:spcPts val="0"/>
              </a:spcAft>
              <a:buClr>
                <a:schemeClr val="dk1"/>
              </a:buClr>
              <a:buSzPts val="1400"/>
              <a:buFont typeface="Arial"/>
              <a:buNone/>
            </a:pPr>
            <a:endParaRPr sz="2800" b="0" i="0" u="none" strike="noStrike" dirty="0">
              <a:solidFill>
                <a:srgbClr val="000000"/>
              </a:solidFill>
            </a:endParaRPr>
          </a:p>
          <a:p>
            <a:pPr marL="228600" lvl="0" indent="-228600" algn="l" rtl="0">
              <a:lnSpc>
                <a:spcPct val="90000"/>
              </a:lnSpc>
              <a:spcBef>
                <a:spcPts val="0"/>
              </a:spcBef>
              <a:spcAft>
                <a:spcPts val="0"/>
              </a:spcAft>
              <a:buClr>
                <a:srgbClr val="000000"/>
              </a:buClr>
              <a:buSzPts val="1400"/>
              <a:buFont typeface="Arial"/>
              <a:buChar char="•"/>
            </a:pPr>
            <a:r>
              <a:rPr lang="en-US" sz="2800" b="1" i="0" u="none" strike="noStrike" dirty="0">
                <a:solidFill>
                  <a:srgbClr val="000000"/>
                </a:solidFill>
              </a:rPr>
              <a:t>Brief Description:</a:t>
            </a:r>
            <a:endParaRPr sz="4000" b="1" dirty="0"/>
          </a:p>
          <a:p>
            <a:pPr marL="228600" lvl="0" indent="-228600" algn="l" rtl="0">
              <a:lnSpc>
                <a:spcPct val="90000"/>
              </a:lnSpc>
              <a:spcBef>
                <a:spcPts val="800"/>
              </a:spcBef>
              <a:spcAft>
                <a:spcPts val="0"/>
              </a:spcAft>
              <a:buClr>
                <a:srgbClr val="000000"/>
              </a:buClr>
              <a:buSzPts val="1400"/>
              <a:buFont typeface="Arial"/>
              <a:buChar char="•"/>
            </a:pPr>
            <a:r>
              <a:rPr lang="en-US" sz="2400" b="0" i="0" u="none" strike="noStrike" dirty="0" err="1">
                <a:solidFill>
                  <a:srgbClr val="000000"/>
                </a:solidFill>
              </a:rPr>
              <a:t>LectureLens</a:t>
            </a:r>
            <a:r>
              <a:rPr lang="en-US" sz="2400" b="0" i="0" u="none" strike="noStrike" dirty="0">
                <a:solidFill>
                  <a:srgbClr val="000000"/>
                </a:solidFill>
              </a:rPr>
              <a:t> is </a:t>
            </a:r>
            <a:r>
              <a:rPr lang="en-US" sz="2400" b="0" i="0" u="none" strike="noStrike" dirty="0" err="1">
                <a:solidFill>
                  <a:srgbClr val="000000"/>
                </a:solidFill>
              </a:rPr>
              <a:t>openai</a:t>
            </a:r>
            <a:r>
              <a:rPr lang="en-US" sz="2400" b="0" i="0" u="none" strike="noStrike" dirty="0">
                <a:solidFill>
                  <a:srgbClr val="000000"/>
                </a:solidFill>
              </a:rPr>
              <a:t> based tool which is a lifeline for the constantly dangling working professional, managing the intricate balance between their career, </a:t>
            </a:r>
            <a:r>
              <a:rPr lang="en-US" sz="2400" b="1" i="0" u="none" strike="noStrike" dirty="0">
                <a:solidFill>
                  <a:srgbClr val="000000"/>
                </a:solidFill>
              </a:rPr>
              <a:t>personal</a:t>
            </a:r>
            <a:r>
              <a:rPr lang="en-US" sz="2400" b="0" i="0" u="none" strike="noStrike" dirty="0">
                <a:solidFill>
                  <a:srgbClr val="000000"/>
                </a:solidFill>
              </a:rPr>
              <a:t> and academic commitments.</a:t>
            </a:r>
          </a:p>
          <a:p>
            <a:pPr marL="228600" lvl="0" indent="-228600" algn="l" rtl="0">
              <a:lnSpc>
                <a:spcPct val="90000"/>
              </a:lnSpc>
              <a:spcBef>
                <a:spcPts val="800"/>
              </a:spcBef>
              <a:spcAft>
                <a:spcPts val="0"/>
              </a:spcAft>
              <a:buClr>
                <a:srgbClr val="000000"/>
              </a:buClr>
              <a:buSzPts val="1400"/>
              <a:buFont typeface="Arial"/>
              <a:buChar char="•"/>
            </a:pPr>
            <a:r>
              <a:rPr lang="en-US" sz="2400" dirty="0">
                <a:solidFill>
                  <a:srgbClr val="000000"/>
                </a:solidFill>
              </a:rPr>
              <a:t>This tool emerged from my personal challenges encountered throughout the WILP program.</a:t>
            </a:r>
          </a:p>
          <a:p>
            <a:pPr marL="228600" lvl="0" indent="-228600" algn="l" rtl="0">
              <a:lnSpc>
                <a:spcPct val="90000"/>
              </a:lnSpc>
              <a:spcBef>
                <a:spcPts val="800"/>
              </a:spcBef>
              <a:spcAft>
                <a:spcPts val="0"/>
              </a:spcAft>
              <a:buClr>
                <a:srgbClr val="000000"/>
              </a:buClr>
              <a:buSzPts val="1400"/>
              <a:buFont typeface="Arial"/>
              <a:buChar char="•"/>
            </a:pPr>
            <a:endParaRPr lang="en-US" sz="2400" dirty="0">
              <a:solidFill>
                <a:srgbClr val="000000"/>
              </a:solidFill>
            </a:endParaRPr>
          </a:p>
          <a:p>
            <a:pPr marL="228600" lvl="0" indent="-228600" algn="l" rtl="0">
              <a:lnSpc>
                <a:spcPct val="90000"/>
              </a:lnSpc>
              <a:spcBef>
                <a:spcPts val="800"/>
              </a:spcBef>
              <a:spcAft>
                <a:spcPts val="0"/>
              </a:spcAft>
              <a:buClr>
                <a:srgbClr val="000000"/>
              </a:buClr>
              <a:buSzPts val="1400"/>
              <a:buFont typeface="Arial"/>
              <a:buChar char="•"/>
            </a:pPr>
            <a:endParaRPr lang="en-US" sz="2400" dirty="0">
              <a:solidFill>
                <a:srgbClr val="000000"/>
              </a:solidFill>
            </a:endParaRPr>
          </a:p>
          <a:p>
            <a:pPr marL="228600" lvl="0" indent="-228600" algn="l" rtl="0">
              <a:lnSpc>
                <a:spcPct val="90000"/>
              </a:lnSpc>
              <a:spcBef>
                <a:spcPts val="800"/>
              </a:spcBef>
              <a:spcAft>
                <a:spcPts val="0"/>
              </a:spcAft>
              <a:buClr>
                <a:srgbClr val="000000"/>
              </a:buClr>
              <a:buSzPts val="1400"/>
              <a:buFont typeface="Arial"/>
              <a:buChar char="•"/>
            </a:pPr>
            <a:endParaRPr lang="en-US" sz="2400" dirty="0">
              <a:solidFill>
                <a:srgbClr val="000000"/>
              </a:solidFill>
            </a:endParaRPr>
          </a:p>
          <a:p>
            <a:pPr marL="228600" lvl="0" indent="-228600" algn="l" rtl="0">
              <a:lnSpc>
                <a:spcPct val="90000"/>
              </a:lnSpc>
              <a:spcBef>
                <a:spcPts val="800"/>
              </a:spcBef>
              <a:spcAft>
                <a:spcPts val="0"/>
              </a:spcAft>
              <a:buClr>
                <a:srgbClr val="000000"/>
              </a:buClr>
              <a:buSzPts val="1400"/>
              <a:buFont typeface="Arial"/>
              <a:buChar char="•"/>
            </a:pPr>
            <a:endParaRPr lang="en-US" sz="2400" dirty="0">
              <a:solidFill>
                <a:srgbClr val="000000"/>
              </a:solidFill>
            </a:endParaRPr>
          </a:p>
          <a:p>
            <a:pPr marL="228600" lvl="0" indent="-228600" algn="l" rtl="0">
              <a:lnSpc>
                <a:spcPct val="90000"/>
              </a:lnSpc>
              <a:spcBef>
                <a:spcPts val="800"/>
              </a:spcBef>
              <a:spcAft>
                <a:spcPts val="0"/>
              </a:spcAft>
              <a:buClr>
                <a:srgbClr val="000000"/>
              </a:buClr>
              <a:buSzPts val="1400"/>
              <a:buFont typeface="Arial"/>
              <a:buChar char="•"/>
            </a:pPr>
            <a:endParaRPr lang="en-US" sz="2400" dirty="0">
              <a:solidFill>
                <a:srgbClr val="000000"/>
              </a:solidFill>
            </a:endParaRPr>
          </a:p>
          <a:p>
            <a:pPr marL="228600" lvl="0" indent="-228600" algn="l" rtl="0">
              <a:lnSpc>
                <a:spcPct val="90000"/>
              </a:lnSpc>
              <a:spcBef>
                <a:spcPts val="800"/>
              </a:spcBef>
              <a:spcAft>
                <a:spcPts val="0"/>
              </a:spcAft>
              <a:buClr>
                <a:srgbClr val="000000"/>
              </a:buClr>
              <a:buSzPts val="1400"/>
              <a:buFont typeface="Arial"/>
              <a:buChar char="•"/>
            </a:pPr>
            <a:endParaRPr lang="en-US" sz="24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6e87d07d28_0_0"/>
          <p:cNvSpPr txBox="1">
            <a:spLocks noGrp="1"/>
          </p:cNvSpPr>
          <p:nvPr>
            <p:ph type="title"/>
          </p:nvPr>
        </p:nvSpPr>
        <p:spPr>
          <a:xfrm>
            <a:off x="2496861" y="393116"/>
            <a:ext cx="9603275" cy="1049235"/>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err="1"/>
              <a:t>LecTURE</a:t>
            </a:r>
            <a:r>
              <a:rPr lang="en-US" dirty="0"/>
              <a:t> LENS ARCHITECTURE</a:t>
            </a:r>
            <a:endParaRPr dirty="0"/>
          </a:p>
        </p:txBody>
      </p:sp>
      <p:sp>
        <p:nvSpPr>
          <p:cNvPr id="165" name="Google Shape;165;g26e87d07d28_0_0"/>
          <p:cNvSpPr/>
          <p:nvPr/>
        </p:nvSpPr>
        <p:spPr>
          <a:xfrm>
            <a:off x="838200" y="1560750"/>
            <a:ext cx="2053500" cy="711000"/>
          </a:xfrm>
          <a:prstGeom prst="round2SameRect">
            <a:avLst>
              <a:gd name="adj1" fmla="val 16667"/>
              <a:gd name="adj2" fmla="val 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Input </a:t>
            </a:r>
            <a:br>
              <a:rPr lang="en-US" sz="1600" b="1"/>
            </a:br>
            <a:r>
              <a:rPr lang="en-US" sz="1600"/>
              <a:t>(transcript.rtt)</a:t>
            </a:r>
            <a:endParaRPr sz="1600"/>
          </a:p>
        </p:txBody>
      </p:sp>
      <p:sp>
        <p:nvSpPr>
          <p:cNvPr id="166" name="Google Shape;166;g26e87d07d28_0_0"/>
          <p:cNvSpPr/>
          <p:nvPr/>
        </p:nvSpPr>
        <p:spPr>
          <a:xfrm>
            <a:off x="838201" y="2820500"/>
            <a:ext cx="2053500" cy="711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dirty="0"/>
              <a:t>    Preprocessing</a:t>
            </a:r>
            <a:endParaRPr sz="1500" b="1" dirty="0"/>
          </a:p>
        </p:txBody>
      </p:sp>
      <p:sp>
        <p:nvSpPr>
          <p:cNvPr id="167" name="Google Shape;167;g26e87d07d28_0_0"/>
          <p:cNvSpPr/>
          <p:nvPr/>
        </p:nvSpPr>
        <p:spPr>
          <a:xfrm>
            <a:off x="838200" y="4080250"/>
            <a:ext cx="2053500" cy="6387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Extract Text </a:t>
            </a:r>
            <a:r>
              <a:rPr lang="en-US" sz="1600" dirty="0"/>
              <a:t>(Parsing)</a:t>
            </a:r>
            <a:endParaRPr sz="1600" dirty="0"/>
          </a:p>
        </p:txBody>
      </p:sp>
      <p:sp>
        <p:nvSpPr>
          <p:cNvPr id="168" name="Google Shape;168;g26e87d07d28_0_0"/>
          <p:cNvSpPr/>
          <p:nvPr/>
        </p:nvSpPr>
        <p:spPr>
          <a:xfrm>
            <a:off x="838200" y="5340000"/>
            <a:ext cx="2053500" cy="711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GPT-3.5 Turbo</a:t>
            </a:r>
            <a:endParaRPr sz="1600" b="1" dirty="0"/>
          </a:p>
        </p:txBody>
      </p:sp>
      <p:sp>
        <p:nvSpPr>
          <p:cNvPr id="169" name="Google Shape;169;g26e87d07d28_0_0"/>
          <p:cNvSpPr/>
          <p:nvPr/>
        </p:nvSpPr>
        <p:spPr>
          <a:xfrm>
            <a:off x="3583775" y="3531600"/>
            <a:ext cx="1881900" cy="711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Translation</a:t>
            </a:r>
            <a:endParaRPr sz="1600" b="1"/>
          </a:p>
        </p:txBody>
      </p:sp>
      <p:sp>
        <p:nvSpPr>
          <p:cNvPr id="170" name="Google Shape;170;g26e87d07d28_0_0"/>
          <p:cNvSpPr/>
          <p:nvPr/>
        </p:nvSpPr>
        <p:spPr>
          <a:xfrm>
            <a:off x="3583775" y="2065288"/>
            <a:ext cx="1881900" cy="711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Summarisation</a:t>
            </a:r>
            <a:endParaRPr sz="1600" b="1"/>
          </a:p>
        </p:txBody>
      </p:sp>
      <p:sp>
        <p:nvSpPr>
          <p:cNvPr id="171" name="Google Shape;171;g26e87d07d28_0_0"/>
          <p:cNvSpPr/>
          <p:nvPr/>
        </p:nvSpPr>
        <p:spPr>
          <a:xfrm>
            <a:off x="4016663" y="4617075"/>
            <a:ext cx="245700" cy="183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g26e87d07d28_0_0"/>
          <p:cNvSpPr txBox="1"/>
          <p:nvPr/>
        </p:nvSpPr>
        <p:spPr>
          <a:xfrm>
            <a:off x="6756399" y="4718950"/>
            <a:ext cx="542100" cy="7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b="1">
              <a:solidFill>
                <a:schemeClr val="dk1"/>
              </a:solidFill>
            </a:endParaRPr>
          </a:p>
        </p:txBody>
      </p:sp>
      <p:sp>
        <p:nvSpPr>
          <p:cNvPr id="173" name="Google Shape;173;g26e87d07d28_0_0"/>
          <p:cNvSpPr txBox="1"/>
          <p:nvPr/>
        </p:nvSpPr>
        <p:spPr>
          <a:xfrm>
            <a:off x="3872525" y="6369407"/>
            <a:ext cx="13044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rPr>
              <a:t>Contextual data</a:t>
            </a:r>
            <a:endParaRPr sz="100">
              <a:solidFill>
                <a:schemeClr val="dk1"/>
              </a:solidFill>
            </a:endParaRPr>
          </a:p>
        </p:txBody>
      </p:sp>
      <p:sp>
        <p:nvSpPr>
          <p:cNvPr id="174" name="Google Shape;174;g26e87d07d28_0_0"/>
          <p:cNvSpPr/>
          <p:nvPr/>
        </p:nvSpPr>
        <p:spPr>
          <a:xfrm>
            <a:off x="4713900" y="4617075"/>
            <a:ext cx="245700" cy="183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g26e87d07d28_0_0"/>
          <p:cNvSpPr/>
          <p:nvPr/>
        </p:nvSpPr>
        <p:spPr>
          <a:xfrm>
            <a:off x="5885500" y="4718950"/>
            <a:ext cx="1881900" cy="711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OpenAI api call</a:t>
            </a:r>
            <a:endParaRPr sz="1600" b="1"/>
          </a:p>
        </p:txBody>
      </p:sp>
      <p:sp>
        <p:nvSpPr>
          <p:cNvPr id="176" name="Google Shape;176;g26e87d07d28_0_0"/>
          <p:cNvSpPr/>
          <p:nvPr/>
        </p:nvSpPr>
        <p:spPr>
          <a:xfrm>
            <a:off x="7955569" y="3326275"/>
            <a:ext cx="2000700" cy="711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Student Prompt</a:t>
            </a:r>
            <a:endParaRPr sz="1600" b="1" dirty="0"/>
          </a:p>
        </p:txBody>
      </p:sp>
      <p:sp>
        <p:nvSpPr>
          <p:cNvPr id="177" name="Google Shape;177;g26e87d07d28_0_0"/>
          <p:cNvSpPr/>
          <p:nvPr/>
        </p:nvSpPr>
        <p:spPr>
          <a:xfrm>
            <a:off x="7944400" y="6051000"/>
            <a:ext cx="1881900" cy="711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Admin Prompt</a:t>
            </a:r>
            <a:endParaRPr sz="1600" b="1"/>
          </a:p>
        </p:txBody>
      </p:sp>
      <p:sp>
        <p:nvSpPr>
          <p:cNvPr id="178" name="Google Shape;178;g26e87d07d28_0_0"/>
          <p:cNvSpPr/>
          <p:nvPr/>
        </p:nvSpPr>
        <p:spPr>
          <a:xfrm>
            <a:off x="9792525" y="4688625"/>
            <a:ext cx="1881900" cy="711000"/>
          </a:xfrm>
          <a:prstGeom prst="round2SameRect">
            <a:avLst>
              <a:gd name="adj1" fmla="val 16667"/>
              <a:gd name="adj2" fmla="val 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Display Output</a:t>
            </a:r>
            <a:endParaRPr sz="1600" b="1" dirty="0"/>
          </a:p>
        </p:txBody>
      </p:sp>
      <p:sp>
        <p:nvSpPr>
          <p:cNvPr id="179" name="Google Shape;179;g26e87d07d28_0_0"/>
          <p:cNvSpPr/>
          <p:nvPr/>
        </p:nvSpPr>
        <p:spPr>
          <a:xfrm>
            <a:off x="4377275" y="4617075"/>
            <a:ext cx="245700" cy="183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g26e87d07d28_0_0"/>
          <p:cNvSpPr/>
          <p:nvPr/>
        </p:nvSpPr>
        <p:spPr>
          <a:xfrm>
            <a:off x="1742100" y="2291575"/>
            <a:ext cx="245700" cy="509100"/>
          </a:xfrm>
          <a:prstGeom prst="downArrow">
            <a:avLst>
              <a:gd name="adj1" fmla="val 50000"/>
              <a:gd name="adj2" fmla="val 5000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g26e87d07d28_0_0"/>
          <p:cNvSpPr/>
          <p:nvPr/>
        </p:nvSpPr>
        <p:spPr>
          <a:xfrm>
            <a:off x="1742100" y="3551325"/>
            <a:ext cx="245700" cy="509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2" name="Google Shape;182;g26e87d07d28_0_0"/>
          <p:cNvSpPr/>
          <p:nvPr/>
        </p:nvSpPr>
        <p:spPr>
          <a:xfrm>
            <a:off x="1742100" y="4738775"/>
            <a:ext cx="245700" cy="638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g26e87d07d28_0_0"/>
          <p:cNvSpPr/>
          <p:nvPr/>
        </p:nvSpPr>
        <p:spPr>
          <a:xfrm>
            <a:off x="4401875" y="2798450"/>
            <a:ext cx="245700" cy="711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86" name="Google Shape;186;g26e87d07d28_0_0"/>
          <p:cNvCxnSpPr>
            <a:stCxn id="179" idx="1"/>
          </p:cNvCxnSpPr>
          <p:nvPr/>
        </p:nvCxnSpPr>
        <p:spPr>
          <a:xfrm>
            <a:off x="4377275" y="5534475"/>
            <a:ext cx="0" cy="0"/>
          </a:xfrm>
          <a:prstGeom prst="straightConnector1">
            <a:avLst/>
          </a:prstGeom>
          <a:noFill/>
          <a:ln w="9525" cap="flat" cmpd="sng">
            <a:solidFill>
              <a:schemeClr val="dk2"/>
            </a:solidFill>
            <a:prstDash val="solid"/>
            <a:round/>
            <a:headEnd type="none" w="med" len="med"/>
            <a:tailEnd type="none" w="med" len="med"/>
          </a:ln>
        </p:spPr>
      </p:cxnSp>
      <p:cxnSp>
        <p:nvCxnSpPr>
          <p:cNvPr id="187" name="Google Shape;187;g26e87d07d28_0_0"/>
          <p:cNvCxnSpPr>
            <a:stCxn id="179" idx="1"/>
            <a:endCxn id="179" idx="1"/>
          </p:cNvCxnSpPr>
          <p:nvPr/>
        </p:nvCxnSpPr>
        <p:spPr>
          <a:xfrm>
            <a:off x="4377275" y="5534475"/>
            <a:ext cx="0" cy="0"/>
          </a:xfrm>
          <a:prstGeom prst="straightConnector1">
            <a:avLst/>
          </a:prstGeom>
          <a:noFill/>
          <a:ln w="9525" cap="flat" cmpd="sng">
            <a:solidFill>
              <a:schemeClr val="dk2"/>
            </a:solidFill>
            <a:prstDash val="solid"/>
            <a:round/>
            <a:headEnd type="none" w="med" len="med"/>
            <a:tailEnd type="none" w="med" len="med"/>
          </a:ln>
        </p:spPr>
      </p:cxnSp>
      <p:sp>
        <p:nvSpPr>
          <p:cNvPr id="188" name="Google Shape;188;g26e87d07d28_0_0"/>
          <p:cNvSpPr/>
          <p:nvPr/>
        </p:nvSpPr>
        <p:spPr>
          <a:xfrm>
            <a:off x="4951091" y="4534600"/>
            <a:ext cx="245700" cy="21060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g26e87d07d28_0_0"/>
          <p:cNvSpPr/>
          <p:nvPr/>
        </p:nvSpPr>
        <p:spPr>
          <a:xfrm>
            <a:off x="3724356" y="4534600"/>
            <a:ext cx="245700" cy="2106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g26e87d07d28_0_0"/>
          <p:cNvSpPr/>
          <p:nvPr/>
        </p:nvSpPr>
        <p:spPr>
          <a:xfrm>
            <a:off x="4397200" y="4240150"/>
            <a:ext cx="245700" cy="376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g26e87d07d28_0_0"/>
          <p:cNvSpPr/>
          <p:nvPr/>
        </p:nvSpPr>
        <p:spPr>
          <a:xfrm>
            <a:off x="5196800" y="4977575"/>
            <a:ext cx="688500" cy="245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g26e87d07d28_0_0"/>
          <p:cNvSpPr/>
          <p:nvPr/>
        </p:nvSpPr>
        <p:spPr>
          <a:xfrm rot="10800000" flipH="1">
            <a:off x="7256200" y="5445400"/>
            <a:ext cx="688500" cy="11982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g26e87d07d28_0_0"/>
          <p:cNvSpPr/>
          <p:nvPr/>
        </p:nvSpPr>
        <p:spPr>
          <a:xfrm>
            <a:off x="7256700" y="3551325"/>
            <a:ext cx="688500" cy="1187400"/>
          </a:xfrm>
          <a:prstGeom prst="bentArrow">
            <a:avLst>
              <a:gd name="adj1" fmla="val 25000"/>
              <a:gd name="adj2" fmla="val 25000"/>
              <a:gd name="adj3" fmla="val 25000"/>
              <a:gd name="adj4" fmla="val 5772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g26e87d07d28_0_0"/>
          <p:cNvSpPr/>
          <p:nvPr/>
        </p:nvSpPr>
        <p:spPr>
          <a:xfrm rot="5400000">
            <a:off x="9762950" y="3897775"/>
            <a:ext cx="1014000" cy="6063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g26e87d07d28_0_0"/>
          <p:cNvSpPr/>
          <p:nvPr/>
        </p:nvSpPr>
        <p:spPr>
          <a:xfrm rot="5400000" flipH="1">
            <a:off x="9559275" y="5647925"/>
            <a:ext cx="1129800" cy="6633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Impact and Innovation</a:t>
            </a:r>
            <a:endParaRPr/>
          </a:p>
        </p:txBody>
      </p:sp>
      <p:sp>
        <p:nvSpPr>
          <p:cNvPr id="147" name="Google Shape;147;p11"/>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Clr>
                <a:schemeClr val="dk1"/>
              </a:buClr>
              <a:buSzPct val="100000"/>
              <a:buChar char="•"/>
            </a:pPr>
            <a:r>
              <a:rPr lang="en-US" dirty="0"/>
              <a:t>Massive help to all categories of students.</a:t>
            </a:r>
            <a:endParaRPr dirty="0"/>
          </a:p>
          <a:p>
            <a:pPr marL="685800" lvl="1" indent="-228600" algn="l" rtl="0">
              <a:lnSpc>
                <a:spcPct val="90000"/>
              </a:lnSpc>
              <a:spcBef>
                <a:spcPts val="500"/>
              </a:spcBef>
              <a:spcAft>
                <a:spcPts val="0"/>
              </a:spcAft>
              <a:buClr>
                <a:schemeClr val="dk1"/>
              </a:buClr>
              <a:buSzPct val="100000"/>
              <a:buChar char="•"/>
            </a:pPr>
            <a:r>
              <a:rPr lang="en-US" b="1" dirty="0"/>
              <a:t>Category 1</a:t>
            </a:r>
            <a:r>
              <a:rPr lang="en-US" dirty="0"/>
              <a:t>: Who attend all classes, this summarization would serve as a revision material.</a:t>
            </a:r>
            <a:endParaRPr dirty="0"/>
          </a:p>
          <a:p>
            <a:pPr marL="685800" lvl="1" indent="-228600" algn="l" rtl="0">
              <a:lnSpc>
                <a:spcPct val="90000"/>
              </a:lnSpc>
              <a:spcBef>
                <a:spcPts val="500"/>
              </a:spcBef>
              <a:spcAft>
                <a:spcPts val="0"/>
              </a:spcAft>
              <a:buClr>
                <a:schemeClr val="dk1"/>
              </a:buClr>
              <a:buSzPct val="100000"/>
              <a:buChar char="•"/>
            </a:pPr>
            <a:r>
              <a:rPr lang="en-US" b="1" dirty="0"/>
              <a:t>Category 2</a:t>
            </a:r>
            <a:r>
              <a:rPr lang="en-US" dirty="0"/>
              <a:t>: Who couldn’t attend a class due to professional or personal reasons, could see the insights from FAQ and make a decision on reviewing the course material.</a:t>
            </a:r>
            <a:endParaRPr dirty="0"/>
          </a:p>
          <a:p>
            <a:pPr marL="685800" lvl="1" indent="-228600" algn="l" rtl="0">
              <a:lnSpc>
                <a:spcPct val="90000"/>
              </a:lnSpc>
              <a:spcBef>
                <a:spcPts val="500"/>
              </a:spcBef>
              <a:spcAft>
                <a:spcPts val="0"/>
              </a:spcAft>
              <a:buClr>
                <a:schemeClr val="dk1"/>
              </a:buClr>
              <a:buSzPct val="100000"/>
              <a:buChar char="•"/>
            </a:pPr>
            <a:r>
              <a:rPr lang="en-US" b="1" dirty="0"/>
              <a:t>Category 3</a:t>
            </a:r>
            <a:r>
              <a:rPr lang="en-US" dirty="0"/>
              <a:t>: Who don’t attend any classes, for them this can be an extension of the lecture PPT to know exactly what the teacher taught instead of the PPT material. Lecture Lens helps in generating interest for this category of students to actually watch the recording and enhance their learnings.</a:t>
            </a:r>
          </a:p>
          <a:p>
            <a:pPr marL="457200" lvl="1" indent="0" algn="l" rtl="0">
              <a:lnSpc>
                <a:spcPct val="90000"/>
              </a:lnSpc>
              <a:spcBef>
                <a:spcPts val="500"/>
              </a:spcBef>
              <a:spcAft>
                <a:spcPts val="0"/>
              </a:spcAft>
              <a:buClr>
                <a:schemeClr val="dk1"/>
              </a:buClr>
              <a:buSzPct val="100000"/>
              <a:buNone/>
            </a:pPr>
            <a:endParaRPr lang="en-US" dirty="0"/>
          </a:p>
          <a:p>
            <a:pPr>
              <a:lnSpc>
                <a:spcPct val="90000"/>
              </a:lnSpc>
              <a:spcBef>
                <a:spcPts val="500"/>
              </a:spcBef>
              <a:buClr>
                <a:schemeClr val="dk1"/>
              </a:buClr>
            </a:pPr>
            <a:r>
              <a:rPr lang="en-US" dirty="0"/>
              <a:t>BITS Admins will be able to review the course content video which can span </a:t>
            </a:r>
            <a:r>
              <a:rPr lang="en-US" dirty="0" err="1"/>
              <a:t>upto</a:t>
            </a:r>
            <a:r>
              <a:rPr lang="en-US" dirty="0"/>
              <a:t> 30 hours per course in just a matter of an hour to see if the topics being taught are inline with the curriculum requirements.</a:t>
            </a:r>
          </a:p>
          <a:p>
            <a:pPr>
              <a:lnSpc>
                <a:spcPct val="90000"/>
              </a:lnSpc>
              <a:spcBef>
                <a:spcPts val="500"/>
              </a:spcBef>
              <a:buClr>
                <a:schemeClr val="dk1"/>
              </a:buCl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Conclusion</a:t>
            </a:r>
            <a:endParaRPr/>
          </a:p>
        </p:txBody>
      </p:sp>
      <p:sp>
        <p:nvSpPr>
          <p:cNvPr id="159" name="Google Shape;159;p1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000"/>
              <a:buFont typeface="Arial"/>
              <a:buChar char="•"/>
            </a:pPr>
            <a:r>
              <a:rPr lang="en-US" sz="2000" dirty="0">
                <a:solidFill>
                  <a:srgbClr val="000000"/>
                </a:solidFill>
                <a:latin typeface="Calibri"/>
                <a:ea typeface="Calibri"/>
                <a:cs typeface="Calibri"/>
                <a:sym typeface="Calibri"/>
              </a:rPr>
              <a:t>A learning aid like </a:t>
            </a:r>
            <a:r>
              <a:rPr lang="en-US" sz="2000" dirty="0" err="1">
                <a:solidFill>
                  <a:srgbClr val="000000"/>
                </a:solidFill>
                <a:latin typeface="Calibri"/>
                <a:ea typeface="Calibri"/>
                <a:cs typeface="Calibri"/>
                <a:sym typeface="Calibri"/>
              </a:rPr>
              <a:t>LectureLens</a:t>
            </a:r>
            <a:r>
              <a:rPr lang="en-US" sz="2000" dirty="0">
                <a:solidFill>
                  <a:srgbClr val="000000"/>
                </a:solidFill>
                <a:latin typeface="Calibri"/>
                <a:ea typeface="Calibri"/>
                <a:cs typeface="Calibri"/>
                <a:sym typeface="Calibri"/>
              </a:rPr>
              <a:t> has a massive </a:t>
            </a:r>
            <a:r>
              <a:rPr lang="en-US" sz="2000" dirty="0" err="1">
                <a:solidFill>
                  <a:srgbClr val="000000"/>
                </a:solidFill>
                <a:latin typeface="Calibri"/>
                <a:ea typeface="Calibri"/>
                <a:cs typeface="Calibri"/>
                <a:sym typeface="Calibri"/>
              </a:rPr>
              <a:t>usecase</a:t>
            </a:r>
            <a:r>
              <a:rPr lang="en-US" sz="2000" dirty="0">
                <a:solidFill>
                  <a:srgbClr val="000000"/>
                </a:solidFill>
                <a:latin typeface="Calibri"/>
                <a:ea typeface="Calibri"/>
                <a:cs typeface="Calibri"/>
                <a:sym typeface="Calibri"/>
              </a:rPr>
              <a:t> for WILP students who due to the professional and personal constraints are not able to dedicate enough time for their courses.</a:t>
            </a:r>
            <a:endParaRPr dirty="0"/>
          </a:p>
          <a:p>
            <a:pPr marL="228600" lvl="0" indent="-101600" algn="l" rtl="0">
              <a:lnSpc>
                <a:spcPct val="90000"/>
              </a:lnSpc>
              <a:spcBef>
                <a:spcPts val="0"/>
              </a:spcBef>
              <a:spcAft>
                <a:spcPts val="0"/>
              </a:spcAft>
              <a:buClr>
                <a:schemeClr val="dk1"/>
              </a:buClr>
              <a:buSzPts val="2000"/>
              <a:buFont typeface="Arial"/>
              <a:buNone/>
            </a:pPr>
            <a:endParaRPr sz="2000" dirty="0">
              <a:solidFill>
                <a:srgbClr val="000000"/>
              </a:solidFill>
              <a:latin typeface="Calibri"/>
              <a:ea typeface="Calibri"/>
              <a:cs typeface="Calibri"/>
              <a:sym typeface="Calibri"/>
            </a:endParaRPr>
          </a:p>
          <a:p>
            <a:pPr marL="228600" lvl="0" indent="-228600" algn="l" rtl="0">
              <a:lnSpc>
                <a:spcPct val="90000"/>
              </a:lnSpc>
              <a:spcBef>
                <a:spcPts val="0"/>
              </a:spcBef>
              <a:spcAft>
                <a:spcPts val="0"/>
              </a:spcAft>
              <a:buClr>
                <a:schemeClr val="dk1"/>
              </a:buClr>
              <a:buSzPts val="2000"/>
              <a:buFont typeface="Arial"/>
              <a:buChar char="•"/>
            </a:pPr>
            <a:r>
              <a:rPr lang="en-US" sz="2000" dirty="0"/>
              <a:t>The data generated from the tools could serve as revision material, concept based searches, easy review for BITS administrators of class teaching standards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Future and Development</a:t>
            </a:r>
            <a:endParaRPr/>
          </a:p>
        </p:txBody>
      </p:sp>
      <p:sp>
        <p:nvSpPr>
          <p:cNvPr id="153" name="Google Shape;153;p12"/>
          <p:cNvSpPr txBox="1">
            <a:spLocks noGrp="1"/>
          </p:cNvSpPr>
          <p:nvPr>
            <p:ph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520700" lvl="0" indent="-342900" algn="l" rtl="0">
              <a:lnSpc>
                <a:spcPct val="90000"/>
              </a:lnSpc>
              <a:spcBef>
                <a:spcPts val="1000"/>
              </a:spcBef>
              <a:spcAft>
                <a:spcPts val="0"/>
              </a:spcAft>
              <a:buClr>
                <a:schemeClr val="dk1"/>
              </a:buClr>
              <a:buSzPts val="2800"/>
              <a:buFont typeface="Wingdings" pitchFamily="2" charset="2"/>
              <a:buChar char="à"/>
            </a:pPr>
            <a:r>
              <a:rPr lang="en-US" dirty="0"/>
              <a:t>This Student information can be displayed in the Taxila when students tries to view the lecture recordings.</a:t>
            </a:r>
          </a:p>
          <a:p>
            <a:pPr marL="520700" lvl="0" indent="-342900" algn="l" rtl="0">
              <a:lnSpc>
                <a:spcPct val="90000"/>
              </a:lnSpc>
              <a:spcBef>
                <a:spcPts val="1000"/>
              </a:spcBef>
              <a:spcAft>
                <a:spcPts val="0"/>
              </a:spcAft>
              <a:buClr>
                <a:schemeClr val="dk1"/>
              </a:buClr>
              <a:buSzPts val="2800"/>
              <a:buFont typeface="Wingdings" pitchFamily="2" charset="2"/>
              <a:buChar char="à"/>
            </a:pPr>
            <a:r>
              <a:rPr lang="en-US" dirty="0"/>
              <a:t>This information will help the students understand the lecture better by generating more interest in a specific lecture and help them learn better.</a:t>
            </a:r>
          </a:p>
          <a:p>
            <a:pPr marL="520700" lvl="0" indent="-342900" algn="l" rtl="0">
              <a:lnSpc>
                <a:spcPct val="90000"/>
              </a:lnSpc>
              <a:spcBef>
                <a:spcPts val="1000"/>
              </a:spcBef>
              <a:spcAft>
                <a:spcPts val="0"/>
              </a:spcAft>
              <a:buClr>
                <a:schemeClr val="dk1"/>
              </a:buClr>
              <a:buSzPts val="2800"/>
              <a:buFont typeface="Wingdings" pitchFamily="2" charset="2"/>
              <a:buChar char="à"/>
            </a:pPr>
            <a:r>
              <a:rPr lang="en-US" dirty="0"/>
              <a:t>This information can be used by BITS Administrators to review a recordings of a course which can go </a:t>
            </a:r>
            <a:r>
              <a:rPr lang="en-US" dirty="0" err="1"/>
              <a:t>upto</a:t>
            </a:r>
            <a:r>
              <a:rPr lang="en-US" dirty="0"/>
              <a:t> 2*15 = 30 hours of recording. Even at 2x speed it will take 15 hours to review the </a:t>
            </a:r>
            <a:r>
              <a:rPr lang="en-US" dirty="0" err="1"/>
              <a:t>cotent</a:t>
            </a:r>
            <a:r>
              <a:rPr lang="en-US" dirty="0"/>
              <a:t>. With this kind of insight generation, it will take 30 minutes for an administrator to review the entire course content for a subject.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0" y="0"/>
            <a:ext cx="9603275" cy="10492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Demonstration – Sample Output</a:t>
            </a:r>
            <a:endParaRPr dirty="0"/>
          </a:p>
        </p:txBody>
      </p:sp>
      <p:pic>
        <p:nvPicPr>
          <p:cNvPr id="2" name="Picture 1">
            <a:extLst>
              <a:ext uri="{FF2B5EF4-FFF2-40B4-BE49-F238E27FC236}">
                <a16:creationId xmlns:a16="http://schemas.microsoft.com/office/drawing/2014/main" id="{C76346A7-0456-3397-774B-A121E2DB1D84}"/>
              </a:ext>
            </a:extLst>
          </p:cNvPr>
          <p:cNvPicPr>
            <a:picLocks noChangeAspect="1"/>
          </p:cNvPicPr>
          <p:nvPr/>
        </p:nvPicPr>
        <p:blipFill>
          <a:blip r:embed="rId3"/>
          <a:stretch>
            <a:fillRect/>
          </a:stretch>
        </p:blipFill>
        <p:spPr>
          <a:xfrm>
            <a:off x="4419600" y="3743762"/>
            <a:ext cx="7772400" cy="3114238"/>
          </a:xfrm>
          <a:prstGeom prst="rect">
            <a:avLst/>
          </a:prstGeom>
        </p:spPr>
      </p:pic>
      <p:pic>
        <p:nvPicPr>
          <p:cNvPr id="3" name="Picture 2">
            <a:extLst>
              <a:ext uri="{FF2B5EF4-FFF2-40B4-BE49-F238E27FC236}">
                <a16:creationId xmlns:a16="http://schemas.microsoft.com/office/drawing/2014/main" id="{0BAFF25F-18D1-23B1-F831-B8C2AA24AFA6}"/>
              </a:ext>
            </a:extLst>
          </p:cNvPr>
          <p:cNvPicPr>
            <a:picLocks noChangeAspect="1"/>
          </p:cNvPicPr>
          <p:nvPr/>
        </p:nvPicPr>
        <p:blipFill>
          <a:blip r:embed="rId4"/>
          <a:stretch>
            <a:fillRect/>
          </a:stretch>
        </p:blipFill>
        <p:spPr>
          <a:xfrm>
            <a:off x="0" y="739375"/>
            <a:ext cx="7772400" cy="3252371"/>
          </a:xfrm>
          <a:prstGeom prst="rect">
            <a:avLst/>
          </a:prstGeom>
        </p:spPr>
      </p:pic>
    </p:spTree>
    <p:extLst>
      <p:ext uri="{BB962C8B-B14F-4D97-AF65-F5344CB8AC3E}">
        <p14:creationId xmlns:p14="http://schemas.microsoft.com/office/powerpoint/2010/main" val="337709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Prototype Details</a:t>
            </a:r>
            <a:endParaRPr/>
          </a:p>
        </p:txBody>
      </p:sp>
      <p:sp>
        <p:nvSpPr>
          <p:cNvPr id="129" name="Google Shape;129;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D0D0D"/>
              </a:buClr>
              <a:buSzPts val="1800"/>
              <a:buChar char="•"/>
            </a:pPr>
            <a:r>
              <a:rPr lang="en-US" sz="1800" dirty="0">
                <a:solidFill>
                  <a:srgbClr val="0D0D0D"/>
                </a:solidFill>
                <a:highlight>
                  <a:srgbClr val="FFFFFF"/>
                </a:highlight>
                <a:latin typeface="Roboto"/>
                <a:ea typeface="Roboto"/>
                <a:cs typeface="Roboto"/>
                <a:sym typeface="Roboto"/>
              </a:rPr>
              <a:t>Languages – Python, HTML</a:t>
            </a:r>
          </a:p>
          <a:p>
            <a:pPr marL="228600" lvl="0" indent="-228600" algn="l" rtl="0">
              <a:lnSpc>
                <a:spcPct val="90000"/>
              </a:lnSpc>
              <a:spcBef>
                <a:spcPts val="0"/>
              </a:spcBef>
              <a:spcAft>
                <a:spcPts val="0"/>
              </a:spcAft>
              <a:buClr>
                <a:srgbClr val="0D0D0D"/>
              </a:buClr>
              <a:buSzPts val="1800"/>
              <a:buChar char="•"/>
            </a:pPr>
            <a:endParaRPr lang="en-US" sz="1800" dirty="0">
              <a:solidFill>
                <a:srgbClr val="0D0D0D"/>
              </a:solidFill>
              <a:highlight>
                <a:srgbClr val="FFFFFF"/>
              </a:highlight>
              <a:latin typeface="Roboto"/>
              <a:ea typeface="Roboto"/>
              <a:cs typeface="Roboto"/>
              <a:sym typeface="Roboto"/>
            </a:endParaRPr>
          </a:p>
          <a:p>
            <a:pPr marL="0" lvl="0" indent="0" algn="l" rtl="0">
              <a:lnSpc>
                <a:spcPct val="90000"/>
              </a:lnSpc>
              <a:spcBef>
                <a:spcPts val="0"/>
              </a:spcBef>
              <a:spcAft>
                <a:spcPts val="0"/>
              </a:spcAft>
              <a:buClr>
                <a:srgbClr val="0D0D0D"/>
              </a:buClr>
              <a:buSzPts val="1800"/>
              <a:buNone/>
            </a:pPr>
            <a:endParaRPr lang="en-US" sz="1800" dirty="0">
              <a:solidFill>
                <a:srgbClr val="0D0D0D"/>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rgbClr val="0D0D0D"/>
              </a:buClr>
              <a:buSzPts val="1800"/>
              <a:buChar char="•"/>
            </a:pPr>
            <a:r>
              <a:rPr lang="en-US" sz="1800" dirty="0">
                <a:solidFill>
                  <a:srgbClr val="0D0D0D"/>
                </a:solidFill>
                <a:highlight>
                  <a:srgbClr val="FFFFFF"/>
                </a:highlight>
                <a:latin typeface="Roboto"/>
                <a:ea typeface="Roboto"/>
                <a:cs typeface="Roboto"/>
                <a:sym typeface="Roboto"/>
              </a:rPr>
              <a:t>Modules – </a:t>
            </a:r>
            <a:r>
              <a:rPr lang="en-US" sz="1800" dirty="0" err="1">
                <a:solidFill>
                  <a:srgbClr val="0D0D0D"/>
                </a:solidFill>
                <a:highlight>
                  <a:srgbClr val="FFFFFF"/>
                </a:highlight>
                <a:latin typeface="Roboto"/>
                <a:ea typeface="Roboto"/>
                <a:cs typeface="Roboto"/>
                <a:sym typeface="Roboto"/>
              </a:rPr>
              <a:t>openai</a:t>
            </a:r>
            <a:r>
              <a:rPr lang="en-US" sz="1800" dirty="0">
                <a:solidFill>
                  <a:srgbClr val="0D0D0D"/>
                </a:solidFill>
                <a:highlight>
                  <a:srgbClr val="FFFFFF"/>
                </a:highlight>
                <a:latin typeface="Roboto"/>
                <a:ea typeface="Roboto"/>
                <a:cs typeface="Roboto"/>
                <a:sym typeface="Roboto"/>
              </a:rPr>
              <a:t>, Tokenizer, Flask, Regular Expressions, JSON</a:t>
            </a:r>
            <a:endParaRPr dirty="0"/>
          </a:p>
        </p:txBody>
      </p:sp>
    </p:spTree>
    <p:extLst>
      <p:ext uri="{BB962C8B-B14F-4D97-AF65-F5344CB8AC3E}">
        <p14:creationId xmlns:p14="http://schemas.microsoft.com/office/powerpoint/2010/main" val="2555690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3498</TotalTime>
  <Words>437</Words>
  <Application>Microsoft Macintosh PowerPoint</Application>
  <PresentationFormat>Widescreen</PresentationFormat>
  <Paragraphs>50</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Roboto</vt:lpstr>
      <vt:lpstr>Calibri</vt:lpstr>
      <vt:lpstr>Play</vt:lpstr>
      <vt:lpstr>Gill Sans MT</vt:lpstr>
      <vt:lpstr>Wingdings</vt:lpstr>
      <vt:lpstr>Gallery</vt:lpstr>
      <vt:lpstr>LectureLens </vt:lpstr>
      <vt:lpstr>LectureLens Overview</vt:lpstr>
      <vt:lpstr>LecTURE LENS ARCHITECTURE</vt:lpstr>
      <vt:lpstr>Impact and Innovation</vt:lpstr>
      <vt:lpstr>Conclusion</vt:lpstr>
      <vt:lpstr>Future and Development</vt:lpstr>
      <vt:lpstr>Demonstration – Sample Output</vt:lpstr>
      <vt:lpstr>Prototype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LectureLens </dc:title>
  <dc:creator>AJITH RAJ .</dc:creator>
  <cp:lastModifiedBy>AJITH RAJ .</cp:lastModifiedBy>
  <cp:revision>3</cp:revision>
  <dcterms:created xsi:type="dcterms:W3CDTF">2024-03-28T06:09:34Z</dcterms:created>
  <dcterms:modified xsi:type="dcterms:W3CDTF">2024-04-17T19:34:54Z</dcterms:modified>
</cp:coreProperties>
</file>