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5" r:id="rId1"/>
  </p:sldMasterIdLst>
  <p:sldIdLst>
    <p:sldId id="256" r:id="rId2"/>
    <p:sldId id="265" r:id="rId3"/>
    <p:sldId id="257" r:id="rId4"/>
    <p:sldId id="258" r:id="rId5"/>
    <p:sldId id="273" r:id="rId6"/>
    <p:sldId id="274" r:id="rId7"/>
    <p:sldId id="275" r:id="rId8"/>
    <p:sldId id="260" r:id="rId9"/>
    <p:sldId id="270" r:id="rId10"/>
    <p:sldId id="271" r:id="rId11"/>
    <p:sldId id="272" r:id="rId12"/>
    <p:sldId id="262" r:id="rId13"/>
    <p:sldId id="263" r:id="rId14"/>
    <p:sldId id="268" r:id="rId15"/>
    <p:sldId id="266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2D7102C3-FFC6-47C4-813C-BACF647E5FF0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1493445-9E00-45A2-B192-4C4B9068E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89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102C3-FFC6-47C4-813C-BACF647E5FF0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93445-9E00-45A2-B192-4C4B9068E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1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D7102C3-FFC6-47C4-813C-BACF647E5FF0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1493445-9E00-45A2-B192-4C4B9068E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14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102C3-FFC6-47C4-813C-BACF647E5FF0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93445-9E00-45A2-B192-4C4B9068E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321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D7102C3-FFC6-47C4-813C-BACF647E5FF0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1493445-9E00-45A2-B192-4C4B9068E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353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D7102C3-FFC6-47C4-813C-BACF647E5FF0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1493445-9E00-45A2-B192-4C4B9068E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736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D7102C3-FFC6-47C4-813C-BACF647E5FF0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1493445-9E00-45A2-B192-4C4B9068E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26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102C3-FFC6-47C4-813C-BACF647E5FF0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93445-9E00-45A2-B192-4C4B9068E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868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D7102C3-FFC6-47C4-813C-BACF647E5FF0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1493445-9E00-45A2-B192-4C4B9068E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173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102C3-FFC6-47C4-813C-BACF647E5FF0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93445-9E00-45A2-B192-4C4B9068E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786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D7102C3-FFC6-47C4-813C-BACF647E5FF0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F1493445-9E00-45A2-B192-4C4B9068E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16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102C3-FFC6-47C4-813C-BACF647E5FF0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93445-9E00-45A2-B192-4C4B9068E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85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6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Sales Data Analysis and Prediction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Santhosh R</a:t>
            </a:r>
          </a:p>
          <a:p>
            <a:pPr algn="r"/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7229 – </a:t>
            </a:r>
            <a:r>
              <a:rPr lang="en-IN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exl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Chennai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0347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Features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972" t="30628" r="13885" b="13162"/>
          <a:stretch/>
        </p:blipFill>
        <p:spPr>
          <a:xfrm>
            <a:off x="5390148" y="364714"/>
            <a:ext cx="4343400" cy="19852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7367" t="42277" r="49080" b="11560"/>
          <a:stretch/>
        </p:blipFill>
        <p:spPr>
          <a:xfrm>
            <a:off x="7327231" y="767772"/>
            <a:ext cx="4090738" cy="31643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8849" t="35432" r="52939" b="20161"/>
          <a:stretch/>
        </p:blipFill>
        <p:spPr>
          <a:xfrm>
            <a:off x="4267293" y="2349924"/>
            <a:ext cx="3439675" cy="30439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19935" t="40522" r="51743" b="14017"/>
          <a:stretch/>
        </p:blipFill>
        <p:spPr>
          <a:xfrm>
            <a:off x="7766272" y="3932077"/>
            <a:ext cx="3453063" cy="311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10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Categorical Features</a:t>
            </a:r>
            <a:br>
              <a:rPr lang="en-IN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228" t="37781" r="52382" b="14526"/>
          <a:stretch/>
        </p:blipFill>
        <p:spPr>
          <a:xfrm>
            <a:off x="4924973" y="1636296"/>
            <a:ext cx="2795242" cy="35651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6085" t="34027" r="49376" b="20336"/>
          <a:stretch/>
        </p:blipFill>
        <p:spPr>
          <a:xfrm>
            <a:off x="7511620" y="196272"/>
            <a:ext cx="4211053" cy="31282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20231" t="41750" r="51348" b="12262"/>
          <a:stretch/>
        </p:blipFill>
        <p:spPr>
          <a:xfrm>
            <a:off x="7884599" y="3324483"/>
            <a:ext cx="3465094" cy="315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51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Pre-Processing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Item Fat Columns Content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Low Fat    5089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Regular    2889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LF          316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/>
              <a:t>reg</a:t>
            </a:r>
            <a:r>
              <a:rPr lang="en-US" dirty="0" smtClean="0"/>
              <a:t>         117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low fat     112</a:t>
            </a:r>
            <a:endParaRPr lang="en-IN" dirty="0" smtClean="0"/>
          </a:p>
          <a:p>
            <a:r>
              <a:rPr lang="en-IN" dirty="0" smtClean="0"/>
              <a:t>Replace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/>
              <a:t>LF,low</a:t>
            </a:r>
            <a:r>
              <a:rPr lang="en-US" dirty="0" smtClean="0"/>
              <a:t> fat = Low Fat</a:t>
            </a:r>
            <a:endParaRPr lang="en-IN" dirty="0" smtClean="0"/>
          </a:p>
          <a:p>
            <a:r>
              <a:rPr lang="en-US" dirty="0" smtClean="0"/>
              <a:t>After Replace Item Fat Columns Contents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Low Fat    5517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Regular    3006</a:t>
            </a:r>
            <a:endParaRPr lang="en-IN" dirty="0" smtClean="0"/>
          </a:p>
          <a:p>
            <a:r>
              <a:rPr lang="en-IN" dirty="0"/>
              <a:t>Label Encoding</a:t>
            </a:r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95" y="5034049"/>
            <a:ext cx="29146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0636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Splitting features and Target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X = </a:t>
            </a:r>
            <a:r>
              <a:rPr lang="en-US" dirty="0" err="1" smtClean="0"/>
              <a:t>Item_Identifier</a:t>
            </a:r>
            <a:r>
              <a:rPr lang="en-US" dirty="0" smtClean="0"/>
              <a:t>, </a:t>
            </a:r>
            <a:r>
              <a:rPr lang="en-US" dirty="0" err="1" smtClean="0"/>
              <a:t>Item_Weight</a:t>
            </a:r>
            <a:r>
              <a:rPr lang="en-US" dirty="0" smtClean="0"/>
              <a:t>, </a:t>
            </a:r>
            <a:r>
              <a:rPr lang="en-US" dirty="0" err="1" smtClean="0"/>
              <a:t>Item_Fat_Content</a:t>
            </a:r>
            <a:r>
              <a:rPr lang="en-US" dirty="0" smtClean="0"/>
              <a:t>, </a:t>
            </a:r>
            <a:r>
              <a:rPr lang="en-US" dirty="0" err="1" smtClean="0"/>
              <a:t>Item_Visibility</a:t>
            </a:r>
            <a:r>
              <a:rPr lang="en-US" dirty="0" smtClean="0"/>
              <a:t>,  </a:t>
            </a:r>
            <a:r>
              <a:rPr lang="en-US" dirty="0" err="1" smtClean="0"/>
              <a:t>Item_Type</a:t>
            </a:r>
            <a:r>
              <a:rPr lang="en-US" dirty="0" smtClean="0"/>
              <a:t>, </a:t>
            </a:r>
            <a:r>
              <a:rPr lang="en-US" dirty="0" err="1" smtClean="0"/>
              <a:t>Item_MRP</a:t>
            </a:r>
            <a:r>
              <a:rPr lang="en-US" dirty="0" smtClean="0"/>
              <a:t>, </a:t>
            </a:r>
            <a:r>
              <a:rPr lang="en-US" dirty="0" err="1" smtClean="0"/>
              <a:t>Outlet_Identifier</a:t>
            </a:r>
            <a:r>
              <a:rPr lang="en-US" dirty="0" smtClean="0"/>
              <a:t>, </a:t>
            </a:r>
            <a:r>
              <a:rPr lang="en-US" dirty="0" err="1" smtClean="0"/>
              <a:t>Outlet_Establishment_Year</a:t>
            </a:r>
            <a:r>
              <a:rPr lang="en-US" dirty="0" smtClean="0"/>
              <a:t>, </a:t>
            </a:r>
            <a:r>
              <a:rPr lang="en-US" dirty="0" err="1" smtClean="0"/>
              <a:t>Outlet_Size</a:t>
            </a:r>
            <a:r>
              <a:rPr lang="en-US" dirty="0" smtClean="0"/>
              <a:t>, </a:t>
            </a:r>
            <a:r>
              <a:rPr lang="en-US" dirty="0" err="1" smtClean="0"/>
              <a:t>Outlet_Location_Type</a:t>
            </a:r>
            <a:r>
              <a:rPr lang="en-US" dirty="0" smtClean="0"/>
              <a:t>, 	</a:t>
            </a:r>
            <a:r>
              <a:rPr lang="en-US" dirty="0" err="1" smtClean="0"/>
              <a:t>Outlet_Type</a:t>
            </a:r>
            <a:r>
              <a:rPr lang="en-US" dirty="0" smtClean="0"/>
              <a:t>  ( 8523 rows x 11 columns 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Y = </a:t>
            </a:r>
            <a:r>
              <a:rPr lang="en-IN" dirty="0" err="1" smtClean="0"/>
              <a:t>Item_Outlet_Sales</a:t>
            </a:r>
            <a:r>
              <a:rPr lang="en-IN" dirty="0" smtClean="0"/>
              <a:t>  ( </a:t>
            </a:r>
            <a:r>
              <a:rPr lang="en-US" dirty="0" smtClean="0"/>
              <a:t>8523 rows x 1 columns 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 = </a:t>
            </a:r>
            <a:r>
              <a:rPr lang="en-US" dirty="0" err="1"/>
              <a:t>train_test_split</a:t>
            </a:r>
            <a:r>
              <a:rPr lang="en-US" dirty="0"/>
              <a:t>(X, Y, </a:t>
            </a:r>
            <a:r>
              <a:rPr lang="en-US" dirty="0" err="1"/>
              <a:t>test_size</a:t>
            </a:r>
            <a:r>
              <a:rPr lang="en-US" dirty="0"/>
              <a:t>=0.2, </a:t>
            </a:r>
            <a:r>
              <a:rPr lang="en-US" dirty="0" err="1"/>
              <a:t>random_state</a:t>
            </a:r>
            <a:r>
              <a:rPr lang="en-US" dirty="0"/>
              <a:t>=2</a:t>
            </a:r>
            <a:r>
              <a:rPr lang="en-US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err="1"/>
              <a:t>X.shape</a:t>
            </a:r>
            <a:r>
              <a:rPr lang="en-IN" dirty="0"/>
              <a:t>, </a:t>
            </a:r>
            <a:r>
              <a:rPr lang="en-IN" dirty="0" err="1"/>
              <a:t>X_train.shape</a:t>
            </a:r>
            <a:r>
              <a:rPr lang="en-IN" dirty="0"/>
              <a:t>, </a:t>
            </a:r>
            <a:r>
              <a:rPr lang="en-IN" dirty="0" err="1" smtClean="0"/>
              <a:t>X_test.shape</a:t>
            </a:r>
            <a:endParaRPr lang="en-I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(8523, 11) (6818, 11) (1705, 11)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 </a:t>
            </a:r>
            <a:r>
              <a:rPr lang="en-IN" dirty="0" err="1" smtClean="0"/>
              <a:t>Y.shape</a:t>
            </a:r>
            <a:r>
              <a:rPr lang="en-IN" dirty="0"/>
              <a:t>, </a:t>
            </a:r>
            <a:r>
              <a:rPr lang="en-IN" dirty="0" err="1"/>
              <a:t>Y_train.shape</a:t>
            </a:r>
            <a:r>
              <a:rPr lang="en-IN" dirty="0"/>
              <a:t>, </a:t>
            </a:r>
            <a:r>
              <a:rPr lang="en-IN" dirty="0" err="1" smtClean="0"/>
              <a:t>Y_test.shape</a:t>
            </a:r>
            <a:endParaRPr lang="en-I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(8523,) (6818,) (1705,)</a:t>
            </a:r>
            <a:endParaRPr lang="en-IN" dirty="0" smtClean="0"/>
          </a:p>
          <a:p>
            <a:pPr lvl="1"/>
            <a:endParaRPr lang="en-IN" dirty="0"/>
          </a:p>
          <a:p>
            <a:pPr lvl="1"/>
            <a:endParaRPr lang="en-I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70" y="5140179"/>
            <a:ext cx="3238500" cy="14097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0180606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XGBoost</a:t>
            </a:r>
            <a:r>
              <a:rPr lang="en-IN" dirty="0"/>
              <a:t> </a:t>
            </a:r>
            <a:r>
              <a:rPr lang="en-IN" dirty="0" err="1"/>
              <a:t>Regressor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Extreme </a:t>
            </a:r>
            <a:r>
              <a:rPr lang="en-IN" dirty="0"/>
              <a:t>Gradient </a:t>
            </a:r>
            <a:r>
              <a:rPr lang="en-IN" dirty="0" smtClean="0"/>
              <a:t>Boosting</a:t>
            </a:r>
          </a:p>
          <a:p>
            <a:pPr lvl="1"/>
            <a:r>
              <a:rPr lang="en-US" dirty="0" smtClean="0"/>
              <a:t>used </a:t>
            </a:r>
            <a:r>
              <a:rPr lang="en-US" dirty="0"/>
              <a:t>for supervised learning </a:t>
            </a:r>
            <a:r>
              <a:rPr lang="en-US" dirty="0" smtClean="0"/>
              <a:t>problems</a:t>
            </a:r>
          </a:p>
          <a:p>
            <a:pPr lvl="1"/>
            <a:r>
              <a:rPr lang="en-US" dirty="0" err="1" smtClean="0"/>
              <a:t>XGBoost</a:t>
            </a:r>
            <a:r>
              <a:rPr lang="en-US" dirty="0" smtClean="0"/>
              <a:t> algorithm ( </a:t>
            </a:r>
            <a:r>
              <a:rPr lang="en-US" dirty="0" err="1" smtClean="0"/>
              <a:t>XGBRegressor</a:t>
            </a:r>
            <a:r>
              <a:rPr lang="en-US" dirty="0" smtClean="0"/>
              <a:t>  )</a:t>
            </a:r>
          </a:p>
          <a:p>
            <a:pPr lvl="1"/>
            <a:r>
              <a:rPr lang="en-US" dirty="0" err="1" smtClean="0"/>
              <a:t>XGBRegressor.fit</a:t>
            </a:r>
            <a:r>
              <a:rPr lang="en-US" dirty="0" smtClean="0"/>
              <a:t>(</a:t>
            </a:r>
            <a:r>
              <a:rPr lang="en-US" dirty="0" err="1" smtClean="0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)</a:t>
            </a:r>
            <a:endParaRPr lang="en-US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44" y="4949588"/>
            <a:ext cx="28670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74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Evaluation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719" y="4981211"/>
            <a:ext cx="2762250" cy="165735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118447" y="803186"/>
            <a:ext cx="6281873" cy="5248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Prediction </a:t>
            </a:r>
            <a:r>
              <a:rPr lang="en-IN" dirty="0"/>
              <a:t>on training </a:t>
            </a:r>
            <a:r>
              <a:rPr lang="en-IN" dirty="0" smtClean="0"/>
              <a:t>data</a:t>
            </a:r>
          </a:p>
          <a:p>
            <a:pPr lvl="1"/>
            <a:r>
              <a:rPr lang="en-IN" dirty="0" err="1"/>
              <a:t>training_data_prediction</a:t>
            </a:r>
            <a:r>
              <a:rPr lang="en-IN" dirty="0"/>
              <a:t> </a:t>
            </a:r>
            <a:r>
              <a:rPr lang="en-IN" dirty="0" smtClean="0"/>
              <a:t>= </a:t>
            </a:r>
            <a:r>
              <a:rPr lang="en-IN" dirty="0" err="1" smtClean="0"/>
              <a:t>regressor.predict</a:t>
            </a:r>
            <a:r>
              <a:rPr lang="en-IN" dirty="0" smtClean="0"/>
              <a:t>(</a:t>
            </a:r>
            <a:r>
              <a:rPr lang="en-IN" dirty="0" err="1" smtClean="0"/>
              <a:t>X_train</a:t>
            </a:r>
            <a:r>
              <a:rPr lang="en-IN" dirty="0" smtClean="0"/>
              <a:t>)</a:t>
            </a:r>
          </a:p>
          <a:p>
            <a:pPr lvl="1"/>
            <a:r>
              <a:rPr lang="en-IN" dirty="0" smtClean="0"/>
              <a:t> R squared Value ( 0.86 )</a:t>
            </a:r>
          </a:p>
          <a:p>
            <a:r>
              <a:rPr lang="en-IN" dirty="0" smtClean="0"/>
              <a:t> </a:t>
            </a:r>
            <a:r>
              <a:rPr lang="en-IN" dirty="0" smtClean="0"/>
              <a:t>Prediction </a:t>
            </a:r>
            <a:r>
              <a:rPr lang="en-IN" dirty="0"/>
              <a:t>on test </a:t>
            </a:r>
            <a:r>
              <a:rPr lang="en-IN" dirty="0" smtClean="0"/>
              <a:t>data</a:t>
            </a:r>
          </a:p>
          <a:p>
            <a:pPr lvl="1"/>
            <a:r>
              <a:rPr lang="en-IN" dirty="0" err="1"/>
              <a:t>test_data_prediction</a:t>
            </a:r>
            <a:r>
              <a:rPr lang="en-IN" dirty="0"/>
              <a:t> = </a:t>
            </a:r>
            <a:r>
              <a:rPr lang="en-IN" dirty="0" err="1"/>
              <a:t>regressor.predict</a:t>
            </a:r>
            <a:r>
              <a:rPr lang="en-IN" dirty="0"/>
              <a:t>(</a:t>
            </a:r>
            <a:r>
              <a:rPr lang="en-IN" dirty="0" err="1"/>
              <a:t>X_test</a:t>
            </a:r>
            <a:r>
              <a:rPr lang="en-IN" dirty="0" smtClean="0"/>
              <a:t>)</a:t>
            </a:r>
          </a:p>
          <a:p>
            <a:pPr lvl="1"/>
            <a:r>
              <a:rPr lang="en-IN" dirty="0"/>
              <a:t> R squared Value ( </a:t>
            </a:r>
            <a:r>
              <a:rPr lang="en-IN" dirty="0" smtClean="0"/>
              <a:t>0.52 </a:t>
            </a:r>
            <a:r>
              <a:rPr lang="en-IN" dirty="0"/>
              <a:t>)</a:t>
            </a:r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348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599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</a:t>
            </a:r>
            <a:r>
              <a:rPr lang="en-US" dirty="0" smtClean="0"/>
              <a:t>Statement (</a:t>
            </a:r>
            <a:r>
              <a:rPr lang="en-IN" dirty="0"/>
              <a:t>Extreme Gradient </a:t>
            </a:r>
            <a:r>
              <a:rPr lang="en-IN" dirty="0" smtClean="0"/>
              <a:t>Boosting 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endParaRPr lang="en-IN" dirty="0" smtClean="0"/>
          </a:p>
          <a:p>
            <a:pPr>
              <a:lnSpc>
                <a:spcPct val="170000"/>
              </a:lnSpc>
            </a:pPr>
            <a:r>
              <a:rPr lang="en-IN" dirty="0" smtClean="0"/>
              <a:t>There is supermarket company that has several outlets </a:t>
            </a:r>
            <a:r>
              <a:rPr lang="en-IN" dirty="0" smtClean="0"/>
              <a:t>or </a:t>
            </a:r>
            <a:r>
              <a:rPr lang="en-IN" dirty="0" smtClean="0"/>
              <a:t>several store around the world. They want  to predict the sales which they can expect. </a:t>
            </a:r>
          </a:p>
          <a:p>
            <a:pPr>
              <a:lnSpc>
                <a:spcPct val="170000"/>
              </a:lnSpc>
            </a:pPr>
            <a:r>
              <a:rPr lang="en-IN" dirty="0" smtClean="0"/>
              <a:t>lot of things that are helpful </a:t>
            </a:r>
            <a:r>
              <a:rPr lang="en-IN" smtClean="0"/>
              <a:t>this prediction.</a:t>
            </a:r>
            <a:endParaRPr lang="en-IN" dirty="0" smtClean="0"/>
          </a:p>
          <a:p>
            <a:pPr lvl="1">
              <a:lnSpc>
                <a:spcPct val="170000"/>
              </a:lnSpc>
            </a:pPr>
            <a:r>
              <a:rPr lang="en-IN" dirty="0" smtClean="0"/>
              <a:t> </a:t>
            </a:r>
            <a:r>
              <a:rPr lang="en-IN" dirty="0" err="1" smtClean="0"/>
              <a:t>i.e</a:t>
            </a:r>
            <a:r>
              <a:rPr lang="en-IN" dirty="0" smtClean="0"/>
              <a:t> </a:t>
            </a:r>
            <a:r>
              <a:rPr lang="en-IN" dirty="0" smtClean="0"/>
              <a:t> if we can predict the </a:t>
            </a:r>
          </a:p>
          <a:p>
            <a:pPr lvl="2">
              <a:lnSpc>
                <a:spcPct val="170000"/>
              </a:lnSpc>
            </a:pPr>
            <a:r>
              <a:rPr lang="en-IN" dirty="0" smtClean="0"/>
              <a:t>sales revenue</a:t>
            </a:r>
          </a:p>
          <a:p>
            <a:pPr lvl="2">
              <a:lnSpc>
                <a:spcPct val="170000"/>
              </a:lnSpc>
            </a:pPr>
            <a:r>
              <a:rPr lang="en-IN" dirty="0"/>
              <a:t>what are the brands and what are the products that sells the most and </a:t>
            </a:r>
            <a:r>
              <a:rPr lang="en-IN" dirty="0" smtClean="0"/>
              <a:t>other.</a:t>
            </a:r>
          </a:p>
          <a:p>
            <a:pPr lvl="2">
              <a:lnSpc>
                <a:spcPct val="170000"/>
              </a:lnSpc>
            </a:pPr>
            <a:r>
              <a:rPr lang="en-IN" dirty="0"/>
              <a:t>we can  tell the company that what are the challenges they may </a:t>
            </a:r>
            <a:r>
              <a:rPr lang="en-IN" dirty="0" smtClean="0"/>
              <a:t>face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87346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Flow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3"/>
          <a:stretch/>
        </p:blipFill>
        <p:spPr>
          <a:xfrm>
            <a:off x="5118100" y="1900989"/>
            <a:ext cx="6281738" cy="334721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3595190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Collection and Processing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121298"/>
            <a:ext cx="6281873" cy="6736702"/>
          </a:xfrm>
        </p:spPr>
        <p:txBody>
          <a:bodyPr>
            <a:normAutofit/>
          </a:bodyPr>
          <a:lstStyle/>
          <a:p>
            <a:r>
              <a:rPr lang="en-US" dirty="0" smtClean="0"/>
              <a:t>loading </a:t>
            </a:r>
            <a:r>
              <a:rPr lang="en-US" dirty="0" err="1" smtClean="0"/>
              <a:t>DataFrame</a:t>
            </a:r>
            <a:r>
              <a:rPr lang="en-US" dirty="0" smtClean="0"/>
              <a:t> (Pandas )</a:t>
            </a:r>
          </a:p>
          <a:p>
            <a:r>
              <a:rPr lang="en-US" dirty="0" smtClean="0"/>
              <a:t>some information about the dataset (info)</a:t>
            </a:r>
          </a:p>
          <a:p>
            <a:r>
              <a:rPr lang="en-US" dirty="0"/>
              <a:t>Find Null value and replace </a:t>
            </a:r>
          </a:p>
          <a:p>
            <a:pPr lvl="1"/>
            <a:r>
              <a:rPr lang="en-US" dirty="0"/>
              <a:t>Mean</a:t>
            </a:r>
          </a:p>
          <a:p>
            <a:pPr lvl="1"/>
            <a:r>
              <a:rPr lang="en-US" dirty="0"/>
              <a:t>Mode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318" y="5020680"/>
            <a:ext cx="3028950" cy="1514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268" y="5020680"/>
            <a:ext cx="2650921" cy="171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842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loading </a:t>
            </a:r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865" t="51408" r="12735" b="13844"/>
          <a:stretch/>
        </p:blipFill>
        <p:spPr>
          <a:xfrm>
            <a:off x="4932948" y="2349925"/>
            <a:ext cx="6450637" cy="2971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78115" y="1455821"/>
            <a:ext cx="4981073" cy="782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Total row 8523</a:t>
            </a:r>
          </a:p>
          <a:p>
            <a:pPr algn="ctr"/>
            <a:r>
              <a:rPr lang="en-US" dirty="0" smtClean="0"/>
              <a:t>Total column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79420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information of </a:t>
            </a:r>
            <a:r>
              <a:rPr lang="en-US" dirty="0"/>
              <a:t>the dataset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&lt;class '</a:t>
            </a:r>
            <a:r>
              <a:rPr lang="en-US" dirty="0" err="1"/>
              <a:t>pandas.core.frame.DataFrame</a:t>
            </a:r>
            <a:r>
              <a:rPr lang="en-US" dirty="0"/>
              <a:t>'&gt;</a:t>
            </a:r>
          </a:p>
          <a:p>
            <a:r>
              <a:rPr lang="en-US" dirty="0" err="1"/>
              <a:t>RangeIndex</a:t>
            </a:r>
            <a:r>
              <a:rPr lang="en-US" dirty="0"/>
              <a:t>: 8523 entries, 0 to 8522</a:t>
            </a:r>
          </a:p>
          <a:p>
            <a:r>
              <a:rPr lang="en-US" dirty="0"/>
              <a:t>Data columns (total 12 columns):</a:t>
            </a:r>
          </a:p>
          <a:p>
            <a:r>
              <a:rPr lang="en-US" dirty="0"/>
              <a:t> #   Column                     Non-Null Count  </a:t>
            </a:r>
            <a:r>
              <a:rPr lang="en-US" dirty="0" err="1"/>
              <a:t>Dtype</a:t>
            </a:r>
            <a:r>
              <a:rPr lang="en-US" dirty="0"/>
              <a:t>  </a:t>
            </a:r>
          </a:p>
          <a:p>
            <a:r>
              <a:rPr lang="en-US" dirty="0"/>
              <a:t>---  ------                     --------------  -----  </a:t>
            </a:r>
          </a:p>
          <a:p>
            <a:r>
              <a:rPr lang="en-US" dirty="0"/>
              <a:t> 0   </a:t>
            </a:r>
            <a:r>
              <a:rPr lang="en-US" dirty="0" err="1"/>
              <a:t>Item_Identifier</a:t>
            </a:r>
            <a:r>
              <a:rPr lang="en-US" dirty="0"/>
              <a:t>            8523 non-null   object </a:t>
            </a:r>
          </a:p>
          <a:p>
            <a:r>
              <a:rPr lang="en-US" dirty="0"/>
              <a:t> 1   </a:t>
            </a:r>
            <a:r>
              <a:rPr lang="en-US" dirty="0" err="1"/>
              <a:t>Item_Weight</a:t>
            </a:r>
            <a:r>
              <a:rPr lang="en-US" dirty="0"/>
              <a:t>                7060 non-null   </a:t>
            </a:r>
            <a:r>
              <a:rPr lang="en-US" dirty="0" err="1"/>
              <a:t>float64</a:t>
            </a:r>
            <a:endParaRPr lang="en-US" dirty="0"/>
          </a:p>
          <a:p>
            <a:r>
              <a:rPr lang="en-US" dirty="0"/>
              <a:t> 2   </a:t>
            </a:r>
            <a:r>
              <a:rPr lang="en-US" dirty="0" err="1"/>
              <a:t>Item_Fat_Content</a:t>
            </a:r>
            <a:r>
              <a:rPr lang="en-US" dirty="0"/>
              <a:t>           8523 non-null   object </a:t>
            </a:r>
          </a:p>
          <a:p>
            <a:r>
              <a:rPr lang="en-US" dirty="0"/>
              <a:t> 3   </a:t>
            </a:r>
            <a:r>
              <a:rPr lang="en-US" dirty="0" err="1"/>
              <a:t>Item_Visibility</a:t>
            </a:r>
            <a:r>
              <a:rPr lang="en-US" dirty="0"/>
              <a:t>            8523 non-null   </a:t>
            </a:r>
            <a:r>
              <a:rPr lang="en-US" dirty="0" err="1"/>
              <a:t>float64</a:t>
            </a:r>
            <a:endParaRPr lang="en-US" dirty="0"/>
          </a:p>
          <a:p>
            <a:r>
              <a:rPr lang="en-US" dirty="0"/>
              <a:t> 4   </a:t>
            </a:r>
            <a:r>
              <a:rPr lang="en-US" dirty="0" err="1"/>
              <a:t>Item_Type</a:t>
            </a:r>
            <a:r>
              <a:rPr lang="en-US" dirty="0"/>
              <a:t>                  8523 non-null   object </a:t>
            </a:r>
          </a:p>
          <a:p>
            <a:r>
              <a:rPr lang="en-US" dirty="0"/>
              <a:t> 5   </a:t>
            </a:r>
            <a:r>
              <a:rPr lang="en-US" dirty="0" err="1"/>
              <a:t>Item_MRP</a:t>
            </a:r>
            <a:r>
              <a:rPr lang="en-US" dirty="0"/>
              <a:t>                   8523 non-null   </a:t>
            </a:r>
            <a:r>
              <a:rPr lang="en-US" dirty="0" err="1"/>
              <a:t>float64</a:t>
            </a:r>
            <a:endParaRPr lang="en-US" dirty="0"/>
          </a:p>
          <a:p>
            <a:r>
              <a:rPr lang="en-US" dirty="0"/>
              <a:t> 6   </a:t>
            </a:r>
            <a:r>
              <a:rPr lang="en-US" dirty="0" err="1"/>
              <a:t>Outlet_Identifier</a:t>
            </a:r>
            <a:r>
              <a:rPr lang="en-US" dirty="0"/>
              <a:t>          8523 non-null   object </a:t>
            </a:r>
          </a:p>
          <a:p>
            <a:r>
              <a:rPr lang="en-US" dirty="0"/>
              <a:t> 7   </a:t>
            </a:r>
            <a:r>
              <a:rPr lang="en-US" dirty="0" err="1"/>
              <a:t>Outlet_Establishment_Year</a:t>
            </a:r>
            <a:r>
              <a:rPr lang="en-US" dirty="0"/>
              <a:t>  8523 non-null   </a:t>
            </a:r>
            <a:r>
              <a:rPr lang="en-US" dirty="0" err="1"/>
              <a:t>int64</a:t>
            </a:r>
            <a:r>
              <a:rPr lang="en-US" dirty="0"/>
              <a:t>  </a:t>
            </a:r>
          </a:p>
          <a:p>
            <a:r>
              <a:rPr lang="en-US" dirty="0"/>
              <a:t> 8   </a:t>
            </a:r>
            <a:r>
              <a:rPr lang="en-US" dirty="0" err="1"/>
              <a:t>Outlet_Size</a:t>
            </a:r>
            <a:r>
              <a:rPr lang="en-US" dirty="0"/>
              <a:t>                6113 non-null   object </a:t>
            </a:r>
          </a:p>
          <a:p>
            <a:r>
              <a:rPr lang="en-US" dirty="0"/>
              <a:t> 9   </a:t>
            </a:r>
            <a:r>
              <a:rPr lang="en-US" dirty="0" err="1"/>
              <a:t>Outlet_Location_Type</a:t>
            </a:r>
            <a:r>
              <a:rPr lang="en-US" dirty="0"/>
              <a:t>       8523 non-null   object </a:t>
            </a:r>
          </a:p>
          <a:p>
            <a:r>
              <a:rPr lang="en-US" dirty="0"/>
              <a:t> 10  </a:t>
            </a:r>
            <a:r>
              <a:rPr lang="en-US" dirty="0" err="1"/>
              <a:t>Outlet_Type</a:t>
            </a:r>
            <a:r>
              <a:rPr lang="en-US" dirty="0"/>
              <a:t>                8523 non-null   object </a:t>
            </a:r>
          </a:p>
          <a:p>
            <a:r>
              <a:rPr lang="en-US" dirty="0"/>
              <a:t> 11  </a:t>
            </a:r>
            <a:r>
              <a:rPr lang="en-US" dirty="0" err="1"/>
              <a:t>Item_Outlet_Sales</a:t>
            </a:r>
            <a:r>
              <a:rPr lang="en-US" dirty="0"/>
              <a:t>          8523 non-null   </a:t>
            </a:r>
            <a:r>
              <a:rPr lang="en-US" dirty="0" err="1"/>
              <a:t>float64</a:t>
            </a:r>
            <a:endParaRPr lang="en-US" dirty="0"/>
          </a:p>
          <a:p>
            <a:r>
              <a:rPr lang="en-US" dirty="0" err="1"/>
              <a:t>dtypes</a:t>
            </a:r>
            <a:r>
              <a:rPr lang="en-US" dirty="0"/>
              <a:t>: </a:t>
            </a:r>
            <a:r>
              <a:rPr lang="en-US" dirty="0" err="1"/>
              <a:t>float64</a:t>
            </a:r>
            <a:r>
              <a:rPr lang="en-US" dirty="0"/>
              <a:t>(4), </a:t>
            </a:r>
            <a:r>
              <a:rPr lang="en-US" dirty="0" err="1"/>
              <a:t>int64</a:t>
            </a:r>
            <a:r>
              <a:rPr lang="en-US" dirty="0"/>
              <a:t>(1), object(7)</a:t>
            </a:r>
          </a:p>
          <a:p>
            <a:r>
              <a:rPr lang="en-US" dirty="0"/>
              <a:t>memory usage: 799.2+ KB</a:t>
            </a:r>
          </a:p>
        </p:txBody>
      </p:sp>
    </p:spTree>
    <p:extLst>
      <p:ext uri="{BB962C8B-B14F-4D97-AF65-F5344CB8AC3E}">
        <p14:creationId xmlns:p14="http://schemas.microsoft.com/office/powerpoint/2010/main" val="41321708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Null value and replace 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196665"/>
              </p:ext>
            </p:extLst>
          </p:nvPr>
        </p:nvGraphicFramePr>
        <p:xfrm>
          <a:off x="5118100" y="803275"/>
          <a:ext cx="628173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0869"/>
                <a:gridCol w="314086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r>
                        <a:rPr lang="en-US" baseline="0" dirty="0" smtClean="0"/>
                        <a:t> value checking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After </a:t>
                      </a:r>
                      <a:r>
                        <a:rPr lang="en-US" dirty="0" err="1" smtClean="0"/>
                        <a:t>Repace</a:t>
                      </a:r>
                      <a:r>
                        <a:rPr lang="en-US" dirty="0" smtClean="0"/>
                        <a:t> null value (</a:t>
                      </a:r>
                      <a:r>
                        <a:rPr lang="en-US" dirty="0" err="1" smtClean="0"/>
                        <a:t>Mean,Mode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Item_Identifier</a:t>
                      </a:r>
                      <a:r>
                        <a:rPr lang="en-US" dirty="0" smtClean="0"/>
                        <a:t>                 0</a:t>
                      </a:r>
                    </a:p>
                    <a:p>
                      <a:r>
                        <a:rPr lang="en-US" dirty="0" err="1" smtClean="0"/>
                        <a:t>Item_Weight</a:t>
                      </a:r>
                      <a:r>
                        <a:rPr lang="en-US" dirty="0" smtClean="0"/>
                        <a:t>                  1463</a:t>
                      </a:r>
                    </a:p>
                    <a:p>
                      <a:r>
                        <a:rPr lang="en-US" dirty="0" err="1" smtClean="0"/>
                        <a:t>Item_Fat_Content</a:t>
                      </a:r>
                      <a:r>
                        <a:rPr lang="en-US" dirty="0" smtClean="0"/>
                        <a:t>                0</a:t>
                      </a:r>
                    </a:p>
                    <a:p>
                      <a:r>
                        <a:rPr lang="en-US" dirty="0" err="1" smtClean="0"/>
                        <a:t>Item_Visibility</a:t>
                      </a:r>
                      <a:r>
                        <a:rPr lang="en-US" dirty="0" smtClean="0"/>
                        <a:t>                 0</a:t>
                      </a:r>
                    </a:p>
                    <a:p>
                      <a:r>
                        <a:rPr lang="en-US" dirty="0" err="1" smtClean="0"/>
                        <a:t>Item_Type</a:t>
                      </a:r>
                      <a:r>
                        <a:rPr lang="en-US" dirty="0" smtClean="0"/>
                        <a:t>                       0</a:t>
                      </a:r>
                    </a:p>
                    <a:p>
                      <a:r>
                        <a:rPr lang="en-US" dirty="0" err="1" smtClean="0"/>
                        <a:t>Item_MRP</a:t>
                      </a:r>
                      <a:r>
                        <a:rPr lang="en-US" dirty="0" smtClean="0"/>
                        <a:t>                        0</a:t>
                      </a:r>
                    </a:p>
                    <a:p>
                      <a:r>
                        <a:rPr lang="en-US" dirty="0" err="1" smtClean="0"/>
                        <a:t>Outlet_Identifier</a:t>
                      </a:r>
                      <a:r>
                        <a:rPr lang="en-US" dirty="0" smtClean="0"/>
                        <a:t>               0</a:t>
                      </a:r>
                    </a:p>
                    <a:p>
                      <a:r>
                        <a:rPr lang="en-US" dirty="0" err="1" smtClean="0"/>
                        <a:t>Outlet_Establishment_Year</a:t>
                      </a:r>
                      <a:r>
                        <a:rPr lang="en-US" dirty="0" smtClean="0"/>
                        <a:t>       0</a:t>
                      </a:r>
                    </a:p>
                    <a:p>
                      <a:r>
                        <a:rPr lang="en-US" dirty="0" err="1" smtClean="0"/>
                        <a:t>Outlet_Size</a:t>
                      </a:r>
                      <a:r>
                        <a:rPr lang="en-US" dirty="0" smtClean="0"/>
                        <a:t>                  2410</a:t>
                      </a:r>
                    </a:p>
                    <a:p>
                      <a:r>
                        <a:rPr lang="en-US" dirty="0" err="1" smtClean="0"/>
                        <a:t>Outlet_Location_Type</a:t>
                      </a:r>
                      <a:r>
                        <a:rPr lang="en-US" dirty="0" smtClean="0"/>
                        <a:t>            0</a:t>
                      </a:r>
                    </a:p>
                    <a:p>
                      <a:r>
                        <a:rPr lang="en-US" dirty="0" err="1" smtClean="0"/>
                        <a:t>Outlet_Type</a:t>
                      </a:r>
                      <a:r>
                        <a:rPr lang="en-US" dirty="0" smtClean="0"/>
                        <a:t>                     0</a:t>
                      </a:r>
                    </a:p>
                    <a:p>
                      <a:r>
                        <a:rPr lang="en-US" dirty="0" err="1" smtClean="0"/>
                        <a:t>Item_Outlet_Sales</a:t>
                      </a:r>
                      <a:r>
                        <a:rPr lang="en-US" dirty="0" smtClean="0"/>
                        <a:t>               0</a:t>
                      </a:r>
                    </a:p>
                    <a:p>
                      <a:r>
                        <a:rPr lang="en-US" dirty="0" err="1" smtClean="0"/>
                        <a:t>dtype</a:t>
                      </a:r>
                      <a:r>
                        <a:rPr lang="en-US" dirty="0" smtClean="0"/>
                        <a:t>: </a:t>
                      </a:r>
                      <a:r>
                        <a:rPr lang="en-US" dirty="0" err="1" smtClean="0"/>
                        <a:t>int64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Item_Identifier</a:t>
                      </a:r>
                      <a:r>
                        <a:rPr lang="en-US" dirty="0" smtClean="0"/>
                        <a:t>              0</a:t>
                      </a:r>
                    </a:p>
                    <a:p>
                      <a:r>
                        <a:rPr lang="en-US" dirty="0" err="1" smtClean="0"/>
                        <a:t>Item_Weight</a:t>
                      </a:r>
                      <a:r>
                        <a:rPr lang="en-US" dirty="0" smtClean="0"/>
                        <a:t>                  0</a:t>
                      </a:r>
                    </a:p>
                    <a:p>
                      <a:r>
                        <a:rPr lang="en-US" dirty="0" err="1" smtClean="0"/>
                        <a:t>Item_Fat_Content</a:t>
                      </a:r>
                      <a:r>
                        <a:rPr lang="en-US" dirty="0" smtClean="0"/>
                        <a:t>             0</a:t>
                      </a:r>
                    </a:p>
                    <a:p>
                      <a:r>
                        <a:rPr lang="en-US" dirty="0" err="1" smtClean="0"/>
                        <a:t>Item_Visibility</a:t>
                      </a:r>
                      <a:r>
                        <a:rPr lang="en-US" dirty="0" smtClean="0"/>
                        <a:t>              0</a:t>
                      </a:r>
                    </a:p>
                    <a:p>
                      <a:r>
                        <a:rPr lang="en-US" dirty="0" err="1" smtClean="0"/>
                        <a:t>Item_Type</a:t>
                      </a:r>
                      <a:r>
                        <a:rPr lang="en-US" dirty="0" smtClean="0"/>
                        <a:t>                    0</a:t>
                      </a:r>
                    </a:p>
                    <a:p>
                      <a:r>
                        <a:rPr lang="en-US" dirty="0" err="1" smtClean="0"/>
                        <a:t>Item_MRP</a:t>
                      </a:r>
                      <a:r>
                        <a:rPr lang="en-US" dirty="0" smtClean="0"/>
                        <a:t>                     0</a:t>
                      </a:r>
                    </a:p>
                    <a:p>
                      <a:r>
                        <a:rPr lang="en-US" dirty="0" err="1" smtClean="0"/>
                        <a:t>Outlet_Identifier</a:t>
                      </a:r>
                      <a:r>
                        <a:rPr lang="en-US" dirty="0" smtClean="0"/>
                        <a:t>            0</a:t>
                      </a:r>
                    </a:p>
                    <a:p>
                      <a:r>
                        <a:rPr lang="en-US" dirty="0" err="1" smtClean="0"/>
                        <a:t>Outlet_Establishment_Year</a:t>
                      </a:r>
                      <a:r>
                        <a:rPr lang="en-US" dirty="0" smtClean="0"/>
                        <a:t>    0</a:t>
                      </a:r>
                    </a:p>
                    <a:p>
                      <a:r>
                        <a:rPr lang="en-US" dirty="0" err="1" smtClean="0"/>
                        <a:t>Outlet_Size</a:t>
                      </a:r>
                      <a:r>
                        <a:rPr lang="en-US" dirty="0" smtClean="0"/>
                        <a:t>                  0</a:t>
                      </a:r>
                    </a:p>
                    <a:p>
                      <a:r>
                        <a:rPr lang="en-US" dirty="0" err="1" smtClean="0"/>
                        <a:t>Outlet_Location_Type</a:t>
                      </a:r>
                      <a:r>
                        <a:rPr lang="en-US" dirty="0" smtClean="0"/>
                        <a:t>         0</a:t>
                      </a:r>
                    </a:p>
                    <a:p>
                      <a:r>
                        <a:rPr lang="en-US" dirty="0" err="1" smtClean="0"/>
                        <a:t>Outlet_Type</a:t>
                      </a:r>
                      <a:r>
                        <a:rPr lang="en-US" dirty="0" smtClean="0"/>
                        <a:t>                  0</a:t>
                      </a:r>
                    </a:p>
                    <a:p>
                      <a:r>
                        <a:rPr lang="en-US" dirty="0" err="1" smtClean="0"/>
                        <a:t>Item_Outlet_Sales</a:t>
                      </a:r>
                      <a:r>
                        <a:rPr lang="en-US" dirty="0" smtClean="0"/>
                        <a:t>            0</a:t>
                      </a:r>
                    </a:p>
                    <a:p>
                      <a:r>
                        <a:rPr lang="en-US" dirty="0" err="1" smtClean="0"/>
                        <a:t>dtype</a:t>
                      </a:r>
                      <a:r>
                        <a:rPr lang="en-US" dirty="0" smtClean="0"/>
                        <a:t>: </a:t>
                      </a:r>
                      <a:r>
                        <a:rPr lang="en-US" dirty="0" err="1" smtClean="0"/>
                        <a:t>int64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59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information</a:t>
            </a:r>
          </a:p>
          <a:p>
            <a:endParaRPr lang="en-US" dirty="0" smtClean="0"/>
          </a:p>
          <a:p>
            <a:r>
              <a:rPr lang="en-US" dirty="0"/>
              <a:t>Numerical </a:t>
            </a:r>
            <a:r>
              <a:rPr lang="en-US" dirty="0" smtClean="0"/>
              <a:t>Features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Weight distribution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Visibility distribution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err="1"/>
              <a:t>MRP</a:t>
            </a:r>
            <a:r>
              <a:rPr lang="en-IN" dirty="0"/>
              <a:t> distribution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err="1"/>
              <a:t>Outlet_Sales</a:t>
            </a:r>
            <a:r>
              <a:rPr lang="en-IN" dirty="0"/>
              <a:t> distribution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err="1"/>
              <a:t>Establishment_Year</a:t>
            </a:r>
            <a:r>
              <a:rPr lang="en-IN" dirty="0"/>
              <a:t> </a:t>
            </a:r>
            <a:r>
              <a:rPr lang="en-IN" dirty="0" smtClean="0"/>
              <a:t>column</a:t>
            </a:r>
            <a:endParaRPr lang="en-US" dirty="0"/>
          </a:p>
          <a:p>
            <a:r>
              <a:rPr lang="en-IN" dirty="0"/>
              <a:t>Categorical </a:t>
            </a:r>
            <a:r>
              <a:rPr lang="en-IN" dirty="0" smtClean="0"/>
              <a:t>Features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Fat Content column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Type column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Outlet Size column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IN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84254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information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849" t="57899" r="37730" b="12789"/>
          <a:stretch/>
        </p:blipFill>
        <p:spPr>
          <a:xfrm>
            <a:off x="5109330" y="466339"/>
            <a:ext cx="6621459" cy="518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0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293</TotalTime>
  <Words>462</Words>
  <Application>Microsoft Office PowerPoint</Application>
  <PresentationFormat>Widescreen</PresentationFormat>
  <Paragraphs>122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 Light</vt:lpstr>
      <vt:lpstr>Rockwell</vt:lpstr>
      <vt:lpstr>Wingdings</vt:lpstr>
      <vt:lpstr>Atlas</vt:lpstr>
      <vt:lpstr>Sales Data Analysis and Prediction</vt:lpstr>
      <vt:lpstr>Problem Statement (Extreme Gradient Boosting )</vt:lpstr>
      <vt:lpstr>Work Flow</vt:lpstr>
      <vt:lpstr>Data Collection and Processing</vt:lpstr>
      <vt:lpstr>loading Data</vt:lpstr>
      <vt:lpstr>some information of the dataset </vt:lpstr>
      <vt:lpstr>Find Null value and replace  </vt:lpstr>
      <vt:lpstr>Data Analysis</vt:lpstr>
      <vt:lpstr>Data information</vt:lpstr>
      <vt:lpstr>Numerical Features </vt:lpstr>
      <vt:lpstr>Categorical Features </vt:lpstr>
      <vt:lpstr>Data Pre-Processing</vt:lpstr>
      <vt:lpstr>Splitting features and Target</vt:lpstr>
      <vt:lpstr>XGBoost Regressor</vt:lpstr>
      <vt:lpstr>Evaluation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Paho Hosur</dc:creator>
  <cp:lastModifiedBy>santhosh</cp:lastModifiedBy>
  <cp:revision>133</cp:revision>
  <dcterms:created xsi:type="dcterms:W3CDTF">2022-08-19T21:37:05Z</dcterms:created>
  <dcterms:modified xsi:type="dcterms:W3CDTF">2022-08-20T06:31:48Z</dcterms:modified>
</cp:coreProperties>
</file>