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0"/>
    <p:sldId id="257" r:id="rId11"/>
    <p:sldId id="258" r:id="rId12"/>
    <p:sldId id="259" r:id="rId13"/>
    <p:sldId id="260" r:id="rId14"/>
    <p:sldId id="261" r:id="rId15"/>
    <p:sldId id="262" r:id="rId1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slides/slide5.xml" Type="http://schemas.openxmlformats.org/officeDocument/2006/relationships/slide"/><Relationship Id="rId15" Target="slides/slide6.xml" Type="http://schemas.openxmlformats.org/officeDocument/2006/relationships/slide"/><Relationship Id="rId16"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https://github.com/ajithakdev/Jobsearch-App.git"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28700" y="4692938"/>
            <a:ext cx="5696531" cy="5025822"/>
          </a:xfrm>
          <a:prstGeom prst="rect">
            <a:avLst/>
          </a:prstGeom>
        </p:spPr>
        <p:txBody>
          <a:bodyPr anchor="t" rtlCol="false" tIns="0" lIns="0" bIns="0" rIns="0">
            <a:spAutoFit/>
          </a:bodyPr>
          <a:lstStyle/>
          <a:p>
            <a:pPr algn="l">
              <a:lnSpc>
                <a:spcPts val="5635"/>
              </a:lnSpc>
            </a:pPr>
            <a:r>
              <a:rPr lang="en-US" sz="4800">
                <a:solidFill>
                  <a:srgbClr val="223669"/>
                </a:solidFill>
                <a:latin typeface="Arimo Bold"/>
              </a:rPr>
              <a:t>“JOB SEARCH APPLICATION”</a:t>
            </a:r>
          </a:p>
          <a:p>
            <a:pPr algn="l">
              <a:lnSpc>
                <a:spcPts val="5635"/>
              </a:lnSpc>
            </a:pPr>
          </a:p>
          <a:p>
            <a:pPr algn="l">
              <a:lnSpc>
                <a:spcPts val="5635"/>
              </a:lnSpc>
            </a:pPr>
            <a:r>
              <a:rPr lang="en-US" sz="4800">
                <a:solidFill>
                  <a:srgbClr val="223669"/>
                </a:solidFill>
                <a:latin typeface="Arimo Bold"/>
              </a:rPr>
              <a:t> Task - 1</a:t>
            </a:r>
          </a:p>
          <a:p>
            <a:pPr algn="l">
              <a:lnSpc>
                <a:spcPts val="5635"/>
              </a:lnSpc>
            </a:pPr>
          </a:p>
          <a:p>
            <a:pPr algn="l">
              <a:lnSpc>
                <a:spcPts val="5638"/>
              </a:lnSpc>
            </a:pPr>
          </a:p>
          <a:p>
            <a:pPr algn="l">
              <a:lnSpc>
                <a:spcPts val="563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B5394"/>
        </a:solidFill>
      </p:bgPr>
    </p:bg>
    <p:spTree>
      <p:nvGrpSpPr>
        <p:cNvPr id="1" name=""/>
        <p:cNvGrpSpPr/>
        <p:nvPr/>
      </p:nvGrpSpPr>
      <p:grpSpPr>
        <a:xfrm>
          <a:off x="0" y="0"/>
          <a:ext cx="0" cy="0"/>
          <a:chOff x="0" y="0"/>
          <a:chExt cx="0" cy="0"/>
        </a:xfrm>
      </p:grpSpPr>
      <p:sp>
        <p:nvSpPr>
          <p:cNvPr name="Freeform 2" id="2"/>
          <p:cNvSpPr/>
          <p:nvPr/>
        </p:nvSpPr>
        <p:spPr>
          <a:xfrm flipH="false" flipV="false" rot="0">
            <a:off x="9064732" y="-2780"/>
            <a:ext cx="9223268" cy="10287000"/>
          </a:xfrm>
          <a:custGeom>
            <a:avLst/>
            <a:gdLst/>
            <a:ahLst/>
            <a:cxnLst/>
            <a:rect r="r" b="b" t="t" l="l"/>
            <a:pathLst>
              <a:path h="10287000" w="9223268">
                <a:moveTo>
                  <a:pt x="0" y="0"/>
                </a:moveTo>
                <a:lnTo>
                  <a:pt x="9223268" y="0"/>
                </a:lnTo>
                <a:lnTo>
                  <a:pt x="9223268" y="10287000"/>
                </a:lnTo>
                <a:lnTo>
                  <a:pt x="0" y="10287000"/>
                </a:lnTo>
                <a:lnTo>
                  <a:pt x="0" y="0"/>
                </a:lnTo>
                <a:close/>
              </a:path>
            </a:pathLst>
          </a:custGeom>
          <a:blipFill>
            <a:blip r:embed="rId2"/>
            <a:stretch>
              <a:fillRect l="-3252" t="-2135" r="-7569" b="-2135"/>
            </a:stretch>
          </a:blipFill>
        </p:spPr>
      </p:sp>
      <p:graphicFrame>
        <p:nvGraphicFramePr>
          <p:cNvPr name="Table 3" id="3"/>
          <p:cNvGraphicFramePr>
            <a:graphicFrameLocks noGrp="true"/>
          </p:cNvGraphicFramePr>
          <p:nvPr/>
        </p:nvGraphicFramePr>
        <p:xfrm>
          <a:off x="154515" y="4671525"/>
          <a:ext cx="8257713" cy="3886030"/>
        </p:xfrm>
        <a:graphic>
          <a:graphicData uri="http://schemas.openxmlformats.org/drawingml/2006/table">
            <a:tbl>
              <a:tblPr/>
              <a:tblGrid>
                <a:gridCol w="3777578"/>
                <a:gridCol w="2862692"/>
                <a:gridCol w="1617443"/>
              </a:tblGrid>
              <a:tr h="836880">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7051">
                <a:tc>
                  <a:txBody>
                    <a:bodyPr anchor="t" rtlCol="false"/>
                    <a:lstStyle/>
                    <a:p>
                      <a:pPr algn="ctr">
                        <a:lnSpc>
                          <a:spcPts val="2800"/>
                        </a:lnSpc>
                        <a:defRPr/>
                      </a:pPr>
                      <a:r>
                        <a:rPr lang="en-US" sz="2000">
                          <a:solidFill>
                            <a:srgbClr val="FFFFFF"/>
                          </a:solidFill>
                          <a:latin typeface="Arimo"/>
                        </a:rPr>
                        <a:t>au910020104003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9266">
                <a:tc>
                  <a:txBody>
                    <a:bodyPr anchor="t" rtlCol="false"/>
                    <a:lstStyle/>
                    <a:p>
                      <a:pPr algn="ctr">
                        <a:lnSpc>
                          <a:spcPts val="2800"/>
                        </a:lnSpc>
                        <a:defRPr/>
                      </a:pPr>
                      <a:r>
                        <a:rPr lang="en-US" sz="2000">
                          <a:solidFill>
                            <a:srgbClr val="FFFFFF"/>
                          </a:solidFill>
                          <a:latin typeface="Arimo"/>
                        </a:rPr>
                        <a:t>au910020104044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62833">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306082" y="701739"/>
            <a:ext cx="6628682" cy="668497"/>
          </a:xfrm>
          <a:prstGeom prst="rect">
            <a:avLst/>
          </a:prstGeom>
        </p:spPr>
        <p:txBody>
          <a:bodyPr anchor="t" rtlCol="false" tIns="0" lIns="0" bIns="0" rIns="0">
            <a:spAutoFit/>
          </a:bodyPr>
          <a:lstStyle/>
          <a:p>
            <a:pPr algn="l">
              <a:lnSpc>
                <a:spcPts val="5281"/>
              </a:lnSpc>
            </a:pPr>
            <a:r>
              <a:rPr lang="en-US" sz="4099" spc="-22">
                <a:solidFill>
                  <a:srgbClr val="C88C32"/>
                </a:solidFill>
                <a:latin typeface="Arimo Bold"/>
              </a:rPr>
              <a:t>Job Search Application</a:t>
            </a:r>
          </a:p>
        </p:txBody>
      </p:sp>
      <p:sp>
        <p:nvSpPr>
          <p:cNvPr name="TextBox 5" id="5"/>
          <p:cNvSpPr txBox="true"/>
          <p:nvPr/>
        </p:nvSpPr>
        <p:spPr>
          <a:xfrm rot="0">
            <a:off x="380542" y="1766128"/>
            <a:ext cx="8369556" cy="2105297"/>
          </a:xfrm>
          <a:prstGeom prst="rect">
            <a:avLst/>
          </a:prstGeom>
        </p:spPr>
        <p:txBody>
          <a:bodyPr anchor="t" rtlCol="false" tIns="0" lIns="0" bIns="0" rIns="0">
            <a:spAutoFit/>
          </a:bodyPr>
          <a:lstStyle/>
          <a:p>
            <a:pPr algn="just">
              <a:lnSpc>
                <a:spcPts val="3342"/>
              </a:lnSpc>
            </a:pPr>
            <a:r>
              <a:rPr lang="en-US" sz="2600">
                <a:solidFill>
                  <a:srgbClr val="FFFFFF"/>
                </a:solidFill>
                <a:latin typeface="Arimo"/>
              </a:rPr>
              <a:t>A Job Portal application is a place where users can search and apply for job openings. In the same application, the recruiters can post job details and seek applicants. The app is quite beneficial for both applicants and recruiters.</a:t>
            </a:r>
          </a:p>
        </p:txBody>
      </p:sp>
      <p:sp>
        <p:nvSpPr>
          <p:cNvPr name="TextBox 6" id="6"/>
          <p:cNvSpPr txBox="true"/>
          <p:nvPr/>
        </p:nvSpPr>
        <p:spPr>
          <a:xfrm rot="0">
            <a:off x="1024400" y="4906765"/>
            <a:ext cx="2573147"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LMS Username</a:t>
            </a:r>
          </a:p>
        </p:txBody>
      </p:sp>
      <p:sp>
        <p:nvSpPr>
          <p:cNvPr name="TextBox 7" id="7"/>
          <p:cNvSpPr txBox="true"/>
          <p:nvPr/>
        </p:nvSpPr>
        <p:spPr>
          <a:xfrm rot="0">
            <a:off x="4820611" y="4906765"/>
            <a:ext cx="1007420"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Name</a:t>
            </a:r>
          </a:p>
        </p:txBody>
      </p:sp>
      <p:sp>
        <p:nvSpPr>
          <p:cNvPr name="TextBox 8" id="8"/>
          <p:cNvSpPr txBox="true"/>
          <p:nvPr/>
        </p:nvSpPr>
        <p:spPr>
          <a:xfrm rot="0">
            <a:off x="6934764" y="4906765"/>
            <a:ext cx="1093344"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Batch</a:t>
            </a:r>
          </a:p>
        </p:txBody>
      </p:sp>
      <p:sp>
        <p:nvSpPr>
          <p:cNvPr name="TextBox 9" id="9"/>
          <p:cNvSpPr txBox="true"/>
          <p:nvPr/>
        </p:nvSpPr>
        <p:spPr>
          <a:xfrm rot="0">
            <a:off x="1024400" y="7842370"/>
            <a:ext cx="1977330"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au910020104304</a:t>
            </a:r>
          </a:p>
        </p:txBody>
      </p:sp>
      <p:sp>
        <p:nvSpPr>
          <p:cNvPr name="TextBox 10" id="10"/>
          <p:cNvSpPr txBox="true"/>
          <p:nvPr/>
        </p:nvSpPr>
        <p:spPr>
          <a:xfrm rot="0">
            <a:off x="4357832" y="5807513"/>
            <a:ext cx="1932980"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AJITH KUMAR K</a:t>
            </a:r>
          </a:p>
        </p:txBody>
      </p:sp>
      <p:sp>
        <p:nvSpPr>
          <p:cNvPr name="TextBox 11" id="11"/>
          <p:cNvSpPr txBox="true"/>
          <p:nvPr/>
        </p:nvSpPr>
        <p:spPr>
          <a:xfrm rot="0">
            <a:off x="4534119" y="6898887"/>
            <a:ext cx="1580406"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SUBHASRI M</a:t>
            </a:r>
          </a:p>
        </p:txBody>
      </p:sp>
      <p:sp>
        <p:nvSpPr>
          <p:cNvPr name="TextBox 12" id="12"/>
          <p:cNvSpPr txBox="true"/>
          <p:nvPr/>
        </p:nvSpPr>
        <p:spPr>
          <a:xfrm rot="0">
            <a:off x="4131836" y="7842370"/>
            <a:ext cx="2384971"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GANESH </a:t>
            </a:r>
            <a:r>
              <a:rPr lang="en-US" sz="2000">
                <a:solidFill>
                  <a:srgbClr val="000000"/>
                </a:solidFill>
                <a:latin typeface="Arimo"/>
              </a:rPr>
              <a:t> </a:t>
            </a:r>
            <a:r>
              <a:rPr lang="en-US" sz="2000">
                <a:solidFill>
                  <a:srgbClr val="FFFFFF"/>
                </a:solidFill>
                <a:latin typeface="Arimo"/>
              </a:rPr>
              <a:t>KUMAR C</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31045"/>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74408" y="472362"/>
            <a:ext cx="2288785" cy="600710"/>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Task-1</a:t>
            </a:r>
          </a:p>
        </p:txBody>
      </p:sp>
      <p:sp>
        <p:nvSpPr>
          <p:cNvPr name="TextBox 5" id="5"/>
          <p:cNvSpPr txBox="true"/>
          <p:nvPr/>
        </p:nvSpPr>
        <p:spPr>
          <a:xfrm rot="0">
            <a:off x="1210607" y="1263666"/>
            <a:ext cx="3735420" cy="539369"/>
          </a:xfrm>
          <a:prstGeom prst="rect">
            <a:avLst/>
          </a:prstGeom>
        </p:spPr>
        <p:txBody>
          <a:bodyPr anchor="t" rtlCol="false" tIns="0" lIns="0" bIns="0" rIns="0">
            <a:spAutoFit/>
          </a:bodyPr>
          <a:lstStyle/>
          <a:p>
            <a:pPr algn="l">
              <a:lnSpc>
                <a:spcPts val="4168"/>
              </a:lnSpc>
            </a:pPr>
            <a:r>
              <a:rPr lang="en-US" sz="3200">
                <a:solidFill>
                  <a:srgbClr val="0B5394"/>
                </a:solidFill>
                <a:latin typeface="Arimo Bold"/>
              </a:rPr>
              <a:t>Evaluation Metric:</a:t>
            </a:r>
          </a:p>
        </p:txBody>
      </p:sp>
      <p:sp>
        <p:nvSpPr>
          <p:cNvPr name="TextBox 6" id="6"/>
          <p:cNvSpPr txBox="true"/>
          <p:nvPr/>
        </p:nvSpPr>
        <p:spPr>
          <a:xfrm rot="0">
            <a:off x="1210607" y="2280393"/>
            <a:ext cx="15907772" cy="7476236"/>
          </a:xfrm>
          <a:prstGeom prst="rect">
            <a:avLst/>
          </a:prstGeom>
        </p:spPr>
        <p:txBody>
          <a:bodyPr anchor="t" rtlCol="false" tIns="0" lIns="0" bIns="0" rIns="0">
            <a:spAutoFit/>
          </a:bodyPr>
          <a:lstStyle/>
          <a:p>
            <a:pPr marL="626120" indent="-313060" lvl="1">
              <a:lnSpc>
                <a:spcPts val="3712"/>
              </a:lnSpc>
              <a:buFont typeface="Arial"/>
              <a:buChar char="•"/>
            </a:pPr>
            <a:r>
              <a:rPr lang="en-US" sz="2900" spc="98">
                <a:solidFill>
                  <a:srgbClr val="000000"/>
                </a:solidFill>
                <a:latin typeface="Arimo"/>
              </a:rPr>
              <a:t>Evaluate user engagement with metrics like active users, session duration, and job applications submitted.</a:t>
            </a:r>
          </a:p>
          <a:p>
            <a:pPr marL="626120" indent="-313060" lvl="1">
              <a:lnSpc>
                <a:spcPts val="3712"/>
              </a:lnSpc>
              <a:buFont typeface="Arial"/>
              <a:buChar char="•"/>
            </a:pPr>
            <a:r>
              <a:rPr lang="en-US" sz="2900" spc="98">
                <a:solidFill>
                  <a:srgbClr val="000000"/>
                </a:solidFill>
                <a:latin typeface="Arimo"/>
              </a:rPr>
              <a:t> Assess user satisfaction through ratings, reviews, and feedback on the application process.</a:t>
            </a:r>
          </a:p>
          <a:p>
            <a:pPr marL="626120" indent="-313060" lvl="1">
              <a:lnSpc>
                <a:spcPts val="3712"/>
              </a:lnSpc>
              <a:buFont typeface="Arial"/>
              <a:buChar char="•"/>
            </a:pPr>
            <a:r>
              <a:rPr lang="en-US" sz="2900" spc="98">
                <a:solidFill>
                  <a:srgbClr val="000000"/>
                </a:solidFill>
                <a:latin typeface="Arimo"/>
              </a:rPr>
              <a:t>Measure job matching effectiveness with considerations for the relevance of recommendations and successful match rates.</a:t>
            </a:r>
          </a:p>
          <a:p>
            <a:pPr marL="626120" indent="-313060" lvl="1">
              <a:lnSpc>
                <a:spcPts val="3712"/>
              </a:lnSpc>
              <a:buFont typeface="Arial"/>
              <a:buChar char="•"/>
            </a:pPr>
            <a:r>
              <a:rPr lang="en-US" sz="2900" spc="98">
                <a:solidFill>
                  <a:srgbClr val="000000"/>
                </a:solidFill>
                <a:latin typeface="Arimo"/>
              </a:rPr>
              <a:t>Analyze conversion rates, including application completion and transitions from job views to actual applications.</a:t>
            </a:r>
          </a:p>
          <a:p>
            <a:pPr marL="626120" indent="-313060" lvl="1">
              <a:lnSpc>
                <a:spcPts val="3712"/>
              </a:lnSpc>
              <a:buFont typeface="Arial"/>
              <a:buChar char="•"/>
            </a:pPr>
            <a:r>
              <a:rPr lang="en-US" sz="2900" spc="98">
                <a:solidFill>
                  <a:srgbClr val="000000"/>
                </a:solidFill>
                <a:latin typeface="Arimo"/>
              </a:rPr>
              <a:t> Monitor time to fill positions to understand the average duration for a job to be filled.</a:t>
            </a:r>
          </a:p>
          <a:p>
            <a:pPr marL="626120" indent="-313060" lvl="1">
              <a:lnSpc>
                <a:spcPts val="3712"/>
              </a:lnSpc>
              <a:buFont typeface="Arial"/>
              <a:buChar char="•"/>
            </a:pPr>
            <a:r>
              <a:rPr lang="en-US" sz="2900" spc="98">
                <a:solidFill>
                  <a:srgbClr val="000000"/>
                </a:solidFill>
                <a:latin typeface="Arimo"/>
              </a:rPr>
              <a:t>Track user retention over time to ensure sustained engagement.</a:t>
            </a:r>
          </a:p>
          <a:p>
            <a:pPr marL="626120" indent="-313060" lvl="1">
              <a:lnSpc>
                <a:spcPts val="3712"/>
              </a:lnSpc>
              <a:buFont typeface="Arial"/>
              <a:buChar char="•"/>
            </a:pPr>
            <a:r>
              <a:rPr lang="en-US" sz="2900" spc="98">
                <a:solidFill>
                  <a:srgbClr val="000000"/>
                </a:solidFill>
                <a:latin typeface="Arimo"/>
              </a:rPr>
              <a:t>Assess mobile responsiveness across different devices.</a:t>
            </a:r>
          </a:p>
          <a:p>
            <a:pPr marL="626120" indent="-313060" lvl="1">
              <a:lnSpc>
                <a:spcPts val="3712"/>
              </a:lnSpc>
              <a:buFont typeface="Arial"/>
              <a:buChar char="•"/>
            </a:pPr>
            <a:r>
              <a:rPr lang="en-US" sz="2900" spc="98">
                <a:solidFill>
                  <a:srgbClr val="000000"/>
                </a:solidFill>
                <a:latin typeface="Arimo"/>
              </a:rPr>
              <a:t>Verify data accuracy, ensuring job information and details are reliable.</a:t>
            </a:r>
          </a:p>
          <a:p>
            <a:pPr marL="626120" indent="-313060" lvl="1">
              <a:lnSpc>
                <a:spcPts val="3712"/>
              </a:lnSpc>
              <a:buFont typeface="Arial"/>
              <a:buChar char="•"/>
            </a:pPr>
            <a:r>
              <a:rPr lang="en-US" sz="2900" spc="98">
                <a:solidFill>
                  <a:srgbClr val="000000"/>
                </a:solidFill>
                <a:latin typeface="Arimo"/>
              </a:rPr>
              <a:t> Evaluate technical performance, focusing on app responsiveness and speed.</a:t>
            </a:r>
          </a:p>
          <a:p>
            <a:pPr marL="626120" indent="-313060" lvl="1">
              <a:lnSpc>
                <a:spcPts val="3712"/>
              </a:lnSpc>
              <a:buFont typeface="Arial"/>
              <a:buChar char="•"/>
            </a:pPr>
            <a:r>
              <a:rPr lang="en-US" sz="2900" spc="98">
                <a:solidFill>
                  <a:srgbClr val="000000"/>
                </a:solidFill>
                <a:latin typeface="Arimo"/>
              </a:rPr>
              <a:t>Calculate cost per hire by dividing total recruiting costs by the number of successful hires.</a:t>
            </a:r>
          </a:p>
          <a:p>
            <a:pPr>
              <a:lnSpc>
                <a:spcPts val="371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74408" y="472362"/>
            <a:ext cx="5112346" cy="600710"/>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Step-Wise Description</a:t>
            </a:r>
          </a:p>
        </p:txBody>
      </p:sp>
      <p:sp>
        <p:nvSpPr>
          <p:cNvPr name="TextBox 5" id="5"/>
          <p:cNvSpPr txBox="true"/>
          <p:nvPr/>
        </p:nvSpPr>
        <p:spPr>
          <a:xfrm rot="0">
            <a:off x="1221113" y="5907178"/>
            <a:ext cx="4965641" cy="600710"/>
          </a:xfrm>
          <a:prstGeom prst="rect">
            <a:avLst/>
          </a:prstGeom>
        </p:spPr>
        <p:txBody>
          <a:bodyPr anchor="t" rtlCol="false" tIns="0" lIns="0" bIns="0" rIns="0">
            <a:spAutoFit/>
          </a:bodyPr>
          <a:lstStyle/>
          <a:p>
            <a:pPr algn="l">
              <a:lnSpc>
                <a:spcPts val="4689"/>
              </a:lnSpc>
            </a:pPr>
            <a:r>
              <a:rPr lang="en-US" sz="3600">
                <a:solidFill>
                  <a:srgbClr val="C88C32"/>
                </a:solidFill>
                <a:latin typeface="Arimo Bold"/>
              </a:rPr>
              <a:t>Project </a:t>
            </a:r>
            <a:r>
              <a:rPr lang="en-US" sz="3600">
                <a:solidFill>
                  <a:srgbClr val="C88C32"/>
                </a:solidFill>
                <a:latin typeface="Arimo Bold"/>
              </a:rPr>
              <a:t>Summary</a:t>
            </a:r>
          </a:p>
        </p:txBody>
      </p:sp>
      <p:sp>
        <p:nvSpPr>
          <p:cNvPr name="TextBox 6" id="6"/>
          <p:cNvSpPr txBox="true"/>
          <p:nvPr/>
        </p:nvSpPr>
        <p:spPr>
          <a:xfrm rot="0">
            <a:off x="1221113" y="1870564"/>
            <a:ext cx="21954514" cy="3088030"/>
          </a:xfrm>
          <a:prstGeom prst="rect">
            <a:avLst/>
          </a:prstGeom>
        </p:spPr>
        <p:txBody>
          <a:bodyPr anchor="t" rtlCol="false" tIns="0" lIns="0" bIns="0" rIns="0">
            <a:spAutoFit/>
          </a:bodyPr>
          <a:lstStyle/>
          <a:p>
            <a:pPr algn="just">
              <a:lnSpc>
                <a:spcPts val="4914"/>
              </a:lnSpc>
            </a:pPr>
            <a:r>
              <a:rPr lang="en-US" sz="3170">
                <a:solidFill>
                  <a:srgbClr val="000000"/>
                </a:solidFill>
                <a:latin typeface="Arimo"/>
              </a:rPr>
              <a:t>1</a:t>
            </a:r>
            <a:r>
              <a:rPr lang="en-US" sz="3170">
                <a:solidFill>
                  <a:srgbClr val="000000"/>
                </a:solidFill>
                <a:latin typeface="Arimo Bold"/>
              </a:rPr>
              <a:t>.Project Planning</a:t>
            </a:r>
            <a:r>
              <a:rPr lang="en-US" sz="3170">
                <a:solidFill>
                  <a:srgbClr val="000000"/>
                </a:solidFill>
                <a:latin typeface="Arimo"/>
              </a:rPr>
              <a:t>:</a:t>
            </a:r>
            <a:r>
              <a:rPr lang="en-US" sz="3170">
                <a:solidFill>
                  <a:srgbClr val="000000"/>
                </a:solidFill>
                <a:latin typeface="Arimo"/>
              </a:rPr>
              <a:t>Define goals, features, and timeline.</a:t>
            </a:r>
          </a:p>
          <a:p>
            <a:pPr algn="just">
              <a:lnSpc>
                <a:spcPts val="4914"/>
              </a:lnSpc>
            </a:pPr>
            <a:r>
              <a:rPr lang="en-US" sz="3170">
                <a:solidFill>
                  <a:srgbClr val="000000"/>
                </a:solidFill>
                <a:latin typeface="Arimo"/>
              </a:rPr>
              <a:t>2</a:t>
            </a:r>
            <a:r>
              <a:rPr lang="en-US" sz="3170">
                <a:solidFill>
                  <a:srgbClr val="000000"/>
                </a:solidFill>
                <a:latin typeface="Arimo Bold"/>
              </a:rPr>
              <a:t>.Development Foundation:</a:t>
            </a:r>
            <a:r>
              <a:rPr lang="en-US" sz="3170">
                <a:solidFill>
                  <a:srgbClr val="000000"/>
                </a:solidFill>
                <a:latin typeface="Arimo"/>
              </a:rPr>
              <a:t> Choose technologies and design a database.</a:t>
            </a:r>
          </a:p>
          <a:p>
            <a:pPr algn="just">
              <a:lnSpc>
                <a:spcPts val="4914"/>
              </a:lnSpc>
            </a:pPr>
            <a:r>
              <a:rPr lang="en-US" sz="3170">
                <a:solidFill>
                  <a:srgbClr val="000000"/>
                </a:solidFill>
                <a:latin typeface="Arimo"/>
              </a:rPr>
              <a:t>3.</a:t>
            </a:r>
            <a:r>
              <a:rPr lang="en-US" sz="3170">
                <a:solidFill>
                  <a:srgbClr val="000000"/>
                </a:solidFill>
                <a:latin typeface="Arimo Bold"/>
              </a:rPr>
              <a:t>User Experience</a:t>
            </a:r>
            <a:r>
              <a:rPr lang="en-US" sz="3170">
                <a:solidFill>
                  <a:srgbClr val="000000"/>
                </a:solidFill>
                <a:latin typeface="Arimo"/>
              </a:rPr>
              <a:t>: Implement authentication, profiles, and intuitive UI.</a:t>
            </a:r>
          </a:p>
          <a:p>
            <a:pPr algn="just">
              <a:lnSpc>
                <a:spcPts val="4914"/>
              </a:lnSpc>
            </a:pPr>
            <a:r>
              <a:rPr lang="en-US" sz="3170">
                <a:solidFill>
                  <a:srgbClr val="000000"/>
                </a:solidFill>
                <a:latin typeface="Arimo"/>
              </a:rPr>
              <a:t>4.</a:t>
            </a:r>
            <a:r>
              <a:rPr lang="en-US" sz="3170">
                <a:solidFill>
                  <a:srgbClr val="000000"/>
                </a:solidFill>
                <a:latin typeface="Arimo Bold"/>
              </a:rPr>
              <a:t>Functionality and Testing</a:t>
            </a:r>
            <a:r>
              <a:rPr lang="en-US" sz="3170">
                <a:solidFill>
                  <a:srgbClr val="000000"/>
                </a:solidFill>
                <a:latin typeface="Arimo"/>
              </a:rPr>
              <a:t>: Develop job listings, application processes, and notifications.</a:t>
            </a:r>
          </a:p>
          <a:p>
            <a:pPr algn="just">
              <a:lnSpc>
                <a:spcPts val="4914"/>
              </a:lnSpc>
            </a:pPr>
            <a:r>
              <a:rPr lang="en-US" sz="3170">
                <a:solidFill>
                  <a:srgbClr val="000000"/>
                </a:solidFill>
                <a:latin typeface="Arimo"/>
              </a:rPr>
              <a:t>5.</a:t>
            </a:r>
            <a:r>
              <a:rPr lang="en-US" sz="3170">
                <a:solidFill>
                  <a:srgbClr val="000000"/>
                </a:solidFill>
                <a:latin typeface="Arimo Bold"/>
              </a:rPr>
              <a:t>Deployment and Growth:</a:t>
            </a:r>
            <a:r>
              <a:rPr lang="en-US" sz="3170">
                <a:solidFill>
                  <a:srgbClr val="000000"/>
                </a:solidFill>
                <a:latin typeface="Arimo"/>
              </a:rPr>
              <a:t> Deploy on a reliable platform.</a:t>
            </a:r>
          </a:p>
        </p:txBody>
      </p:sp>
      <p:sp>
        <p:nvSpPr>
          <p:cNvPr name="TextBox 7" id="7"/>
          <p:cNvSpPr txBox="true"/>
          <p:nvPr/>
        </p:nvSpPr>
        <p:spPr>
          <a:xfrm rot="0">
            <a:off x="1221113" y="6952365"/>
            <a:ext cx="15011665" cy="1973047"/>
          </a:xfrm>
          <a:prstGeom prst="rect">
            <a:avLst/>
          </a:prstGeom>
        </p:spPr>
        <p:txBody>
          <a:bodyPr anchor="t" rtlCol="false" tIns="0" lIns="0" bIns="0" rIns="0">
            <a:spAutoFit/>
          </a:bodyPr>
          <a:lstStyle/>
          <a:p>
            <a:pPr algn="just">
              <a:lnSpc>
                <a:spcPts val="3874"/>
              </a:lnSpc>
              <a:spcBef>
                <a:spcPct val="0"/>
              </a:spcBef>
            </a:pPr>
            <a:r>
              <a:rPr lang="en-US" sz="3300">
                <a:solidFill>
                  <a:srgbClr val="000000"/>
                </a:solidFill>
                <a:latin typeface="Arimo"/>
              </a:rPr>
              <a:t>A job search app that streamlines the job hunting process, offering users a user-friendly interface to browse, filter, and apply for relevant positions. Features include personalized job recommendations, resume uploading, and real-time application tracking for a seamless job-seeking experience.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31045"/>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B5394"/>
            </a:solidFill>
            <a:ln w="12700">
              <a:solidFill>
                <a:srgbClr val="000000"/>
              </a:solidFill>
            </a:ln>
          </p:spPr>
        </p:sp>
      </p:grpSp>
      <p:sp>
        <p:nvSpPr>
          <p:cNvPr name="Freeform 4" id="4"/>
          <p:cNvSpPr/>
          <p:nvPr/>
        </p:nvSpPr>
        <p:spPr>
          <a:xfrm flipH="false" flipV="false" rot="0">
            <a:off x="4819626" y="2066114"/>
            <a:ext cx="8648747" cy="6154773"/>
          </a:xfrm>
          <a:custGeom>
            <a:avLst/>
            <a:gdLst/>
            <a:ahLst/>
            <a:cxnLst/>
            <a:rect r="r" b="b" t="t" l="l"/>
            <a:pathLst>
              <a:path h="6154773" w="8648747">
                <a:moveTo>
                  <a:pt x="0" y="0"/>
                </a:moveTo>
                <a:lnTo>
                  <a:pt x="8648748" y="0"/>
                </a:lnTo>
                <a:lnTo>
                  <a:pt x="8648748" y="6154772"/>
                </a:lnTo>
                <a:lnTo>
                  <a:pt x="0" y="6154772"/>
                </a:lnTo>
                <a:lnTo>
                  <a:pt x="0" y="0"/>
                </a:lnTo>
                <a:close/>
              </a:path>
            </a:pathLst>
          </a:custGeom>
          <a:blipFill>
            <a:blip r:embed="rId2"/>
            <a:stretch>
              <a:fillRect l="0" t="0" r="0" b="0"/>
            </a:stretch>
          </a:blipFill>
        </p:spPr>
      </p:sp>
      <p:sp>
        <p:nvSpPr>
          <p:cNvPr name="TextBox 5" id="5"/>
          <p:cNvSpPr txBox="true"/>
          <p:nvPr/>
        </p:nvSpPr>
        <p:spPr>
          <a:xfrm rot="0">
            <a:off x="1028700" y="971550"/>
            <a:ext cx="5321736" cy="539369"/>
          </a:xfrm>
          <a:prstGeom prst="rect">
            <a:avLst/>
          </a:prstGeom>
        </p:spPr>
        <p:txBody>
          <a:bodyPr anchor="t" rtlCol="false" tIns="0" lIns="0" bIns="0" rIns="0">
            <a:spAutoFit/>
          </a:bodyPr>
          <a:lstStyle/>
          <a:p>
            <a:pPr algn="l">
              <a:lnSpc>
                <a:spcPts val="4168"/>
              </a:lnSpc>
            </a:pPr>
            <a:r>
              <a:rPr lang="en-US" sz="3200">
                <a:solidFill>
                  <a:srgbClr val="C88C32"/>
                </a:solidFill>
                <a:latin typeface="Arimo Bold"/>
              </a:rPr>
              <a:t>USER EXPERIENCE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7258890" y="1769762"/>
            <a:ext cx="4367020" cy="632460"/>
          </a:xfrm>
          <a:prstGeom prst="rect">
            <a:avLst/>
          </a:prstGeom>
        </p:spPr>
        <p:txBody>
          <a:bodyPr anchor="t" rtlCol="false" tIns="0" lIns="0" bIns="0" rIns="0">
            <a:spAutoFit/>
          </a:bodyPr>
          <a:lstStyle/>
          <a:p>
            <a:pPr algn="l">
              <a:lnSpc>
                <a:spcPts val="4230"/>
              </a:lnSpc>
            </a:pPr>
            <a:r>
              <a:rPr lang="en-US" sz="3600">
                <a:solidFill>
                  <a:srgbClr val="FFFFFF"/>
                </a:solidFill>
                <a:latin typeface="Arimo Bold"/>
              </a:rPr>
              <a:t>Submission Github</a:t>
            </a:r>
          </a:p>
        </p:txBody>
      </p:sp>
      <p:sp>
        <p:nvSpPr>
          <p:cNvPr name="TextBox 5" id="5"/>
          <p:cNvSpPr txBox="true"/>
          <p:nvPr/>
        </p:nvSpPr>
        <p:spPr>
          <a:xfrm rot="0">
            <a:off x="7873933" y="4532319"/>
            <a:ext cx="5029896" cy="837565"/>
          </a:xfrm>
          <a:prstGeom prst="rect">
            <a:avLst/>
          </a:prstGeom>
        </p:spPr>
        <p:txBody>
          <a:bodyPr anchor="t" rtlCol="false" tIns="0" lIns="0" bIns="0" rIns="0">
            <a:spAutoFit/>
          </a:bodyPr>
          <a:lstStyle/>
          <a:p>
            <a:pPr algn="l">
              <a:lnSpc>
                <a:spcPts val="3290"/>
              </a:lnSpc>
            </a:pPr>
            <a:r>
              <a:rPr lang="en-US" sz="2799" u="sng">
                <a:solidFill>
                  <a:srgbClr val="BD8738"/>
                </a:solidFill>
                <a:latin typeface="Arimo Bold"/>
                <a:hlinkClick r:id="rId3" tooltip="https://github.com/ajithakdev/Jobsearch-App.git"/>
              </a:rPr>
              <a:t>https://github.com/ajithakdev/Jobsearch-App.git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DAFzqdoN9iE</dc:identifier>
  <dcterms:modified xsi:type="dcterms:W3CDTF">2011-08-01T06:04:30Z</dcterms:modified>
  <cp:revision>1</cp:revision>
  <dc:title>TASK 1</dc:title>
</cp:coreProperties>
</file>